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2"/>
    <p:sldId id="257" r:id="rId3"/>
    <p:sldId id="259" r:id="rId4"/>
    <p:sldId id="260" r:id="rId5"/>
    <p:sldId id="261" r:id="rId6"/>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3" d="100"/>
          <a:sy n="143" d="100"/>
        </p:scale>
        <p:origin x="70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7" name="Shape 37"/>
          <p:cNvSpPr>
            <a:spLocks noGrp="1" noRot="1" noChangeAspect="1"/>
          </p:cNvSpPr>
          <p:nvPr>
            <p:ph type="sldImg"/>
          </p:nvPr>
        </p:nvSpPr>
        <p:spPr>
          <a:xfrm>
            <a:off x="1143000" y="685800"/>
            <a:ext cx="4572000" cy="3429000"/>
          </a:xfrm>
          <a:prstGeom prst="rect">
            <a:avLst/>
          </a:prstGeom>
        </p:spPr>
        <p:txBody>
          <a:bodyPr/>
          <a:lstStyle/>
          <a:p>
            <a:endParaRPr/>
          </a:p>
        </p:txBody>
      </p:sp>
      <p:sp>
        <p:nvSpPr>
          <p:cNvPr id="38" name="Shape 3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a:latin typeface="+mj-lt"/>
        <a:ea typeface="+mj-ea"/>
        <a:cs typeface="+mj-cs"/>
        <a:sym typeface="Helvetica Neue"/>
      </a:defRPr>
    </a:lvl1pPr>
    <a:lvl2pPr indent="228600" latinLnBrk="0">
      <a:defRPr>
        <a:latin typeface="+mj-lt"/>
        <a:ea typeface="+mj-ea"/>
        <a:cs typeface="+mj-cs"/>
        <a:sym typeface="Helvetica Neue"/>
      </a:defRPr>
    </a:lvl2pPr>
    <a:lvl3pPr indent="457200" latinLnBrk="0">
      <a:defRPr>
        <a:latin typeface="+mj-lt"/>
        <a:ea typeface="+mj-ea"/>
        <a:cs typeface="+mj-cs"/>
        <a:sym typeface="Helvetica Neue"/>
      </a:defRPr>
    </a:lvl3pPr>
    <a:lvl4pPr indent="685800" latinLnBrk="0">
      <a:defRPr>
        <a:latin typeface="+mj-lt"/>
        <a:ea typeface="+mj-ea"/>
        <a:cs typeface="+mj-cs"/>
        <a:sym typeface="Helvetica Neue"/>
      </a:defRPr>
    </a:lvl4pPr>
    <a:lvl5pPr indent="914400" latinLnBrk="0">
      <a:defRPr>
        <a:latin typeface="+mj-lt"/>
        <a:ea typeface="+mj-ea"/>
        <a:cs typeface="+mj-cs"/>
        <a:sym typeface="Helvetica Neue"/>
      </a:defRPr>
    </a:lvl5pPr>
    <a:lvl6pPr indent="1143000" latinLnBrk="0">
      <a:defRPr>
        <a:latin typeface="+mj-lt"/>
        <a:ea typeface="+mj-ea"/>
        <a:cs typeface="+mj-cs"/>
        <a:sym typeface="Helvetica Neue"/>
      </a:defRPr>
    </a:lvl6pPr>
    <a:lvl7pPr indent="1371600" latinLnBrk="0">
      <a:defRPr>
        <a:latin typeface="+mj-lt"/>
        <a:ea typeface="+mj-ea"/>
        <a:cs typeface="+mj-cs"/>
        <a:sym typeface="Helvetica Neue"/>
      </a:defRPr>
    </a:lvl7pPr>
    <a:lvl8pPr indent="1600200" latinLnBrk="0">
      <a:defRPr>
        <a:latin typeface="+mj-lt"/>
        <a:ea typeface="+mj-ea"/>
        <a:cs typeface="+mj-cs"/>
        <a:sym typeface="Helvetica Neue"/>
      </a:defRPr>
    </a:lvl8pPr>
    <a:lvl9pPr indent="1828800" latinLnBrk="0">
      <a:defRPr>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8" name="Line"/>
          <p:cNvSpPr/>
          <p:nvPr/>
        </p:nvSpPr>
        <p:spPr>
          <a:xfrm>
            <a:off x="457200" y="6248400"/>
            <a:ext cx="8229600" cy="0"/>
          </a:xfrm>
          <a:prstGeom prst="line">
            <a:avLst/>
          </a:prstGeom>
          <a:ln w="22225">
            <a:solidFill>
              <a:srgbClr val="A0A0A3"/>
            </a:solidFill>
          </a:ln>
        </p:spPr>
        <p:txBody>
          <a:bodyPr lIns="45718" tIns="45718" rIns="45718" bIns="45718"/>
          <a:lstStyle/>
          <a:p>
            <a:endParaRPr/>
          </a:p>
        </p:txBody>
      </p:sp>
      <p:sp>
        <p:nvSpPr>
          <p:cNvPr id="19" name="Line"/>
          <p:cNvSpPr/>
          <p:nvPr/>
        </p:nvSpPr>
        <p:spPr>
          <a:xfrm>
            <a:off x="457200" y="1219200"/>
            <a:ext cx="8229600" cy="0"/>
          </a:xfrm>
          <a:prstGeom prst="line">
            <a:avLst/>
          </a:prstGeom>
          <a:ln w="22225">
            <a:solidFill>
              <a:srgbClr val="A0A0A3"/>
            </a:solidFill>
          </a:ln>
        </p:spPr>
        <p:txBody>
          <a:bodyPr lIns="45718" tIns="45718" rIns="45718" bIns="45718"/>
          <a:lstStyle/>
          <a:p>
            <a:endParaRPr/>
          </a:p>
        </p:txBody>
      </p:sp>
      <p:pic>
        <p:nvPicPr>
          <p:cNvPr id="20" name="C:\Documents and Settings\mcauley\Local Settings\Temp\wz83a6\oneM2M\oneM2M-Logo.gif" descr="C:\Documents and Settings\mcauley\Local Settings\Temp\wz83a6\oneM2M\oneM2M-Logo.gif"/>
          <p:cNvPicPr>
            <a:picLocks noChangeAspect="1"/>
          </p:cNvPicPr>
          <p:nvPr/>
        </p:nvPicPr>
        <p:blipFill>
          <a:blip r:embed="rId2">
            <a:extLst/>
          </a:blip>
          <a:stretch>
            <a:fillRect/>
          </a:stretch>
        </p:blipFill>
        <p:spPr>
          <a:xfrm>
            <a:off x="7646986" y="0"/>
            <a:ext cx="1497014" cy="1022350"/>
          </a:xfrm>
          <a:prstGeom prst="rect">
            <a:avLst/>
          </a:prstGeom>
          <a:ln w="12700">
            <a:miter lim="400000"/>
          </a:ln>
        </p:spPr>
      </p:pic>
      <p:sp>
        <p:nvSpPr>
          <p:cNvPr id="21" name="Slide Number"/>
          <p:cNvSpPr txBox="1">
            <a:spLocks noGrp="1"/>
          </p:cNvSpPr>
          <p:nvPr>
            <p:ph type="sldNum" sz="quarter" idx="2"/>
          </p:nvPr>
        </p:nvSpPr>
        <p:spPr>
          <a:xfrm>
            <a:off x="8422821" y="6404293"/>
            <a:ext cx="263980" cy="269239"/>
          </a:xfrm>
          <a:prstGeom prst="rect">
            <a:avLst/>
          </a:prstGeom>
        </p:spPr>
        <p:txBody>
          <a:bodyPr/>
          <a:lstStyle>
            <a:lvl1pPr>
              <a:defRPr>
                <a:solidFill>
                  <a:srgbClr val="898989"/>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8" name="Line"/>
          <p:cNvSpPr/>
          <p:nvPr/>
        </p:nvSpPr>
        <p:spPr>
          <a:xfrm>
            <a:off x="457200" y="6248400"/>
            <a:ext cx="8229600" cy="0"/>
          </a:xfrm>
          <a:prstGeom prst="line">
            <a:avLst/>
          </a:prstGeom>
          <a:ln w="22225">
            <a:solidFill>
              <a:srgbClr val="A0A0A3"/>
            </a:solidFill>
          </a:ln>
        </p:spPr>
        <p:txBody>
          <a:bodyPr lIns="45718" tIns="45718" rIns="45718" bIns="45718"/>
          <a:lstStyle/>
          <a:p>
            <a:endParaRPr/>
          </a:p>
        </p:txBody>
      </p:sp>
      <p:sp>
        <p:nvSpPr>
          <p:cNvPr id="29" name="Line"/>
          <p:cNvSpPr/>
          <p:nvPr/>
        </p:nvSpPr>
        <p:spPr>
          <a:xfrm>
            <a:off x="457200" y="1219200"/>
            <a:ext cx="8229600" cy="0"/>
          </a:xfrm>
          <a:prstGeom prst="line">
            <a:avLst/>
          </a:prstGeom>
          <a:ln w="22225">
            <a:solidFill>
              <a:srgbClr val="A0A0A3"/>
            </a:solidFill>
          </a:ln>
        </p:spPr>
        <p:txBody>
          <a:bodyPr lIns="45718" tIns="45718" rIns="45718" bIns="45718"/>
          <a:lstStyle/>
          <a:p>
            <a:endParaRPr/>
          </a:p>
        </p:txBody>
      </p:sp>
      <p:pic>
        <p:nvPicPr>
          <p:cNvPr id="30" name="C:\Documents and Settings\mcauley\Local Settings\Temp\wz83a6\oneM2M\oneM2M-Logo.gif" descr="C:\Documents and Settings\mcauley\Local Settings\Temp\wz83a6\oneM2M\oneM2M-Logo.gif"/>
          <p:cNvPicPr>
            <a:picLocks noChangeAspect="1"/>
          </p:cNvPicPr>
          <p:nvPr/>
        </p:nvPicPr>
        <p:blipFill>
          <a:blip r:embed="rId2">
            <a:extLst/>
          </a:blip>
          <a:stretch>
            <a:fillRect/>
          </a:stretch>
        </p:blipFill>
        <p:spPr>
          <a:xfrm>
            <a:off x="7646986" y="0"/>
            <a:ext cx="1497014" cy="1022350"/>
          </a:xfrm>
          <a:prstGeom prst="rect">
            <a:avLst/>
          </a:prstGeom>
          <a:ln w="12700">
            <a:miter lim="400000"/>
          </a:ln>
        </p:spPr>
      </p:pic>
      <p:sp>
        <p:nvSpPr>
          <p:cNvPr id="31" name="Slide Number"/>
          <p:cNvSpPr txBox="1">
            <a:spLocks noGrp="1"/>
          </p:cNvSpPr>
          <p:nvPr>
            <p:ph type="sldNum" sz="quarter" idx="2"/>
          </p:nvPr>
        </p:nvSpPr>
        <p:spPr>
          <a:xfrm>
            <a:off x="8422821" y="6404293"/>
            <a:ext cx="263980" cy="269239"/>
          </a:xfrm>
          <a:prstGeom prst="rect">
            <a:avLst/>
          </a:prstGeom>
        </p:spPr>
        <p:txBody>
          <a:bodyPr/>
          <a:lstStyle>
            <a:lvl1pPr>
              <a:defRPr>
                <a:solidFill>
                  <a:srgbClr val="898989"/>
                </a:solidFill>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1370012" y="769937"/>
            <a:ext cx="7315201" cy="1668463"/>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ctr"/>
          <a:lstStyle/>
          <a:p>
            <a:r>
              <a:t>Title Text</a:t>
            </a:r>
          </a:p>
        </p:txBody>
      </p:sp>
      <p:sp>
        <p:nvSpPr>
          <p:cNvPr id="3" name="Body Level One…"/>
          <p:cNvSpPr txBox="1">
            <a:spLocks noGrp="1"/>
          </p:cNvSpPr>
          <p:nvPr>
            <p:ph type="body" idx="1"/>
          </p:nvPr>
        </p:nvSpPr>
        <p:spPr>
          <a:xfrm>
            <a:off x="5103812" y="2438400"/>
            <a:ext cx="3581401" cy="4419600"/>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6289220" y="6221731"/>
            <a:ext cx="263980" cy="269239"/>
          </a:xfrm>
          <a:prstGeom prst="rect">
            <a:avLst/>
          </a:prstGeom>
          <a:ln w="12700">
            <a:miter lim="400000"/>
          </a:ln>
        </p:spPr>
        <p:txBody>
          <a:bodyPr wrap="none" lIns="45718" tIns="45718" rIns="45718" bIns="45718" anchor="ctr">
            <a:spAutoFit/>
          </a:bodyPr>
          <a:lstStyle>
            <a:lvl1pPr algn="r">
              <a:defRPr sz="1200">
                <a:latin typeface="Calibri"/>
                <a:ea typeface="Calibri"/>
                <a:cs typeface="Calibri"/>
                <a:sym typeface="Calibri"/>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C00000"/>
          </a:solidFill>
          <a:uFillTx/>
          <a:latin typeface="Calibri"/>
          <a:ea typeface="Calibri"/>
          <a:cs typeface="Calibri"/>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C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C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C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C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C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C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C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C00000"/>
          </a:solidFill>
          <a:uFillTx/>
          <a:latin typeface="Calibri"/>
          <a:ea typeface="Calibri"/>
          <a:cs typeface="Calibri"/>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4pPr>
      <a:lvl5pPr marL="2235200" marR="0" indent="-4064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5pPr>
      <a:lvl6pPr marL="0" marR="0" indent="2286000" algn="l" defTabSz="914400" rtl="0" latinLnBrk="0">
        <a:lnSpc>
          <a:spcPct val="100000"/>
        </a:lnSpc>
        <a:spcBef>
          <a:spcPts val="700"/>
        </a:spcBef>
        <a:spcAft>
          <a:spcPts val="0"/>
        </a:spcAft>
        <a:buClrTx/>
        <a:buSzTx/>
        <a:buFont typeface="Arial"/>
        <a:buNone/>
        <a:tabLst/>
        <a:defRPr sz="3200" b="0" i="0" u="none" strike="noStrike" cap="none" spc="0" baseline="0">
          <a:ln>
            <a:noFill/>
          </a:ln>
          <a:solidFill>
            <a:srgbClr val="000000"/>
          </a:solidFill>
          <a:uFillTx/>
          <a:latin typeface="Calibri"/>
          <a:ea typeface="Calibri"/>
          <a:cs typeface="Calibri"/>
          <a:sym typeface="Calibri"/>
        </a:defRPr>
      </a:lvl6pPr>
      <a:lvl7pPr marL="0" marR="0" indent="2743200" algn="l" defTabSz="914400" rtl="0" latinLnBrk="0">
        <a:lnSpc>
          <a:spcPct val="100000"/>
        </a:lnSpc>
        <a:spcBef>
          <a:spcPts val="700"/>
        </a:spcBef>
        <a:spcAft>
          <a:spcPts val="0"/>
        </a:spcAft>
        <a:buClrTx/>
        <a:buSzTx/>
        <a:buFont typeface="Arial"/>
        <a:buNone/>
        <a:tabLst/>
        <a:defRPr sz="3200" b="0" i="0" u="none" strike="noStrike" cap="none" spc="0" baseline="0">
          <a:ln>
            <a:noFill/>
          </a:ln>
          <a:solidFill>
            <a:srgbClr val="000000"/>
          </a:solidFill>
          <a:uFillTx/>
          <a:latin typeface="Calibri"/>
          <a:ea typeface="Calibri"/>
          <a:cs typeface="Calibri"/>
          <a:sym typeface="Calibri"/>
        </a:defRPr>
      </a:lvl7pPr>
      <a:lvl8pPr marL="0" marR="0" indent="3200400" algn="l" defTabSz="914400" rtl="0" latinLnBrk="0">
        <a:lnSpc>
          <a:spcPct val="100000"/>
        </a:lnSpc>
        <a:spcBef>
          <a:spcPts val="700"/>
        </a:spcBef>
        <a:spcAft>
          <a:spcPts val="0"/>
        </a:spcAft>
        <a:buClrTx/>
        <a:buSzTx/>
        <a:buFont typeface="Arial"/>
        <a:buNone/>
        <a:tabLst/>
        <a:defRPr sz="3200" b="0" i="0" u="none" strike="noStrike" cap="none" spc="0" baseline="0">
          <a:ln>
            <a:noFill/>
          </a:ln>
          <a:solidFill>
            <a:srgbClr val="000000"/>
          </a:solidFill>
          <a:uFillTx/>
          <a:latin typeface="Calibri"/>
          <a:ea typeface="Calibri"/>
          <a:cs typeface="Calibri"/>
          <a:sym typeface="Calibri"/>
        </a:defRPr>
      </a:lvl8pPr>
      <a:lvl9pPr marL="0" marR="0" indent="3657600" algn="l" defTabSz="914400" rtl="0" latinLnBrk="0">
        <a:lnSpc>
          <a:spcPct val="100000"/>
        </a:lnSpc>
        <a:spcBef>
          <a:spcPts val="700"/>
        </a:spcBef>
        <a:spcAft>
          <a:spcPts val="0"/>
        </a:spcAft>
        <a:buClrTx/>
        <a:buSzTx/>
        <a:buFont typeface="Arial"/>
        <a:buNone/>
        <a:tabLst/>
        <a:defRPr sz="3200" b="0" i="0" u="none" strike="noStrike" cap="none" spc="0" baseline="0">
          <a:ln>
            <a:noFill/>
          </a:ln>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kraft@telekom.de"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C:\Documents and Settings\mcauley\Local Settings\Temp\wz83a6\oneM2M\oneM2M-Logo.gif" descr="C:\Documents and Settings\mcauley\Local Settings\Temp\wz83a6\oneM2M\oneM2M-Logo.gif"/>
          <p:cNvPicPr>
            <a:picLocks noChangeAspect="1"/>
          </p:cNvPicPr>
          <p:nvPr/>
        </p:nvPicPr>
        <p:blipFill>
          <a:blip r:embed="rId2">
            <a:extLst/>
          </a:blip>
          <a:stretch>
            <a:fillRect/>
          </a:stretch>
        </p:blipFill>
        <p:spPr>
          <a:xfrm>
            <a:off x="1581150" y="28575"/>
            <a:ext cx="5981700" cy="4083050"/>
          </a:xfrm>
          <a:prstGeom prst="rect">
            <a:avLst/>
          </a:prstGeom>
          <a:ln w="12700">
            <a:miter lim="400000"/>
          </a:ln>
        </p:spPr>
      </p:pic>
      <p:sp>
        <p:nvSpPr>
          <p:cNvPr id="41" name="Rounded Rectangle"/>
          <p:cNvSpPr/>
          <p:nvPr/>
        </p:nvSpPr>
        <p:spPr>
          <a:xfrm>
            <a:off x="457200" y="5256212"/>
            <a:ext cx="8229600" cy="1222377"/>
          </a:xfrm>
          <a:prstGeom prst="roundRect">
            <a:avLst>
              <a:gd name="adj" fmla="val 16667"/>
            </a:avLst>
          </a:prstGeom>
          <a:ln w="25400">
            <a:solidFill>
              <a:srgbClr val="A0A0A3"/>
            </a:solidFill>
          </a:ln>
        </p:spPr>
        <p:txBody>
          <a:bodyPr lIns="45718" tIns="45718" rIns="45718" bIns="45718" anchor="ctr"/>
          <a:lstStyle/>
          <a:p>
            <a:pPr algn="ctr">
              <a:defRPr>
                <a:solidFill>
                  <a:srgbClr val="FFFFFF"/>
                </a:solidFill>
                <a:latin typeface="Calibri"/>
                <a:ea typeface="Calibri"/>
                <a:cs typeface="Calibri"/>
                <a:sym typeface="Calibri"/>
              </a:defRPr>
            </a:pPr>
            <a:endParaRPr/>
          </a:p>
        </p:txBody>
      </p:sp>
      <p:sp>
        <p:nvSpPr>
          <p:cNvPr id="42" name="Deutsche Telekom and Orange CloudAPI Implementation"/>
          <p:cNvSpPr txBox="1">
            <a:spLocks noGrp="1"/>
          </p:cNvSpPr>
          <p:nvPr>
            <p:ph type="title" idx="4294967295"/>
          </p:nvPr>
        </p:nvSpPr>
        <p:spPr>
          <a:xfrm>
            <a:off x="685800" y="3711575"/>
            <a:ext cx="7772400" cy="1470025"/>
          </a:xfrm>
          <a:prstGeom prst="rect">
            <a:avLst/>
          </a:prstGeom>
        </p:spPr>
        <p:txBody>
          <a:bodyPr anchor="t">
            <a:normAutofit/>
          </a:bodyPr>
          <a:lstStyle>
            <a:lvl1pPr defTabSz="813816">
              <a:defRPr sz="4200" b="1">
                <a:solidFill>
                  <a:srgbClr val="A0A0A3"/>
                </a:solidFill>
              </a:defRPr>
            </a:lvl1pPr>
          </a:lstStyle>
          <a:p>
            <a:r>
              <a:rPr lang="de-DE" dirty="0" smtClean="0"/>
              <a:t>Status </a:t>
            </a:r>
            <a:r>
              <a:rPr lang="de-DE" smtClean="0"/>
              <a:t>Report TS-0023, 3.6.1</a:t>
            </a:r>
            <a:endParaRPr dirty="0"/>
          </a:p>
        </p:txBody>
      </p:sp>
      <p:sp>
        <p:nvSpPr>
          <p:cNvPr id="43" name="Group Name: TP…"/>
          <p:cNvSpPr txBox="1"/>
          <p:nvPr/>
        </p:nvSpPr>
        <p:spPr>
          <a:xfrm>
            <a:off x="611186" y="5307012"/>
            <a:ext cx="4643255" cy="923326"/>
          </a:xfrm>
          <a:prstGeom prst="rect">
            <a:avLst/>
          </a:prstGeom>
          <a:ln w="12700">
            <a:miter lim="400000"/>
          </a:ln>
          <a:extLst>
            <a:ext uri="{C572A759-6A51-4108-AA02-DFA0A04FC94B}">
              <ma14:wrappingTextBoxFlag xmlns="" xmlns:ma14="http://schemas.microsoft.com/office/mac/drawingml/2011/main" val="1"/>
            </a:ext>
          </a:extLst>
        </p:spPr>
        <p:txBody>
          <a:bodyPr wrap="none" lIns="45718" tIns="45718" rIns="45718" bIns="45718">
            <a:spAutoFit/>
          </a:bodyPr>
          <a:lstStyle/>
          <a:p>
            <a:pPr>
              <a:defRPr>
                <a:solidFill>
                  <a:srgbClr val="B42025"/>
                </a:solidFill>
                <a:latin typeface="Calibri"/>
                <a:ea typeface="Calibri"/>
                <a:cs typeface="Calibri"/>
                <a:sym typeface="Calibri"/>
              </a:defRPr>
            </a:pPr>
            <a:r>
              <a:rPr dirty="0"/>
              <a:t>Group Name: </a:t>
            </a:r>
            <a:r>
              <a:rPr lang="de-DE" dirty="0" smtClean="0"/>
              <a:t>MAS</a:t>
            </a:r>
            <a:endParaRPr dirty="0"/>
          </a:p>
          <a:p>
            <a:pPr>
              <a:defRPr>
                <a:solidFill>
                  <a:srgbClr val="B42025"/>
                </a:solidFill>
                <a:latin typeface="Calibri"/>
                <a:ea typeface="Calibri"/>
                <a:cs typeface="Calibri"/>
                <a:sym typeface="Calibri"/>
              </a:defRPr>
            </a:pPr>
            <a:r>
              <a:rPr dirty="0"/>
              <a:t>Source: Andreas Kraft et al, </a:t>
            </a:r>
            <a:r>
              <a:rPr u="sng" dirty="0">
                <a:solidFill>
                  <a:srgbClr val="0000FF"/>
                </a:solidFill>
                <a:uFill>
                  <a:solidFill>
                    <a:srgbClr val="0000FF"/>
                  </a:solidFill>
                </a:uFill>
                <a:hlinkClick r:id="rId3"/>
              </a:rPr>
              <a:t>a.kraft@telekom.de</a:t>
            </a:r>
            <a:r>
              <a:rPr dirty="0"/>
              <a:t> </a:t>
            </a:r>
            <a:endParaRPr dirty="0" smtClean="0"/>
          </a:p>
          <a:p>
            <a:pPr>
              <a:defRPr>
                <a:solidFill>
                  <a:srgbClr val="B42025"/>
                </a:solidFill>
                <a:latin typeface="Calibri"/>
                <a:ea typeface="Calibri"/>
                <a:cs typeface="Calibri"/>
                <a:sym typeface="Calibri"/>
              </a:defRPr>
            </a:pPr>
            <a:r>
              <a:rPr dirty="0" smtClean="0"/>
              <a:t>Meeting Date: 2017-1</a:t>
            </a:r>
            <a:r>
              <a:rPr lang="de-DE" dirty="0" smtClean="0"/>
              <a:t>2</a:t>
            </a:r>
            <a:r>
              <a:rPr dirty="0" smtClean="0"/>
              <a:t>-</a:t>
            </a:r>
            <a:r>
              <a:rPr lang="de-DE" dirty="0" smtClean="0"/>
              <a:t>04</a:t>
            </a:r>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he demonstrator shows an Elderly Care Application developed by a 3rd Party using the common set of CloudAPIs, so it could run unchanged with Orange’s Smart Home and DT’s QIVICON platform.…"/>
          <p:cNvSpPr txBox="1">
            <a:spLocks noGrp="1"/>
          </p:cNvSpPr>
          <p:nvPr>
            <p:ph type="body" idx="4294967295"/>
          </p:nvPr>
        </p:nvSpPr>
        <p:spPr>
          <a:xfrm>
            <a:off x="457200" y="1600200"/>
            <a:ext cx="8229600" cy="5257800"/>
          </a:xfrm>
          <a:prstGeom prst="rect">
            <a:avLst/>
          </a:prstGeom>
        </p:spPr>
        <p:txBody>
          <a:bodyPr>
            <a:noAutofit/>
          </a:bodyPr>
          <a:lstStyle/>
          <a:p>
            <a:pPr marL="220578" indent="-220578">
              <a:spcBef>
                <a:spcPts val="400"/>
              </a:spcBef>
              <a:buFontTx/>
              <a:buChar char="•"/>
              <a:defRPr sz="2200"/>
            </a:pPr>
            <a:r>
              <a:rPr lang="en-US" sz="1000" dirty="0" smtClean="0"/>
              <a:t>5.3.10 battery -&gt; </a:t>
            </a:r>
            <a:r>
              <a:rPr lang="en-US" sz="1000" dirty="0" err="1" smtClean="0"/>
              <a:t>batteryThreshold</a:t>
            </a:r>
            <a:r>
              <a:rPr lang="en-US" sz="1000" dirty="0"/>
              <a:t/>
            </a:r>
            <a:br>
              <a:rPr lang="en-US" sz="1000" dirty="0"/>
            </a:br>
            <a:r>
              <a:rPr lang="en-US" sz="1000" dirty="0" smtClean="0"/>
              <a:t>Proposal: remove the last part of the note, since this is a functionality of a device, not of this MC.</a:t>
            </a:r>
          </a:p>
          <a:p>
            <a:pPr marL="220578" indent="-220578">
              <a:spcBef>
                <a:spcPts val="400"/>
              </a:spcBef>
              <a:buFontTx/>
              <a:buChar char="•"/>
              <a:defRPr sz="2200"/>
            </a:pPr>
            <a:r>
              <a:rPr lang="en-US" sz="1000" dirty="0" smtClean="0"/>
              <a:t>5.3.10 battery </a:t>
            </a:r>
            <a:r>
              <a:rPr lang="en-US" sz="1000" dirty="0"/>
              <a:t>-&gt; properties</a:t>
            </a:r>
            <a:br>
              <a:rPr lang="en-US" sz="1000" dirty="0"/>
            </a:br>
            <a:r>
              <a:rPr lang="en-US" sz="1000" dirty="0"/>
              <a:t>Moved </a:t>
            </a:r>
            <a:r>
              <a:rPr lang="en-US" sz="1000" dirty="0" smtClean="0"/>
              <a:t>“</a:t>
            </a:r>
            <a:r>
              <a:rPr lang="en-US" sz="1000" dirty="0" err="1" smtClean="0"/>
              <a:t>electricEnergy</a:t>
            </a:r>
            <a:r>
              <a:rPr lang="en-US" sz="1000" dirty="0" smtClean="0"/>
              <a:t>”, “voltage”, “material” </a:t>
            </a:r>
            <a:r>
              <a:rPr lang="en-US" sz="1000" dirty="0" smtClean="0"/>
              <a:t>from properties to attributes.</a:t>
            </a:r>
            <a:br>
              <a:rPr lang="en-US" sz="1000" dirty="0" smtClean="0"/>
            </a:br>
            <a:r>
              <a:rPr lang="en-US" sz="1000" dirty="0" smtClean="0"/>
              <a:t>Still, unit of measure is missing.</a:t>
            </a:r>
          </a:p>
          <a:p>
            <a:pPr marL="220578" indent="-220578">
              <a:spcBef>
                <a:spcPts val="400"/>
              </a:spcBef>
              <a:buFontTx/>
              <a:buChar char="•"/>
              <a:defRPr sz="2200"/>
            </a:pPr>
            <a:r>
              <a:rPr lang="en-US" sz="1000" dirty="0"/>
              <a:t>5.3.25 </a:t>
            </a:r>
            <a:r>
              <a:rPr lang="en-US" sz="1000" dirty="0" err="1" smtClean="0"/>
              <a:t>electricVehicleConnector</a:t>
            </a:r>
            <a:r>
              <a:rPr lang="en-US" sz="1000" dirty="0" smtClean="0"/>
              <a:t> -&gt; properties</a:t>
            </a:r>
            <a:br>
              <a:rPr lang="en-US" sz="1000" dirty="0" smtClean="0"/>
            </a:br>
            <a:r>
              <a:rPr lang="en-US" sz="1000" dirty="0"/>
              <a:t>Moved </a:t>
            </a:r>
            <a:r>
              <a:rPr lang="en-US" sz="1000" dirty="0" smtClean="0"/>
              <a:t>“</a:t>
            </a:r>
            <a:r>
              <a:rPr lang="en-US" sz="1000" dirty="0" err="1" smtClean="0"/>
              <a:t>chargingCapacity</a:t>
            </a:r>
            <a:r>
              <a:rPr lang="en-US" sz="1000" dirty="0" smtClean="0"/>
              <a:t>”, “</a:t>
            </a:r>
            <a:r>
              <a:rPr lang="en-US" sz="1000" dirty="0" err="1" smtClean="0"/>
              <a:t>DischargingCapacity</a:t>
            </a:r>
            <a:r>
              <a:rPr lang="en-US" sz="1000" dirty="0" smtClean="0"/>
              <a:t>” </a:t>
            </a:r>
            <a:r>
              <a:rPr lang="en-US" sz="1000" dirty="0" smtClean="0"/>
              <a:t>from </a:t>
            </a:r>
            <a:r>
              <a:rPr lang="en-US" sz="1000" dirty="0"/>
              <a:t>properties to attributes.</a:t>
            </a:r>
            <a:br>
              <a:rPr lang="en-US" sz="1000" dirty="0"/>
            </a:br>
            <a:r>
              <a:rPr lang="en-US" sz="1000" dirty="0"/>
              <a:t>Still, unit of measure is missing</a:t>
            </a:r>
            <a:r>
              <a:rPr lang="en-US" sz="1000" dirty="0" smtClean="0"/>
              <a:t>.</a:t>
            </a:r>
          </a:p>
          <a:p>
            <a:pPr marL="220578" indent="-220578">
              <a:spcBef>
                <a:spcPts val="400"/>
              </a:spcBef>
              <a:buFontTx/>
              <a:buChar char="•"/>
              <a:defRPr sz="2200"/>
            </a:pPr>
            <a:r>
              <a:rPr lang="en-US" sz="1000" dirty="0" smtClean="0"/>
              <a:t>5.3.26 </a:t>
            </a:r>
            <a:r>
              <a:rPr lang="en-US" sz="1000" dirty="0" err="1"/>
              <a:t>energyConsumption</a:t>
            </a:r>
            <a:r>
              <a:rPr lang="en-US" sz="1000" dirty="0"/>
              <a:t> -&gt; </a:t>
            </a:r>
            <a:r>
              <a:rPr lang="en-US" sz="1000" dirty="0" err="1" smtClean="0"/>
              <a:t>roundingEnergyConsumption</a:t>
            </a:r>
            <a:r>
              <a:rPr lang="en-US" sz="1000" dirty="0"/>
              <a:t/>
            </a:r>
            <a:br>
              <a:rPr lang="en-US" sz="1000" dirty="0"/>
            </a:br>
            <a:r>
              <a:rPr lang="en-US" sz="1000" dirty="0" smtClean="0"/>
              <a:t>Problem with documentation. What </a:t>
            </a:r>
            <a:r>
              <a:rPr lang="en-US" sz="1000" dirty="0"/>
              <a:t>does this mean?</a:t>
            </a:r>
          </a:p>
          <a:p>
            <a:pPr marL="220578" indent="-220578">
              <a:spcBef>
                <a:spcPts val="400"/>
              </a:spcBef>
              <a:buFontTx/>
              <a:buChar char="•"/>
              <a:defRPr sz="2200"/>
            </a:pPr>
            <a:r>
              <a:rPr lang="en-US" sz="1000" dirty="0" smtClean="0"/>
              <a:t>5.3.27 </a:t>
            </a:r>
            <a:r>
              <a:rPr lang="en-US" sz="1000" dirty="0" err="1"/>
              <a:t>energyGeneration</a:t>
            </a:r>
            <a:r>
              <a:rPr lang="en-US" sz="1000" dirty="0"/>
              <a:t> -&gt; </a:t>
            </a:r>
            <a:r>
              <a:rPr lang="en-US" sz="1000" dirty="0" err="1" smtClean="0"/>
              <a:t>powerGenerationData</a:t>
            </a:r>
            <a:r>
              <a:rPr lang="en-US" sz="1000" dirty="0" smtClean="0"/>
              <a:t>:</a:t>
            </a:r>
            <a:br>
              <a:rPr lang="en-US" sz="1000" dirty="0" smtClean="0"/>
            </a:br>
            <a:r>
              <a:rPr lang="en-US" sz="1000" dirty="0" smtClean="0"/>
              <a:t>What </a:t>
            </a:r>
            <a:r>
              <a:rPr lang="en-US" sz="1000" dirty="0"/>
              <a:t>is the unit of measure here?</a:t>
            </a:r>
          </a:p>
          <a:p>
            <a:pPr marL="220578" indent="-220578">
              <a:spcBef>
                <a:spcPts val="400"/>
              </a:spcBef>
              <a:buFontTx/>
              <a:buChar char="•"/>
              <a:defRPr sz="2200"/>
            </a:pPr>
            <a:r>
              <a:rPr lang="en-US" sz="1000" dirty="0" smtClean="0"/>
              <a:t>5.3.27 </a:t>
            </a:r>
            <a:r>
              <a:rPr lang="en-US" sz="1000" dirty="0" err="1"/>
              <a:t>energyGeneration</a:t>
            </a:r>
            <a:r>
              <a:rPr lang="en-US" sz="1000" dirty="0"/>
              <a:t> -&gt; </a:t>
            </a:r>
            <a:r>
              <a:rPr lang="en-US" sz="1000" dirty="0" err="1"/>
              <a:t>roundingEnergyGeneration</a:t>
            </a:r>
            <a:r>
              <a:rPr lang="en-US" sz="1000" dirty="0" smtClean="0"/>
              <a:t>:</a:t>
            </a:r>
            <a:br>
              <a:rPr lang="en-US" sz="1000" dirty="0" smtClean="0"/>
            </a:br>
            <a:r>
              <a:rPr lang="en-US" sz="1000" dirty="0" smtClean="0"/>
              <a:t>Same </a:t>
            </a:r>
            <a:r>
              <a:rPr lang="en-US" sz="1000" dirty="0"/>
              <a:t>as </a:t>
            </a:r>
            <a:r>
              <a:rPr lang="en-US" sz="1000" dirty="0" smtClean="0"/>
              <a:t>above</a:t>
            </a:r>
            <a:r>
              <a:rPr lang="en-US" sz="1000" dirty="0"/>
              <a:t> </a:t>
            </a:r>
            <a:r>
              <a:rPr lang="en-US" sz="1000" dirty="0" smtClean="0"/>
              <a:t>(documentation)</a:t>
            </a:r>
            <a:endParaRPr lang="en-US" sz="1000" dirty="0"/>
          </a:p>
          <a:p>
            <a:pPr marL="220578" indent="-220578">
              <a:spcBef>
                <a:spcPts val="400"/>
              </a:spcBef>
              <a:buFontTx/>
              <a:buChar char="•"/>
              <a:defRPr sz="2200"/>
            </a:pPr>
            <a:r>
              <a:rPr lang="en-US" sz="1000" dirty="0" smtClean="0"/>
              <a:t>5.3.35 </a:t>
            </a:r>
            <a:r>
              <a:rPr lang="en-US" sz="1000" dirty="0"/>
              <a:t>height -&gt; height</a:t>
            </a:r>
            <a:r>
              <a:rPr lang="en-US" sz="1000" dirty="0" smtClean="0"/>
              <a:t>:</a:t>
            </a:r>
            <a:br>
              <a:rPr lang="en-US" sz="1000" dirty="0" smtClean="0"/>
            </a:br>
            <a:r>
              <a:rPr lang="en-US" sz="1000" dirty="0" smtClean="0"/>
              <a:t>Why </a:t>
            </a:r>
            <a:r>
              <a:rPr lang="en-US" sz="1000" dirty="0"/>
              <a:t>not use meter as the unit of measure as anywhere else?</a:t>
            </a:r>
          </a:p>
          <a:p>
            <a:pPr marL="220578" indent="-220578">
              <a:spcBef>
                <a:spcPts val="400"/>
              </a:spcBef>
              <a:buFontTx/>
              <a:buChar char="•"/>
              <a:defRPr sz="2200"/>
            </a:pPr>
            <a:r>
              <a:rPr lang="en-US" sz="1000" dirty="0" smtClean="0"/>
              <a:t>5.3.36 </a:t>
            </a:r>
            <a:r>
              <a:rPr lang="en-US" sz="1000" dirty="0" err="1"/>
              <a:t>hotWaterSupply</a:t>
            </a:r>
            <a:r>
              <a:rPr lang="en-US" sz="1000" dirty="0"/>
              <a:t> -&gt; bath</a:t>
            </a:r>
            <a:r>
              <a:rPr lang="en-US" sz="1000" dirty="0" smtClean="0"/>
              <a:t>:</a:t>
            </a:r>
            <a:br>
              <a:rPr lang="en-US" sz="1000" dirty="0" smtClean="0"/>
            </a:br>
            <a:r>
              <a:rPr lang="en-US" sz="1000" dirty="0" smtClean="0"/>
              <a:t>Problem to understand the meaning of </a:t>
            </a:r>
            <a:r>
              <a:rPr lang="en-US" sz="1000" dirty="0"/>
              <a:t>true and </a:t>
            </a:r>
            <a:r>
              <a:rPr lang="en-US" sz="1000" dirty="0" smtClean="0"/>
              <a:t>false here. </a:t>
            </a:r>
            <a:r>
              <a:rPr lang="en-US" sz="1000" dirty="0"/>
              <a:t>When is this data point true, when false?</a:t>
            </a:r>
          </a:p>
          <a:p>
            <a:pPr marL="220578" indent="-220578">
              <a:spcBef>
                <a:spcPts val="400"/>
              </a:spcBef>
              <a:buFontTx/>
              <a:buChar char="•"/>
              <a:defRPr sz="2200"/>
            </a:pPr>
            <a:r>
              <a:rPr lang="en-US" sz="1000" dirty="0" smtClean="0"/>
              <a:t>5.3.44 </a:t>
            </a:r>
            <a:r>
              <a:rPr lang="en-US" sz="1000" dirty="0" err="1"/>
              <a:t>motionSensor</a:t>
            </a:r>
            <a:r>
              <a:rPr lang="en-US" sz="1000" dirty="0"/>
              <a:t> -&gt; </a:t>
            </a:r>
            <a:r>
              <a:rPr lang="en-US" sz="1000" dirty="0" smtClean="0"/>
              <a:t>sensitivity:</a:t>
            </a:r>
            <a:br>
              <a:rPr lang="en-US" sz="1000" dirty="0" smtClean="0"/>
            </a:br>
            <a:r>
              <a:rPr lang="en-US" sz="1000" dirty="0" smtClean="0"/>
              <a:t>What </a:t>
            </a:r>
            <a:r>
              <a:rPr lang="en-US" sz="1000" dirty="0"/>
              <a:t>is the unit of measure?</a:t>
            </a:r>
          </a:p>
          <a:p>
            <a:pPr marL="220578" indent="-220578">
              <a:spcBef>
                <a:spcPts val="400"/>
              </a:spcBef>
              <a:buFontTx/>
              <a:buChar char="•"/>
              <a:defRPr sz="2200"/>
            </a:pPr>
            <a:r>
              <a:rPr lang="en-US" sz="1000" dirty="0" smtClean="0"/>
              <a:t>5.3.54 </a:t>
            </a:r>
            <a:r>
              <a:rPr lang="en-US" sz="1000" dirty="0" err="1"/>
              <a:t>printQueue</a:t>
            </a:r>
            <a:r>
              <a:rPr lang="en-US" sz="1000" dirty="0"/>
              <a:t> -&gt; </a:t>
            </a:r>
            <a:r>
              <a:rPr lang="en-US" sz="1000" dirty="0" err="1"/>
              <a:t>uri</a:t>
            </a:r>
            <a:r>
              <a:rPr lang="en-US" sz="1000" dirty="0" smtClean="0"/>
              <a:t>:</a:t>
            </a:r>
            <a:br>
              <a:rPr lang="en-US" sz="1000" dirty="0" smtClean="0"/>
            </a:br>
            <a:r>
              <a:rPr lang="en-US" sz="1000" dirty="0" smtClean="0"/>
              <a:t>Is </a:t>
            </a:r>
            <a:r>
              <a:rPr lang="en-US" sz="1000" dirty="0"/>
              <a:t>this a correct example? Suggestion: remove it.</a:t>
            </a:r>
          </a:p>
          <a:p>
            <a:pPr marL="220578" indent="-220578">
              <a:spcBef>
                <a:spcPts val="400"/>
              </a:spcBef>
              <a:buFontTx/>
              <a:buChar char="•"/>
              <a:defRPr sz="2200"/>
            </a:pPr>
            <a:r>
              <a:rPr lang="en-US" sz="1000" dirty="0" smtClean="0"/>
              <a:t>5.3.60 </a:t>
            </a:r>
            <a:r>
              <a:rPr lang="en-US" sz="1000" dirty="0" err="1" smtClean="0"/>
              <a:t>remoteControlEnable</a:t>
            </a:r>
            <a:r>
              <a:rPr lang="en-US" sz="1000" dirty="0" smtClean="0"/>
              <a:t>:</a:t>
            </a:r>
            <a:br>
              <a:rPr lang="en-US" sz="1000" dirty="0" smtClean="0"/>
            </a:br>
            <a:r>
              <a:rPr lang="en-US" sz="1000" dirty="0" smtClean="0"/>
              <a:t>Actually</a:t>
            </a:r>
            <a:r>
              <a:rPr lang="en-US" sz="1000" dirty="0"/>
              <a:t>, we might need a “</a:t>
            </a:r>
            <a:r>
              <a:rPr lang="en-US" sz="1000" dirty="0" err="1"/>
              <a:t>remoteMonitorEnable</a:t>
            </a:r>
            <a:r>
              <a:rPr lang="en-US" sz="1000" dirty="0"/>
              <a:t>” MC as well. At least, that’s what I read from the documentation of the data point.</a:t>
            </a:r>
          </a:p>
          <a:p>
            <a:pPr marL="220578" indent="-220578">
              <a:spcBef>
                <a:spcPts val="400"/>
              </a:spcBef>
              <a:buFontTx/>
              <a:buChar char="•"/>
              <a:defRPr sz="2200"/>
            </a:pPr>
            <a:r>
              <a:rPr lang="en-US" sz="1000" dirty="0" smtClean="0"/>
              <a:t>5.3.63 </a:t>
            </a:r>
            <a:r>
              <a:rPr lang="en-US" sz="1000" dirty="0" err="1"/>
              <a:t>securityStatus</a:t>
            </a:r>
            <a:r>
              <a:rPr lang="en-US" sz="1000" dirty="0" smtClean="0"/>
              <a:t>:</a:t>
            </a:r>
            <a:br>
              <a:rPr lang="en-US" sz="1000" dirty="0" smtClean="0"/>
            </a:br>
            <a:r>
              <a:rPr lang="en-US" sz="1000" dirty="0" smtClean="0"/>
              <a:t>The </a:t>
            </a:r>
            <a:r>
              <a:rPr lang="en-US" sz="1000" dirty="0"/>
              <a:t>name of </a:t>
            </a:r>
            <a:r>
              <a:rPr lang="en-US" sz="1000" dirty="0" err="1"/>
              <a:t>ModuleClass</a:t>
            </a:r>
            <a:r>
              <a:rPr lang="en-US" sz="1000" dirty="0"/>
              <a:t> doesn’t fully align with the functionality. “status” is different from a “mode” (which functionality is provided in this MC</a:t>
            </a:r>
            <a:r>
              <a:rPr lang="en-US" sz="1000" dirty="0" smtClean="0"/>
              <a:t>).</a:t>
            </a:r>
            <a:endParaRPr lang="en-US" sz="1000" dirty="0"/>
          </a:p>
        </p:txBody>
      </p:sp>
      <p:sp>
        <p:nvSpPr>
          <p:cNvPr id="46" name="Overview"/>
          <p:cNvSpPr txBox="1">
            <a:spLocks noGrp="1"/>
          </p:cNvSpPr>
          <p:nvPr>
            <p:ph type="title" idx="4294967295"/>
          </p:nvPr>
        </p:nvSpPr>
        <p:spPr>
          <a:xfrm>
            <a:off x="457200" y="92073"/>
            <a:ext cx="8229600" cy="1508129"/>
          </a:xfrm>
          <a:prstGeom prst="rect">
            <a:avLst/>
          </a:prstGeom>
        </p:spPr>
        <p:txBody>
          <a:bodyPr>
            <a:normAutofit/>
          </a:bodyPr>
          <a:lstStyle/>
          <a:p>
            <a:r>
              <a:rPr lang="de-DE" dirty="0" err="1" smtClean="0"/>
              <a:t>ModuleClasses</a:t>
            </a:r>
            <a:endParaRPr dirty="0"/>
          </a:p>
        </p:txBody>
      </p:sp>
      <p:sp>
        <p:nvSpPr>
          <p:cNvPr id="47" name="Slide Number"/>
          <p:cNvSpPr txBox="1">
            <a:spLocks noGrp="1"/>
          </p:cNvSpPr>
          <p:nvPr>
            <p:ph type="sldNum" sz="quarter" idx="4294967295"/>
          </p:nvPr>
        </p:nvSpPr>
        <p:spPr>
          <a:xfrm>
            <a:off x="8502738" y="6404291"/>
            <a:ext cx="184060" cy="269239"/>
          </a:xfrm>
          <a:prstGeom prst="rect">
            <a:avLst/>
          </a:prstGeom>
          <a:extLst>
            <a:ext uri="{C572A759-6A51-4108-AA02-DFA0A04FC94B}">
              <ma14:wrappingTextBoxFlag xmlns="" xmlns:ma14="http://schemas.microsoft.com/office/mac/drawingml/2011/main" val="1"/>
            </a:ext>
          </a:extLst>
        </p:spPr>
        <p:txBody>
          <a:bodyPr/>
          <a:lstStyle>
            <a:lvl1pPr>
              <a:defRPr>
                <a:solidFill>
                  <a:srgbClr val="898989"/>
                </a:solidFill>
              </a:defRPr>
            </a:lvl1pPr>
          </a:lstStyle>
          <a:p>
            <a:fld id="{86CB4B4D-7CA3-9044-876B-883B54F8677D}" type="slidenum">
              <a:t>2</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he demonstrator shows an Elderly Care Application developed by a 3rd Party using the common set of CloudAPIs, so it could run unchanged with Orange’s Smart Home and DT’s QIVICON platform.…"/>
          <p:cNvSpPr txBox="1">
            <a:spLocks noGrp="1"/>
          </p:cNvSpPr>
          <p:nvPr>
            <p:ph type="body" idx="4294967295"/>
          </p:nvPr>
        </p:nvSpPr>
        <p:spPr>
          <a:xfrm>
            <a:off x="457200" y="1600200"/>
            <a:ext cx="8229600" cy="5257800"/>
          </a:xfrm>
          <a:prstGeom prst="rect">
            <a:avLst/>
          </a:prstGeom>
        </p:spPr>
        <p:txBody>
          <a:bodyPr>
            <a:normAutofit/>
          </a:bodyPr>
          <a:lstStyle/>
          <a:p>
            <a:pPr marL="220578" indent="-220578">
              <a:buFontTx/>
              <a:buChar char="•"/>
              <a:defRPr sz="2200"/>
            </a:pPr>
            <a:r>
              <a:rPr lang="en-US" dirty="0" smtClean="0"/>
              <a:t>5.5.6 </a:t>
            </a:r>
            <a:r>
              <a:rPr lang="en-US" dirty="0" err="1"/>
              <a:t>deviceBloodPressureMonitor</a:t>
            </a:r>
            <a:r>
              <a:rPr lang="en-US" dirty="0"/>
              <a:t>, sub-device “cuff</a:t>
            </a:r>
            <a:r>
              <a:rPr lang="en-US" dirty="0" smtClean="0"/>
              <a:t>”:</a:t>
            </a:r>
            <a:br>
              <a:rPr lang="en-US" dirty="0" smtClean="0"/>
            </a:br>
            <a:r>
              <a:rPr lang="en-US" dirty="0" smtClean="0">
                <a:solidFill>
                  <a:srgbClr val="00B050"/>
                </a:solidFill>
              </a:rPr>
              <a:t>Changed to cuff0...cuff5. </a:t>
            </a:r>
            <a:r>
              <a:rPr lang="en-US" dirty="0" smtClean="0"/>
              <a:t>Later improve SDT4 to support multiplicity.</a:t>
            </a:r>
            <a:endParaRPr lang="en-US" dirty="0"/>
          </a:p>
          <a:p>
            <a:pPr marL="220578" indent="-220578">
              <a:buFontTx/>
              <a:buChar char="•"/>
              <a:defRPr sz="2200"/>
            </a:pPr>
            <a:r>
              <a:rPr lang="en-US" dirty="0" smtClean="0"/>
              <a:t>5.5.12 </a:t>
            </a:r>
            <a:r>
              <a:rPr lang="en-US" dirty="0" err="1"/>
              <a:t>deviceCooktop</a:t>
            </a:r>
            <a:r>
              <a:rPr lang="en-US" dirty="0"/>
              <a:t> -&gt; </a:t>
            </a:r>
            <a:r>
              <a:rPr lang="en-US" dirty="0" err="1"/>
              <a:t>heatingZone</a:t>
            </a:r>
            <a:r>
              <a:rPr lang="en-US" dirty="0"/>
              <a:t>: </a:t>
            </a:r>
            <a:r>
              <a:rPr lang="en-US" dirty="0" smtClean="0"/>
              <a:t/>
            </a:r>
            <a:br>
              <a:rPr lang="en-US" dirty="0" smtClean="0"/>
            </a:br>
            <a:r>
              <a:rPr lang="en-US" dirty="0" smtClean="0">
                <a:solidFill>
                  <a:srgbClr val="00B050"/>
                </a:solidFill>
              </a:rPr>
              <a:t>heatingZone0…heatingZone5</a:t>
            </a:r>
            <a:endParaRPr lang="en-US" dirty="0">
              <a:solidFill>
                <a:srgbClr val="00B050"/>
              </a:solidFill>
            </a:endParaRPr>
          </a:p>
          <a:p>
            <a:pPr marL="220578" indent="-220578">
              <a:buFontTx/>
              <a:buChar char="•"/>
              <a:defRPr sz="2200"/>
            </a:pPr>
            <a:r>
              <a:rPr lang="en-US" dirty="0" smtClean="0"/>
              <a:t>5.5.39 </a:t>
            </a:r>
            <a:r>
              <a:rPr lang="en-US" dirty="0" err="1"/>
              <a:t>deviceSmartPlug</a:t>
            </a:r>
            <a:r>
              <a:rPr lang="en-US" dirty="0" smtClean="0"/>
              <a:t>:</a:t>
            </a:r>
            <a:br>
              <a:rPr lang="en-US" dirty="0" smtClean="0"/>
            </a:br>
            <a:r>
              <a:rPr lang="de-DE" sz="2200" dirty="0">
                <a:solidFill>
                  <a:srgbClr val="00B050"/>
                </a:solidFill>
              </a:rPr>
              <a:t>p</a:t>
            </a:r>
            <a:r>
              <a:rPr lang="en-GB" sz="2200" dirty="0" err="1">
                <a:solidFill>
                  <a:srgbClr val="00B050"/>
                </a:solidFill>
              </a:rPr>
              <a:t>owerOutlet</a:t>
            </a:r>
            <a:r>
              <a:rPr lang="de-DE" sz="2200" dirty="0" smtClean="0">
                <a:solidFill>
                  <a:srgbClr val="00B050"/>
                </a:solidFill>
              </a:rPr>
              <a:t>0</a:t>
            </a:r>
            <a:r>
              <a:rPr lang="de-DE" dirty="0" smtClean="0">
                <a:solidFill>
                  <a:srgbClr val="00B050"/>
                </a:solidFill>
              </a:rPr>
              <a:t>…</a:t>
            </a:r>
            <a:r>
              <a:rPr lang="de-DE" sz="2200" dirty="0" smtClean="0">
                <a:solidFill>
                  <a:srgbClr val="00B050"/>
                </a:solidFill>
              </a:rPr>
              <a:t>p</a:t>
            </a:r>
            <a:r>
              <a:rPr lang="en-GB" sz="2200" dirty="0" err="1" smtClean="0">
                <a:solidFill>
                  <a:srgbClr val="00B050"/>
                </a:solidFill>
              </a:rPr>
              <a:t>owerOutlet</a:t>
            </a:r>
            <a:r>
              <a:rPr lang="de-DE" sz="2200" dirty="0" smtClean="0">
                <a:solidFill>
                  <a:srgbClr val="00B050"/>
                </a:solidFill>
              </a:rPr>
              <a:t>5</a:t>
            </a:r>
            <a:endParaRPr lang="en-US" dirty="0" smtClean="0">
              <a:solidFill>
                <a:srgbClr val="00B050"/>
              </a:solidFill>
            </a:endParaRPr>
          </a:p>
          <a:p>
            <a:pPr marL="220578" indent="-220578">
              <a:buFontTx/>
              <a:buChar char="•"/>
              <a:defRPr sz="2200"/>
            </a:pPr>
            <a:r>
              <a:rPr lang="en-US" dirty="0" smtClean="0"/>
              <a:t>5.5.42 </a:t>
            </a:r>
            <a:r>
              <a:rPr lang="en-US" dirty="0" err="1"/>
              <a:t>deviceSwitch</a:t>
            </a:r>
            <a:r>
              <a:rPr lang="en-US" dirty="0" smtClean="0"/>
              <a:t>:</a:t>
            </a:r>
            <a:br>
              <a:rPr lang="en-US" dirty="0" smtClean="0"/>
            </a:br>
            <a:r>
              <a:rPr lang="en-US" dirty="0" smtClean="0"/>
              <a:t>nothing </a:t>
            </a:r>
            <a:r>
              <a:rPr lang="en-US" dirty="0"/>
              <a:t>wrong the definition, but with the documentation. Here, it is explicitly mentioned that the device definition can be extended by providing additional module classes. Is this normative? We don’t have this written in any of the device definitions.</a:t>
            </a:r>
          </a:p>
        </p:txBody>
      </p:sp>
      <p:sp>
        <p:nvSpPr>
          <p:cNvPr id="46" name="Overview"/>
          <p:cNvSpPr txBox="1">
            <a:spLocks noGrp="1"/>
          </p:cNvSpPr>
          <p:nvPr>
            <p:ph type="title" idx="4294967295"/>
          </p:nvPr>
        </p:nvSpPr>
        <p:spPr>
          <a:xfrm>
            <a:off x="457200" y="92073"/>
            <a:ext cx="8229600" cy="1508129"/>
          </a:xfrm>
          <a:prstGeom prst="rect">
            <a:avLst/>
          </a:prstGeom>
        </p:spPr>
        <p:txBody>
          <a:bodyPr>
            <a:normAutofit/>
          </a:bodyPr>
          <a:lstStyle/>
          <a:p>
            <a:r>
              <a:rPr lang="de-DE" dirty="0" smtClean="0"/>
              <a:t>Devices</a:t>
            </a:r>
            <a:endParaRPr dirty="0"/>
          </a:p>
        </p:txBody>
      </p:sp>
      <p:sp>
        <p:nvSpPr>
          <p:cNvPr id="47" name="Slide Number"/>
          <p:cNvSpPr txBox="1">
            <a:spLocks noGrp="1"/>
          </p:cNvSpPr>
          <p:nvPr>
            <p:ph type="sldNum" sz="quarter" idx="4294967295"/>
          </p:nvPr>
        </p:nvSpPr>
        <p:spPr>
          <a:xfrm>
            <a:off x="8502738" y="6404291"/>
            <a:ext cx="184060" cy="269239"/>
          </a:xfrm>
          <a:prstGeom prst="rect">
            <a:avLst/>
          </a:prstGeom>
          <a:extLst>
            <a:ext uri="{C572A759-6A51-4108-AA02-DFA0A04FC94B}">
              <ma14:wrappingTextBoxFlag xmlns="" xmlns:ma14="http://schemas.microsoft.com/office/mac/drawingml/2011/main" val="1"/>
            </a:ext>
          </a:extLst>
        </p:spPr>
        <p:txBody>
          <a:bodyPr/>
          <a:lstStyle>
            <a:lvl1pPr>
              <a:defRPr>
                <a:solidFill>
                  <a:srgbClr val="898989"/>
                </a:solidFill>
              </a:defRPr>
            </a:lvl1pPr>
          </a:lstStyle>
          <a:p>
            <a:fld id="{86CB4B4D-7CA3-9044-876B-883B54F8677D}" type="slidenum">
              <a:t>3</a:t>
            </a:fld>
            <a:endParaRPr/>
          </a:p>
        </p:txBody>
      </p:sp>
    </p:spTree>
    <p:extLst>
      <p:ext uri="{BB962C8B-B14F-4D97-AF65-F5344CB8AC3E}">
        <p14:creationId xmlns:p14="http://schemas.microsoft.com/office/powerpoint/2010/main" val="144451303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he demonstrator shows an Elderly Care Application developed by a 3rd Party using the common set of CloudAPIs, so it could run unchanged with Orange’s Smart Home and DT’s QIVICON platform.…"/>
          <p:cNvSpPr txBox="1">
            <a:spLocks noGrp="1"/>
          </p:cNvSpPr>
          <p:nvPr>
            <p:ph type="body" idx="4294967295"/>
          </p:nvPr>
        </p:nvSpPr>
        <p:spPr>
          <a:xfrm>
            <a:off x="457200" y="1600200"/>
            <a:ext cx="8229600" cy="5257800"/>
          </a:xfrm>
          <a:prstGeom prst="rect">
            <a:avLst/>
          </a:prstGeom>
        </p:spPr>
        <p:txBody>
          <a:bodyPr>
            <a:normAutofit/>
          </a:bodyPr>
          <a:lstStyle/>
          <a:p>
            <a:pPr marL="220578" indent="-220578">
              <a:buFontTx/>
              <a:buChar char="•"/>
              <a:defRPr sz="2200"/>
            </a:pPr>
            <a:r>
              <a:rPr lang="en-US" dirty="0" smtClean="0"/>
              <a:t>6.2.5 </a:t>
            </a:r>
            <a:r>
              <a:rPr lang="en-US" dirty="0"/>
              <a:t>Resource mapping for Property</a:t>
            </a:r>
            <a:r>
              <a:rPr lang="en-US" dirty="0" smtClean="0"/>
              <a:t>:</a:t>
            </a:r>
            <a:br>
              <a:rPr lang="en-US" dirty="0" smtClean="0"/>
            </a:br>
            <a:r>
              <a:rPr lang="en-US" dirty="0" smtClean="0"/>
              <a:t>This </a:t>
            </a:r>
            <a:r>
              <a:rPr lang="en-US" dirty="0"/>
              <a:t>is still the text for the old mapping. This must be updated accordingly to our discussions.</a:t>
            </a:r>
          </a:p>
          <a:p>
            <a:pPr marL="220578" indent="-220578">
              <a:buFontTx/>
              <a:buChar char="•"/>
              <a:defRPr sz="2200"/>
            </a:pPr>
            <a:r>
              <a:rPr lang="en-US" dirty="0" smtClean="0"/>
              <a:t>6.2.x:</a:t>
            </a:r>
            <a:br>
              <a:rPr lang="en-US" dirty="0" smtClean="0"/>
            </a:br>
            <a:r>
              <a:rPr lang="en-US" dirty="0" smtClean="0"/>
              <a:t>A </a:t>
            </a:r>
            <a:r>
              <a:rPr lang="en-US" dirty="0"/>
              <a:t>rule for sub-device mapping is missing.</a:t>
            </a:r>
          </a:p>
        </p:txBody>
      </p:sp>
      <p:sp>
        <p:nvSpPr>
          <p:cNvPr id="46" name="Overview"/>
          <p:cNvSpPr txBox="1">
            <a:spLocks noGrp="1"/>
          </p:cNvSpPr>
          <p:nvPr>
            <p:ph type="title" idx="4294967295"/>
          </p:nvPr>
        </p:nvSpPr>
        <p:spPr>
          <a:xfrm>
            <a:off x="457200" y="92073"/>
            <a:ext cx="8229600" cy="1508129"/>
          </a:xfrm>
          <a:prstGeom prst="rect">
            <a:avLst/>
          </a:prstGeom>
        </p:spPr>
        <p:txBody>
          <a:bodyPr>
            <a:normAutofit/>
          </a:bodyPr>
          <a:lstStyle/>
          <a:p>
            <a:r>
              <a:rPr lang="de-DE" dirty="0" err="1"/>
              <a:t>Resource</a:t>
            </a:r>
            <a:r>
              <a:rPr lang="de-DE" dirty="0"/>
              <a:t> Mapping </a:t>
            </a:r>
            <a:r>
              <a:rPr lang="de-DE" dirty="0" smtClean="0"/>
              <a:t>Rules</a:t>
            </a:r>
            <a:endParaRPr dirty="0"/>
          </a:p>
        </p:txBody>
      </p:sp>
      <p:sp>
        <p:nvSpPr>
          <p:cNvPr id="47" name="Slide Number"/>
          <p:cNvSpPr txBox="1">
            <a:spLocks noGrp="1"/>
          </p:cNvSpPr>
          <p:nvPr>
            <p:ph type="sldNum" sz="quarter" idx="4294967295"/>
          </p:nvPr>
        </p:nvSpPr>
        <p:spPr>
          <a:xfrm>
            <a:off x="8502738" y="6404291"/>
            <a:ext cx="184060" cy="269239"/>
          </a:xfrm>
          <a:prstGeom prst="rect">
            <a:avLst/>
          </a:prstGeom>
          <a:extLst>
            <a:ext uri="{C572A759-6A51-4108-AA02-DFA0A04FC94B}">
              <ma14:wrappingTextBoxFlag xmlns="" xmlns:ma14="http://schemas.microsoft.com/office/mac/drawingml/2011/main" val="1"/>
            </a:ext>
          </a:extLst>
        </p:spPr>
        <p:txBody>
          <a:bodyPr/>
          <a:lstStyle>
            <a:lvl1pPr>
              <a:defRPr>
                <a:solidFill>
                  <a:srgbClr val="898989"/>
                </a:solidFill>
              </a:defRPr>
            </a:lvl1pPr>
          </a:lstStyle>
          <a:p>
            <a:fld id="{86CB4B4D-7CA3-9044-876B-883B54F8677D}" type="slidenum">
              <a:t>4</a:t>
            </a:fld>
            <a:endParaRPr/>
          </a:p>
        </p:txBody>
      </p:sp>
    </p:spTree>
    <p:extLst>
      <p:ext uri="{BB962C8B-B14F-4D97-AF65-F5344CB8AC3E}">
        <p14:creationId xmlns:p14="http://schemas.microsoft.com/office/powerpoint/2010/main" val="61166743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he demonstrator shows an Elderly Care Application developed by a 3rd Party using the common set of CloudAPIs, so it could run unchanged with Orange’s Smart Home and DT’s QIVICON platform.…"/>
          <p:cNvSpPr txBox="1">
            <a:spLocks noGrp="1"/>
          </p:cNvSpPr>
          <p:nvPr>
            <p:ph type="body" idx="4294967295"/>
          </p:nvPr>
        </p:nvSpPr>
        <p:spPr>
          <a:xfrm>
            <a:off x="457200" y="1600200"/>
            <a:ext cx="8229600" cy="5257800"/>
          </a:xfrm>
          <a:prstGeom prst="rect">
            <a:avLst/>
          </a:prstGeom>
        </p:spPr>
        <p:txBody>
          <a:bodyPr>
            <a:normAutofit/>
          </a:bodyPr>
          <a:lstStyle/>
          <a:p>
            <a:pPr marL="220578" indent="-220578">
              <a:buFontTx/>
              <a:buChar char="•"/>
              <a:defRPr sz="2200"/>
            </a:pPr>
            <a:r>
              <a:rPr lang="en-US" dirty="0" smtClean="0"/>
              <a:t>6.3 </a:t>
            </a:r>
            <a:r>
              <a:rPr lang="en-US" dirty="0"/>
              <a:t>Short names</a:t>
            </a:r>
            <a:r>
              <a:rPr lang="en-US" dirty="0" smtClean="0"/>
              <a:t>:</a:t>
            </a:r>
            <a:br>
              <a:rPr lang="en-US" dirty="0" smtClean="0"/>
            </a:br>
            <a:r>
              <a:rPr lang="en-US" dirty="0" smtClean="0"/>
              <a:t>When the mapping is complete.</a:t>
            </a:r>
            <a:endParaRPr lang="en-US" dirty="0"/>
          </a:p>
          <a:p>
            <a:pPr marL="220578" indent="-220578">
              <a:buFontTx/>
              <a:buChar char="•"/>
              <a:defRPr sz="2200"/>
            </a:pPr>
            <a:r>
              <a:rPr lang="en-US" strike="sngStrike" dirty="0" smtClean="0"/>
              <a:t>A.2 </a:t>
            </a:r>
            <a:r>
              <a:rPr lang="en-US" strike="sngStrike" dirty="0"/>
              <a:t>Example for Device model ‘</a:t>
            </a:r>
            <a:r>
              <a:rPr lang="en-US" strike="sngStrike" dirty="0" err="1"/>
              <a:t>deviceAirConditioner</a:t>
            </a:r>
            <a:r>
              <a:rPr lang="en-US" strike="sngStrike" dirty="0" smtClean="0"/>
              <a:t>':</a:t>
            </a:r>
            <a:br>
              <a:rPr lang="en-US" strike="sngStrike" dirty="0" smtClean="0"/>
            </a:br>
            <a:r>
              <a:rPr lang="en-US" strike="sngStrike" dirty="0" smtClean="0"/>
              <a:t>The “wind” MC is still used in this example, but it has been replaced by the “airflow” MC. I am waiting for Maciek for an update.</a:t>
            </a:r>
            <a:r>
              <a:rPr lang="en-US" dirty="0" smtClean="0">
                <a:solidFill>
                  <a:srgbClr val="00B050"/>
                </a:solidFill>
              </a:rPr>
              <a:t> Done</a:t>
            </a:r>
            <a:endParaRPr lang="en-US" dirty="0">
              <a:solidFill>
                <a:srgbClr val="00B050"/>
              </a:solidFill>
            </a:endParaRPr>
          </a:p>
          <a:p>
            <a:pPr marL="220578" indent="-220578">
              <a:buFontTx/>
              <a:buChar char="•"/>
              <a:defRPr sz="2200"/>
            </a:pPr>
            <a:r>
              <a:rPr lang="en-US" dirty="0" smtClean="0"/>
              <a:t>Annex </a:t>
            </a:r>
            <a:r>
              <a:rPr lang="en-US" dirty="0"/>
              <a:t>B</a:t>
            </a:r>
            <a:r>
              <a:rPr lang="en-US" dirty="0" smtClean="0"/>
              <a:t>:</a:t>
            </a:r>
            <a:br>
              <a:rPr lang="en-US" dirty="0" smtClean="0"/>
            </a:br>
            <a:r>
              <a:rPr lang="en-US" dirty="0" smtClean="0"/>
              <a:t>There </a:t>
            </a:r>
            <a:r>
              <a:rPr lang="en-US" dirty="0"/>
              <a:t>are a lot of empty sections in this chapter. What to do about them</a:t>
            </a:r>
            <a:r>
              <a:rPr lang="en-US" dirty="0" smtClean="0"/>
              <a:t>?</a:t>
            </a:r>
          </a:p>
          <a:p>
            <a:pPr marL="220578" indent="-220578">
              <a:buFontTx/>
              <a:buChar char="•"/>
              <a:defRPr sz="2200"/>
            </a:pPr>
            <a:r>
              <a:rPr lang="en-US" dirty="0" smtClean="0"/>
              <a:t>What </a:t>
            </a:r>
            <a:r>
              <a:rPr lang="en-US" dirty="0"/>
              <a:t>is the version number of the generated XSD and the resources? </a:t>
            </a:r>
            <a:r>
              <a:rPr lang="en-US" dirty="0" smtClean="0"/>
              <a:t>Is 2.0.0 correct?</a:t>
            </a:r>
            <a:endParaRPr lang="en-US" dirty="0"/>
          </a:p>
        </p:txBody>
      </p:sp>
      <p:sp>
        <p:nvSpPr>
          <p:cNvPr id="46" name="Overview"/>
          <p:cNvSpPr txBox="1">
            <a:spLocks noGrp="1"/>
          </p:cNvSpPr>
          <p:nvPr>
            <p:ph type="title" idx="4294967295"/>
          </p:nvPr>
        </p:nvSpPr>
        <p:spPr>
          <a:xfrm>
            <a:off x="457200" y="92073"/>
            <a:ext cx="8229600" cy="1508129"/>
          </a:xfrm>
          <a:prstGeom prst="rect">
            <a:avLst/>
          </a:prstGeom>
        </p:spPr>
        <p:txBody>
          <a:bodyPr>
            <a:normAutofit/>
          </a:bodyPr>
          <a:lstStyle/>
          <a:p>
            <a:r>
              <a:rPr lang="de-DE" dirty="0" err="1" smtClean="0"/>
              <a:t>Editing</a:t>
            </a:r>
            <a:endParaRPr dirty="0"/>
          </a:p>
        </p:txBody>
      </p:sp>
      <p:sp>
        <p:nvSpPr>
          <p:cNvPr id="47" name="Slide Number"/>
          <p:cNvSpPr txBox="1">
            <a:spLocks noGrp="1"/>
          </p:cNvSpPr>
          <p:nvPr>
            <p:ph type="sldNum" sz="quarter" idx="4294967295"/>
          </p:nvPr>
        </p:nvSpPr>
        <p:spPr>
          <a:xfrm>
            <a:off x="8502738" y="6404291"/>
            <a:ext cx="184060" cy="269239"/>
          </a:xfrm>
          <a:prstGeom prst="rect">
            <a:avLst/>
          </a:prstGeom>
          <a:extLst>
            <a:ext uri="{C572A759-6A51-4108-AA02-DFA0A04FC94B}">
              <ma14:wrappingTextBoxFlag xmlns="" xmlns:ma14="http://schemas.microsoft.com/office/mac/drawingml/2011/main" val="1"/>
            </a:ext>
          </a:extLst>
        </p:spPr>
        <p:txBody>
          <a:bodyPr/>
          <a:lstStyle>
            <a:lvl1pPr>
              <a:defRPr>
                <a:solidFill>
                  <a:srgbClr val="898989"/>
                </a:solidFill>
              </a:defRPr>
            </a:lvl1pPr>
          </a:lstStyle>
          <a:p>
            <a:fld id="{86CB4B4D-7CA3-9044-876B-883B54F8677D}" type="slidenum">
              <a:t>5</a:t>
            </a:fld>
            <a:endParaRPr/>
          </a:p>
        </p:txBody>
      </p:sp>
    </p:spTree>
    <p:extLst>
      <p:ext uri="{BB962C8B-B14F-4D97-AF65-F5344CB8AC3E}">
        <p14:creationId xmlns:p14="http://schemas.microsoft.com/office/powerpoint/2010/main" val="135226120"/>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55</Words>
  <Application>Microsoft Office PowerPoint</Application>
  <PresentationFormat>On-screen Show (4:3)</PresentationFormat>
  <Paragraphs>34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Helvetica</vt:lpstr>
      <vt:lpstr>Helvetica Neue</vt:lpstr>
      <vt:lpstr>Office Theme</vt:lpstr>
      <vt:lpstr>Status Report TS-0023, 3.6.1</vt:lpstr>
      <vt:lpstr>ModuleClasses</vt:lpstr>
      <vt:lpstr>Devices</vt:lpstr>
      <vt:lpstr>Resource Mapping Rules</vt:lpstr>
      <vt:lpstr>Editing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TS-0023</dc:title>
  <cp:lastModifiedBy>Kraft.Andreas</cp:lastModifiedBy>
  <cp:revision>13</cp:revision>
  <dcterms:modified xsi:type="dcterms:W3CDTF">2017-12-04T12:13:10Z</dcterms:modified>
</cp:coreProperties>
</file>