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71" r:id="rId10"/>
    <p:sldId id="269" r:id="rId11"/>
    <p:sldId id="259" r:id="rId12"/>
    <p:sldId id="272" r:id="rId13"/>
    <p:sldId id="270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HGP創英角ｺﾞｼｯｸUB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9" autoAdjust="0"/>
    <p:restoredTop sz="83764" autoAdjust="0"/>
  </p:normalViewPr>
  <p:slideViewPr>
    <p:cSldViewPr>
      <p:cViewPr varScale="1">
        <p:scale>
          <a:sx n="70" d="100"/>
          <a:sy n="70" d="100"/>
        </p:scale>
        <p:origin x="-1709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741" y="-8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E14A3-92F6-4FE0-87C2-17105C5F2C74}" type="datetimeFigureOut">
              <a:rPr lang="en-GB" smtClean="0"/>
              <a:t>13/12/2017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C0147-C205-4416-A9D0-268A250F2A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273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8CFC7-9D06-40DE-AD48-DC3CF6C86AEB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31944-4A2A-489D-9459-0F496F726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3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CF0E2-55EE-4AB6-848F-035C0312EDBD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155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31944-4A2A-489D-9459-0F496F7267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64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 smtClean="0">
                <a:solidFill>
                  <a:schemeClr val="tx1"/>
                </a:solidFill>
              </a:rPr>
              <a:t>urn:ISG-CIM:</a:t>
            </a:r>
            <a:br>
              <a:rPr lang="de-DE" sz="1200" dirty="0" smtClean="0">
                <a:solidFill>
                  <a:schemeClr val="tx1"/>
                </a:solidFill>
              </a:rPr>
            </a:br>
            <a:r>
              <a:rPr lang="de-DE" sz="1200" b="1" dirty="0" smtClean="0">
                <a:solidFill>
                  <a:schemeClr val="tx1"/>
                </a:solidFill>
              </a:rPr>
              <a:t>SmartLamppostB</a:t>
            </a:r>
            <a:r>
              <a:rPr lang="de-DE" sz="1200" dirty="0" smtClean="0">
                <a:solidFill>
                  <a:schemeClr val="tx1"/>
                </a:solidFill>
              </a:rPr>
              <a:t>:</a:t>
            </a:r>
            <a:br>
              <a:rPr lang="de-DE" sz="1200" dirty="0" smtClean="0">
                <a:solidFill>
                  <a:schemeClr val="tx1"/>
                </a:solidFill>
              </a:rPr>
            </a:br>
            <a:r>
              <a:rPr lang="de-DE" sz="1200" dirty="0" smtClean="0">
                <a:solidFill>
                  <a:schemeClr val="tx1"/>
                </a:solidFill>
              </a:rPr>
              <a:t>Downtown1</a:t>
            </a:r>
            <a:endParaRPr lang="en-GB" sz="1200" dirty="0" smtClean="0">
              <a:solidFill>
                <a:schemeClr val="tx1"/>
              </a:solidFill>
            </a:endParaRPr>
          </a:p>
          <a:p>
            <a:r>
              <a:rPr lang="de-DE" sz="1200" dirty="0" smtClean="0">
                <a:solidFill>
                  <a:schemeClr val="tx1"/>
                </a:solidFill>
              </a:rPr>
              <a:t/>
            </a:r>
            <a:br>
              <a:rPr lang="de-DE" sz="1200" dirty="0" smtClean="0">
                <a:solidFill>
                  <a:schemeClr val="tx1"/>
                </a:solidFill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31944-4A2A-489D-9459-0F496F7267D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74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"/>
          <p:cNvSpPr>
            <a:spLocks noGrp="1"/>
          </p:cNvSpPr>
          <p:nvPr>
            <p:ph type="title" hasCustomPrompt="1"/>
          </p:nvPr>
        </p:nvSpPr>
        <p:spPr bwMode="gray">
          <a:xfrm>
            <a:off x="179513" y="3105369"/>
            <a:ext cx="8784000" cy="528794"/>
          </a:xfrm>
        </p:spPr>
        <p:txBody>
          <a:bodyPr anchor="b" anchorCtr="0">
            <a:spAutoFit/>
          </a:bodyPr>
          <a:lstStyle>
            <a:lvl1pPr>
              <a:defRPr sz="3200">
                <a:solidFill>
                  <a:schemeClr val="accent6"/>
                </a:solidFill>
                <a:effectLst/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kumimoji="1" lang="en-US" altLang="ja-JP" dirty="0" smtClean="0"/>
              <a:t>Enter the title.</a:t>
            </a:r>
            <a:endParaRPr kumimoji="1" lang="ja-JP" altLang="en-US" dirty="0"/>
          </a:p>
        </p:txBody>
      </p:sp>
      <p:sp>
        <p:nvSpPr>
          <p:cNvPr id="6" name="テキスト プレースホルダー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7" y="1800000"/>
            <a:ext cx="6372000" cy="36000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altLang="ja-JP" dirty="0" smtClean="0"/>
              <a:t>Enter the addressee as required.</a:t>
            </a:r>
            <a:endParaRPr lang="ja-JP" altLang="en-US" dirty="0"/>
          </a:p>
        </p:txBody>
      </p:sp>
      <p:sp>
        <p:nvSpPr>
          <p:cNvPr id="5" name="テキスト プレースホルダー"/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179513" y="4032000"/>
            <a:ext cx="6552727" cy="707886"/>
          </a:xfr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  <a:lvl2pPr marL="72000" indent="0">
              <a:buNone/>
              <a:defRPr>
                <a:solidFill>
                  <a:schemeClr val="bg1"/>
                </a:solidFill>
              </a:defRPr>
            </a:lvl2pPr>
            <a:lvl3pPr marL="222962" indent="0">
              <a:buNone/>
              <a:defRPr>
                <a:solidFill>
                  <a:schemeClr val="bg1"/>
                </a:solidFill>
              </a:defRPr>
            </a:lvl3pPr>
            <a:lvl4pPr marL="327787" indent="0">
              <a:buNone/>
              <a:defRPr>
                <a:solidFill>
                  <a:schemeClr val="bg1"/>
                </a:solidFill>
              </a:defRPr>
            </a:lvl4pPr>
            <a:lvl5pPr marL="311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en-US" altLang="ja-JP" dirty="0" smtClean="0"/>
              <a:t>Date, name and affiliation of author, etc.</a:t>
            </a:r>
            <a:br>
              <a:rPr kumimoji="1" lang="en-US" altLang="ja-JP" dirty="0" smtClean="0"/>
            </a:br>
            <a:r>
              <a:rPr kumimoji="1" lang="en-US" altLang="ja-JP" dirty="0" smtClean="0"/>
              <a:t> (Start a new line as appropriate.)</a:t>
            </a:r>
            <a:endParaRPr kumimoji="1" lang="ja-JP" alt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71571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"/>
          <p:cNvSpPr>
            <a:spLocks noGrp="1"/>
          </p:cNvSpPr>
          <p:nvPr>
            <p:ph type="title" hasCustomPrompt="1"/>
          </p:nvPr>
        </p:nvSpPr>
        <p:spPr bwMode="gray">
          <a:xfrm>
            <a:off x="1619672" y="430930"/>
            <a:ext cx="7344000" cy="405683"/>
          </a:xfrm>
        </p:spPr>
        <p:txBody>
          <a:bodyPr wrap="square" anchor="b">
            <a:spAutoFit/>
          </a:bodyPr>
          <a:lstStyle>
            <a:lvl1pPr>
              <a:defRPr b="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kumimoji="1" lang="en-US" altLang="ja-JP" dirty="0" smtClean="0"/>
              <a:t>Enter the title of the table of contents.</a:t>
            </a:r>
            <a:endParaRPr kumimoji="1" lang="ja-JP" altLang="en-US" dirty="0"/>
          </a:p>
        </p:txBody>
      </p:sp>
      <p:sp>
        <p:nvSpPr>
          <p:cNvPr id="5" name="テキスト プレースホルダー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619672" y="1116000"/>
            <a:ext cx="7344000" cy="5112000"/>
          </a:xfrm>
        </p:spPr>
        <p:txBody>
          <a:bodyPr wrap="square">
            <a:noAutofit/>
          </a:bodyPr>
          <a:lstStyle>
            <a:lvl1pPr marL="0" indent="0">
              <a:lnSpc>
                <a:spcPct val="140000"/>
              </a:lnSpc>
              <a:spcBef>
                <a:spcPts val="500"/>
              </a:spcBef>
              <a:buNone/>
              <a:defRPr sz="2200" b="0">
                <a:solidFill>
                  <a:schemeClr val="tx1"/>
                </a:solidFill>
              </a:defRPr>
            </a:lvl1pPr>
            <a:lvl2pPr marL="180000" indent="0">
              <a:lnSpc>
                <a:spcPct val="100000"/>
              </a:lnSpc>
              <a:spcBef>
                <a:spcPts val="500"/>
              </a:spcBef>
              <a:buNone/>
              <a:defRPr sz="1800" b="0">
                <a:solidFill>
                  <a:schemeClr val="tx1"/>
                </a:solidFill>
              </a:defRPr>
            </a:lvl2pPr>
            <a:lvl3pPr marL="360000" indent="0">
              <a:lnSpc>
                <a:spcPct val="100000"/>
              </a:lnSpc>
              <a:spcBef>
                <a:spcPts val="500"/>
              </a:spcBef>
              <a:buNone/>
              <a:defRPr b="0" baseline="0">
                <a:solidFill>
                  <a:schemeClr val="tx1"/>
                </a:solidFill>
              </a:defRPr>
            </a:lvl3pPr>
            <a:lvl4pPr marL="540000" indent="0">
              <a:lnSpc>
                <a:spcPct val="100000"/>
              </a:lnSpc>
              <a:spcBef>
                <a:spcPts val="500"/>
              </a:spcBef>
              <a:buNone/>
              <a:defRPr b="0">
                <a:solidFill>
                  <a:schemeClr val="tx1"/>
                </a:solidFill>
              </a:defRPr>
            </a:lvl4pPr>
            <a:lvl5pPr marL="685800" indent="0">
              <a:buNone/>
              <a:defRPr b="0"/>
            </a:lvl5pPr>
          </a:lstStyle>
          <a:p>
            <a:pPr lvl="0"/>
            <a:r>
              <a:rPr kumimoji="1" lang="en-US" altLang="ja-JP" dirty="0" smtClean="0"/>
              <a:t>Enter the items in the table of contents.</a:t>
            </a:r>
          </a:p>
          <a:p>
            <a:pPr lvl="1"/>
            <a:r>
              <a:rPr kumimoji="1" lang="en-US" altLang="ja-JP" dirty="0" smtClean="0"/>
              <a:t>Second level</a:t>
            </a:r>
            <a:endParaRPr kumimoji="1" lang="ja-JP" altLang="en-US" dirty="0" smtClean="0"/>
          </a:p>
          <a:p>
            <a:pPr lvl="2"/>
            <a:r>
              <a:rPr kumimoji="1" lang="en-US" altLang="ja-JP" dirty="0" smtClean="0"/>
              <a:t>Third level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Fourth level</a:t>
            </a:r>
            <a:endParaRPr kumimoji="1" lang="ja-JP" altLang="en-US" dirty="0" smtClean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27076" y="1827076"/>
            <a:ext cx="6858000" cy="320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856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"/>
          <p:cNvSpPr>
            <a:spLocks noGrp="1"/>
          </p:cNvSpPr>
          <p:nvPr>
            <p:ph type="title" hasCustomPrompt="1"/>
          </p:nvPr>
        </p:nvSpPr>
        <p:spPr bwMode="invGray">
          <a:xfrm>
            <a:off x="179388" y="3045072"/>
            <a:ext cx="8784000" cy="467239"/>
          </a:xfrm>
        </p:spPr>
        <p:txBody>
          <a:bodyPr wrap="square" anchor="b">
            <a:sp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 smtClean="0"/>
              <a:t>Enter the title.</a:t>
            </a:r>
            <a:endParaRPr kumimoji="1" lang="ja-JP" altLang="en-US" dirty="0"/>
          </a:p>
        </p:txBody>
      </p:sp>
      <p:sp>
        <p:nvSpPr>
          <p:cNvPr id="5" name="テキスト プレースホルダー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79388" y="3852000"/>
            <a:ext cx="7200900" cy="1269578"/>
          </a:xfrm>
        </p:spPr>
        <p:txBody>
          <a:bodyPr>
            <a:spAutoFit/>
          </a:bodyPr>
          <a:lstStyle>
            <a:lvl1pPr marL="0" indent="0">
              <a:buNone/>
              <a:defRPr b="0"/>
            </a:lvl1pPr>
            <a:lvl2pPr marL="72000" indent="0">
              <a:buNone/>
              <a:defRPr sz="1800" b="0"/>
            </a:lvl2pPr>
            <a:lvl3pPr marL="222962" indent="0">
              <a:buNone/>
              <a:defRPr b="0"/>
            </a:lvl3pPr>
            <a:lvl4pPr marL="327787" indent="0">
              <a:buNone/>
              <a:defRPr b="0"/>
            </a:lvl4pPr>
            <a:lvl5pPr marL="311400" indent="0">
              <a:buNone/>
              <a:defRPr b="0"/>
            </a:lvl5pPr>
          </a:lstStyle>
          <a:p>
            <a:pPr lvl="0"/>
            <a:r>
              <a:rPr kumimoji="1" lang="en-US" altLang="ja-JP" dirty="0" smtClean="0"/>
              <a:t>Enter the subtitle.</a:t>
            </a:r>
          </a:p>
          <a:p>
            <a:pPr lvl="1"/>
            <a:r>
              <a:rPr kumimoji="1" lang="en-US" altLang="ja-JP" dirty="0" smtClean="0"/>
              <a:t>Second level</a:t>
            </a:r>
            <a:endParaRPr kumimoji="1" lang="ja-JP" altLang="en-US" dirty="0" smtClean="0"/>
          </a:p>
          <a:p>
            <a:pPr lvl="2"/>
            <a:r>
              <a:rPr kumimoji="1" lang="en-US" altLang="ja-JP" dirty="0" smtClean="0"/>
              <a:t>Third level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Fourth level</a:t>
            </a:r>
            <a:endParaRPr kumimoji="1" lang="ja-JP" altLang="en-US" dirty="0" smtClean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72"/>
          <a:stretch/>
        </p:blipFill>
        <p:spPr>
          <a:xfrm rot="10800000">
            <a:off x="-5" y="-6"/>
            <a:ext cx="9144004" cy="4797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25690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ckground_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5035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"/>
          <p:cNvSpPr>
            <a:spLocks noGrp="1"/>
          </p:cNvSpPr>
          <p:nvPr>
            <p:ph type="title" hasCustomPrompt="1"/>
          </p:nvPr>
        </p:nvSpPr>
        <p:spPr bwMode="gray">
          <a:xfrm>
            <a:off x="179513" y="115200"/>
            <a:ext cx="8784000" cy="468000"/>
          </a:xfrm>
        </p:spPr>
        <p:txBody>
          <a:bodyPr tIns="45720" bIns="45720">
            <a:normAutofit/>
          </a:bodyPr>
          <a:lstStyle>
            <a:lvl1pPr>
              <a:defRPr sz="2400" b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 smtClean="0"/>
              <a:t>Enter the title.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009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ckground_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5035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"/>
          <p:cNvSpPr>
            <a:spLocks noGrp="1"/>
          </p:cNvSpPr>
          <p:nvPr>
            <p:ph type="title" hasCustomPrompt="1"/>
          </p:nvPr>
        </p:nvSpPr>
        <p:spPr bwMode="gray">
          <a:xfrm>
            <a:off x="179513" y="115200"/>
            <a:ext cx="8784000" cy="468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ja-JP" altLang="en-US" dirty="0">
                <a:solidFill>
                  <a:schemeClr val="bg1"/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kumimoji="1" lang="en-US" altLang="ja-JP" dirty="0" smtClean="0"/>
              <a:t>Enter the title.</a:t>
            </a:r>
            <a:endParaRPr kumimoji="1" lang="ja-JP" altLang="en-US" dirty="0"/>
          </a:p>
        </p:txBody>
      </p:sp>
      <p:sp>
        <p:nvSpPr>
          <p:cNvPr id="12" name="コンテンツ プレースホルダー"/>
          <p:cNvSpPr>
            <a:spLocks noGrp="1"/>
          </p:cNvSpPr>
          <p:nvPr>
            <p:ph sz="quarter" idx="10" hasCustomPrompt="1"/>
          </p:nvPr>
        </p:nvSpPr>
        <p:spPr bwMode="gray">
          <a:xfrm>
            <a:off x="179512" y="836712"/>
            <a:ext cx="8784976" cy="561647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ja-JP" altLang="en-US" baseline="0" noProof="0" dirty="0" smtClean="0">
                <a:latin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lang="ja-JP" altLang="en-US" noProof="0" dirty="0" smtClean="0">
                <a:latin typeface="Verdana" panose="020B0604030504040204" pitchFamily="34" charset="0"/>
                <a:cs typeface="Verdana" panose="020B0604030504040204" pitchFamily="34" charset="0"/>
              </a:defRPr>
            </a:lvl2pPr>
            <a:lvl3pPr marL="466725" indent="-107950">
              <a:defRPr lang="ja-JP" altLang="en-US" noProof="0" dirty="0" smtClean="0">
                <a:latin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lang="ja-JP" altLang="en-US" noProof="0" dirty="0" smtClean="0">
                <a:latin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Enter the text.</a:t>
            </a:r>
            <a:endParaRPr kumimoji="1" lang="ja-JP" alt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/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Second level</a:t>
            </a:r>
            <a:endParaRPr kumimoji="1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</a:endParaRPr>
          </a:p>
          <a:p>
            <a:pPr lvl="2"/>
            <a:r>
              <a:rPr kumimoji="1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Third level</a:t>
            </a:r>
            <a:endParaRPr kumimoji="1" lang="ja-JP" alt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</a:endParaRPr>
          </a:p>
          <a:p>
            <a:pPr lvl="3"/>
            <a:r>
              <a:rPr kumimoji="1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Fourth level</a:t>
            </a:r>
            <a:endParaRPr kumimoji="1" lang="ja-JP" alt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339288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56864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(blue)">
    <p:bg bwMode="ltGray"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-9000" y="0"/>
            <a:ext cx="9162000" cy="701198"/>
          </a:xfrm>
          <a:prstGeom prst="rect">
            <a:avLst/>
          </a:prstGeom>
        </p:spPr>
      </p:pic>
      <p:sp>
        <p:nvSpPr>
          <p:cNvPr id="2" name="タイトル"/>
          <p:cNvSpPr>
            <a:spLocks noGrp="1"/>
          </p:cNvSpPr>
          <p:nvPr>
            <p:ph type="title" hasCustomPrompt="1"/>
          </p:nvPr>
        </p:nvSpPr>
        <p:spPr bwMode="gray">
          <a:xfrm>
            <a:off x="179513" y="115200"/>
            <a:ext cx="8784000" cy="468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Enter the title.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00204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31800" y="6588125"/>
            <a:ext cx="5210175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 smtClean="0"/>
              <a:t>© ETSI 2017. All rights reserved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058150" y="6508298"/>
            <a:ext cx="993321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1768E4-9527-48B3-8234-B19B24F4BD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97375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525344"/>
            <a:ext cx="9144000" cy="332656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GB" b="1" dirty="0">
              <a:latin typeface="+mj-ea"/>
              <a:ea typeface="+mj-ea"/>
            </a:endParaRPr>
          </a:p>
        </p:txBody>
      </p:sp>
      <p:sp>
        <p:nvSpPr>
          <p:cNvPr id="2" name="タイトル プレースホルダー"/>
          <p:cNvSpPr>
            <a:spLocks noGrp="1"/>
          </p:cNvSpPr>
          <p:nvPr>
            <p:ph type="title"/>
          </p:nvPr>
        </p:nvSpPr>
        <p:spPr bwMode="gray">
          <a:xfrm>
            <a:off x="179387" y="108000"/>
            <a:ext cx="8785225" cy="46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en-US" altLang="ja-JP" dirty="0" smtClean="0"/>
              <a:t>Formatting for the master title</a:t>
            </a:r>
            <a:endParaRPr kumimoji="1" lang="ja-JP" altLang="en-US" dirty="0"/>
          </a:p>
        </p:txBody>
      </p:sp>
      <p:sp>
        <p:nvSpPr>
          <p:cNvPr id="3" name="テキスト プレースホルダー"/>
          <p:cNvSpPr>
            <a:spLocks noGrp="1"/>
          </p:cNvSpPr>
          <p:nvPr>
            <p:ph type="body" idx="1"/>
          </p:nvPr>
        </p:nvSpPr>
        <p:spPr bwMode="gray">
          <a:xfrm>
            <a:off x="179387" y="836614"/>
            <a:ext cx="8785226" cy="5616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dirty="0" smtClean="0"/>
              <a:t>Formatting for the master text</a:t>
            </a:r>
            <a:endParaRPr kumimoji="1" lang="ja-JP" altLang="en-US" dirty="0" smtClean="0"/>
          </a:p>
          <a:p>
            <a:pPr lvl="1"/>
            <a:r>
              <a:rPr kumimoji="1" lang="en-US" altLang="ja-JP" dirty="0" smtClean="0"/>
              <a:t>Second level</a:t>
            </a:r>
            <a:endParaRPr kumimoji="1" lang="ja-JP" altLang="en-US" dirty="0" smtClean="0"/>
          </a:p>
          <a:p>
            <a:pPr lvl="2"/>
            <a:r>
              <a:rPr kumimoji="1" lang="en-US" altLang="ja-JP" dirty="0" smtClean="0"/>
              <a:t>Third level</a:t>
            </a:r>
            <a:endParaRPr kumimoji="1" lang="ja-JP" altLang="en-US" dirty="0" smtClean="0"/>
          </a:p>
          <a:p>
            <a:pPr lvl="3"/>
            <a:r>
              <a:rPr kumimoji="1" lang="en-US" altLang="ja-JP" dirty="0" smtClean="0"/>
              <a:t>Fourth level</a:t>
            </a:r>
            <a:endParaRPr kumimoji="1" lang="ja-JP" altLang="en-US" dirty="0" smtClean="0"/>
          </a:p>
        </p:txBody>
      </p:sp>
      <p:sp>
        <p:nvSpPr>
          <p:cNvPr id="8" name="PageNumber"/>
          <p:cNvSpPr txBox="1"/>
          <p:nvPr/>
        </p:nvSpPr>
        <p:spPr bwMode="black">
          <a:xfrm>
            <a:off x="168810" y="6597840"/>
            <a:ext cx="684000" cy="234000"/>
          </a:xfrm>
          <a:prstGeom prst="rect">
            <a:avLst/>
          </a:prstGeom>
          <a:noFill/>
        </p:spPr>
        <p:txBody>
          <a:bodyPr wrap="none" tIns="4572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F5524-168B-428D-88E2-BCDC17194B25}" type="slidenum">
              <a:rPr kumimoji="1" lang="ja-JP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15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3" r:id="rId2"/>
    <p:sldLayoutId id="2147483754" r:id="rId3"/>
    <p:sldLayoutId id="2147483755" r:id="rId4"/>
    <p:sldLayoutId id="2147483756" r:id="rId5"/>
    <p:sldLayoutId id="2147483760" r:id="rId6"/>
    <p:sldLayoutId id="2147483761" r:id="rId7"/>
    <p:sldLayoutId id="2147483763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00" b="0" baseline="0">
          <a:solidFill>
            <a:schemeClr val="tx1"/>
          </a:solidFill>
          <a:latin typeface="Verdana" panose="020B0604030504040204" pitchFamily="34" charset="0"/>
          <a:ea typeface="+mj-ea"/>
          <a:cs typeface="Verdana" panose="020B060403050404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ＭＳ Ｐゴシック" charset="-128"/>
        </a:defRPr>
      </a:lvl9pPr>
    </p:titleStyle>
    <p:bodyStyle>
      <a:lvl1pPr marL="180000" indent="-180000" algn="l" rtl="0" eaLnBrk="1" fontAlgn="base" hangingPunct="1">
        <a:spcBef>
          <a:spcPts val="500"/>
        </a:spcBef>
        <a:spcAft>
          <a:spcPct val="0"/>
        </a:spcAft>
        <a:buClr>
          <a:schemeClr val="accent6"/>
        </a:buClr>
        <a:buFont typeface="Arial" panose="020B0604020202020204" pitchFamily="34" charset="0"/>
        <a:buChar char="▌"/>
        <a:defRPr kumimoji="1" sz="2000" b="0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1pPr>
      <a:lvl2pPr marL="360000" indent="-180000" algn="l" rtl="0" eaLnBrk="1" fontAlgn="base" hangingPunct="1">
        <a:spcBef>
          <a:spcPts val="500"/>
        </a:spcBef>
        <a:spcAft>
          <a:spcPct val="0"/>
        </a:spcAft>
        <a:buClr>
          <a:schemeClr val="accent6"/>
        </a:buClr>
        <a:buFont typeface="Wingdings" pitchFamily="2" charset="2"/>
        <a:buChar char="l"/>
        <a:defRPr kumimoji="1" sz="1600" b="0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2pPr>
      <a:lvl3pPr marL="468000" indent="-108000" algn="l" rtl="0" eaLnBrk="1" fontAlgn="base" hangingPunct="1">
        <a:spcBef>
          <a:spcPts val="500"/>
        </a:spcBef>
        <a:spcAft>
          <a:spcPct val="0"/>
        </a:spcAft>
        <a:buClr>
          <a:schemeClr val="accent6"/>
        </a:buClr>
        <a:buFont typeface="Arial" panose="020B0604020202020204" pitchFamily="34" charset="0"/>
        <a:buChar char="•"/>
        <a:defRPr kumimoji="1" sz="1400" b="0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3pPr>
      <a:lvl4pPr marL="576000" indent="-108000" algn="l" rtl="0" eaLnBrk="1" fontAlgn="base" hangingPunct="1">
        <a:spcBef>
          <a:spcPts val="500"/>
        </a:spcBef>
        <a:spcAft>
          <a:spcPct val="0"/>
        </a:spcAft>
        <a:buClr>
          <a:schemeClr val="accent6"/>
        </a:buClr>
        <a:buFont typeface="Tahoma" pitchFamily="34" charset="0"/>
        <a:buChar char="–"/>
        <a:defRPr kumimoji="1" sz="1200" b="0">
          <a:solidFill>
            <a:schemeClr val="tx1"/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4pPr>
      <a:lvl5pPr marL="735013" indent="-157163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Char char="≫"/>
        <a:defRPr kumimoji="1" sz="1200" b="1">
          <a:solidFill>
            <a:schemeClr val="tx1"/>
          </a:solidFill>
          <a:latin typeface="+mj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≫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≫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≫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≫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3" y="3049388"/>
            <a:ext cx="8784000" cy="584775"/>
          </a:xfrm>
        </p:spPr>
        <p:txBody>
          <a:bodyPr/>
          <a:lstStyle/>
          <a:p>
            <a:r>
              <a:rPr lang="de-DE" dirty="0" smtClean="0"/>
              <a:t>ISG CIM API &amp; oneM2M Interactions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79386" y="1800000"/>
            <a:ext cx="7776990" cy="360000"/>
          </a:xfrm>
        </p:spPr>
        <p:txBody>
          <a:bodyPr/>
          <a:lstStyle/>
          <a:p>
            <a:r>
              <a:rPr lang="de-DE" dirty="0" smtClean="0"/>
              <a:t>Joint Telephone Conference ETSI ISG CIM / oneM2M MAS Group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79513" y="4032000"/>
            <a:ext cx="6552727" cy="400110"/>
          </a:xfrm>
        </p:spPr>
        <p:txBody>
          <a:bodyPr/>
          <a:lstStyle/>
          <a:p>
            <a:r>
              <a:rPr lang="de-DE" dirty="0" smtClean="0"/>
              <a:t>14.12.2017, Martin Bauer (NEC)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0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Use Case: Federation Assumption (oneM2M R1 to R3)</a:t>
            </a:r>
            <a:endParaRPr lang="en-GB" dirty="0"/>
          </a:p>
        </p:txBody>
      </p:sp>
      <p:sp>
        <p:nvSpPr>
          <p:cNvPr id="49" name="Oval 48"/>
          <p:cNvSpPr/>
          <p:nvPr/>
        </p:nvSpPr>
        <p:spPr>
          <a:xfrm>
            <a:off x="5686069" y="3426951"/>
            <a:ext cx="3486684" cy="2666287"/>
          </a:xfrm>
          <a:prstGeom prst="ellipse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2899291" y="3677955"/>
            <a:ext cx="2715755" cy="2353434"/>
          </a:xfrm>
          <a:prstGeom prst="ellipse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216761" y="3662894"/>
            <a:ext cx="2674834" cy="2646426"/>
          </a:xfrm>
          <a:prstGeom prst="ellipse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2" name="Straight Arrow Connector 51"/>
          <p:cNvCxnSpPr>
            <a:stCxn id="55" idx="3"/>
            <a:endCxn id="54" idx="1"/>
          </p:cNvCxnSpPr>
          <p:nvPr/>
        </p:nvCxnSpPr>
        <p:spPr>
          <a:xfrm>
            <a:off x="3976910" y="1910073"/>
            <a:ext cx="1204956" cy="8543"/>
          </a:xfrm>
          <a:prstGeom prst="straightConnector1">
            <a:avLst/>
          </a:prstGeom>
          <a:noFill/>
          <a:ln w="28575" cap="flat" cmpd="sng" algn="ctr">
            <a:solidFill>
              <a:srgbClr val="C0504D"/>
            </a:solidFill>
            <a:prstDash val="solid"/>
            <a:headEnd type="stealth"/>
            <a:tailEnd type="stealth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4002948" y="1375961"/>
            <a:ext cx="11528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Discover</a:t>
            </a:r>
          </a:p>
          <a:p>
            <a:pPr eaLnBrk="0" hangingPunct="0"/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Subscribe/</a:t>
            </a:r>
            <a:b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</a:br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Notify</a:t>
            </a:r>
            <a:b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</a:br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Discovery</a:t>
            </a:r>
            <a:endParaRPr kumimoji="0" lang="en-GB" sz="1600" dirty="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1866" y="1358866"/>
            <a:ext cx="1683523" cy="1119499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Registry</a:t>
            </a:r>
            <a:b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Server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215481" y="1350323"/>
            <a:ext cx="1761429" cy="111949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Federation</a:t>
            </a:r>
            <a:b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"Librarian"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64" name="Group 63"/>
          <p:cNvGrpSpPr>
            <a:grpSpLocks noChangeAspect="1"/>
          </p:cNvGrpSpPr>
          <p:nvPr/>
        </p:nvGrpSpPr>
        <p:grpSpPr>
          <a:xfrm>
            <a:off x="3192823" y="3949048"/>
            <a:ext cx="2258205" cy="1449953"/>
            <a:chOff x="629541" y="4101981"/>
            <a:chExt cx="3939612" cy="2529556"/>
          </a:xfrm>
        </p:grpSpPr>
        <p:sp>
          <p:nvSpPr>
            <p:cNvPr id="65" name="Rectangle 64"/>
            <p:cNvSpPr/>
            <p:nvPr/>
          </p:nvSpPr>
          <p:spPr>
            <a:xfrm>
              <a:off x="1580971" y="4101981"/>
              <a:ext cx="2068083" cy="1119499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Centralised</a:t>
              </a:r>
              <a:br>
                <a:rPr kumimoji="0" lang="de-DE" sz="9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9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"Librarian"</a:t>
              </a:r>
              <a:endParaRPr kumimoji="0" lang="en-GB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29541" y="5870961"/>
              <a:ext cx="1136591" cy="760576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Context</a:t>
              </a:r>
              <a:b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Producer</a:t>
              </a:r>
              <a:endParaRPr kumimoji="0" lang="en-GB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046719" y="5870961"/>
              <a:ext cx="1136591" cy="760576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Context</a:t>
              </a:r>
              <a:b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Producer</a:t>
              </a:r>
              <a:endParaRPr kumimoji="0" lang="en-GB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432562" y="5870961"/>
              <a:ext cx="1136591" cy="760576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Context</a:t>
              </a:r>
              <a:b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Producer</a:t>
              </a:r>
              <a:endParaRPr kumimoji="0" lang="en-GB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69" name="Straight Arrow Connector 68"/>
            <p:cNvCxnSpPr>
              <a:stCxn id="66" idx="0"/>
              <a:endCxn id="65" idx="2"/>
            </p:cNvCxnSpPr>
            <p:nvPr/>
          </p:nvCxnSpPr>
          <p:spPr>
            <a:xfrm flipV="1">
              <a:off x="1197837" y="5221480"/>
              <a:ext cx="1417176" cy="649481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stealth"/>
            </a:ln>
            <a:effectLst/>
          </p:spPr>
        </p:cxnSp>
        <p:cxnSp>
          <p:nvCxnSpPr>
            <p:cNvPr id="70" name="Straight Arrow Connector 69"/>
            <p:cNvCxnSpPr>
              <a:stCxn id="67" idx="0"/>
              <a:endCxn id="65" idx="2"/>
            </p:cNvCxnSpPr>
            <p:nvPr/>
          </p:nvCxnSpPr>
          <p:spPr>
            <a:xfrm flipH="1" flipV="1">
              <a:off x="2615013" y="5221480"/>
              <a:ext cx="2" cy="649481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stealth"/>
            </a:ln>
            <a:effectLst/>
          </p:spPr>
        </p:cxnSp>
        <p:cxnSp>
          <p:nvCxnSpPr>
            <p:cNvPr id="71" name="Straight Arrow Connector 70"/>
            <p:cNvCxnSpPr>
              <a:stCxn id="68" idx="0"/>
              <a:endCxn id="65" idx="2"/>
            </p:cNvCxnSpPr>
            <p:nvPr/>
          </p:nvCxnSpPr>
          <p:spPr>
            <a:xfrm flipH="1" flipV="1">
              <a:off x="2615013" y="5221480"/>
              <a:ext cx="1385845" cy="649481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stealth"/>
            </a:ln>
            <a:effectLst/>
          </p:spPr>
        </p:cxn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5908578" y="3931183"/>
            <a:ext cx="2871387" cy="1467818"/>
            <a:chOff x="2615013" y="3281583"/>
            <a:chExt cx="4965107" cy="2538103"/>
          </a:xfrm>
        </p:grpSpPr>
        <p:sp>
          <p:nvSpPr>
            <p:cNvPr id="73" name="Rectangle 72"/>
            <p:cNvSpPr/>
            <p:nvPr/>
          </p:nvSpPr>
          <p:spPr>
            <a:xfrm>
              <a:off x="2615013" y="5059110"/>
              <a:ext cx="1136591" cy="760576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Context</a:t>
              </a:r>
              <a:b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Source</a:t>
              </a:r>
              <a:endPara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032191" y="5059110"/>
              <a:ext cx="1136591" cy="760576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Context</a:t>
              </a:r>
              <a:b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Source</a:t>
              </a:r>
              <a:endPara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75" name="Straight Arrow Connector 74"/>
            <p:cNvCxnSpPr>
              <a:stCxn id="73" idx="0"/>
              <a:endCxn id="84" idx="2"/>
            </p:cNvCxnSpPr>
            <p:nvPr/>
          </p:nvCxnSpPr>
          <p:spPr>
            <a:xfrm flipV="1">
              <a:off x="3183309" y="4401082"/>
              <a:ext cx="627618" cy="658028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headEnd type="stealth"/>
              <a:tailEnd type="stealth"/>
            </a:ln>
            <a:effectLst/>
          </p:spPr>
        </p:cxnSp>
        <p:cxnSp>
          <p:nvCxnSpPr>
            <p:cNvPr id="76" name="Straight Arrow Connector 75"/>
            <p:cNvCxnSpPr>
              <a:stCxn id="74" idx="0"/>
              <a:endCxn id="84" idx="2"/>
            </p:cNvCxnSpPr>
            <p:nvPr/>
          </p:nvCxnSpPr>
          <p:spPr>
            <a:xfrm flipH="1" flipV="1">
              <a:off x="3810927" y="4401082"/>
              <a:ext cx="789560" cy="658028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headEnd type="stealth"/>
              <a:tailEnd type="stealth"/>
            </a:ln>
            <a:effectLst/>
          </p:spPr>
        </p:cxnSp>
        <p:sp>
          <p:nvSpPr>
            <p:cNvPr id="77" name="Rectangle 76"/>
            <p:cNvSpPr/>
            <p:nvPr/>
          </p:nvSpPr>
          <p:spPr>
            <a:xfrm>
              <a:off x="5418034" y="5059110"/>
              <a:ext cx="1136591" cy="760576"/>
            </a:xfrm>
            <a:prstGeom prst="rect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Context</a:t>
              </a:r>
              <a:b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Source</a:t>
              </a:r>
              <a:endPara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78" name="Straight Arrow Connector 77"/>
            <p:cNvCxnSpPr>
              <a:stCxn id="77" idx="0"/>
              <a:endCxn id="84" idx="2"/>
            </p:cNvCxnSpPr>
            <p:nvPr/>
          </p:nvCxnSpPr>
          <p:spPr>
            <a:xfrm flipH="1" flipV="1">
              <a:off x="3810927" y="4401082"/>
              <a:ext cx="2175403" cy="658028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headEnd type="stealth"/>
              <a:tailEnd type="stealth"/>
            </a:ln>
            <a:effectLst/>
          </p:spPr>
        </p:cxnSp>
        <p:cxnSp>
          <p:nvCxnSpPr>
            <p:cNvPr id="79" name="Straight Arrow Connector 78"/>
            <p:cNvCxnSpPr>
              <a:stCxn id="84" idx="3"/>
              <a:endCxn id="83" idx="1"/>
            </p:cNvCxnSpPr>
            <p:nvPr/>
          </p:nvCxnSpPr>
          <p:spPr>
            <a:xfrm>
              <a:off x="4691641" y="3841333"/>
              <a:ext cx="1204956" cy="8543"/>
            </a:xfrm>
            <a:prstGeom prst="straightConnector1">
              <a:avLst/>
            </a:prstGeom>
            <a:noFill/>
            <a:ln w="28575" cap="flat" cmpd="sng" algn="ctr">
              <a:solidFill>
                <a:srgbClr val="C0504D"/>
              </a:solidFill>
              <a:prstDash val="solid"/>
              <a:headEnd type="stealth"/>
              <a:tailEnd type="stealth"/>
            </a:ln>
            <a:effectLst/>
          </p:spPr>
        </p:cxnSp>
        <p:cxnSp>
          <p:nvCxnSpPr>
            <p:cNvPr id="80" name="Straight Arrow Connector 79"/>
            <p:cNvCxnSpPr>
              <a:stCxn id="73" idx="0"/>
            </p:cNvCxnSpPr>
            <p:nvPr/>
          </p:nvCxnSpPr>
          <p:spPr>
            <a:xfrm flipV="1">
              <a:off x="3183309" y="4401082"/>
              <a:ext cx="2687250" cy="658028"/>
            </a:xfrm>
            <a:prstGeom prst="straightConnector1">
              <a:avLst/>
            </a:prstGeom>
            <a:noFill/>
            <a:ln w="28575" cap="flat" cmpd="sng" algn="ctr">
              <a:solidFill>
                <a:srgbClr val="C0504D"/>
              </a:solidFill>
              <a:prstDash val="solid"/>
              <a:tailEnd type="stealth"/>
            </a:ln>
            <a:effectLst/>
          </p:spPr>
        </p:cxnSp>
        <p:cxnSp>
          <p:nvCxnSpPr>
            <p:cNvPr id="81" name="Straight Arrow Connector 80"/>
            <p:cNvCxnSpPr>
              <a:stCxn id="74" idx="0"/>
            </p:cNvCxnSpPr>
            <p:nvPr/>
          </p:nvCxnSpPr>
          <p:spPr>
            <a:xfrm flipV="1">
              <a:off x="4600487" y="4409625"/>
              <a:ext cx="1761857" cy="649485"/>
            </a:xfrm>
            <a:prstGeom prst="straightConnector1">
              <a:avLst/>
            </a:prstGeom>
            <a:noFill/>
            <a:ln w="28575" cap="flat" cmpd="sng" algn="ctr">
              <a:solidFill>
                <a:srgbClr val="C0504D"/>
              </a:solidFill>
              <a:prstDash val="solid"/>
              <a:tailEnd type="stealth"/>
            </a:ln>
            <a:effectLst/>
          </p:spPr>
        </p:cxnSp>
        <p:cxnSp>
          <p:nvCxnSpPr>
            <p:cNvPr id="82" name="Straight Arrow Connector 81"/>
            <p:cNvCxnSpPr>
              <a:stCxn id="77" idx="0"/>
              <a:endCxn id="83" idx="2"/>
            </p:cNvCxnSpPr>
            <p:nvPr/>
          </p:nvCxnSpPr>
          <p:spPr>
            <a:xfrm flipV="1">
              <a:off x="5986330" y="4409625"/>
              <a:ext cx="752029" cy="649485"/>
            </a:xfrm>
            <a:prstGeom prst="straightConnector1">
              <a:avLst/>
            </a:prstGeom>
            <a:noFill/>
            <a:ln w="28575" cap="flat" cmpd="sng" algn="ctr">
              <a:solidFill>
                <a:srgbClr val="C0504D"/>
              </a:solidFill>
              <a:prstDash val="solid"/>
              <a:tailEnd type="stealth"/>
            </a:ln>
            <a:effectLst/>
          </p:spPr>
        </p:cxnSp>
        <p:sp>
          <p:nvSpPr>
            <p:cNvPr id="83" name="Rectangle 82"/>
            <p:cNvSpPr/>
            <p:nvPr/>
          </p:nvSpPr>
          <p:spPr>
            <a:xfrm>
              <a:off x="5896597" y="3290126"/>
              <a:ext cx="1683523" cy="1119499"/>
            </a:xfrm>
            <a:prstGeom prst="rect">
              <a:avLst/>
            </a:prstGeom>
            <a:solidFill>
              <a:srgbClr val="C0504D">
                <a:lumMod val="60000"/>
                <a:lumOff val="40000"/>
              </a:srgbClr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Registry</a:t>
              </a:r>
              <a:b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Server</a:t>
              </a:r>
              <a:endPara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930212" y="3281583"/>
              <a:ext cx="1761429" cy="1119499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Distributed</a:t>
              </a:r>
              <a:r>
                <a:rPr kumimoji="0" lang="de-DE" sz="10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/>
              </a:r>
              <a:br>
                <a:rPr kumimoji="0" lang="de-DE" sz="10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</a:br>
              <a:r>
                <a:rPr kumimoji="0" lang="de-DE" sz="10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"Librarian"</a:t>
              </a:r>
              <a:endParaRPr kumimoji="0" lang="en-GB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85" name="Straight Arrow Connector 84"/>
          <p:cNvCxnSpPr>
            <a:stCxn id="55" idx="2"/>
          </p:cNvCxnSpPr>
          <p:nvPr/>
        </p:nvCxnSpPr>
        <p:spPr>
          <a:xfrm flipH="1">
            <a:off x="1580584" y="2469822"/>
            <a:ext cx="1515612" cy="1490964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stealth"/>
            <a:tailEnd type="stealth"/>
          </a:ln>
          <a:effectLst/>
        </p:spPr>
      </p:cxnSp>
      <p:cxnSp>
        <p:nvCxnSpPr>
          <p:cNvPr id="86" name="Straight Arrow Connector 85"/>
          <p:cNvCxnSpPr>
            <a:stCxn id="55" idx="2"/>
            <a:endCxn id="65" idx="0"/>
          </p:cNvCxnSpPr>
          <p:nvPr/>
        </p:nvCxnSpPr>
        <p:spPr>
          <a:xfrm>
            <a:off x="3096196" y="2469822"/>
            <a:ext cx="1234709" cy="1479226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stealth"/>
            <a:tailEnd type="stealth"/>
          </a:ln>
          <a:effectLst/>
        </p:spPr>
      </p:cxnSp>
      <p:cxnSp>
        <p:nvCxnSpPr>
          <p:cNvPr id="87" name="Straight Arrow Connector 86"/>
          <p:cNvCxnSpPr>
            <a:stCxn id="55" idx="2"/>
            <a:endCxn id="49" idx="0"/>
          </p:cNvCxnSpPr>
          <p:nvPr/>
        </p:nvCxnSpPr>
        <p:spPr>
          <a:xfrm>
            <a:off x="3096196" y="2469822"/>
            <a:ext cx="4333215" cy="957129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 type="stealth"/>
            <a:tailEnd type="stealth"/>
          </a:ln>
          <a:effectLst/>
        </p:spPr>
      </p:cxnSp>
      <p:cxnSp>
        <p:nvCxnSpPr>
          <p:cNvPr id="88" name="Straight Arrow Connector 87"/>
          <p:cNvCxnSpPr>
            <a:stCxn id="93" idx="3"/>
            <a:endCxn id="54" idx="2"/>
          </p:cNvCxnSpPr>
          <p:nvPr/>
        </p:nvCxnSpPr>
        <p:spPr>
          <a:xfrm flipV="1">
            <a:off x="2051721" y="2478365"/>
            <a:ext cx="3971907" cy="1776529"/>
          </a:xfrm>
          <a:prstGeom prst="straightConnector1">
            <a:avLst/>
          </a:prstGeom>
          <a:noFill/>
          <a:ln w="28575" cap="flat" cmpd="sng" algn="ctr">
            <a:solidFill>
              <a:srgbClr val="C0504D"/>
            </a:solidFill>
            <a:prstDash val="solid"/>
            <a:tailEnd type="stealth"/>
          </a:ln>
          <a:effectLst/>
        </p:spPr>
      </p:cxnSp>
      <p:cxnSp>
        <p:nvCxnSpPr>
          <p:cNvPr id="89" name="Straight Arrow Connector 88"/>
          <p:cNvCxnSpPr>
            <a:stCxn id="50" idx="0"/>
            <a:endCxn id="54" idx="2"/>
          </p:cNvCxnSpPr>
          <p:nvPr/>
        </p:nvCxnSpPr>
        <p:spPr>
          <a:xfrm flipV="1">
            <a:off x="4257169" y="2478365"/>
            <a:ext cx="1766459" cy="1199590"/>
          </a:xfrm>
          <a:prstGeom prst="straightConnector1">
            <a:avLst/>
          </a:prstGeom>
          <a:noFill/>
          <a:ln w="28575" cap="flat" cmpd="sng" algn="ctr">
            <a:solidFill>
              <a:srgbClr val="C0504D"/>
            </a:solidFill>
            <a:prstDash val="solid"/>
            <a:tailEnd type="stealth"/>
          </a:ln>
          <a:effectLst/>
        </p:spPr>
      </p:cxnSp>
      <p:cxnSp>
        <p:nvCxnSpPr>
          <p:cNvPr id="90" name="Straight Arrow Connector 89"/>
          <p:cNvCxnSpPr>
            <a:stCxn id="49" idx="0"/>
            <a:endCxn id="54" idx="2"/>
          </p:cNvCxnSpPr>
          <p:nvPr/>
        </p:nvCxnSpPr>
        <p:spPr>
          <a:xfrm flipH="1" flipV="1">
            <a:off x="6023628" y="2478365"/>
            <a:ext cx="1405783" cy="948586"/>
          </a:xfrm>
          <a:prstGeom prst="straightConnector1">
            <a:avLst/>
          </a:prstGeom>
          <a:noFill/>
          <a:ln w="28575" cap="flat" cmpd="sng" algn="ctr">
            <a:solidFill>
              <a:srgbClr val="C0504D"/>
            </a:solidFill>
            <a:prstDash val="solid"/>
            <a:tailEnd type="stealth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6726519" y="2505206"/>
            <a:ext cx="22252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Register (coarse-</a:t>
            </a:r>
            <a:b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</a:br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grained, scope-based)</a:t>
            </a:r>
            <a:endParaRPr kumimoji="0" lang="en-GB" sz="1600" dirty="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321933" y="2537159"/>
            <a:ext cx="11528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Query</a:t>
            </a:r>
          </a:p>
          <a:p>
            <a:pPr eaLnBrk="0" hangingPunct="0"/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Subscribe/</a:t>
            </a:r>
            <a:b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</a:br>
            <a:r>
              <a:rPr kumimoji="0" lang="de-DE" sz="1600" dirty="0" smtClean="0">
                <a:solidFill>
                  <a:prstClr val="black"/>
                </a:solidFill>
                <a:ea typeface="+mn-ea"/>
                <a:cs typeface="Arial" charset="0"/>
              </a:rPr>
              <a:t>Notify</a:t>
            </a:r>
            <a:endParaRPr kumimoji="0" lang="en-GB" sz="1600" dirty="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971600" y="3931183"/>
            <a:ext cx="1080121" cy="647421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600" b="1" dirty="0" smtClean="0">
                <a:latin typeface="+mj-ea"/>
                <a:ea typeface="+mj-ea"/>
              </a:rPr>
              <a:t>IPE</a:t>
            </a:r>
            <a:endParaRPr kumimoji="1" lang="en-GB" sz="1600" b="1" dirty="0">
              <a:latin typeface="+mj-ea"/>
              <a:ea typeface="+mj-ea"/>
            </a:endParaRPr>
          </a:p>
        </p:txBody>
      </p:sp>
      <p:cxnSp>
        <p:nvCxnSpPr>
          <p:cNvPr id="96" name="Straight Connector 95"/>
          <p:cNvCxnSpPr/>
          <p:nvPr/>
        </p:nvCxnSpPr>
        <p:spPr bwMode="auto">
          <a:xfrm flipV="1">
            <a:off x="11202" y="3368156"/>
            <a:ext cx="8940606" cy="58795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97" name="TextBox 96"/>
          <p:cNvSpPr txBox="1"/>
          <p:nvPr/>
        </p:nvSpPr>
        <p:spPr>
          <a:xfrm>
            <a:off x="11202" y="3054571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accent6">
                    <a:lumMod val="75000"/>
                    <a:lumOff val="25000"/>
                  </a:schemeClr>
                </a:solidFill>
              </a:rPr>
              <a:t>CIM-API</a:t>
            </a:r>
            <a:endParaRPr lang="en-GB" b="1" dirty="0">
              <a:solidFill>
                <a:schemeClr val="accent6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901915" y="4954444"/>
            <a:ext cx="1224137" cy="6031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b="1" dirty="0" smtClean="0">
                <a:latin typeface="+mj-ea"/>
              </a:rPr>
              <a:t>CSE</a:t>
            </a:r>
            <a:endParaRPr kumimoji="1" lang="en-GB" b="1" dirty="0">
              <a:latin typeface="+mj-ea"/>
              <a:ea typeface="+mj-ea"/>
            </a:endParaRPr>
          </a:p>
        </p:txBody>
      </p:sp>
      <p:cxnSp>
        <p:nvCxnSpPr>
          <p:cNvPr id="103" name="Straight Arrow Connector 102"/>
          <p:cNvCxnSpPr>
            <a:stCxn id="93" idx="2"/>
            <a:endCxn id="101" idx="0"/>
          </p:cNvCxnSpPr>
          <p:nvPr/>
        </p:nvCxnSpPr>
        <p:spPr bwMode="auto">
          <a:xfrm>
            <a:off x="1511661" y="4578604"/>
            <a:ext cx="2323" cy="37584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accent6">
                <a:lumMod val="75000"/>
                <a:lumOff val="2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pic>
        <p:nvPicPr>
          <p:cNvPr id="107" name="Picture 10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206" y="5557577"/>
            <a:ext cx="576956" cy="889341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592" y="5557577"/>
            <a:ext cx="1190117" cy="970256"/>
          </a:xfrm>
          <a:prstGeom prst="rect">
            <a:avLst/>
          </a:prstGeom>
        </p:spPr>
      </p:pic>
      <p:sp>
        <p:nvSpPr>
          <p:cNvPr id="109" name="TextBox 108"/>
          <p:cNvSpPr txBox="1"/>
          <p:nvPr/>
        </p:nvSpPr>
        <p:spPr>
          <a:xfrm>
            <a:off x="1554178" y="458185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accent6">
                    <a:lumMod val="75000"/>
                    <a:lumOff val="25000"/>
                  </a:schemeClr>
                </a:solidFill>
              </a:rPr>
              <a:t>Mca</a:t>
            </a:r>
            <a:endParaRPr lang="en-GB" b="1" dirty="0">
              <a:solidFill>
                <a:schemeClr val="accent6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61" y="5557577"/>
            <a:ext cx="1187707" cy="810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 bwMode="auto">
          <a:xfrm>
            <a:off x="7201045" y="3499135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dirty="0" smtClean="0">
                <a:latin typeface="+mj-ea"/>
                <a:ea typeface="+mj-ea"/>
              </a:rPr>
              <a:t>1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17598" y="3452910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dirty="0" smtClean="0">
                <a:latin typeface="+mj-ea"/>
                <a:ea typeface="+mj-ea"/>
              </a:rPr>
              <a:t>2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852359" y="3449811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dirty="0" smtClean="0">
                <a:latin typeface="+mj-ea"/>
                <a:ea typeface="+mj-ea"/>
              </a:rPr>
              <a:t>3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59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Possible architecture considered by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10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6" grpId="0" animBg="1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de-DE" dirty="0"/>
              <a:t>oneM2M Release 1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79512" y="764704"/>
            <a:ext cx="5256584" cy="568863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Traffic Fluidity is stored in oneM2M content Instances</a:t>
            </a:r>
          </a:p>
          <a:p>
            <a:r>
              <a:rPr lang="en-US" dirty="0" smtClean="0"/>
              <a:t>“black box” for oneM2M, i.e. assumption is that producing and consuming applications (AEs) have agreed on resource structure and content</a:t>
            </a:r>
          </a:p>
          <a:p>
            <a:pPr marL="0" indent="0">
              <a:buNone/>
            </a:pPr>
            <a:r>
              <a:rPr lang="en-US" b="1" dirty="0" smtClean="0"/>
              <a:t>Possible Integration</a:t>
            </a:r>
          </a:p>
          <a:p>
            <a:r>
              <a:rPr lang="en-US" dirty="0" smtClean="0"/>
              <a:t>IPE is the AE that needs to a-priori know the resource structure and the content (syntax and implicit semantics) – </a:t>
            </a:r>
            <a:br>
              <a:rPr lang="en-US" dirty="0" smtClean="0"/>
            </a:br>
            <a:r>
              <a:rPr lang="en-US" b="1" dirty="0" smtClean="0"/>
              <a:t>Knowledge completely in IPE</a:t>
            </a:r>
          </a:p>
          <a:p>
            <a:r>
              <a:rPr lang="en-US" dirty="0" smtClean="0"/>
              <a:t>IPE registers (lamppost entity, </a:t>
            </a:r>
            <a:r>
              <a:rPr lang="en-US" dirty="0" err="1" smtClean="0"/>
              <a:t>trafficFluidity</a:t>
            </a:r>
            <a:r>
              <a:rPr lang="en-US" dirty="0"/>
              <a:t> </a:t>
            </a:r>
            <a:r>
              <a:rPr lang="en-US" dirty="0" smtClean="0"/>
              <a:t>property) with registry server</a:t>
            </a:r>
          </a:p>
          <a:p>
            <a:r>
              <a:rPr lang="en-US" dirty="0" smtClean="0"/>
              <a:t>IPE reads content and translates information to CIM Model</a:t>
            </a:r>
          </a:p>
          <a:p>
            <a:r>
              <a:rPr lang="en-US" dirty="0" smtClean="0"/>
              <a:t>IPE implements CIM API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436096" y="871600"/>
            <a:ext cx="1224136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CameraAE</a:t>
            </a:r>
            <a:endParaRPr kumimoji="1" lang="en-GB" sz="1400" dirty="0">
              <a:latin typeface="+mj-ea"/>
              <a:ea typeface="+mj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00564" y="1554972"/>
            <a:ext cx="1409582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TrafficFluidity</a:t>
            </a:r>
          </a:p>
          <a:p>
            <a:pPr algn="ctr"/>
            <a:r>
              <a:rPr kumimoji="1" lang="de-DE" sz="1400" dirty="0" smtClean="0">
                <a:latin typeface="+mj-ea"/>
                <a:ea typeface="+mj-ea"/>
              </a:rPr>
              <a:t>Container</a:t>
            </a:r>
            <a:endParaRPr kumimoji="1" lang="en-GB" sz="1400" dirty="0">
              <a:latin typeface="+mj-ea"/>
              <a:ea typeface="+mj-ea"/>
            </a:endParaRPr>
          </a:p>
        </p:txBody>
      </p:sp>
      <p:cxnSp>
        <p:nvCxnSpPr>
          <p:cNvPr id="7" name="Elbow Connector 6"/>
          <p:cNvCxnSpPr>
            <a:stCxn id="4" idx="2"/>
            <a:endCxn id="5" idx="1"/>
          </p:cNvCxnSpPr>
          <p:nvPr/>
        </p:nvCxnSpPr>
        <p:spPr bwMode="auto">
          <a:xfrm rot="16200000" flipH="1">
            <a:off x="5908692" y="1515128"/>
            <a:ext cx="431344" cy="152400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 bwMode="auto">
          <a:xfrm>
            <a:off x="7136668" y="2211428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Content: 0.8</a:t>
            </a:r>
            <a:endParaRPr kumimoji="1" lang="en-GB" sz="1200" i="1" dirty="0">
              <a:latin typeface="+mj-ea"/>
              <a:ea typeface="+mj-ea"/>
            </a:endParaRPr>
          </a:p>
        </p:txBody>
      </p:sp>
      <p:cxnSp>
        <p:nvCxnSpPr>
          <p:cNvPr id="11" name="Elbow Connector 10"/>
          <p:cNvCxnSpPr>
            <a:stCxn id="5" idx="2"/>
            <a:endCxn id="10" idx="1"/>
          </p:cNvCxnSpPr>
          <p:nvPr/>
        </p:nvCxnSpPr>
        <p:spPr bwMode="auto">
          <a:xfrm rot="16200000" flipH="1">
            <a:off x="6818797" y="2145585"/>
            <a:ext cx="404428" cy="231313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endCxn id="16" idx="1"/>
          </p:cNvCxnSpPr>
          <p:nvPr/>
        </p:nvCxnSpPr>
        <p:spPr bwMode="auto">
          <a:xfrm rot="16200000" flipH="1">
            <a:off x="6491309" y="2474553"/>
            <a:ext cx="1060884" cy="229834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Rectangle 15"/>
          <p:cNvSpPr/>
          <p:nvPr/>
        </p:nvSpPr>
        <p:spPr bwMode="auto">
          <a:xfrm>
            <a:off x="7136668" y="2867884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Content: 0.9</a:t>
            </a:r>
            <a:endParaRPr kumimoji="1" lang="en-GB" sz="1200" i="1" dirty="0">
              <a:latin typeface="+mj-ea"/>
              <a:ea typeface="+mj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6136" y="4221088"/>
            <a:ext cx="3175869" cy="169533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altLang="en-US" sz="2000" b="1" dirty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New </a:t>
            </a:r>
            <a:r>
              <a:rPr lang="de-DE" altLang="en-US" sz="2000" b="1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sensor </a:t>
            </a:r>
            <a:r>
              <a:rPr lang="de-DE" altLang="en-US" sz="2000" b="1" dirty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entity</a:t>
            </a:r>
          </a:p>
          <a:p>
            <a:pPr marL="180000" indent="-180000">
              <a:spcBef>
                <a:spcPts val="500"/>
              </a:spcBef>
              <a:buClr>
                <a:schemeClr val="accent6"/>
              </a:buClr>
              <a:buFont typeface="Arial" panose="020B0604020202020204" pitchFamily="34" charset="0"/>
              <a:buChar char="▌"/>
            </a:pP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Change configuration</a:t>
            </a:r>
            <a: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/>
            </a:r>
            <a:b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of IPE to add new</a:t>
            </a:r>
            <a:b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resources and what</a:t>
            </a:r>
            <a:b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en-GB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they represent</a:t>
            </a:r>
            <a:endParaRPr lang="de-DE" altLang="en-US" sz="2000" dirty="0" smtClean="0">
              <a:latin typeface="Verdana" panose="020B0604030504040204" pitchFamily="34" charset="0"/>
              <a:ea typeface="+mn-ea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52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oneM2M Release 1 Interactions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15716" y="1106292"/>
            <a:ext cx="1296144" cy="7920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Federation</a:t>
            </a:r>
            <a:b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</a:b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“Librarian”</a:t>
            </a:r>
            <a:endParaRPr kumimoji="0" lang="en-US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1920" y="1106292"/>
            <a:ext cx="1296144" cy="792088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Registry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Server</a:t>
            </a:r>
            <a:endParaRPr kumimoji="0" lang="en-GB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88124" y="1106292"/>
            <a:ext cx="1296144" cy="792088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latin typeface="+mj-ea"/>
                <a:ea typeface="+mj-ea"/>
              </a:rPr>
              <a:t>oneM2M</a:t>
            </a:r>
            <a:br>
              <a:rPr lang="de-DE" sz="1600" dirty="0" smtClean="0">
                <a:latin typeface="+mj-ea"/>
                <a:ea typeface="+mj-ea"/>
              </a:rPr>
            </a:br>
            <a:r>
              <a:rPr lang="de-DE" sz="1600" dirty="0" smtClean="0">
                <a:latin typeface="+mj-ea"/>
                <a:ea typeface="+mj-ea"/>
              </a:rPr>
              <a:t>IPE</a:t>
            </a:r>
            <a:endParaRPr lang="en-GB" sz="1600" dirty="0">
              <a:latin typeface="+mj-ea"/>
              <a:ea typeface="+mj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24328" y="1106292"/>
            <a:ext cx="1296144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latin typeface="+mj-ea"/>
              </a:rPr>
              <a:t>oneM2M</a:t>
            </a:r>
            <a:br>
              <a:rPr lang="en-GB" sz="1600" dirty="0">
                <a:latin typeface="+mj-ea"/>
              </a:rPr>
            </a:br>
            <a:r>
              <a:rPr lang="en-GB" sz="1600" dirty="0" smtClean="0">
                <a:latin typeface="+mj-ea"/>
              </a:rPr>
              <a:t>CSE</a:t>
            </a:r>
            <a:endParaRPr lang="en-GB" sz="1600" dirty="0">
              <a:latin typeface="+mj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9512" y="1106292"/>
            <a:ext cx="1296144" cy="792088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latin typeface="+mj-ea"/>
              </a:rPr>
              <a:t>Application</a:t>
            </a:r>
            <a:endParaRPr lang="en-GB" sz="1400" dirty="0">
              <a:latin typeface="+mj-ea"/>
            </a:endParaRPr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 bwMode="auto">
          <a:xfrm>
            <a:off x="827584" y="1898380"/>
            <a:ext cx="0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>
            <a:off x="2663788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>
            <a:off x="4499992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2"/>
          </p:cNvCxnSpPr>
          <p:nvPr/>
        </p:nvCxnSpPr>
        <p:spPr bwMode="auto">
          <a:xfrm>
            <a:off x="6336196" y="1898380"/>
            <a:ext cx="8384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8" idx="2"/>
          </p:cNvCxnSpPr>
          <p:nvPr/>
        </p:nvCxnSpPr>
        <p:spPr bwMode="auto">
          <a:xfrm>
            <a:off x="8172400" y="1898380"/>
            <a:ext cx="8384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4499992" y="227687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4545712" y="2249458"/>
            <a:ext cx="204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register sensors (Cam1,...),</a:t>
            </a:r>
            <a:br>
              <a:rPr lang="de-DE" sz="1200" dirty="0" smtClean="0"/>
            </a:br>
            <a:r>
              <a:rPr lang="de-DE" sz="1200" dirty="0" smtClean="0"/>
              <a:t>trafficFluidity</a:t>
            </a:r>
            <a:endParaRPr lang="en-GB" sz="12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827584" y="277267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827584" y="2772678"/>
            <a:ext cx="1922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</a:t>
            </a:r>
            <a:br>
              <a:rPr lang="de-DE" sz="1200" dirty="0" smtClean="0"/>
            </a:br>
            <a:r>
              <a:rPr lang="de-DE" sz="1200" dirty="0" smtClean="0"/>
              <a:t>history 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663788" y="321297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2634675" y="3212976"/>
            <a:ext cx="1922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</a:t>
            </a:r>
            <a:br>
              <a:rPr lang="de-DE" sz="1200" dirty="0" smtClean="0"/>
            </a:br>
            <a:r>
              <a:rPr lang="de-DE" sz="1200" dirty="0" smtClean="0"/>
              <a:t>history </a:t>
            </a:r>
            <a:endParaRPr lang="en-GB" sz="1200" dirty="0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2663788" y="364502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634675" y="3645024"/>
            <a:ext cx="1576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source: oneM2MIPE</a:t>
            </a:r>
            <a:endParaRPr lang="en-GB" sz="12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63788" y="4139046"/>
            <a:ext cx="3680792" cy="808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563905" y="4139854"/>
            <a:ext cx="2461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 history </a:t>
            </a:r>
            <a:endParaRPr lang="en-GB" sz="1200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6336196" y="4416853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8" name="TextBox 37"/>
          <p:cNvSpPr txBox="1"/>
          <p:nvPr/>
        </p:nvSpPr>
        <p:spPr>
          <a:xfrm>
            <a:off x="6336196" y="4424405"/>
            <a:ext cx="171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contentInstance1</a:t>
            </a:r>
            <a:endParaRPr lang="en-GB" sz="1200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6340388" y="5005624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6396034" y="5005624"/>
            <a:ext cx="17368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contentInstanceN</a:t>
            </a:r>
            <a:endParaRPr lang="en-GB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6390078" y="4684317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2663788" y="5446032"/>
            <a:ext cx="3680793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3639341" y="5446032"/>
            <a:ext cx="1539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trafficFluidity history</a:t>
            </a:r>
            <a:endParaRPr lang="en-GB" sz="1200" dirty="0"/>
          </a:p>
        </p:txBody>
      </p:sp>
      <p:cxnSp>
        <p:nvCxnSpPr>
          <p:cNvPr id="46" name="Straight Arrow Connector 45"/>
          <p:cNvCxnSpPr/>
          <p:nvPr/>
        </p:nvCxnSpPr>
        <p:spPr bwMode="auto">
          <a:xfrm flipH="1">
            <a:off x="827584" y="580526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 bwMode="auto">
          <a:xfrm>
            <a:off x="5346837" y="116632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latin typeface="+mj-ea"/>
                <a:ea typeface="+mj-ea"/>
              </a:rPr>
              <a:t>2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19143" y="5794245"/>
            <a:ext cx="1539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trafficFluidity history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9694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oneM2M Release 1 Interactions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15716" y="1106292"/>
            <a:ext cx="1296144" cy="7920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Federation</a:t>
            </a:r>
            <a:b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</a:b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“Librarian”</a:t>
            </a:r>
            <a:endParaRPr kumimoji="0" lang="en-US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1920" y="1106292"/>
            <a:ext cx="1296144" cy="792088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Registry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Server</a:t>
            </a:r>
            <a:endParaRPr kumimoji="0" lang="en-GB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88124" y="1106292"/>
            <a:ext cx="1296144" cy="792088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latin typeface="+mj-ea"/>
                <a:ea typeface="+mj-ea"/>
              </a:rPr>
              <a:t>oneM2M</a:t>
            </a:r>
            <a:br>
              <a:rPr lang="de-DE" sz="1600" dirty="0" smtClean="0">
                <a:latin typeface="+mj-ea"/>
                <a:ea typeface="+mj-ea"/>
              </a:rPr>
            </a:br>
            <a:r>
              <a:rPr lang="de-DE" sz="1600" dirty="0" smtClean="0">
                <a:latin typeface="+mj-ea"/>
                <a:ea typeface="+mj-ea"/>
              </a:rPr>
              <a:t>IPE</a:t>
            </a:r>
            <a:endParaRPr lang="en-GB" sz="1600" dirty="0">
              <a:latin typeface="+mj-ea"/>
              <a:ea typeface="+mj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24328" y="1106292"/>
            <a:ext cx="1296144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latin typeface="+mj-ea"/>
              </a:rPr>
              <a:t>oneM2M</a:t>
            </a:r>
            <a:br>
              <a:rPr lang="en-GB" sz="1600" dirty="0">
                <a:latin typeface="+mj-ea"/>
              </a:rPr>
            </a:br>
            <a:r>
              <a:rPr lang="en-GB" sz="1600" dirty="0" smtClean="0">
                <a:latin typeface="+mj-ea"/>
              </a:rPr>
              <a:t>CSE</a:t>
            </a:r>
            <a:endParaRPr lang="en-GB" sz="1600" dirty="0">
              <a:latin typeface="+mj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9512" y="1106292"/>
            <a:ext cx="1296144" cy="792088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latin typeface="+mj-ea"/>
              </a:rPr>
              <a:t>Application</a:t>
            </a:r>
            <a:endParaRPr lang="en-GB" sz="1400" dirty="0">
              <a:latin typeface="+mj-ea"/>
            </a:endParaRPr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 bwMode="auto">
          <a:xfrm>
            <a:off x="827584" y="1898380"/>
            <a:ext cx="0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>
            <a:off x="2663788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>
            <a:off x="4499992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2"/>
          </p:cNvCxnSpPr>
          <p:nvPr/>
        </p:nvCxnSpPr>
        <p:spPr bwMode="auto">
          <a:xfrm>
            <a:off x="6336196" y="1898380"/>
            <a:ext cx="8384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8" idx="2"/>
          </p:cNvCxnSpPr>
          <p:nvPr/>
        </p:nvCxnSpPr>
        <p:spPr bwMode="auto">
          <a:xfrm>
            <a:off x="8172400" y="1898380"/>
            <a:ext cx="8384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4499992" y="227687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4499992" y="2249458"/>
            <a:ext cx="204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register sensors (Cam1,...),</a:t>
            </a:r>
            <a:br>
              <a:rPr lang="de-DE" sz="1200" dirty="0" smtClean="0"/>
            </a:br>
            <a:r>
              <a:rPr lang="de-DE" sz="1200" dirty="0" smtClean="0"/>
              <a:t>trafficFluidity</a:t>
            </a:r>
            <a:endParaRPr lang="en-GB" sz="12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827584" y="277267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31610" y="2762394"/>
            <a:ext cx="2051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sensors,trafficFluidity</a:t>
            </a:r>
            <a:br>
              <a:rPr lang="de-DE" sz="1200" dirty="0" smtClean="0"/>
            </a:br>
            <a:r>
              <a:rPr lang="de-DE" sz="1200" dirty="0" smtClean="0"/>
              <a:t> 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663788" y="321297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2581655" y="3212976"/>
            <a:ext cx="20510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query sensors,trafficFluidity</a:t>
            </a:r>
            <a:endParaRPr lang="en-GB" sz="1200" dirty="0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2663788" y="364502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634675" y="3645024"/>
            <a:ext cx="1576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source: oneM2MIPE</a:t>
            </a:r>
            <a:endParaRPr lang="en-GB" sz="12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63788" y="4139046"/>
            <a:ext cx="3680792" cy="808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563905" y="4139854"/>
            <a:ext cx="1148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sensors</a:t>
            </a:r>
            <a:endParaRPr lang="en-GB" sz="12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2663788" y="5446032"/>
            <a:ext cx="3680793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827584" y="580526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 bwMode="auto">
          <a:xfrm>
            <a:off x="5346837" y="116632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dirty="0" smtClean="0">
                <a:latin typeface="+mj-ea"/>
                <a:ea typeface="+mj-ea"/>
              </a:rPr>
              <a:t>3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94074" y="5805675"/>
            <a:ext cx="2917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Sensors (Cam1/fluidity:0.9, ..., Cam124)</a:t>
            </a:r>
            <a:endParaRPr lang="en-GB" sz="1200" dirty="0"/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6336196" y="4416853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3" name="TextBox 52"/>
          <p:cNvSpPr txBox="1"/>
          <p:nvPr/>
        </p:nvSpPr>
        <p:spPr>
          <a:xfrm>
            <a:off x="6336196" y="4424405"/>
            <a:ext cx="171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contentInstance1</a:t>
            </a:r>
            <a:endParaRPr lang="en-GB" sz="1200" dirty="0"/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6340388" y="5005624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5" name="TextBox 54"/>
          <p:cNvSpPr txBox="1"/>
          <p:nvPr/>
        </p:nvSpPr>
        <p:spPr>
          <a:xfrm>
            <a:off x="6396034" y="5005624"/>
            <a:ext cx="17368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contentInstanceN</a:t>
            </a:r>
            <a:endParaRPr lang="en-GB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6390078" y="4684317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3041099" y="5446032"/>
            <a:ext cx="2917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Sensors (Cam1/fluidity:0.9, ..., Cam124)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3264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de-DE" dirty="0"/>
              <a:t>oneM2M Release </a:t>
            </a:r>
            <a:r>
              <a:rPr lang="de-DE" dirty="0" smtClean="0"/>
              <a:t>2 </a:t>
            </a:r>
            <a:r>
              <a:rPr lang="de-DE" dirty="0"/>
              <a:t>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79512" y="764704"/>
            <a:ext cx="5760640" cy="5688632"/>
          </a:xfrm>
        </p:spPr>
        <p:txBody>
          <a:bodyPr>
            <a:normAutofit/>
          </a:bodyPr>
          <a:lstStyle/>
          <a:p>
            <a:r>
              <a:rPr lang="en-US" dirty="0" smtClean="0"/>
              <a:t>Traffic Fluidity is stored in oneM2M content Instances</a:t>
            </a:r>
          </a:p>
          <a:p>
            <a:r>
              <a:rPr lang="en-US" dirty="0" err="1" smtClean="0"/>
              <a:t>ContentInstances</a:t>
            </a:r>
            <a:r>
              <a:rPr lang="en-US" dirty="0" smtClean="0"/>
              <a:t> as in Release 1</a:t>
            </a:r>
          </a:p>
          <a:p>
            <a:r>
              <a:rPr lang="en-US" b="1" dirty="0" smtClean="0"/>
              <a:t>New:</a:t>
            </a:r>
            <a:r>
              <a:rPr lang="en-US" dirty="0" smtClean="0"/>
              <a:t> </a:t>
            </a:r>
            <a:r>
              <a:rPr lang="en-US" b="1" i="1" dirty="0" smtClean="0"/>
              <a:t>Semantic Descriptor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Possible Integration</a:t>
            </a:r>
          </a:p>
          <a:p>
            <a:r>
              <a:rPr lang="en-US" dirty="0" smtClean="0"/>
              <a:t>IPE is the AE that needs to know</a:t>
            </a:r>
            <a:br>
              <a:rPr lang="en-US" dirty="0" smtClean="0"/>
            </a:br>
            <a:r>
              <a:rPr lang="en-US" dirty="0" smtClean="0"/>
              <a:t>how to discover information – </a:t>
            </a:r>
            <a:br>
              <a:rPr lang="en-US" dirty="0" smtClean="0"/>
            </a:br>
            <a:r>
              <a:rPr lang="en-US" b="1" dirty="0" smtClean="0"/>
              <a:t>Knowledge is initially in oneM2M CSE</a:t>
            </a:r>
          </a:p>
          <a:p>
            <a:r>
              <a:rPr lang="en-US" dirty="0" smtClean="0"/>
              <a:t>IPE discovers annotated resources</a:t>
            </a:r>
          </a:p>
          <a:p>
            <a:r>
              <a:rPr lang="en-US" dirty="0" smtClean="0"/>
              <a:t>IPE registers (lamppost entity, </a:t>
            </a:r>
            <a:r>
              <a:rPr lang="en-US" dirty="0" err="1" smtClean="0"/>
              <a:t>trafficFluidity</a:t>
            </a:r>
            <a:r>
              <a:rPr lang="en-US" dirty="0"/>
              <a:t> </a:t>
            </a:r>
            <a:r>
              <a:rPr lang="en-US" dirty="0" smtClean="0"/>
              <a:t>property) with registry server based on semantic information</a:t>
            </a:r>
          </a:p>
          <a:p>
            <a:r>
              <a:rPr lang="en-US" dirty="0" smtClean="0"/>
              <a:t>IPE reads content and translates information to CIM Model</a:t>
            </a:r>
          </a:p>
          <a:p>
            <a:r>
              <a:rPr lang="en-US" dirty="0" smtClean="0"/>
              <a:t>IPE implements CIM API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436096" y="871600"/>
            <a:ext cx="1224136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CameraAE</a:t>
            </a:r>
            <a:endParaRPr kumimoji="1" lang="en-GB" sz="1400" dirty="0">
              <a:latin typeface="+mj-ea"/>
              <a:ea typeface="+mj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00564" y="1554972"/>
            <a:ext cx="1409582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TrafficFluidity</a:t>
            </a:r>
          </a:p>
          <a:p>
            <a:pPr algn="ctr"/>
            <a:r>
              <a:rPr kumimoji="1" lang="de-DE" sz="1400" dirty="0" smtClean="0">
                <a:latin typeface="+mj-ea"/>
                <a:ea typeface="+mj-ea"/>
              </a:rPr>
              <a:t>Container</a:t>
            </a:r>
            <a:endParaRPr kumimoji="1" lang="en-GB" sz="1400" dirty="0">
              <a:latin typeface="+mj-ea"/>
              <a:ea typeface="+mj-ea"/>
            </a:endParaRPr>
          </a:p>
        </p:txBody>
      </p:sp>
      <p:cxnSp>
        <p:nvCxnSpPr>
          <p:cNvPr id="7" name="Elbow Connector 6"/>
          <p:cNvCxnSpPr>
            <a:stCxn id="4" idx="2"/>
            <a:endCxn id="5" idx="1"/>
          </p:cNvCxnSpPr>
          <p:nvPr/>
        </p:nvCxnSpPr>
        <p:spPr bwMode="auto">
          <a:xfrm rot="16200000" flipH="1">
            <a:off x="5908692" y="1515128"/>
            <a:ext cx="431344" cy="152400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 bwMode="auto">
          <a:xfrm>
            <a:off x="7136668" y="2211428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Content: 0.8</a:t>
            </a:r>
            <a:endParaRPr kumimoji="1" lang="en-GB" sz="1200" i="1" dirty="0">
              <a:latin typeface="+mj-ea"/>
              <a:ea typeface="+mj-ea"/>
            </a:endParaRPr>
          </a:p>
        </p:txBody>
      </p:sp>
      <p:cxnSp>
        <p:nvCxnSpPr>
          <p:cNvPr id="11" name="Elbow Connector 10"/>
          <p:cNvCxnSpPr>
            <a:stCxn id="5" idx="2"/>
            <a:endCxn id="10" idx="1"/>
          </p:cNvCxnSpPr>
          <p:nvPr/>
        </p:nvCxnSpPr>
        <p:spPr bwMode="auto">
          <a:xfrm rot="16200000" flipH="1">
            <a:off x="6818797" y="2145585"/>
            <a:ext cx="404428" cy="231313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endCxn id="16" idx="1"/>
          </p:cNvCxnSpPr>
          <p:nvPr/>
        </p:nvCxnSpPr>
        <p:spPr bwMode="auto">
          <a:xfrm rot="16200000" flipH="1">
            <a:off x="6491309" y="2474553"/>
            <a:ext cx="1060884" cy="229834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Rectangle 15"/>
          <p:cNvSpPr/>
          <p:nvPr/>
        </p:nvSpPr>
        <p:spPr bwMode="auto">
          <a:xfrm>
            <a:off x="7136668" y="2867884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Content: 0.9</a:t>
            </a:r>
            <a:endParaRPr kumimoji="1" lang="en-GB" sz="1200" i="1" dirty="0">
              <a:latin typeface="+mj-ea"/>
              <a:ea typeface="+mj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24128" y="4365104"/>
            <a:ext cx="3209853" cy="10797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altLang="en-US" sz="2000" b="1" dirty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New lamppost entity</a:t>
            </a:r>
          </a:p>
          <a:p>
            <a:pPr marL="180000" indent="-180000">
              <a:spcBef>
                <a:spcPts val="500"/>
              </a:spcBef>
              <a:buClr>
                <a:schemeClr val="accent6"/>
              </a:buClr>
              <a:buFont typeface="Arial" panose="020B0604020202020204" pitchFamily="34" charset="0"/>
              <a:buChar char="▌"/>
            </a:pP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IPE can discover new</a:t>
            </a:r>
            <a:b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resource dynamically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145864" y="3501008"/>
            <a:ext cx="1179748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Semantic</a:t>
            </a:r>
            <a:br>
              <a:rPr lang="de-DE" sz="1200" i="1" dirty="0" smtClean="0">
                <a:latin typeface="+mj-ea"/>
                <a:ea typeface="+mj-ea"/>
              </a:rPr>
            </a:br>
            <a:r>
              <a:rPr lang="de-DE" sz="1200" i="1" dirty="0" smtClean="0">
                <a:latin typeface="+mj-ea"/>
                <a:ea typeface="+mj-ea"/>
              </a:rPr>
              <a:t>Descriptor</a:t>
            </a:r>
            <a:endParaRPr kumimoji="1" lang="en-GB" sz="1200" i="1" dirty="0">
              <a:latin typeface="+mj-ea"/>
              <a:ea typeface="+mj-ea"/>
            </a:endParaRPr>
          </a:p>
        </p:txBody>
      </p:sp>
      <p:cxnSp>
        <p:nvCxnSpPr>
          <p:cNvPr id="13" name="Elbow Connector 12"/>
          <p:cNvCxnSpPr>
            <a:stCxn id="5" idx="2"/>
            <a:endCxn id="12" idx="1"/>
          </p:cNvCxnSpPr>
          <p:nvPr/>
        </p:nvCxnSpPr>
        <p:spPr bwMode="auto">
          <a:xfrm rot="16200000" flipH="1">
            <a:off x="6178605" y="2785777"/>
            <a:ext cx="1694008" cy="240509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5553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oneM2M Release 2 Interactions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15716" y="1106292"/>
            <a:ext cx="1296144" cy="7920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Federation</a:t>
            </a:r>
            <a:b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</a:b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“Librarian”</a:t>
            </a:r>
            <a:endParaRPr kumimoji="0" lang="en-US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1920" y="1106292"/>
            <a:ext cx="1296144" cy="792088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Registry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Server</a:t>
            </a:r>
            <a:endParaRPr kumimoji="0" lang="en-GB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88124" y="1106292"/>
            <a:ext cx="1296144" cy="792088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latin typeface="+mj-ea"/>
                <a:ea typeface="+mj-ea"/>
              </a:rPr>
              <a:t>oneM2M</a:t>
            </a:r>
            <a:br>
              <a:rPr lang="de-DE" sz="1600" dirty="0" smtClean="0">
                <a:latin typeface="+mj-ea"/>
                <a:ea typeface="+mj-ea"/>
              </a:rPr>
            </a:br>
            <a:r>
              <a:rPr lang="de-DE" sz="1600" dirty="0" smtClean="0">
                <a:latin typeface="+mj-ea"/>
                <a:ea typeface="+mj-ea"/>
              </a:rPr>
              <a:t>IPE</a:t>
            </a:r>
            <a:endParaRPr lang="en-GB" sz="1600" dirty="0">
              <a:latin typeface="+mj-ea"/>
              <a:ea typeface="+mj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24328" y="1106292"/>
            <a:ext cx="1296144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latin typeface="+mj-ea"/>
              </a:rPr>
              <a:t>oneM2M</a:t>
            </a:r>
            <a:br>
              <a:rPr lang="en-GB" sz="1600" dirty="0">
                <a:latin typeface="+mj-ea"/>
              </a:rPr>
            </a:br>
            <a:r>
              <a:rPr lang="en-GB" sz="1600" dirty="0" smtClean="0">
                <a:latin typeface="+mj-ea"/>
              </a:rPr>
              <a:t>CSE</a:t>
            </a:r>
            <a:endParaRPr lang="en-GB" sz="1600" dirty="0">
              <a:latin typeface="+mj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9512" y="1106292"/>
            <a:ext cx="1296144" cy="792088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latin typeface="+mj-ea"/>
              </a:rPr>
              <a:t>Application</a:t>
            </a:r>
            <a:endParaRPr lang="en-GB" sz="1400" dirty="0">
              <a:latin typeface="+mj-ea"/>
            </a:endParaRPr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 bwMode="auto">
          <a:xfrm>
            <a:off x="827584" y="1898380"/>
            <a:ext cx="0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>
            <a:off x="2663788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>
            <a:off x="4499992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2"/>
          </p:cNvCxnSpPr>
          <p:nvPr/>
        </p:nvCxnSpPr>
        <p:spPr bwMode="auto">
          <a:xfrm>
            <a:off x="6336196" y="1898380"/>
            <a:ext cx="8384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8" idx="2"/>
          </p:cNvCxnSpPr>
          <p:nvPr/>
        </p:nvCxnSpPr>
        <p:spPr bwMode="auto">
          <a:xfrm>
            <a:off x="8172400" y="1898380"/>
            <a:ext cx="8384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4499992" y="313697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4545712" y="3109558"/>
            <a:ext cx="20906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register sensors (Cam1, ...),</a:t>
            </a:r>
            <a:br>
              <a:rPr lang="de-DE" sz="1200" dirty="0" smtClean="0"/>
            </a:br>
            <a:r>
              <a:rPr lang="de-DE" sz="1200" dirty="0" smtClean="0"/>
              <a:t>trafficFluidity</a:t>
            </a:r>
            <a:endParaRPr lang="en-GB" sz="12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827584" y="3296993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827584" y="3296993"/>
            <a:ext cx="1922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</a:t>
            </a:r>
            <a:br>
              <a:rPr lang="de-DE" sz="1200" dirty="0" smtClean="0"/>
            </a:br>
            <a:r>
              <a:rPr lang="de-DE" sz="1200" dirty="0" smtClean="0"/>
              <a:t>history 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663788" y="3737291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2634675" y="3737291"/>
            <a:ext cx="1922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</a:t>
            </a:r>
            <a:br>
              <a:rPr lang="de-DE" sz="1200" dirty="0" smtClean="0"/>
            </a:br>
            <a:r>
              <a:rPr lang="de-DE" sz="1200" dirty="0" smtClean="0"/>
              <a:t>history </a:t>
            </a:r>
            <a:endParaRPr lang="en-GB" sz="1200" dirty="0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2663788" y="4169339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634675" y="4169339"/>
            <a:ext cx="1576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source: oneM2MIPE</a:t>
            </a:r>
            <a:endParaRPr lang="en-GB" sz="12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63788" y="4663361"/>
            <a:ext cx="3680792" cy="808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563905" y="4664169"/>
            <a:ext cx="2461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 history </a:t>
            </a:r>
            <a:endParaRPr lang="en-GB" sz="1200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6336196" y="4798945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8" name="TextBox 37"/>
          <p:cNvSpPr txBox="1"/>
          <p:nvPr/>
        </p:nvSpPr>
        <p:spPr>
          <a:xfrm>
            <a:off x="6336196" y="4806497"/>
            <a:ext cx="171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contentInstance1</a:t>
            </a:r>
            <a:endParaRPr lang="en-GB" sz="1200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6340388" y="5387716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6396034" y="5387716"/>
            <a:ext cx="17368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contentInstanceN</a:t>
            </a:r>
            <a:endParaRPr lang="en-GB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6390078" y="5066409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2663788" y="5828124"/>
            <a:ext cx="3680793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3639341" y="5828124"/>
            <a:ext cx="1539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trafficFluidity history</a:t>
            </a:r>
            <a:endParaRPr lang="en-GB" sz="1200" dirty="0"/>
          </a:p>
        </p:txBody>
      </p:sp>
      <p:cxnSp>
        <p:nvCxnSpPr>
          <p:cNvPr id="46" name="Straight Arrow Connector 45"/>
          <p:cNvCxnSpPr/>
          <p:nvPr/>
        </p:nvCxnSpPr>
        <p:spPr bwMode="auto">
          <a:xfrm flipH="1">
            <a:off x="827584" y="618735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 bwMode="auto">
          <a:xfrm>
            <a:off x="5346837" y="116632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latin typeface="+mj-ea"/>
                <a:ea typeface="+mj-ea"/>
              </a:rPr>
              <a:t>2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19143" y="6176337"/>
            <a:ext cx="1539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trafficFluidity history</a:t>
            </a:r>
            <a:endParaRPr lang="en-GB" sz="1200" dirty="0"/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6348772" y="1988840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/>
          <p:nvPr/>
        </p:nvCxnSpPr>
        <p:spPr bwMode="auto">
          <a:xfrm flipH="1">
            <a:off x="6336196" y="227687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3" name="TextBox 42"/>
          <p:cNvSpPr txBox="1"/>
          <p:nvPr/>
        </p:nvSpPr>
        <p:spPr>
          <a:xfrm>
            <a:off x="6508806" y="1966980"/>
            <a:ext cx="1540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Semantic Discovery</a:t>
            </a:r>
            <a:endParaRPr lang="en-GB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6577832" y="2264949"/>
            <a:ext cx="1319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Fitting resources</a:t>
            </a:r>
            <a:endParaRPr lang="en-GB" sz="1200" dirty="0"/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6336196" y="256480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Straight Arrow Connector 49"/>
          <p:cNvCxnSpPr/>
          <p:nvPr/>
        </p:nvCxnSpPr>
        <p:spPr bwMode="auto">
          <a:xfrm flipH="1">
            <a:off x="6328634" y="263691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6361107" y="278092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52" name="Straight Arrow Connector 51"/>
          <p:cNvCxnSpPr/>
          <p:nvPr/>
        </p:nvCxnSpPr>
        <p:spPr bwMode="auto">
          <a:xfrm flipH="1">
            <a:off x="6348772" y="286779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3" name="TextBox 52"/>
          <p:cNvSpPr txBox="1"/>
          <p:nvPr/>
        </p:nvSpPr>
        <p:spPr>
          <a:xfrm>
            <a:off x="6372487" y="2546206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6636349" y="2832559"/>
            <a:ext cx="1412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Retrieve semantic</a:t>
            </a:r>
            <a:br>
              <a:rPr lang="de-DE" sz="1200" dirty="0" smtClean="0"/>
            </a:br>
            <a:r>
              <a:rPr lang="de-DE" sz="1200" dirty="0" smtClean="0"/>
              <a:t>descriptors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865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oneM2M Release 2 Interactions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15716" y="1106292"/>
            <a:ext cx="1296144" cy="7920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Federation</a:t>
            </a:r>
            <a:b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</a:b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“Librarian”</a:t>
            </a:r>
            <a:endParaRPr kumimoji="0" lang="en-US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1920" y="1106292"/>
            <a:ext cx="1296144" cy="792088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Registry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Server</a:t>
            </a:r>
            <a:endParaRPr kumimoji="0" lang="en-GB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88124" y="1106292"/>
            <a:ext cx="1296144" cy="792088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latin typeface="+mj-ea"/>
                <a:ea typeface="+mj-ea"/>
              </a:rPr>
              <a:t>oneM2M</a:t>
            </a:r>
            <a:br>
              <a:rPr lang="de-DE" sz="1600" dirty="0" smtClean="0">
                <a:latin typeface="+mj-ea"/>
                <a:ea typeface="+mj-ea"/>
              </a:rPr>
            </a:br>
            <a:r>
              <a:rPr lang="de-DE" sz="1600" dirty="0" smtClean="0">
                <a:latin typeface="+mj-ea"/>
                <a:ea typeface="+mj-ea"/>
              </a:rPr>
              <a:t>IPE</a:t>
            </a:r>
            <a:endParaRPr lang="en-GB" sz="1600" dirty="0">
              <a:latin typeface="+mj-ea"/>
              <a:ea typeface="+mj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24328" y="1106292"/>
            <a:ext cx="1296144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latin typeface="+mj-ea"/>
              </a:rPr>
              <a:t>oneM2M</a:t>
            </a:r>
            <a:br>
              <a:rPr lang="en-GB" sz="1600" dirty="0">
                <a:latin typeface="+mj-ea"/>
              </a:rPr>
            </a:br>
            <a:r>
              <a:rPr lang="en-GB" sz="1600" dirty="0" smtClean="0">
                <a:latin typeface="+mj-ea"/>
              </a:rPr>
              <a:t>CSE</a:t>
            </a:r>
            <a:endParaRPr lang="en-GB" sz="1600" dirty="0">
              <a:latin typeface="+mj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9512" y="1106292"/>
            <a:ext cx="1296144" cy="792088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latin typeface="+mj-ea"/>
              </a:rPr>
              <a:t>Application</a:t>
            </a:r>
            <a:endParaRPr lang="en-GB" sz="1400" dirty="0">
              <a:latin typeface="+mj-ea"/>
            </a:endParaRPr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 bwMode="auto">
          <a:xfrm>
            <a:off x="827584" y="1898380"/>
            <a:ext cx="0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>
            <a:off x="2663788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>
            <a:off x="4499992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2"/>
          </p:cNvCxnSpPr>
          <p:nvPr/>
        </p:nvCxnSpPr>
        <p:spPr bwMode="auto">
          <a:xfrm>
            <a:off x="6336196" y="1898380"/>
            <a:ext cx="8384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8" idx="2"/>
          </p:cNvCxnSpPr>
          <p:nvPr/>
        </p:nvCxnSpPr>
        <p:spPr bwMode="auto">
          <a:xfrm>
            <a:off x="8172400" y="1898380"/>
            <a:ext cx="8384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4499992" y="316838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4499992" y="3140968"/>
            <a:ext cx="204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register sensors (Cam1,...),</a:t>
            </a:r>
            <a:br>
              <a:rPr lang="de-DE" sz="1200" dirty="0" smtClean="0"/>
            </a:br>
            <a:r>
              <a:rPr lang="de-DE" sz="1200" dirty="0" smtClean="0"/>
              <a:t>trafficFluidity</a:t>
            </a:r>
            <a:endParaRPr lang="en-GB" sz="12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827584" y="366418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31610" y="3653904"/>
            <a:ext cx="2051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sensors,trafficFluidity</a:t>
            </a:r>
            <a:br>
              <a:rPr lang="de-DE" sz="1200" dirty="0" smtClean="0"/>
            </a:br>
            <a:r>
              <a:rPr lang="de-DE" sz="1200" dirty="0" smtClean="0"/>
              <a:t> 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663788" y="410448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2581655" y="4104486"/>
            <a:ext cx="20510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query sensors,trafficFluidity</a:t>
            </a:r>
            <a:endParaRPr lang="en-GB" sz="1200" dirty="0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2663788" y="453653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634675" y="4536534"/>
            <a:ext cx="1576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source: oneM2MIPE</a:t>
            </a:r>
            <a:endParaRPr lang="en-GB" sz="12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63788" y="4951393"/>
            <a:ext cx="3680792" cy="808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563905" y="4952201"/>
            <a:ext cx="1148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sensors</a:t>
            </a:r>
            <a:endParaRPr lang="en-GB" sz="12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2691694" y="5788128"/>
            <a:ext cx="3680793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827584" y="616530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 bwMode="auto">
          <a:xfrm>
            <a:off x="5346837" y="116632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dirty="0" smtClean="0">
                <a:latin typeface="+mj-ea"/>
                <a:ea typeface="+mj-ea"/>
              </a:rPr>
              <a:t>3</a:t>
            </a:r>
            <a:endParaRPr kumimoji="1" lang="en-GB" dirty="0">
              <a:latin typeface="+mj-ea"/>
              <a:ea typeface="+mj-ea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6348772" y="1988840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/>
          <p:nvPr/>
        </p:nvCxnSpPr>
        <p:spPr bwMode="auto">
          <a:xfrm flipH="1">
            <a:off x="6336196" y="227687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6" name="TextBox 35"/>
          <p:cNvSpPr txBox="1"/>
          <p:nvPr/>
        </p:nvSpPr>
        <p:spPr>
          <a:xfrm>
            <a:off x="6508806" y="1966980"/>
            <a:ext cx="1540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Semantic Discovery</a:t>
            </a:r>
            <a:endParaRPr lang="en-GB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6577832" y="2264949"/>
            <a:ext cx="1319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Fitting resources</a:t>
            </a:r>
            <a:endParaRPr lang="en-GB" sz="1200" dirty="0"/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6336196" y="256480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/>
          <p:nvPr/>
        </p:nvCxnSpPr>
        <p:spPr bwMode="auto">
          <a:xfrm flipH="1">
            <a:off x="6328634" y="2636912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6361107" y="278092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Straight Arrow Connector 40"/>
          <p:cNvCxnSpPr/>
          <p:nvPr/>
        </p:nvCxnSpPr>
        <p:spPr bwMode="auto">
          <a:xfrm flipH="1">
            <a:off x="6348772" y="286779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3" name="TextBox 42"/>
          <p:cNvSpPr txBox="1"/>
          <p:nvPr/>
        </p:nvSpPr>
        <p:spPr>
          <a:xfrm>
            <a:off x="6372487" y="2546206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6636349" y="2832559"/>
            <a:ext cx="1412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Retrieve semantic</a:t>
            </a:r>
            <a:br>
              <a:rPr lang="de-DE" sz="1200" dirty="0" smtClean="0"/>
            </a:br>
            <a:r>
              <a:rPr lang="de-DE" sz="1200" dirty="0" smtClean="0"/>
              <a:t>descriptors</a:t>
            </a:r>
            <a:endParaRPr lang="en-GB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394074" y="6165304"/>
            <a:ext cx="2917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Sensors (Cam1/fluidity:0.9, ..., Cam124)</a:t>
            </a:r>
            <a:endParaRPr lang="en-GB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3041099" y="5788128"/>
            <a:ext cx="2917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Sensors (Cam1/fluidity:0.9, ..., Cam124)</a:t>
            </a:r>
            <a:endParaRPr lang="en-GB" sz="1200" dirty="0"/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6336196" y="5083510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2" name="TextBox 51"/>
          <p:cNvSpPr txBox="1"/>
          <p:nvPr/>
        </p:nvSpPr>
        <p:spPr>
          <a:xfrm>
            <a:off x="6336196" y="5091062"/>
            <a:ext cx="1711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contentInstance1</a:t>
            </a:r>
            <a:endParaRPr lang="en-GB" sz="1200" dirty="0"/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6340388" y="5672281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4" name="TextBox 53"/>
          <p:cNvSpPr txBox="1"/>
          <p:nvPr/>
        </p:nvSpPr>
        <p:spPr>
          <a:xfrm>
            <a:off x="6396034" y="5672281"/>
            <a:ext cx="17368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GET contentInstanceN</a:t>
            </a:r>
            <a:endParaRPr lang="en-GB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6390078" y="5350974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1761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de-DE" dirty="0"/>
              <a:t>oneM2M Release </a:t>
            </a:r>
            <a:r>
              <a:rPr lang="de-DE" dirty="0" smtClean="0"/>
              <a:t>3 </a:t>
            </a:r>
            <a:r>
              <a:rPr lang="de-DE" dirty="0"/>
              <a:t>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79512" y="764704"/>
            <a:ext cx="5400600" cy="5688632"/>
          </a:xfrm>
        </p:spPr>
        <p:txBody>
          <a:bodyPr>
            <a:normAutofit/>
          </a:bodyPr>
          <a:lstStyle/>
          <a:p>
            <a:r>
              <a:rPr lang="en-US" dirty="0" smtClean="0"/>
              <a:t>Traffic Fluidity is stored in oneM2M content Instances</a:t>
            </a:r>
          </a:p>
          <a:p>
            <a:r>
              <a:rPr lang="en-US" dirty="0" err="1" smtClean="0"/>
              <a:t>ContentInstances</a:t>
            </a:r>
            <a:r>
              <a:rPr lang="en-US" dirty="0" smtClean="0"/>
              <a:t> as in Release 1</a:t>
            </a:r>
          </a:p>
          <a:p>
            <a:r>
              <a:rPr lang="en-US" i="1" dirty="0" smtClean="0"/>
              <a:t>Semantic Descriptor as in Release 2</a:t>
            </a:r>
          </a:p>
          <a:p>
            <a:r>
              <a:rPr lang="en-US" b="1" i="1" dirty="0" smtClean="0"/>
              <a:t>New: Semantic Queries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Possible Integration</a:t>
            </a:r>
          </a:p>
          <a:p>
            <a:r>
              <a:rPr lang="en-US" dirty="0" smtClean="0"/>
              <a:t>IPE can semantically query CSE – </a:t>
            </a:r>
            <a:br>
              <a:rPr lang="en-US" dirty="0" smtClean="0"/>
            </a:br>
            <a:r>
              <a:rPr lang="en-US" b="1" dirty="0" smtClean="0"/>
              <a:t>Knowledge is in oneM2M CSE</a:t>
            </a:r>
          </a:p>
          <a:p>
            <a:r>
              <a:rPr lang="en-US" dirty="0" smtClean="0"/>
              <a:t>IPE discovers annotated resources</a:t>
            </a:r>
          </a:p>
          <a:p>
            <a:r>
              <a:rPr lang="en-US" dirty="0" smtClean="0"/>
              <a:t>IPE registers (lamppost entity, </a:t>
            </a:r>
            <a:r>
              <a:rPr lang="en-US" dirty="0" err="1" smtClean="0"/>
              <a:t>trafficFluidity</a:t>
            </a:r>
            <a:r>
              <a:rPr lang="en-US" dirty="0"/>
              <a:t> </a:t>
            </a:r>
            <a:r>
              <a:rPr lang="en-US" dirty="0" smtClean="0"/>
              <a:t>property) with registry server based on semantic information</a:t>
            </a:r>
          </a:p>
          <a:p>
            <a:r>
              <a:rPr lang="en-US" dirty="0" smtClean="0"/>
              <a:t>IPE queries semantic content and translates information to CIM Model</a:t>
            </a:r>
          </a:p>
          <a:p>
            <a:r>
              <a:rPr lang="en-US" dirty="0" smtClean="0"/>
              <a:t>IPE implements CIM API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436096" y="871600"/>
            <a:ext cx="1224136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CameraAE</a:t>
            </a:r>
            <a:endParaRPr kumimoji="1" lang="en-GB" sz="1400" dirty="0">
              <a:latin typeface="+mj-ea"/>
              <a:ea typeface="+mj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00564" y="1554972"/>
            <a:ext cx="1409582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TrafficFluidity</a:t>
            </a:r>
          </a:p>
          <a:p>
            <a:pPr algn="ctr"/>
            <a:r>
              <a:rPr kumimoji="1" lang="de-DE" sz="1400" dirty="0" smtClean="0">
                <a:latin typeface="+mj-ea"/>
                <a:ea typeface="+mj-ea"/>
              </a:rPr>
              <a:t>Container</a:t>
            </a:r>
            <a:endParaRPr kumimoji="1" lang="en-GB" sz="1400" dirty="0">
              <a:latin typeface="+mj-ea"/>
              <a:ea typeface="+mj-ea"/>
            </a:endParaRPr>
          </a:p>
        </p:txBody>
      </p:sp>
      <p:cxnSp>
        <p:nvCxnSpPr>
          <p:cNvPr id="7" name="Elbow Connector 6"/>
          <p:cNvCxnSpPr>
            <a:stCxn id="4" idx="2"/>
            <a:endCxn id="5" idx="1"/>
          </p:cNvCxnSpPr>
          <p:nvPr/>
        </p:nvCxnSpPr>
        <p:spPr bwMode="auto">
          <a:xfrm rot="16200000" flipH="1">
            <a:off x="5908692" y="1515128"/>
            <a:ext cx="431344" cy="152400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 bwMode="auto">
          <a:xfrm>
            <a:off x="7136668" y="2211428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Content: 0.8</a:t>
            </a:r>
            <a:endParaRPr kumimoji="1" lang="en-GB" sz="1200" i="1" dirty="0">
              <a:latin typeface="+mj-ea"/>
              <a:ea typeface="+mj-ea"/>
            </a:endParaRPr>
          </a:p>
        </p:txBody>
      </p:sp>
      <p:cxnSp>
        <p:nvCxnSpPr>
          <p:cNvPr id="11" name="Elbow Connector 10"/>
          <p:cNvCxnSpPr>
            <a:stCxn id="5" idx="2"/>
            <a:endCxn id="10" idx="1"/>
          </p:cNvCxnSpPr>
          <p:nvPr/>
        </p:nvCxnSpPr>
        <p:spPr bwMode="auto">
          <a:xfrm rot="16200000" flipH="1">
            <a:off x="6818797" y="2145585"/>
            <a:ext cx="404428" cy="231313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endCxn id="16" idx="1"/>
          </p:cNvCxnSpPr>
          <p:nvPr/>
        </p:nvCxnSpPr>
        <p:spPr bwMode="auto">
          <a:xfrm rot="16200000" flipH="1">
            <a:off x="6491309" y="2474553"/>
            <a:ext cx="1060884" cy="229834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Rectangle 15"/>
          <p:cNvSpPr/>
          <p:nvPr/>
        </p:nvSpPr>
        <p:spPr bwMode="auto">
          <a:xfrm>
            <a:off x="7136668" y="2867884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Content: 0.9</a:t>
            </a:r>
            <a:endParaRPr kumimoji="1" lang="en-GB" sz="1200" i="1" dirty="0">
              <a:latin typeface="+mj-ea"/>
              <a:ea typeface="+mj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24128" y="4365104"/>
            <a:ext cx="3051156" cy="1695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altLang="en-US" sz="2000" b="1" dirty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New </a:t>
            </a:r>
            <a:r>
              <a:rPr lang="de-DE" altLang="en-US" sz="2000" b="1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sensor entity</a:t>
            </a:r>
            <a:endParaRPr lang="de-DE" altLang="en-US" sz="2000" b="1" dirty="0">
              <a:latin typeface="Verdana" panose="020B0604030504040204" pitchFamily="34" charset="0"/>
              <a:ea typeface="+mn-ea"/>
              <a:cs typeface="Verdana" panose="020B0604030504040204" pitchFamily="34" charset="0"/>
            </a:endParaRPr>
          </a:p>
          <a:p>
            <a:pPr marL="180000" indent="-180000">
              <a:spcBef>
                <a:spcPts val="500"/>
              </a:spcBef>
              <a:buClr>
                <a:schemeClr val="accent6"/>
              </a:buClr>
              <a:buFont typeface="Arial" panose="020B0604020202020204" pitchFamily="34" charset="0"/>
              <a:buChar char="▌"/>
            </a:pP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If registration was</a:t>
            </a:r>
            <a:b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on sensor type basis</a:t>
            </a:r>
            <a:b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IPE does not need to</a:t>
            </a:r>
            <a:b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</a:br>
            <a:r>
              <a:rPr lang="de-DE" altLang="en-US" sz="2000" dirty="0" smtClean="0">
                <a:latin typeface="Verdana" panose="020B0604030504040204" pitchFamily="34" charset="0"/>
                <a:ea typeface="+mn-ea"/>
                <a:cs typeface="Verdana" panose="020B0604030504040204" pitchFamily="34" charset="0"/>
              </a:rPr>
              <a:t>do anything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145864" y="3501008"/>
            <a:ext cx="1179748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200" i="1" dirty="0" smtClean="0">
                <a:latin typeface="+mj-ea"/>
                <a:ea typeface="+mj-ea"/>
              </a:rPr>
              <a:t>Semantic</a:t>
            </a:r>
            <a:br>
              <a:rPr lang="de-DE" sz="1200" i="1" dirty="0" smtClean="0">
                <a:latin typeface="+mj-ea"/>
                <a:ea typeface="+mj-ea"/>
              </a:rPr>
            </a:br>
            <a:r>
              <a:rPr lang="de-DE" sz="1200" i="1" dirty="0" smtClean="0">
                <a:latin typeface="+mj-ea"/>
                <a:ea typeface="+mj-ea"/>
              </a:rPr>
              <a:t>Descriptor</a:t>
            </a:r>
            <a:endParaRPr kumimoji="1" lang="en-GB" sz="1200" i="1" dirty="0">
              <a:latin typeface="+mj-ea"/>
              <a:ea typeface="+mj-ea"/>
            </a:endParaRPr>
          </a:p>
        </p:txBody>
      </p:sp>
      <p:cxnSp>
        <p:nvCxnSpPr>
          <p:cNvPr id="13" name="Elbow Connector 12"/>
          <p:cNvCxnSpPr>
            <a:stCxn id="5" idx="2"/>
            <a:endCxn id="12" idx="1"/>
          </p:cNvCxnSpPr>
          <p:nvPr/>
        </p:nvCxnSpPr>
        <p:spPr bwMode="auto">
          <a:xfrm rot="16200000" flipH="1">
            <a:off x="6178605" y="2785777"/>
            <a:ext cx="1694008" cy="240509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3276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oneM2M Release 3 Interactions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15716" y="1106292"/>
            <a:ext cx="1296144" cy="7920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Federation</a:t>
            </a:r>
            <a:b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</a:b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“Librarian”</a:t>
            </a:r>
            <a:endParaRPr kumimoji="0" lang="en-US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1920" y="1106292"/>
            <a:ext cx="1296144" cy="792088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Registry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Server</a:t>
            </a:r>
            <a:endParaRPr kumimoji="0" lang="en-GB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88124" y="1106292"/>
            <a:ext cx="1296144" cy="792088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latin typeface="+mj-ea"/>
                <a:ea typeface="+mj-ea"/>
              </a:rPr>
              <a:t>oneM2M</a:t>
            </a:r>
            <a:br>
              <a:rPr lang="de-DE" sz="1600" dirty="0" smtClean="0">
                <a:latin typeface="+mj-ea"/>
                <a:ea typeface="+mj-ea"/>
              </a:rPr>
            </a:br>
            <a:r>
              <a:rPr lang="de-DE" sz="1600" dirty="0" smtClean="0">
                <a:latin typeface="+mj-ea"/>
                <a:ea typeface="+mj-ea"/>
              </a:rPr>
              <a:t>IPE</a:t>
            </a:r>
            <a:endParaRPr lang="en-GB" sz="1600" dirty="0">
              <a:latin typeface="+mj-ea"/>
              <a:ea typeface="+mj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24328" y="1106292"/>
            <a:ext cx="1296144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latin typeface="+mj-ea"/>
              </a:rPr>
              <a:t>oneM2M</a:t>
            </a:r>
            <a:br>
              <a:rPr lang="en-GB" sz="1600" dirty="0">
                <a:latin typeface="+mj-ea"/>
              </a:rPr>
            </a:br>
            <a:r>
              <a:rPr lang="en-GB" sz="1600" dirty="0" smtClean="0">
                <a:latin typeface="+mj-ea"/>
              </a:rPr>
              <a:t>CSE</a:t>
            </a:r>
            <a:endParaRPr lang="en-GB" sz="1600" dirty="0">
              <a:latin typeface="+mj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9512" y="1106292"/>
            <a:ext cx="1296144" cy="792088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latin typeface="+mj-ea"/>
              </a:rPr>
              <a:t>Application</a:t>
            </a:r>
            <a:endParaRPr lang="en-GB" sz="1400" dirty="0">
              <a:latin typeface="+mj-ea"/>
            </a:endParaRPr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 bwMode="auto">
          <a:xfrm>
            <a:off x="827584" y="1898380"/>
            <a:ext cx="0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>
            <a:off x="2663788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>
            <a:off x="4499992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2"/>
          </p:cNvCxnSpPr>
          <p:nvPr/>
        </p:nvCxnSpPr>
        <p:spPr bwMode="auto">
          <a:xfrm>
            <a:off x="6336196" y="1898380"/>
            <a:ext cx="8384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8" idx="2"/>
          </p:cNvCxnSpPr>
          <p:nvPr/>
        </p:nvCxnSpPr>
        <p:spPr bwMode="auto">
          <a:xfrm>
            <a:off x="8172400" y="1898380"/>
            <a:ext cx="8384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4499992" y="273633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4545712" y="2708920"/>
            <a:ext cx="1386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Register </a:t>
            </a:r>
            <a:r>
              <a:rPr lang="de-DE" sz="1200" b="1" dirty="0" smtClean="0"/>
              <a:t>sensors</a:t>
            </a:r>
            <a:r>
              <a:rPr lang="de-DE" sz="1200" dirty="0" smtClean="0"/>
              <a:t/>
            </a:r>
            <a:br>
              <a:rPr lang="de-DE" sz="1200" dirty="0" smtClean="0"/>
            </a:br>
            <a:r>
              <a:rPr lang="de-DE" sz="1200" dirty="0" smtClean="0"/>
              <a:t>trafficFluidity</a:t>
            </a:r>
            <a:endParaRPr lang="en-GB" sz="1200" dirty="0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827584" y="3296993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827584" y="3296993"/>
            <a:ext cx="1922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</a:t>
            </a:r>
            <a:br>
              <a:rPr lang="de-DE" sz="1200" dirty="0" smtClean="0"/>
            </a:br>
            <a:r>
              <a:rPr lang="de-DE" sz="1200" dirty="0" smtClean="0"/>
              <a:t>history 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663788" y="3737291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2634675" y="3737291"/>
            <a:ext cx="1922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</a:t>
            </a:r>
            <a:br>
              <a:rPr lang="de-DE" sz="1200" dirty="0" smtClean="0"/>
            </a:br>
            <a:r>
              <a:rPr lang="de-DE" sz="1200" dirty="0" smtClean="0"/>
              <a:t>history </a:t>
            </a:r>
            <a:endParaRPr lang="en-GB" sz="1200" dirty="0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2663788" y="4169339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634675" y="4169339"/>
            <a:ext cx="1576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source: oneM2MIPE</a:t>
            </a:r>
            <a:endParaRPr lang="en-GB" sz="12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63788" y="4663361"/>
            <a:ext cx="3680792" cy="808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563905" y="4664169"/>
            <a:ext cx="2461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Cam1,trafficFluidity history </a:t>
            </a:r>
            <a:endParaRPr lang="en-GB" sz="1200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6352723" y="4798868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2663788" y="5828124"/>
            <a:ext cx="3680793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3639341" y="5828124"/>
            <a:ext cx="1539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trafficFluidity history</a:t>
            </a:r>
            <a:endParaRPr lang="en-GB" sz="1200" dirty="0"/>
          </a:p>
        </p:txBody>
      </p:sp>
      <p:cxnSp>
        <p:nvCxnSpPr>
          <p:cNvPr id="46" name="Straight Arrow Connector 45"/>
          <p:cNvCxnSpPr/>
          <p:nvPr/>
        </p:nvCxnSpPr>
        <p:spPr bwMode="auto">
          <a:xfrm flipH="1">
            <a:off x="827584" y="618735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 bwMode="auto">
          <a:xfrm>
            <a:off x="5346837" y="116632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dirty="0">
                <a:latin typeface="+mj-ea"/>
                <a:ea typeface="+mj-ea"/>
              </a:rPr>
              <a:t>2</a:t>
            </a:r>
            <a:endParaRPr kumimoji="1" lang="en-GB" dirty="0">
              <a:latin typeface="+mj-ea"/>
              <a:ea typeface="+mj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19143" y="6176337"/>
            <a:ext cx="15396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trafficFluidity history</a:t>
            </a:r>
            <a:endParaRPr lang="en-GB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6300192" y="4797152"/>
            <a:ext cx="2034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semantic query: </a:t>
            </a:r>
            <a:br>
              <a:rPr lang="de-DE" sz="1200" dirty="0" smtClean="0"/>
            </a:br>
            <a:r>
              <a:rPr lang="de-DE" sz="1200" dirty="0" smtClean="0"/>
              <a:t>Cam1,trafficFluidity history </a:t>
            </a:r>
            <a:endParaRPr lang="en-GB" sz="1200" dirty="0"/>
          </a:p>
        </p:txBody>
      </p:sp>
      <p:cxnSp>
        <p:nvCxnSpPr>
          <p:cNvPr id="56" name="Straight Arrow Connector 55"/>
          <p:cNvCxnSpPr/>
          <p:nvPr/>
        </p:nvCxnSpPr>
        <p:spPr bwMode="auto">
          <a:xfrm flipH="1">
            <a:off x="6352723" y="535931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7" name="TextBox 56"/>
          <p:cNvSpPr txBox="1"/>
          <p:nvPr/>
        </p:nvSpPr>
        <p:spPr>
          <a:xfrm>
            <a:off x="6467802" y="5393209"/>
            <a:ext cx="1539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semantic result:</a:t>
            </a:r>
            <a:br>
              <a:rPr lang="de-DE" sz="1200" dirty="0" smtClean="0"/>
            </a:br>
            <a:r>
              <a:rPr lang="de-DE" sz="1200" dirty="0" smtClean="0"/>
              <a:t>trafficFluidity history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9276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oneM2M Release 3 Interactions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015716" y="1106292"/>
            <a:ext cx="1296144" cy="7920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Federation</a:t>
            </a:r>
            <a:b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</a:br>
            <a:r>
              <a:rPr kumimoji="0" lang="en-US" kern="0" dirty="0" smtClean="0">
                <a:solidFill>
                  <a:prstClr val="white"/>
                </a:solidFill>
                <a:latin typeface="Arial"/>
                <a:ea typeface="+mn-ea"/>
              </a:rPr>
              <a:t>“Librarian”</a:t>
            </a:r>
            <a:endParaRPr kumimoji="0" lang="en-US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51920" y="1106292"/>
            <a:ext cx="1296144" cy="792088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C0504D"/>
            </a:solidFill>
            <a:prstDash val="solid"/>
          </a:ln>
          <a:effectLst/>
          <a:extLst/>
        </p:spPr>
        <p:txBody>
          <a:bodyPr rtlCol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Registry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kumimoji="0" lang="de-DE" kern="0" dirty="0" smtClean="0">
                <a:solidFill>
                  <a:prstClr val="white"/>
                </a:solidFill>
                <a:latin typeface="Arial"/>
                <a:ea typeface="+mn-ea"/>
              </a:rPr>
              <a:t>Server</a:t>
            </a:r>
            <a:endParaRPr kumimoji="0" lang="en-GB" kern="0" dirty="0">
              <a:solidFill>
                <a:prstClr val="white"/>
              </a:solidFill>
              <a:latin typeface="Arial"/>
              <a:ea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88124" y="1106292"/>
            <a:ext cx="1296144" cy="792088"/>
          </a:xfrm>
          <a:prstGeom prst="rect">
            <a:avLst/>
          </a:prstGeom>
          <a:solidFill>
            <a:schemeClr val="accent5">
              <a:lumMod val="50000"/>
              <a:lumOff val="50000"/>
            </a:schemeClr>
          </a:solidFill>
          <a:ln>
            <a:solidFill>
              <a:schemeClr val="accent5">
                <a:lumMod val="75000"/>
                <a:lumOff val="2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600" dirty="0" smtClean="0">
                <a:latin typeface="+mj-ea"/>
                <a:ea typeface="+mj-ea"/>
              </a:rPr>
              <a:t>oneM2M</a:t>
            </a:r>
            <a:br>
              <a:rPr lang="de-DE" sz="1600" dirty="0" smtClean="0">
                <a:latin typeface="+mj-ea"/>
                <a:ea typeface="+mj-ea"/>
              </a:rPr>
            </a:br>
            <a:r>
              <a:rPr lang="de-DE" sz="1600" dirty="0" smtClean="0">
                <a:latin typeface="+mj-ea"/>
                <a:ea typeface="+mj-ea"/>
              </a:rPr>
              <a:t>IPE</a:t>
            </a:r>
            <a:endParaRPr lang="en-GB" sz="1600" dirty="0">
              <a:latin typeface="+mj-ea"/>
              <a:ea typeface="+mj-e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24328" y="1106292"/>
            <a:ext cx="1296144" cy="7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latin typeface="+mj-ea"/>
              </a:rPr>
              <a:t>oneM2M</a:t>
            </a:r>
            <a:br>
              <a:rPr lang="en-GB" sz="1600" dirty="0">
                <a:latin typeface="+mj-ea"/>
              </a:rPr>
            </a:br>
            <a:r>
              <a:rPr lang="en-GB" sz="1600" dirty="0" smtClean="0">
                <a:latin typeface="+mj-ea"/>
              </a:rPr>
              <a:t>CSE</a:t>
            </a:r>
            <a:endParaRPr lang="en-GB" sz="1600" dirty="0">
              <a:latin typeface="+mj-e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9512" y="1106292"/>
            <a:ext cx="1296144" cy="792088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latin typeface="+mj-ea"/>
              </a:rPr>
              <a:t>Application</a:t>
            </a:r>
            <a:endParaRPr lang="en-GB" sz="1400" dirty="0">
              <a:latin typeface="+mj-ea"/>
            </a:endParaRPr>
          </a:p>
        </p:txBody>
      </p:sp>
      <p:cxnSp>
        <p:nvCxnSpPr>
          <p:cNvPr id="11" name="Straight Connector 10"/>
          <p:cNvCxnSpPr>
            <a:stCxn id="9" idx="2"/>
          </p:cNvCxnSpPr>
          <p:nvPr/>
        </p:nvCxnSpPr>
        <p:spPr bwMode="auto">
          <a:xfrm>
            <a:off x="827584" y="1898380"/>
            <a:ext cx="0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>
            <a:off x="2663788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>
            <a:off x="4499992" y="1898380"/>
            <a:ext cx="0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>
            <a:stCxn id="6" idx="2"/>
          </p:cNvCxnSpPr>
          <p:nvPr/>
        </p:nvCxnSpPr>
        <p:spPr bwMode="auto">
          <a:xfrm>
            <a:off x="6336196" y="1898380"/>
            <a:ext cx="8384" cy="4482948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stCxn id="8" idx="2"/>
          </p:cNvCxnSpPr>
          <p:nvPr/>
        </p:nvCxnSpPr>
        <p:spPr bwMode="auto">
          <a:xfrm>
            <a:off x="8172400" y="1898380"/>
            <a:ext cx="8384" cy="4481332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827584" y="3223260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31610" y="3212976"/>
            <a:ext cx="2051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sensors,trafficFluidity</a:t>
            </a:r>
            <a:br>
              <a:rPr lang="de-DE" sz="1200" dirty="0" smtClean="0"/>
            </a:br>
            <a:r>
              <a:rPr lang="de-DE" sz="1200" dirty="0" smtClean="0"/>
              <a:t> </a:t>
            </a:r>
            <a:endParaRPr lang="en-GB" sz="12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663788" y="3663558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2581655" y="3663558"/>
            <a:ext cx="20510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query sensors,trafficFluidity</a:t>
            </a:r>
            <a:endParaRPr lang="en-GB" sz="1200" dirty="0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>
            <a:off x="2663788" y="409560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2" name="TextBox 31"/>
          <p:cNvSpPr txBox="1"/>
          <p:nvPr/>
        </p:nvSpPr>
        <p:spPr>
          <a:xfrm>
            <a:off x="2634675" y="4095606"/>
            <a:ext cx="1576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source: oneM2MIPE</a:t>
            </a:r>
            <a:endParaRPr lang="en-GB" sz="12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663788" y="4589628"/>
            <a:ext cx="3680792" cy="808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563905" y="4590436"/>
            <a:ext cx="1148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query sensors</a:t>
            </a:r>
            <a:endParaRPr lang="en-GB" sz="12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2663788" y="5600273"/>
            <a:ext cx="3680793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827584" y="580526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7" name="Oval 46"/>
          <p:cNvSpPr/>
          <p:nvPr/>
        </p:nvSpPr>
        <p:spPr bwMode="auto">
          <a:xfrm>
            <a:off x="5346837" y="116632"/>
            <a:ext cx="456731" cy="432048"/>
          </a:xfrm>
          <a:prstGeom prst="ellipse">
            <a:avLst/>
          </a:prstGeom>
          <a:solidFill>
            <a:srgbClr val="FFFF66"/>
          </a:solidFill>
          <a:ln>
            <a:noFill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dirty="0" smtClean="0">
                <a:latin typeface="+mj-ea"/>
                <a:ea typeface="+mj-ea"/>
              </a:rPr>
              <a:t>3</a:t>
            </a:r>
            <a:endParaRPr kumimoji="1" lang="en-GB" dirty="0">
              <a:latin typeface="+mj-ea"/>
              <a:ea typeface="+mj-ea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>
            <a:off x="4499992" y="2736334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49" name="TextBox 48"/>
          <p:cNvSpPr txBox="1"/>
          <p:nvPr/>
        </p:nvSpPr>
        <p:spPr>
          <a:xfrm>
            <a:off x="4545712" y="2708920"/>
            <a:ext cx="1386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Register </a:t>
            </a:r>
            <a:r>
              <a:rPr lang="de-DE" sz="1200" b="1" dirty="0" smtClean="0"/>
              <a:t>sensors</a:t>
            </a:r>
            <a:r>
              <a:rPr lang="de-DE" sz="1200" dirty="0" smtClean="0"/>
              <a:t/>
            </a:r>
            <a:br>
              <a:rPr lang="de-DE" sz="1200" dirty="0" smtClean="0"/>
            </a:br>
            <a:r>
              <a:rPr lang="de-DE" sz="1200" dirty="0" smtClean="0"/>
              <a:t>trafficFluidity</a:t>
            </a:r>
            <a:endParaRPr lang="en-GB" sz="1200" dirty="0"/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6352723" y="4798868"/>
            <a:ext cx="1844588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2" name="TextBox 51"/>
          <p:cNvSpPr txBox="1"/>
          <p:nvPr/>
        </p:nvSpPr>
        <p:spPr>
          <a:xfrm>
            <a:off x="6300192" y="4797152"/>
            <a:ext cx="2001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semantic query: </a:t>
            </a:r>
            <a:br>
              <a:rPr lang="de-DE" sz="1200" dirty="0" smtClean="0"/>
            </a:br>
            <a:r>
              <a:rPr lang="de-DE" sz="1200" dirty="0" smtClean="0"/>
              <a:t>type:sensors,trafficFluidity</a:t>
            </a:r>
            <a:endParaRPr lang="en-GB" sz="1200" dirty="0"/>
          </a:p>
        </p:txBody>
      </p:sp>
      <p:cxnSp>
        <p:nvCxnSpPr>
          <p:cNvPr id="53" name="Straight Arrow Connector 52"/>
          <p:cNvCxnSpPr/>
          <p:nvPr/>
        </p:nvCxnSpPr>
        <p:spPr bwMode="auto">
          <a:xfrm flipH="1">
            <a:off x="6352723" y="5359316"/>
            <a:ext cx="1836204" cy="0"/>
          </a:xfrm>
          <a:prstGeom prst="straightConnector1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54" name="TextBox 53"/>
          <p:cNvSpPr txBox="1"/>
          <p:nvPr/>
        </p:nvSpPr>
        <p:spPr>
          <a:xfrm>
            <a:off x="6309094" y="5393209"/>
            <a:ext cx="2122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semantic result:</a:t>
            </a:r>
            <a:br>
              <a:rPr lang="de-DE" sz="1200" dirty="0" smtClean="0"/>
            </a:br>
            <a:r>
              <a:rPr lang="de-DE" sz="1200" dirty="0" smtClean="0"/>
              <a:t>Cam1/fluidity:0.9 ... Cam124</a:t>
            </a:r>
            <a:endParaRPr lang="en-GB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3041099" y="5589240"/>
            <a:ext cx="2917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Sensors (Cam1/fluidity:0.9, ..., Cam124)</a:t>
            </a:r>
            <a:endParaRPr lang="en-GB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394074" y="5816381"/>
            <a:ext cx="2917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Sensors (Cam1/fluidity:0.9, ..., Cam124)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32138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374948"/>
            <a:ext cx="7344000" cy="461665"/>
          </a:xfrm>
        </p:spPr>
        <p:txBody>
          <a:bodyPr/>
          <a:lstStyle/>
          <a:p>
            <a:r>
              <a:rPr lang="de-DE" dirty="0"/>
              <a:t>ISG CIM API &amp; oneM2M Interactions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619672" y="1052736"/>
            <a:ext cx="7344000" cy="5112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ISG CIM API assumptions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Use Case Example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oneM2M Release 1 assumptions</a:t>
            </a:r>
          </a:p>
          <a:p>
            <a:pPr marL="52290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Approach: IPE with assumptions on root resource, resources structure and information representation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oneM2M Release 2 assumptions</a:t>
            </a:r>
          </a:p>
          <a:p>
            <a:pPr marL="52290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Approach: IPE with semantic annotation and semantic discovery (entity-based semantic model)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oneM2M Release 3 assumptions</a:t>
            </a:r>
          </a:p>
          <a:p>
            <a:pPr marL="52290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Approach: Proxy translating ISG CIM API to semantic query (entity-based semantic model)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oneM2M Release 4 possibilities</a:t>
            </a:r>
          </a:p>
          <a:p>
            <a:pPr marL="522900" lvl="1" indent="-342900">
              <a:buFont typeface="Arial" panose="020B0604020202020204" pitchFamily="34" charset="0"/>
              <a:buChar char="•"/>
            </a:pPr>
            <a:r>
              <a:rPr lang="de-DE" dirty="0" smtClean="0"/>
              <a:t>Native support for ISG CIM API – under what assumptions?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44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de-DE" dirty="0"/>
              <a:t>oneM2M Release </a:t>
            </a:r>
            <a:r>
              <a:rPr lang="de-DE" dirty="0" smtClean="0"/>
              <a:t>4 possibilities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79512" y="764704"/>
            <a:ext cx="5400600" cy="5688632"/>
          </a:xfrm>
        </p:spPr>
        <p:txBody>
          <a:bodyPr>
            <a:normAutofit/>
          </a:bodyPr>
          <a:lstStyle/>
          <a:p>
            <a:r>
              <a:rPr lang="en-US" dirty="0" smtClean="0"/>
              <a:t>Traffic Fluidity is stored in oneM2M content Instances</a:t>
            </a:r>
          </a:p>
          <a:p>
            <a:r>
              <a:rPr lang="en-US" dirty="0" err="1" smtClean="0"/>
              <a:t>ContentInstances</a:t>
            </a:r>
            <a:r>
              <a:rPr lang="en-US" dirty="0" smtClean="0"/>
              <a:t> as in Release 1</a:t>
            </a:r>
          </a:p>
          <a:p>
            <a:r>
              <a:rPr lang="en-US" i="1" dirty="0" smtClean="0"/>
              <a:t>Semantic Descriptor as in Release 2</a:t>
            </a:r>
          </a:p>
          <a:p>
            <a:r>
              <a:rPr lang="en-US" b="1" i="1" dirty="0" smtClean="0"/>
              <a:t>CSE could directly support</a:t>
            </a:r>
            <a:br>
              <a:rPr lang="en-US" b="1" i="1" dirty="0" smtClean="0"/>
            </a:br>
            <a:r>
              <a:rPr lang="en-US" b="1" i="1" dirty="0" smtClean="0"/>
              <a:t>ISG CIM interface </a:t>
            </a:r>
            <a:r>
              <a:rPr lang="en-US" b="1" i="1" dirty="0" smtClean="0">
                <a:sym typeface="Wingdings" panose="05000000000000000000" pitchFamily="2" charset="2"/>
              </a:rPr>
              <a:t> no IPE</a:t>
            </a:r>
            <a:endParaRPr lang="en-US" b="1" i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Requirements</a:t>
            </a:r>
          </a:p>
          <a:p>
            <a:r>
              <a:rPr lang="de-DE" altLang="en-US" i="1" dirty="0" smtClean="0"/>
              <a:t>ISG CIM Resource structure would</a:t>
            </a:r>
            <a:br>
              <a:rPr lang="de-DE" altLang="en-US" i="1" dirty="0" smtClean="0"/>
            </a:br>
            <a:r>
              <a:rPr lang="de-DE" altLang="en-US" i="1" dirty="0" smtClean="0"/>
              <a:t>need to be supported</a:t>
            </a:r>
            <a:endParaRPr lang="en-US" altLang="en-US" i="1" dirty="0" smtClean="0"/>
          </a:p>
          <a:p>
            <a:r>
              <a:rPr lang="en-US" altLang="en-US" i="1" dirty="0" smtClean="0"/>
              <a:t>Possibly: virtual resources mapped to</a:t>
            </a:r>
            <a:br>
              <a:rPr lang="en-US" altLang="en-US" i="1" dirty="0" smtClean="0"/>
            </a:br>
            <a:r>
              <a:rPr lang="en-US" altLang="en-US" i="1" dirty="0" smtClean="0"/>
              <a:t>existing (e.g. semantic) oneM2M resources with translation functionality</a:t>
            </a:r>
          </a:p>
          <a:p>
            <a:r>
              <a:rPr lang="en-US" altLang="en-US" i="1" dirty="0" smtClean="0"/>
              <a:t>Thus: support of ISG-CIM’s entity-based model and (partial) mapping</a:t>
            </a:r>
            <a:br>
              <a:rPr lang="en-US" altLang="en-US" i="1" dirty="0" smtClean="0"/>
            </a:br>
            <a:r>
              <a:rPr lang="en-US" altLang="en-US" i="1" dirty="0" smtClean="0"/>
              <a:t>to semantic information in oneM2M</a:t>
            </a:r>
            <a:endParaRPr lang="de-DE" altLang="en-US" i="1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5436096" y="871600"/>
            <a:ext cx="1224136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400" dirty="0" smtClean="0">
                <a:latin typeface="+mj-ea"/>
                <a:ea typeface="+mj-ea"/>
              </a:rPr>
              <a:t>ISG CIM</a:t>
            </a:r>
            <a:endParaRPr kumimoji="1" lang="en-GB" sz="1400" dirty="0">
              <a:latin typeface="+mj-ea"/>
              <a:ea typeface="+mj-e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00564" y="1554972"/>
            <a:ext cx="1409582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>
                <a:latin typeface="+mj-ea"/>
                <a:ea typeface="+mj-ea"/>
              </a:rPr>
              <a:t>e</a:t>
            </a:r>
            <a:r>
              <a:rPr kumimoji="1" lang="de-DE" sz="1400" dirty="0" smtClean="0">
                <a:latin typeface="+mj-ea"/>
                <a:ea typeface="+mj-ea"/>
              </a:rPr>
              <a:t>ntities</a:t>
            </a:r>
            <a:endParaRPr kumimoji="1" lang="en-GB" sz="1400" dirty="0">
              <a:latin typeface="+mj-ea"/>
              <a:ea typeface="+mj-ea"/>
            </a:endParaRPr>
          </a:p>
        </p:txBody>
      </p:sp>
      <p:cxnSp>
        <p:nvCxnSpPr>
          <p:cNvPr id="7" name="Elbow Connector 6"/>
          <p:cNvCxnSpPr>
            <a:stCxn id="4" idx="2"/>
            <a:endCxn id="5" idx="1"/>
          </p:cNvCxnSpPr>
          <p:nvPr/>
        </p:nvCxnSpPr>
        <p:spPr bwMode="auto">
          <a:xfrm rot="16200000" flipH="1">
            <a:off x="5908692" y="1515128"/>
            <a:ext cx="431344" cy="152400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 bwMode="auto">
          <a:xfrm>
            <a:off x="7136668" y="2211428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200" i="1" dirty="0" smtClean="0">
                <a:latin typeface="+mj-ea"/>
                <a:ea typeface="+mj-ea"/>
              </a:rPr>
              <a:t>Cam1</a:t>
            </a:r>
            <a:endParaRPr kumimoji="1" lang="en-GB" sz="1200" i="1" dirty="0">
              <a:latin typeface="+mj-ea"/>
              <a:ea typeface="+mj-ea"/>
            </a:endParaRPr>
          </a:p>
        </p:txBody>
      </p:sp>
      <p:cxnSp>
        <p:nvCxnSpPr>
          <p:cNvPr id="11" name="Elbow Connector 10"/>
          <p:cNvCxnSpPr>
            <a:stCxn id="5" idx="2"/>
            <a:endCxn id="10" idx="1"/>
          </p:cNvCxnSpPr>
          <p:nvPr/>
        </p:nvCxnSpPr>
        <p:spPr bwMode="auto">
          <a:xfrm rot="16200000" flipH="1">
            <a:off x="6818797" y="2145585"/>
            <a:ext cx="404428" cy="231313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endCxn id="16" idx="1"/>
          </p:cNvCxnSpPr>
          <p:nvPr/>
        </p:nvCxnSpPr>
        <p:spPr bwMode="auto">
          <a:xfrm rot="16200000" flipH="1">
            <a:off x="6491309" y="2747637"/>
            <a:ext cx="1060884" cy="229834"/>
          </a:xfrm>
          <a:prstGeom prst="bentConnector2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Rectangle 15"/>
          <p:cNvSpPr/>
          <p:nvPr/>
        </p:nvSpPr>
        <p:spPr bwMode="auto">
          <a:xfrm>
            <a:off x="7136668" y="3140968"/>
            <a:ext cx="1179748" cy="504056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de-DE" sz="1200" i="1" dirty="0" smtClean="0">
                <a:latin typeface="+mj-ea"/>
                <a:ea typeface="+mj-ea"/>
              </a:rPr>
              <a:t>CamN</a:t>
            </a:r>
            <a:endParaRPr kumimoji="1" lang="en-GB" sz="1200" i="1" dirty="0">
              <a:latin typeface="+mj-ea"/>
              <a:ea typeface="+mj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7993" y="2735483"/>
            <a:ext cx="1742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...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75350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ISG CIM API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17100" lvl="1" indent="0">
              <a:buNone/>
            </a:pPr>
            <a:r>
              <a:rPr lang="de-DE" altLang="en-US" sz="1800" dirty="0" smtClean="0"/>
              <a:t>Underlying Information Model</a:t>
            </a:r>
          </a:p>
          <a:p>
            <a:pPr lvl="1" indent="-342900"/>
            <a:r>
              <a:rPr lang="de-DE" altLang="en-US" b="1" dirty="0" smtClean="0"/>
              <a:t>Entity-based </a:t>
            </a:r>
            <a:r>
              <a:rPr lang="de-DE" altLang="en-US" b="1" dirty="0"/>
              <a:t>information model</a:t>
            </a:r>
            <a:r>
              <a:rPr lang="de-DE" altLang="en-US" dirty="0"/>
              <a:t> (Entity, properties, relationships)</a:t>
            </a:r>
          </a:p>
          <a:p>
            <a:pPr lvl="1" indent="-342900"/>
            <a:r>
              <a:rPr lang="de-DE" dirty="0" smtClean="0"/>
              <a:t>Applications </a:t>
            </a:r>
            <a:r>
              <a:rPr lang="de-DE" dirty="0"/>
              <a:t>agree on underlying </a:t>
            </a:r>
            <a:r>
              <a:rPr lang="de-DE" b="1" dirty="0"/>
              <a:t>ontology that follows information </a:t>
            </a:r>
            <a:r>
              <a:rPr lang="de-DE" b="1" dirty="0" smtClean="0"/>
              <a:t>model</a:t>
            </a:r>
          </a:p>
          <a:p>
            <a:pPr marL="17100" lvl="1" indent="0">
              <a:buNone/>
            </a:pPr>
            <a:endParaRPr lang="de-DE" sz="1800" dirty="0" smtClean="0"/>
          </a:p>
          <a:p>
            <a:pPr marL="17100" lvl="1" indent="0">
              <a:buNone/>
            </a:pPr>
            <a:r>
              <a:rPr lang="de-DE" sz="1800" dirty="0" smtClean="0"/>
              <a:t>REST API &amp; </a:t>
            </a:r>
            <a:r>
              <a:rPr lang="de-DE" altLang="en-US" sz="1800" dirty="0"/>
              <a:t>Resource Structure</a:t>
            </a:r>
          </a:p>
          <a:p>
            <a:pPr lvl="1" indent="-342900"/>
            <a:r>
              <a:rPr lang="de-DE" dirty="0" smtClean="0"/>
              <a:t>Applications </a:t>
            </a:r>
            <a:r>
              <a:rPr lang="de-DE" dirty="0"/>
              <a:t>do </a:t>
            </a:r>
            <a:r>
              <a:rPr lang="de-DE" b="1" dirty="0"/>
              <a:t>REST operations</a:t>
            </a:r>
            <a:r>
              <a:rPr lang="de-DE" dirty="0"/>
              <a:t> using </a:t>
            </a:r>
            <a:r>
              <a:rPr lang="de-DE" b="1" dirty="0"/>
              <a:t>information structure</a:t>
            </a:r>
          </a:p>
          <a:p>
            <a:pPr lvl="1" indent="-342900"/>
            <a:r>
              <a:rPr lang="de-DE" altLang="en-US" dirty="0" smtClean="0"/>
              <a:t>Is </a:t>
            </a:r>
            <a:r>
              <a:rPr lang="de-DE" altLang="en-US" dirty="0"/>
              <a:t>implicitly defined by </a:t>
            </a:r>
            <a:r>
              <a:rPr lang="de-DE" altLang="en-US" dirty="0" smtClean="0"/>
              <a:t>information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System Assumption</a:t>
            </a:r>
            <a:endParaRPr lang="de-DE" dirty="0"/>
          </a:p>
          <a:p>
            <a:pPr lvl="1" indent="-342900"/>
            <a:r>
              <a:rPr lang="de-DE" dirty="0"/>
              <a:t>ISG CIM system is </a:t>
            </a:r>
            <a:r>
              <a:rPr lang="de-DE" b="1" dirty="0"/>
              <a:t>information-centric</a:t>
            </a:r>
          </a:p>
          <a:p>
            <a:pPr lvl="1" indent="-342900"/>
            <a:r>
              <a:rPr lang="de-DE" dirty="0"/>
              <a:t>ISG CIM system enables applications to </a:t>
            </a:r>
            <a:r>
              <a:rPr lang="de-DE" b="1" dirty="0"/>
              <a:t>specify the information </a:t>
            </a:r>
            <a:r>
              <a:rPr lang="de-DE" b="1" dirty="0" smtClean="0"/>
              <a:t>they </a:t>
            </a:r>
            <a:r>
              <a:rPr lang="de-DE" b="1" dirty="0"/>
              <a:t>request</a:t>
            </a:r>
          </a:p>
          <a:p>
            <a:pPr lvl="1" indent="-342900"/>
            <a:r>
              <a:rPr lang="de-DE" dirty="0"/>
              <a:t>ISG CIM system can </a:t>
            </a:r>
            <a:r>
              <a:rPr lang="de-DE" b="1" dirty="0"/>
              <a:t>filter according to information</a:t>
            </a:r>
          </a:p>
          <a:p>
            <a:pPr lvl="1" indent="-342900"/>
            <a:r>
              <a:rPr lang="de-DE" dirty="0"/>
              <a:t>ISG CIM system </a:t>
            </a:r>
            <a:r>
              <a:rPr lang="de-DE" b="1" dirty="0"/>
              <a:t>enables indexing, scoping, federation</a:t>
            </a:r>
            <a:r>
              <a:rPr lang="de-DE" dirty="0"/>
              <a:t> based on information</a:t>
            </a:r>
          </a:p>
          <a:p>
            <a:pPr marL="171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36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5200"/>
            <a:ext cx="8964487" cy="468000"/>
          </a:xfrm>
        </p:spPr>
        <p:txBody>
          <a:bodyPr>
            <a:normAutofit/>
          </a:bodyPr>
          <a:lstStyle/>
          <a:p>
            <a:r>
              <a:rPr lang="de-DE" sz="2100" dirty="0" smtClean="0"/>
              <a:t>Use Case: two non-IoT databases and one IoT system</a:t>
            </a:r>
            <a:endParaRPr lang="en-GB" sz="2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de-DE" smtClean="0"/>
              <a:t>The townhall has records of smart lamp posts in its databases</a:t>
            </a:r>
          </a:p>
          <a:p>
            <a:r>
              <a:rPr lang="de-DE" smtClean="0"/>
              <a:t>The town hall records e.g. that a webcam is attached to a specific lamppost and delivers data about the street traffic density (0.9 means 90% of maximum flow)</a:t>
            </a:r>
          </a:p>
          <a:p>
            <a:r>
              <a:rPr lang="de-DE" smtClean="0"/>
              <a:t>The police department records traffic accidents</a:t>
            </a:r>
          </a:p>
          <a:p>
            <a:r>
              <a:rPr lang="de-DE" smtClean="0"/>
              <a:t>A policeman records that lamppost at position XY was hit by a vehicle</a:t>
            </a:r>
          </a:p>
          <a:p>
            <a:r>
              <a:rPr lang="de-DE" smtClean="0"/>
              <a:t>The townhall can get a notification that a specific lamppost and the data from that lamppost may be affected by the traffic accident (angle of view changed, camera damaged, whatever ...)</a:t>
            </a:r>
            <a:endParaRPr lang="en-GB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Source: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Case: Police have an accident database,</a:t>
            </a:r>
            <a:br>
              <a:rPr lang="en-US" dirty="0" smtClean="0"/>
            </a:br>
            <a:r>
              <a:rPr lang="en-US" dirty="0" err="1" smtClean="0"/>
              <a:t>Townhall</a:t>
            </a:r>
            <a:r>
              <a:rPr lang="en-US" dirty="0" smtClean="0"/>
              <a:t> has a "street furniture" database</a:t>
            </a:r>
            <a:endParaRPr lang="en-US" dirty="0"/>
          </a:p>
        </p:txBody>
      </p:sp>
      <p:sp>
        <p:nvSpPr>
          <p:cNvPr id="7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55025" y="6508750"/>
            <a:ext cx="688975" cy="365125"/>
          </a:xfrm>
          <a:prstGeom prst="rect">
            <a:avLst/>
          </a:prstGeom>
        </p:spPr>
        <p:txBody>
          <a:bodyPr/>
          <a:lstStyle/>
          <a:p>
            <a:fld id="{CAF025E1-5B1D-4B1D-A767-7E2E490F8EE0}" type="slidenum">
              <a:rPr lang="en-GB"/>
              <a:pPr/>
              <a:t>5</a:t>
            </a:fld>
            <a:endParaRPr lang="en-GB"/>
          </a:p>
        </p:txBody>
      </p:sp>
      <p:grpSp>
        <p:nvGrpSpPr>
          <p:cNvPr id="52" name="Group 51"/>
          <p:cNvGrpSpPr/>
          <p:nvPr/>
        </p:nvGrpSpPr>
        <p:grpSpPr>
          <a:xfrm>
            <a:off x="477757" y="1586897"/>
            <a:ext cx="8666243" cy="4513817"/>
            <a:chOff x="477757" y="166907"/>
            <a:chExt cx="8666243" cy="4513817"/>
          </a:xfrm>
        </p:grpSpPr>
        <p:sp>
          <p:nvSpPr>
            <p:cNvPr id="53" name="Cloud Callout 52"/>
            <p:cNvSpPr/>
            <p:nvPr/>
          </p:nvSpPr>
          <p:spPr>
            <a:xfrm>
              <a:off x="7541238" y="166907"/>
              <a:ext cx="1602762" cy="1273792"/>
            </a:xfrm>
            <a:prstGeom prst="cloudCallout">
              <a:avLst>
                <a:gd name="adj1" fmla="val -20833"/>
                <a:gd name="adj2" fmla="val 37076"/>
              </a:avLst>
            </a:prstGeom>
            <a:gradFill flip="none" rotWithShape="1">
              <a:gsLst>
                <a:gs pos="0">
                  <a:srgbClr val="60D687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>
                  <a:solidFill>
                    <a:schemeClr val="tx1"/>
                  </a:solidFill>
                </a:rPr>
                <a:t>Open Data</a:t>
              </a:r>
              <a:endParaRPr lang="en-GB" sz="2000" b="1">
                <a:solidFill>
                  <a:schemeClr val="tx1"/>
                </a:solidFill>
              </a:endParaRPr>
            </a:p>
          </p:txBody>
        </p:sp>
        <p:sp>
          <p:nvSpPr>
            <p:cNvPr id="54" name="Cloud Callout 53"/>
            <p:cNvSpPr/>
            <p:nvPr/>
          </p:nvSpPr>
          <p:spPr>
            <a:xfrm>
              <a:off x="1286592" y="254335"/>
              <a:ext cx="1602762" cy="1273792"/>
            </a:xfrm>
            <a:prstGeom prst="cloudCallout">
              <a:avLst>
                <a:gd name="adj1" fmla="val -20833"/>
                <a:gd name="adj2" fmla="val 37076"/>
              </a:avLst>
            </a:prstGeom>
            <a:gradFill flip="none" rotWithShape="1"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>
                  <a:solidFill>
                    <a:schemeClr val="tx1"/>
                  </a:solidFill>
                </a:rPr>
                <a:t>User Apps</a:t>
              </a:r>
              <a:endParaRPr lang="en-GB" sz="2000" b="1">
                <a:solidFill>
                  <a:schemeClr val="tx1"/>
                </a:solidFill>
              </a:endParaRPr>
            </a:p>
          </p:txBody>
        </p:sp>
        <p:sp>
          <p:nvSpPr>
            <p:cNvPr id="55" name="Cloud Callout 54"/>
            <p:cNvSpPr/>
            <p:nvPr/>
          </p:nvSpPr>
          <p:spPr>
            <a:xfrm>
              <a:off x="4455280" y="3100556"/>
              <a:ext cx="1889880" cy="1580168"/>
            </a:xfrm>
            <a:prstGeom prst="cloudCallout">
              <a:avLst>
                <a:gd name="adj1" fmla="val -20833"/>
                <a:gd name="adj2" fmla="val 37076"/>
              </a:avLst>
            </a:prstGeom>
            <a:gradFill flip="none" rotWithShape="1">
              <a:gsLst>
                <a:gs pos="0">
                  <a:srgbClr val="F79F93"/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>
                  <a:solidFill>
                    <a:schemeClr val="tx1"/>
                  </a:solidFill>
                </a:rPr>
                <a:t>IoT</a:t>
              </a:r>
              <a:endParaRPr lang="en-GB" sz="2000" b="1">
                <a:solidFill>
                  <a:schemeClr val="tx1"/>
                </a:solidFill>
              </a:endParaRPr>
            </a:p>
          </p:txBody>
        </p:sp>
        <p:cxnSp>
          <p:nvCxnSpPr>
            <p:cNvPr id="56" name="Conector recto de flecha 46"/>
            <p:cNvCxnSpPr/>
            <p:nvPr/>
          </p:nvCxnSpPr>
          <p:spPr>
            <a:xfrm>
              <a:off x="2390937" y="1422332"/>
              <a:ext cx="1501532" cy="18367"/>
            </a:xfrm>
            <a:prstGeom prst="straightConnector1">
              <a:avLst/>
            </a:prstGeom>
            <a:ln w="38100">
              <a:solidFill>
                <a:srgbClr val="66FF33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/>
            <p:cNvGrpSpPr/>
            <p:nvPr/>
          </p:nvGrpSpPr>
          <p:grpSpPr>
            <a:xfrm>
              <a:off x="2688918" y="2618336"/>
              <a:ext cx="1974153" cy="806280"/>
              <a:chOff x="2827421" y="3350094"/>
              <a:chExt cx="2241949" cy="1085749"/>
            </a:xfrm>
          </p:grpSpPr>
          <p:sp>
            <p:nvSpPr>
              <p:cNvPr id="159" name="Rectángulo redondeado 73"/>
              <p:cNvSpPr/>
              <p:nvPr/>
            </p:nvSpPr>
            <p:spPr>
              <a:xfrm>
                <a:off x="2827421" y="3350094"/>
                <a:ext cx="2241949" cy="108574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sz="1100" dirty="0"/>
              </a:p>
            </p:txBody>
          </p:sp>
          <p:pic>
            <p:nvPicPr>
              <p:cNvPr id="160" name="Imagen 204" descr="oneM2M_Logo_transparent_196x130.png"/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57775" y="3494394"/>
                <a:ext cx="1181240" cy="783475"/>
              </a:xfrm>
              <a:prstGeom prst="rect">
                <a:avLst/>
              </a:prstGeom>
            </p:spPr>
          </p:pic>
        </p:grpSp>
        <p:cxnSp>
          <p:nvCxnSpPr>
            <p:cNvPr id="58" name="Conector recto de flecha 135"/>
            <p:cNvCxnSpPr>
              <a:stCxn id="159" idx="2"/>
            </p:cNvCxnSpPr>
            <p:nvPr/>
          </p:nvCxnSpPr>
          <p:spPr>
            <a:xfrm flipH="1">
              <a:off x="3674133" y="3424618"/>
              <a:ext cx="1860" cy="396421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Forma libre 134"/>
            <p:cNvSpPr/>
            <p:nvPr/>
          </p:nvSpPr>
          <p:spPr>
            <a:xfrm>
              <a:off x="2660010" y="3600135"/>
              <a:ext cx="2031967" cy="220904"/>
            </a:xfrm>
            <a:custGeom>
              <a:avLst/>
              <a:gdLst>
                <a:gd name="connsiteX0" fmla="*/ 0 w 3214455"/>
                <a:gd name="connsiteY0" fmla="*/ 449814 h 449814"/>
                <a:gd name="connsiteX1" fmla="*/ 0 w 3214455"/>
                <a:gd name="connsiteY1" fmla="*/ 26460 h 449814"/>
                <a:gd name="connsiteX2" fmla="*/ 3214455 w 3214455"/>
                <a:gd name="connsiteY2" fmla="*/ 0 h 449814"/>
                <a:gd name="connsiteX3" fmla="*/ 3214455 w 3214455"/>
                <a:gd name="connsiteY3" fmla="*/ 383665 h 449814"/>
                <a:gd name="connsiteX0" fmla="*/ 0 w 3214455"/>
                <a:gd name="connsiteY0" fmla="*/ 449814 h 449814"/>
                <a:gd name="connsiteX1" fmla="*/ 0 w 3214455"/>
                <a:gd name="connsiteY1" fmla="*/ 0 h 449814"/>
                <a:gd name="connsiteX2" fmla="*/ 3214455 w 3214455"/>
                <a:gd name="connsiteY2" fmla="*/ 0 h 449814"/>
                <a:gd name="connsiteX3" fmla="*/ 3214455 w 3214455"/>
                <a:gd name="connsiteY3" fmla="*/ 383665 h 449814"/>
                <a:gd name="connsiteX0" fmla="*/ 0 w 3214455"/>
                <a:gd name="connsiteY0" fmla="*/ 449814 h 449814"/>
                <a:gd name="connsiteX1" fmla="*/ 0 w 3214455"/>
                <a:gd name="connsiteY1" fmla="*/ 0 h 449814"/>
                <a:gd name="connsiteX2" fmla="*/ 3214455 w 3214455"/>
                <a:gd name="connsiteY2" fmla="*/ 0 h 449814"/>
                <a:gd name="connsiteX3" fmla="*/ 3214455 w 3214455"/>
                <a:gd name="connsiteY3" fmla="*/ 432726 h 449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14455" h="449814">
                  <a:moveTo>
                    <a:pt x="0" y="449814"/>
                  </a:moveTo>
                  <a:lnTo>
                    <a:pt x="0" y="0"/>
                  </a:lnTo>
                  <a:lnTo>
                    <a:pt x="3214455" y="0"/>
                  </a:lnTo>
                  <a:lnTo>
                    <a:pt x="3214455" y="432726"/>
                  </a:lnTo>
                </a:path>
              </a:pathLst>
            </a:cu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 sz="1100" dirty="0"/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1614497" y="2600652"/>
              <a:ext cx="966421" cy="806280"/>
              <a:chOff x="5363646" y="3981666"/>
              <a:chExt cx="1172343" cy="880963"/>
            </a:xfrm>
          </p:grpSpPr>
          <p:sp>
            <p:nvSpPr>
              <p:cNvPr id="157" name="Rectángulo redondeado 73"/>
              <p:cNvSpPr/>
              <p:nvPr/>
            </p:nvSpPr>
            <p:spPr>
              <a:xfrm flipV="1">
                <a:off x="5363646" y="3981666"/>
                <a:ext cx="1172343" cy="88096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sz="1100" dirty="0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5433337" y="4210636"/>
                <a:ext cx="1032953" cy="4371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b="1" dirty="0"/>
                  <a:t>Information </a:t>
                </a:r>
                <a:br>
                  <a:rPr lang="en-US" sz="1000" b="1" dirty="0"/>
                </a:br>
                <a:r>
                  <a:rPr lang="en-US" sz="1000" b="1" dirty="0"/>
                  <a:t>Systems</a:t>
                </a:r>
              </a:p>
            </p:txBody>
          </p:sp>
        </p:grpSp>
        <p:sp>
          <p:nvSpPr>
            <p:cNvPr id="63" name="Rectángulo redondeado 2"/>
            <p:cNvSpPr/>
            <p:nvPr/>
          </p:nvSpPr>
          <p:spPr>
            <a:xfrm>
              <a:off x="3892472" y="1194891"/>
              <a:ext cx="1167263" cy="1088123"/>
            </a:xfrm>
            <a:prstGeom prst="roundRect">
              <a:avLst>
                <a:gd name="adj" fmla="val 7724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1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047024" y="1321074"/>
              <a:ext cx="89800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dirty="0"/>
                <a:t>Context </a:t>
              </a:r>
              <a:br>
                <a:rPr lang="en-US" sz="1000" b="1" dirty="0"/>
              </a:br>
              <a:r>
                <a:rPr lang="en-US" sz="1000" b="1" dirty="0"/>
                <a:t>Information </a:t>
              </a:r>
              <a:br>
                <a:rPr lang="en-US" sz="1000" b="1" dirty="0"/>
              </a:br>
              <a:r>
                <a:rPr lang="en-US" sz="1000" b="1" dirty="0"/>
                <a:t>Management</a:t>
              </a:r>
            </a:p>
          </p:txBody>
        </p:sp>
        <p:cxnSp>
          <p:nvCxnSpPr>
            <p:cNvPr id="65" name="Conector recto de flecha 46"/>
            <p:cNvCxnSpPr/>
            <p:nvPr/>
          </p:nvCxnSpPr>
          <p:spPr>
            <a:xfrm>
              <a:off x="2961229" y="2288317"/>
              <a:ext cx="2" cy="31233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7175212" y="1197081"/>
              <a:ext cx="1016707" cy="1091237"/>
              <a:chOff x="6125085" y="450574"/>
              <a:chExt cx="1154625" cy="782565"/>
            </a:xfrm>
          </p:grpSpPr>
          <p:sp>
            <p:nvSpPr>
              <p:cNvPr id="155" name="Rectángulo redondeado 2"/>
              <p:cNvSpPr/>
              <p:nvPr/>
            </p:nvSpPr>
            <p:spPr>
              <a:xfrm>
                <a:off x="6192642" y="450574"/>
                <a:ext cx="1087068" cy="782565"/>
              </a:xfrm>
              <a:prstGeom prst="roundRect">
                <a:avLst>
                  <a:gd name="adj" fmla="val 7724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sz="1000" dirty="0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6125085" y="533132"/>
                <a:ext cx="1070043" cy="364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b="1" dirty="0"/>
                  <a:t>Data Publication Platforms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763051" y="1178318"/>
              <a:ext cx="1119642" cy="693924"/>
              <a:chOff x="5119280" y="1034386"/>
              <a:chExt cx="1031699" cy="758200"/>
            </a:xfrm>
          </p:grpSpPr>
          <p:sp>
            <p:nvSpPr>
              <p:cNvPr id="153" name="Can 152"/>
              <p:cNvSpPr/>
              <p:nvPr/>
            </p:nvSpPr>
            <p:spPr>
              <a:xfrm>
                <a:off x="5210920" y="1034386"/>
                <a:ext cx="801492" cy="698532"/>
              </a:xfrm>
              <a:prstGeom prst="can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5119280" y="1187273"/>
                <a:ext cx="1031699" cy="605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/>
                  <a:t>Context Information Models</a:t>
                </a: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2979217" y="2316238"/>
              <a:ext cx="4122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err="1"/>
                <a:t>Mca</a:t>
              </a:r>
              <a:endParaRPr lang="en-US" sz="1000" b="1" dirty="0"/>
            </a:p>
          </p:txBody>
        </p:sp>
        <p:grpSp>
          <p:nvGrpSpPr>
            <p:cNvPr id="70" name="Group 69"/>
            <p:cNvGrpSpPr/>
            <p:nvPr/>
          </p:nvGrpSpPr>
          <p:grpSpPr>
            <a:xfrm rot="16200000">
              <a:off x="1792529" y="1688742"/>
              <a:ext cx="930551" cy="257995"/>
              <a:chOff x="1629340" y="1369701"/>
              <a:chExt cx="890224" cy="237730"/>
            </a:xfrm>
          </p:grpSpPr>
          <p:sp>
            <p:nvSpPr>
              <p:cNvPr id="151" name="Rectángulo redondeado 201"/>
              <p:cNvSpPr/>
              <p:nvPr/>
            </p:nvSpPr>
            <p:spPr>
              <a:xfrm flipH="1">
                <a:off x="1629340" y="1369701"/>
                <a:ext cx="890224" cy="237558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" sz="1100"/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1687877" y="1380550"/>
                <a:ext cx="808479" cy="226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b="1" dirty="0"/>
                  <a:t>Applications</a:t>
                </a:r>
              </a:p>
            </p:txBody>
          </p:sp>
        </p:grpSp>
        <p:sp>
          <p:nvSpPr>
            <p:cNvPr id="71" name="Left Brace 70"/>
            <p:cNvSpPr/>
            <p:nvPr/>
          </p:nvSpPr>
          <p:spPr>
            <a:xfrm flipH="1">
              <a:off x="8083356" y="1154132"/>
              <a:ext cx="381945" cy="1199834"/>
            </a:xfrm>
            <a:prstGeom prst="leftBrace">
              <a:avLst>
                <a:gd name="adj1" fmla="val 65405"/>
                <a:gd name="adj2" fmla="val 53732"/>
              </a:avLst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100"/>
            </a:p>
          </p:txBody>
        </p:sp>
        <p:cxnSp>
          <p:nvCxnSpPr>
            <p:cNvPr id="82" name="Conector recto de flecha 46"/>
            <p:cNvCxnSpPr/>
            <p:nvPr/>
          </p:nvCxnSpPr>
          <p:spPr>
            <a:xfrm>
              <a:off x="3111536" y="2133574"/>
              <a:ext cx="780938" cy="9369"/>
            </a:xfrm>
            <a:prstGeom prst="straightConnector1">
              <a:avLst/>
            </a:prstGeom>
            <a:ln w="38100">
              <a:solidFill>
                <a:srgbClr val="66FF33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ector recto de flecha 46"/>
            <p:cNvCxnSpPr/>
            <p:nvPr/>
          </p:nvCxnSpPr>
          <p:spPr>
            <a:xfrm>
              <a:off x="5059736" y="1487648"/>
              <a:ext cx="802767" cy="10329"/>
            </a:xfrm>
            <a:prstGeom prst="straightConnector1">
              <a:avLst/>
            </a:prstGeom>
            <a:ln w="38100">
              <a:solidFill>
                <a:srgbClr val="66FF33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ector recto de flecha 46"/>
            <p:cNvCxnSpPr/>
            <p:nvPr/>
          </p:nvCxnSpPr>
          <p:spPr>
            <a:xfrm>
              <a:off x="6732315" y="1504564"/>
              <a:ext cx="515512" cy="8295"/>
            </a:xfrm>
            <a:prstGeom prst="straightConnector1">
              <a:avLst/>
            </a:prstGeom>
            <a:ln w="38100">
              <a:solidFill>
                <a:srgbClr val="66FF33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Group 120"/>
            <p:cNvGrpSpPr/>
            <p:nvPr/>
          </p:nvGrpSpPr>
          <p:grpSpPr>
            <a:xfrm>
              <a:off x="859701" y="1095906"/>
              <a:ext cx="946922" cy="1201300"/>
              <a:chOff x="414639" y="2075489"/>
              <a:chExt cx="872545" cy="715712"/>
            </a:xfrm>
          </p:grpSpPr>
          <p:sp>
            <p:nvSpPr>
              <p:cNvPr id="149" name="Rectángulo redondeado 201"/>
              <p:cNvSpPr/>
              <p:nvPr/>
            </p:nvSpPr>
            <p:spPr>
              <a:xfrm flipH="1">
                <a:off x="414639" y="2075489"/>
                <a:ext cx="872545" cy="715712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" sz="1100"/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468351" y="2110179"/>
                <a:ext cx="731457" cy="6051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b="1"/>
                  <a:t>EXAMPLE:</a:t>
                </a:r>
              </a:p>
              <a:p>
                <a:pPr algn="ctr"/>
                <a:endParaRPr lang="en-US" sz="1000" b="1"/>
              </a:p>
              <a:p>
                <a:pPr algn="ctr"/>
                <a:r>
                  <a:rPr lang="en-US" sz="1000" b="1"/>
                  <a:t>Citizen</a:t>
                </a:r>
                <a:br>
                  <a:rPr lang="en-US" sz="1000" b="1"/>
                </a:br>
                <a:r>
                  <a:rPr lang="en-US" sz="1000" b="1"/>
                  <a:t>Complaints</a:t>
                </a:r>
                <a:br>
                  <a:rPr lang="en-US" sz="1000" b="1"/>
                </a:br>
                <a:r>
                  <a:rPr lang="en-US" sz="1000" b="1"/>
                  <a:t>Photo-App</a:t>
                </a:r>
              </a:p>
              <a:p>
                <a:pPr algn="ctr"/>
                <a:r>
                  <a:rPr lang="en-US" sz="1000" b="1"/>
                  <a:t>Application</a:t>
                </a:r>
                <a:endParaRPr lang="en-US" sz="1000" b="1" dirty="0"/>
              </a:p>
            </p:txBody>
          </p:sp>
        </p:grpSp>
        <p:cxnSp>
          <p:nvCxnSpPr>
            <p:cNvPr id="122" name="Conector recto de flecha 46"/>
            <p:cNvCxnSpPr>
              <a:stCxn id="149" idx="2"/>
            </p:cNvCxnSpPr>
            <p:nvPr/>
          </p:nvCxnSpPr>
          <p:spPr>
            <a:xfrm>
              <a:off x="1333162" y="2297206"/>
              <a:ext cx="0" cy="987733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ector recto de flecha 46"/>
            <p:cNvCxnSpPr/>
            <p:nvPr/>
          </p:nvCxnSpPr>
          <p:spPr>
            <a:xfrm>
              <a:off x="1812226" y="1258388"/>
              <a:ext cx="2080244" cy="0"/>
            </a:xfrm>
            <a:prstGeom prst="straightConnector1">
              <a:avLst/>
            </a:prstGeom>
            <a:ln w="38100">
              <a:solidFill>
                <a:srgbClr val="66FF33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4" name="Group 123"/>
            <p:cNvGrpSpPr/>
            <p:nvPr/>
          </p:nvGrpSpPr>
          <p:grpSpPr>
            <a:xfrm rot="16200000">
              <a:off x="2532793" y="1779523"/>
              <a:ext cx="845103" cy="257996"/>
              <a:chOff x="1569954" y="1369701"/>
              <a:chExt cx="1044328" cy="237731"/>
            </a:xfrm>
          </p:grpSpPr>
          <p:sp>
            <p:nvSpPr>
              <p:cNvPr id="147" name="Rectángulo redondeado 201"/>
              <p:cNvSpPr/>
              <p:nvPr/>
            </p:nvSpPr>
            <p:spPr>
              <a:xfrm flipH="1">
                <a:off x="1629340" y="1369701"/>
                <a:ext cx="890224" cy="237558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ES" sz="110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1569954" y="1380551"/>
                <a:ext cx="1044328" cy="226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b="1" dirty="0"/>
                  <a:t>Applications</a:t>
                </a:r>
              </a:p>
            </p:txBody>
          </p:sp>
        </p:grpSp>
        <p:cxnSp>
          <p:nvCxnSpPr>
            <p:cNvPr id="125" name="Conector recto de flecha 46"/>
            <p:cNvCxnSpPr/>
            <p:nvPr/>
          </p:nvCxnSpPr>
          <p:spPr>
            <a:xfrm>
              <a:off x="2263687" y="2308392"/>
              <a:ext cx="0" cy="327328"/>
            </a:xfrm>
            <a:prstGeom prst="straightConnector1">
              <a:avLst/>
            </a:prstGeom>
            <a:ln>
              <a:solidFill>
                <a:srgbClr val="FFC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Left Brace 125"/>
            <p:cNvSpPr/>
            <p:nvPr/>
          </p:nvSpPr>
          <p:spPr>
            <a:xfrm>
              <a:off x="477757" y="1156916"/>
              <a:ext cx="381945" cy="1199834"/>
            </a:xfrm>
            <a:prstGeom prst="leftBrace">
              <a:avLst>
                <a:gd name="adj1" fmla="val 65405"/>
                <a:gd name="adj2" fmla="val 53732"/>
              </a:avLst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27" name="Flowchart: Sort 126"/>
            <p:cNvSpPr/>
            <p:nvPr/>
          </p:nvSpPr>
          <p:spPr>
            <a:xfrm>
              <a:off x="1933890" y="3929286"/>
              <a:ext cx="194915" cy="298609"/>
            </a:xfrm>
            <a:prstGeom prst="flowChartSor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28" name="Heart 127"/>
            <p:cNvSpPr/>
            <p:nvPr/>
          </p:nvSpPr>
          <p:spPr>
            <a:xfrm>
              <a:off x="2097705" y="4198697"/>
              <a:ext cx="288909" cy="161003"/>
            </a:xfrm>
            <a:prstGeom prst="hear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29" name="Sun 128"/>
            <p:cNvSpPr/>
            <p:nvPr/>
          </p:nvSpPr>
          <p:spPr>
            <a:xfrm>
              <a:off x="2128804" y="3821037"/>
              <a:ext cx="374819" cy="316099"/>
            </a:xfrm>
            <a:prstGeom prst="sun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cxnSp>
          <p:nvCxnSpPr>
            <p:cNvPr id="130" name="Conector recto de flecha 46"/>
            <p:cNvCxnSpPr/>
            <p:nvPr/>
          </p:nvCxnSpPr>
          <p:spPr>
            <a:xfrm>
              <a:off x="2263687" y="3424618"/>
              <a:ext cx="0" cy="384209"/>
            </a:xfrm>
            <a:prstGeom prst="straightConnector1">
              <a:avLst/>
            </a:prstGeom>
            <a:ln>
              <a:solidFill>
                <a:srgbClr val="00B0F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ectangle 130"/>
            <p:cNvSpPr/>
            <p:nvPr/>
          </p:nvSpPr>
          <p:spPr>
            <a:xfrm>
              <a:off x="8389457" y="1232024"/>
              <a:ext cx="415499" cy="124649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lnSpc>
                  <a:spcPts val="3000"/>
                </a:lnSpc>
              </a:pPr>
              <a:r>
                <a:rPr lang="en-US" sz="2000" b="1" i="1" spc="50">
                  <a:ln w="11430">
                    <a:solidFill>
                      <a:srgbClr val="FF0000"/>
                    </a:solidFill>
                  </a:ln>
                  <a:solidFill>
                    <a:srgbClr val="66FF33"/>
                  </a:solidFill>
                  <a:effectLst>
                    <a:outerShdw blurRad="50800" dist="38100" algn="l" rotWithShape="0">
                      <a:prstClr val="black">
                        <a:alpha val="40000"/>
                      </a:prstClr>
                    </a:outerShdw>
                  </a:effectLst>
                </a:rPr>
                <a:t>C</a:t>
              </a:r>
            </a:p>
            <a:p>
              <a:pPr algn="ctr">
                <a:lnSpc>
                  <a:spcPts val="3000"/>
                </a:lnSpc>
              </a:pPr>
              <a:r>
                <a:rPr lang="en-US" sz="2000" b="1" i="1" spc="50">
                  <a:ln w="11430">
                    <a:solidFill>
                      <a:srgbClr val="FF0000"/>
                    </a:solidFill>
                  </a:ln>
                  <a:solidFill>
                    <a:srgbClr val="66FF33"/>
                  </a:solidFill>
                  <a:effectLst>
                    <a:outerShdw blurRad="50800" dist="38100" algn="l" rotWithShape="0">
                      <a:prstClr val="black">
                        <a:alpha val="40000"/>
                      </a:prstClr>
                    </a:outerShdw>
                  </a:effectLst>
                </a:rPr>
                <a:t>I</a:t>
              </a:r>
              <a:br>
                <a:rPr lang="en-US" sz="2000" b="1" i="1" spc="50">
                  <a:ln w="11430">
                    <a:solidFill>
                      <a:srgbClr val="FF0000"/>
                    </a:solidFill>
                  </a:ln>
                  <a:solidFill>
                    <a:srgbClr val="66FF33"/>
                  </a:solidFill>
                  <a:effectLst>
                    <a:outerShdw blurRad="50800" dist="38100" algn="l" rotWithShape="0">
                      <a:prstClr val="black">
                        <a:alpha val="40000"/>
                      </a:prstClr>
                    </a:outerShdw>
                  </a:effectLst>
                </a:rPr>
              </a:br>
              <a:r>
                <a:rPr lang="en-US" sz="2000" b="1" i="1" spc="50">
                  <a:ln w="11430">
                    <a:solidFill>
                      <a:srgbClr val="FF0000"/>
                    </a:solidFill>
                  </a:ln>
                  <a:solidFill>
                    <a:srgbClr val="66FF33"/>
                  </a:solidFill>
                  <a:effectLst>
                    <a:outerShdw blurRad="50800" dist="38100" algn="l" rotWithShape="0">
                      <a:prstClr val="black">
                        <a:alpha val="40000"/>
                      </a:prstClr>
                    </a:outerShdw>
                  </a:effectLst>
                </a:rPr>
                <a:t>M</a:t>
              </a:r>
            </a:p>
          </p:txBody>
        </p:sp>
        <p:cxnSp>
          <p:nvCxnSpPr>
            <p:cNvPr id="133" name="Conector recto de flecha 46"/>
            <p:cNvCxnSpPr/>
            <p:nvPr/>
          </p:nvCxnSpPr>
          <p:spPr>
            <a:xfrm>
              <a:off x="5059736" y="2123245"/>
              <a:ext cx="2174963" cy="0"/>
            </a:xfrm>
            <a:prstGeom prst="straightConnector1">
              <a:avLst/>
            </a:prstGeom>
            <a:ln w="38100">
              <a:solidFill>
                <a:srgbClr val="66FF33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Flowchart: Sort 134"/>
            <p:cNvSpPr/>
            <p:nvPr/>
          </p:nvSpPr>
          <p:spPr>
            <a:xfrm>
              <a:off x="4362748" y="3958484"/>
              <a:ext cx="194915" cy="298609"/>
            </a:xfrm>
            <a:prstGeom prst="flowChartSor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36" name="Heart 135"/>
            <p:cNvSpPr/>
            <p:nvPr/>
          </p:nvSpPr>
          <p:spPr>
            <a:xfrm>
              <a:off x="4526563" y="4227895"/>
              <a:ext cx="288909" cy="161003"/>
            </a:xfrm>
            <a:prstGeom prst="hear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37" name="Sun 136"/>
            <p:cNvSpPr/>
            <p:nvPr/>
          </p:nvSpPr>
          <p:spPr>
            <a:xfrm>
              <a:off x="4557662" y="3850235"/>
              <a:ext cx="374819" cy="316099"/>
            </a:xfrm>
            <a:prstGeom prst="sun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38" name="Flowchart: Sort 137"/>
            <p:cNvSpPr/>
            <p:nvPr/>
          </p:nvSpPr>
          <p:spPr>
            <a:xfrm>
              <a:off x="3405307" y="3958484"/>
              <a:ext cx="194915" cy="298609"/>
            </a:xfrm>
            <a:prstGeom prst="flowChartSor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39" name="Heart 138"/>
            <p:cNvSpPr/>
            <p:nvPr/>
          </p:nvSpPr>
          <p:spPr>
            <a:xfrm>
              <a:off x="3569122" y="4227895"/>
              <a:ext cx="288909" cy="161003"/>
            </a:xfrm>
            <a:prstGeom prst="hear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40" name="Sun 139"/>
            <p:cNvSpPr/>
            <p:nvPr/>
          </p:nvSpPr>
          <p:spPr>
            <a:xfrm>
              <a:off x="3600221" y="3850235"/>
              <a:ext cx="374819" cy="316099"/>
            </a:xfrm>
            <a:prstGeom prst="sun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41" name="Flowchart: Sort 140"/>
            <p:cNvSpPr/>
            <p:nvPr/>
          </p:nvSpPr>
          <p:spPr>
            <a:xfrm>
              <a:off x="2613549" y="3958484"/>
              <a:ext cx="194915" cy="298609"/>
            </a:xfrm>
            <a:prstGeom prst="flowChartSor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42" name="Heart 141"/>
            <p:cNvSpPr/>
            <p:nvPr/>
          </p:nvSpPr>
          <p:spPr>
            <a:xfrm>
              <a:off x="2777364" y="4227895"/>
              <a:ext cx="288909" cy="161003"/>
            </a:xfrm>
            <a:prstGeom prst="hear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43" name="Sun 142"/>
            <p:cNvSpPr/>
            <p:nvPr/>
          </p:nvSpPr>
          <p:spPr>
            <a:xfrm>
              <a:off x="2808463" y="3850235"/>
              <a:ext cx="374819" cy="316099"/>
            </a:xfrm>
            <a:prstGeom prst="sun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645462" y="3600135"/>
              <a:ext cx="5196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smtClean="0"/>
                <a:t>WiFi</a:t>
              </a:r>
              <a:endParaRPr lang="en-GB" sz="1400" b="1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3286143" y="3600135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/>
                <a:t>5</a:t>
              </a:r>
              <a:r>
                <a:rPr lang="de-DE" sz="1400" b="1" smtClean="0"/>
                <a:t>G</a:t>
              </a:r>
              <a:endParaRPr lang="en-GB" sz="1400" b="1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018473" y="3600135"/>
              <a:ext cx="7389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smtClean="0"/>
                <a:t>LPWAN</a:t>
              </a:r>
              <a:endParaRPr lang="en-GB" sz="1400" b="1"/>
            </a:p>
          </p:txBody>
        </p:sp>
      </p:grpSp>
      <p:pic>
        <p:nvPicPr>
          <p:cNvPr id="73" name="Picture 7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61" y="4677207"/>
            <a:ext cx="969818" cy="1131681"/>
          </a:xfrm>
          <a:prstGeom prst="rect">
            <a:avLst/>
          </a:prstGeom>
        </p:spPr>
      </p:pic>
      <p:sp>
        <p:nvSpPr>
          <p:cNvPr id="72" name="Parallelogram 71"/>
          <p:cNvSpPr/>
          <p:nvPr/>
        </p:nvSpPr>
        <p:spPr>
          <a:xfrm>
            <a:off x="5662839" y="3613454"/>
            <a:ext cx="933903" cy="326571"/>
          </a:xfrm>
          <a:prstGeom prst="parallelogram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000" b="1" i="1">
                <a:solidFill>
                  <a:schemeClr val="tx1"/>
                </a:solidFill>
                <a:latin typeface="Arial" charset="0"/>
                <a:cs typeface="Arial" charset="0"/>
              </a:rPr>
              <a:t>ISG CIM API</a:t>
            </a:r>
            <a:br>
              <a:rPr lang="en-US" sz="1000" b="1" i="1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US" sz="1000" b="1" i="1">
                <a:solidFill>
                  <a:schemeClr val="tx1"/>
                </a:solidFill>
                <a:latin typeface="Arial" charset="0"/>
                <a:cs typeface="Arial" charset="0"/>
              </a:rPr>
              <a:t>[JSON-LD]</a:t>
            </a:r>
          </a:p>
        </p:txBody>
      </p:sp>
      <p:sp>
        <p:nvSpPr>
          <p:cNvPr id="74" name="Parallelogram 73"/>
          <p:cNvSpPr/>
          <p:nvPr/>
        </p:nvSpPr>
        <p:spPr>
          <a:xfrm>
            <a:off x="2819191" y="2304035"/>
            <a:ext cx="933903" cy="326571"/>
          </a:xfrm>
          <a:prstGeom prst="parallelogram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0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ISG CIM API</a:t>
            </a:r>
            <a:r>
              <a:rPr lang="en-US" sz="1000" b="1" i="1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en-US" sz="1000" b="1" i="1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US" sz="1000" b="1" i="1">
                <a:solidFill>
                  <a:schemeClr val="tx1"/>
                </a:solidFill>
                <a:latin typeface="Arial" charset="0"/>
                <a:cs typeface="Arial" charset="0"/>
              </a:rPr>
              <a:t>[JSON-LD</a:t>
            </a:r>
            <a:r>
              <a:rPr lang="en-US" sz="1000" b="1" i="1" smtClean="0">
                <a:solidFill>
                  <a:schemeClr val="tx1"/>
                </a:solidFill>
                <a:latin typeface="Arial" charset="0"/>
                <a:cs typeface="Arial" charset="0"/>
              </a:rPr>
              <a:t>]</a:t>
            </a:r>
            <a:endParaRPr lang="en-US" sz="1000" b="1" i="1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201892" y="4160790"/>
            <a:ext cx="743134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0.9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7541238" y="3666020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location</a:t>
            </a:r>
            <a:endParaRPr lang="en-GB" sz="1400">
              <a:solidFill>
                <a:schemeClr val="tx1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6351066" y="2078783"/>
            <a:ext cx="1401428" cy="464875"/>
            <a:chOff x="3327094" y="3007881"/>
            <a:chExt cx="1401428" cy="464875"/>
          </a:xfrm>
        </p:grpSpPr>
        <p:sp>
          <p:nvSpPr>
            <p:cNvPr id="79" name="Diamond 78"/>
            <p:cNvSpPr/>
            <p:nvPr/>
          </p:nvSpPr>
          <p:spPr>
            <a:xfrm>
              <a:off x="3327094" y="3007881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inAccident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87" name="Picture 86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51066" y="1670989"/>
            <a:ext cx="1266093" cy="633046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45" y="3081953"/>
            <a:ext cx="650830" cy="1129685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110" y="1414694"/>
            <a:ext cx="576956" cy="889341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281" y="4230201"/>
            <a:ext cx="1264351" cy="1030776"/>
          </a:xfrm>
          <a:prstGeom prst="rect">
            <a:avLst/>
          </a:prstGeom>
        </p:spPr>
      </p:pic>
      <p:sp>
        <p:nvSpPr>
          <p:cNvPr id="80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Source: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17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Use Case: Townhall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6755022" y="6491689"/>
            <a:ext cx="2375296" cy="365125"/>
          </a:xfrm>
          <a:prstGeom prst="rect">
            <a:avLst/>
          </a:prstGeom>
        </p:spPr>
        <p:txBody>
          <a:bodyPr/>
          <a:lstStyle/>
          <a:p>
            <a:r>
              <a:rPr lang="en-GB" sz="1600" dirty="0" smtClean="0">
                <a:solidFill>
                  <a:schemeClr val="bg1"/>
                </a:solidFill>
              </a:rPr>
              <a:t>Source: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82240" y="2715370"/>
            <a:ext cx="1413760" cy="63265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urn:ISG-CIM: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SmartLamppostB</a:t>
            </a:r>
            <a:r>
              <a:rPr lang="de-DE" sz="1200" smtClean="0">
                <a:solidFill>
                  <a:schemeClr val="tx1"/>
                </a:solidFill>
              </a:rPr>
              <a:t>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smtClean="0">
                <a:solidFill>
                  <a:schemeClr val="tx1"/>
                </a:solidFill>
              </a:rPr>
              <a:t>Downtown1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710806" y="2764210"/>
            <a:ext cx="875354" cy="59436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urn:ISG-CIM: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Sensor</a:t>
            </a:r>
            <a:r>
              <a:rPr lang="de-DE" sz="120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de-DE" sz="1200" smtClean="0">
                <a:solidFill>
                  <a:schemeClr val="tx1"/>
                </a:solidFill>
              </a:rPr>
              <a:t>Cam1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81" name="Rounded Rectangle 180"/>
          <p:cNvSpPr/>
          <p:nvPr/>
        </p:nvSpPr>
        <p:spPr>
          <a:xfrm>
            <a:off x="4773803" y="1124744"/>
            <a:ext cx="1277351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StreetFurniture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182" name="Curved Connector 181"/>
          <p:cNvCxnSpPr>
            <a:stCxn id="28" idx="0"/>
            <a:endCxn id="181" idx="2"/>
          </p:cNvCxnSpPr>
          <p:nvPr/>
        </p:nvCxnSpPr>
        <p:spPr>
          <a:xfrm rot="5400000" flipH="1" flipV="1">
            <a:off x="4798783" y="2101675"/>
            <a:ext cx="1204032" cy="23359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ounded Rectangle 186"/>
          <p:cNvSpPr/>
          <p:nvPr/>
        </p:nvSpPr>
        <p:spPr>
          <a:xfrm>
            <a:off x="7684983" y="1124744"/>
            <a:ext cx="927001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Sensor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197" name="Curved Connector 196"/>
          <p:cNvCxnSpPr>
            <a:stCxn id="100" idx="0"/>
            <a:endCxn id="187" idx="2"/>
          </p:cNvCxnSpPr>
          <p:nvPr/>
        </p:nvCxnSpPr>
        <p:spPr>
          <a:xfrm rot="5400000" flipH="1" flipV="1">
            <a:off x="7522047" y="2137774"/>
            <a:ext cx="1252872" cy="1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5449302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sp>
        <p:nvSpPr>
          <p:cNvPr id="216" name="TextBox 215"/>
          <p:cNvSpPr txBox="1"/>
          <p:nvPr/>
        </p:nvSpPr>
        <p:spPr>
          <a:xfrm>
            <a:off x="8197883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grpSp>
        <p:nvGrpSpPr>
          <p:cNvPr id="238" name="Group 237"/>
          <p:cNvGrpSpPr/>
          <p:nvPr/>
        </p:nvGrpSpPr>
        <p:grpSpPr>
          <a:xfrm>
            <a:off x="1473691" y="5851177"/>
            <a:ext cx="6132340" cy="498217"/>
            <a:chOff x="-774000" y="5953960"/>
            <a:chExt cx="8226681" cy="668370"/>
          </a:xfrm>
        </p:grpSpPr>
        <p:sp>
          <p:nvSpPr>
            <p:cNvPr id="239" name="Rounded Rectangle 238"/>
            <p:cNvSpPr/>
            <p:nvPr/>
          </p:nvSpPr>
          <p:spPr>
            <a:xfrm>
              <a:off x="-774000" y="6078397"/>
              <a:ext cx="1548000" cy="346476"/>
            </a:xfrm>
            <a:prstGeom prst="roundRect">
              <a:avLst>
                <a:gd name="adj" fmla="val 39334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Entity Type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895670" y="6074244"/>
              <a:ext cx="1548000" cy="346476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Entity Instance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5904681" y="6181912"/>
              <a:ext cx="1548000" cy="252000"/>
            </a:xfrm>
            <a:prstGeom prst="rect">
              <a:avLst/>
            </a:prstGeom>
            <a:solidFill>
              <a:schemeClr val="bg1"/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Value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grpSp>
          <p:nvGrpSpPr>
            <p:cNvPr id="242" name="Group 241"/>
            <p:cNvGrpSpPr/>
            <p:nvPr/>
          </p:nvGrpSpPr>
          <p:grpSpPr>
            <a:xfrm>
              <a:off x="2565340" y="5953960"/>
              <a:ext cx="1548000" cy="668370"/>
              <a:chOff x="3327094" y="3007881"/>
              <a:chExt cx="1401428" cy="464875"/>
            </a:xfrm>
          </p:grpSpPr>
          <p:sp>
            <p:nvSpPr>
              <p:cNvPr id="244" name="Diamond 243"/>
              <p:cNvSpPr/>
              <p:nvPr/>
            </p:nvSpPr>
            <p:spPr>
              <a:xfrm>
                <a:off x="3327094" y="3007881"/>
                <a:ext cx="1401428" cy="464875"/>
              </a:xfrm>
              <a:prstGeom prst="diamon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de-DE" sz="1000" b="1" smtClean="0">
                    <a:solidFill>
                      <a:schemeClr val="tx1"/>
                    </a:solidFill>
                  </a:rPr>
                  <a:t>Relationship</a:t>
                </a:r>
                <a:br>
                  <a:rPr lang="de-DE" sz="1000" b="1" smtClean="0">
                    <a:solidFill>
                      <a:schemeClr val="tx1"/>
                    </a:solidFill>
                  </a:rPr>
                </a:br>
                <a:r>
                  <a:rPr lang="de-DE" sz="1000" b="1" smtClean="0">
                    <a:solidFill>
                      <a:schemeClr val="tx1"/>
                    </a:solidFill>
                  </a:rPr>
                  <a:t>Statement</a:t>
                </a:r>
                <a:endParaRPr lang="en-GB" sz="10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4440196" y="30915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6" name="Oval 245"/>
              <p:cNvSpPr/>
              <p:nvPr/>
            </p:nvSpPr>
            <p:spPr>
              <a:xfrm>
                <a:off x="4440196" y="3328307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7" name="Oval 246"/>
              <p:cNvSpPr/>
              <p:nvPr/>
            </p:nvSpPr>
            <p:spPr>
              <a:xfrm>
                <a:off x="3547377" y="3328307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8" name="Oval 247"/>
              <p:cNvSpPr/>
              <p:nvPr/>
            </p:nvSpPr>
            <p:spPr>
              <a:xfrm>
                <a:off x="3542022" y="30915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</p:grpSp>
        <p:sp>
          <p:nvSpPr>
            <p:cNvPr id="243" name="Oval 242"/>
            <p:cNvSpPr/>
            <p:nvPr/>
          </p:nvSpPr>
          <p:spPr>
            <a:xfrm>
              <a:off x="4235010" y="6140909"/>
              <a:ext cx="1548000" cy="360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Property Statement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</p:grpSp>
      <p:pic>
        <p:nvPicPr>
          <p:cNvPr id="88" name="Picture 8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5003" y="2746810"/>
            <a:ext cx="676339" cy="581316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309378" y="2805030"/>
            <a:ext cx="1401428" cy="464875"/>
            <a:chOff x="3203336" y="3013654"/>
            <a:chExt cx="1401428" cy="464875"/>
          </a:xfrm>
        </p:grpSpPr>
        <p:sp>
          <p:nvSpPr>
            <p:cNvPr id="84" name="Diamond 83"/>
            <p:cNvSpPr/>
            <p:nvPr/>
          </p:nvSpPr>
          <p:spPr>
            <a:xfrm>
              <a:off x="3203336" y="3013654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isAttached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1" name="Curved Connector 90"/>
          <p:cNvCxnSpPr>
            <a:stCxn id="84" idx="1"/>
            <a:endCxn id="28" idx="3"/>
          </p:cNvCxnSpPr>
          <p:nvPr/>
        </p:nvCxnSpPr>
        <p:spPr>
          <a:xfrm rot="10800000">
            <a:off x="6096000" y="3031696"/>
            <a:ext cx="213378" cy="577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6386102" y="1934197"/>
            <a:ext cx="1267554" cy="37736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urn:c3im: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Org</a:t>
            </a:r>
            <a:r>
              <a:rPr lang="de-DE" sz="1200" smtClean="0">
                <a:solidFill>
                  <a:schemeClr val="tx1"/>
                </a:solidFill>
              </a:rPr>
              <a:t>:TrafficDept3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6486842" y="1162987"/>
            <a:ext cx="1082100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LegalEntity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98" name="Curved Connector 97"/>
          <p:cNvCxnSpPr>
            <a:stCxn id="96" idx="0"/>
            <a:endCxn id="97" idx="2"/>
          </p:cNvCxnSpPr>
          <p:nvPr/>
        </p:nvCxnSpPr>
        <p:spPr>
          <a:xfrm rot="5400000" flipH="1" flipV="1">
            <a:off x="6831577" y="1737883"/>
            <a:ext cx="384616" cy="8013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7051007" y="1584092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cxnSp>
        <p:nvCxnSpPr>
          <p:cNvPr id="102" name="Curved Connector 101"/>
          <p:cNvCxnSpPr>
            <a:stCxn id="84" idx="0"/>
            <a:endCxn id="96" idx="2"/>
          </p:cNvCxnSpPr>
          <p:nvPr/>
        </p:nvCxnSpPr>
        <p:spPr>
          <a:xfrm rot="5400000" flipH="1" flipV="1">
            <a:off x="6768250" y="2553402"/>
            <a:ext cx="493470" cy="978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" name="Picture 22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255" y="1545849"/>
            <a:ext cx="827527" cy="2257967"/>
          </a:xfrm>
          <a:prstGeom prst="rect">
            <a:avLst/>
          </a:prstGeom>
        </p:spPr>
      </p:pic>
      <p:pic>
        <p:nvPicPr>
          <p:cNvPr id="228" name="Picture 22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5" y="3803816"/>
            <a:ext cx="1512584" cy="1233151"/>
          </a:xfrm>
          <a:prstGeom prst="rect">
            <a:avLst/>
          </a:prstGeom>
        </p:spPr>
      </p:pic>
      <p:sp>
        <p:nvSpPr>
          <p:cNvPr id="229" name="AutoShape 4" descr="Image result for policem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Cloud Callout 110"/>
          <p:cNvSpPr/>
          <p:nvPr/>
        </p:nvSpPr>
        <p:spPr>
          <a:xfrm>
            <a:off x="848813" y="5014332"/>
            <a:ext cx="4491308" cy="1487711"/>
          </a:xfrm>
          <a:prstGeom prst="cloudCallout">
            <a:avLst>
              <a:gd name="adj1" fmla="val 71512"/>
              <a:gd name="adj2" fmla="val 50342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rgbClr val="0070C0"/>
                </a:solidFill>
              </a:rPr>
              <a:t>The townhall database has locations and functions of its</a:t>
            </a:r>
            <a:br>
              <a:rPr lang="de-DE" sz="1600" b="1" dirty="0" smtClean="0">
                <a:solidFill>
                  <a:srgbClr val="0070C0"/>
                </a:solidFill>
              </a:rPr>
            </a:br>
            <a:r>
              <a:rPr lang="de-DE" sz="1600" b="1" dirty="0" smtClean="0">
                <a:solidFill>
                  <a:srgbClr val="0070C0"/>
                </a:solidFill>
              </a:rPr>
              <a:t> smart lamp posts</a:t>
            </a:r>
            <a:endParaRPr lang="en-GB" sz="1600" b="1" dirty="0">
              <a:solidFill>
                <a:srgbClr val="0070C0"/>
              </a:solidFill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7490340" y="3875332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trafficFluidity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6228184" y="3861048"/>
            <a:ext cx="816207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accuracy</a:t>
            </a:r>
            <a:endParaRPr lang="en-GB" sz="1400">
              <a:solidFill>
                <a:schemeClr val="tx1"/>
              </a:solidFill>
            </a:endParaRPr>
          </a:p>
        </p:txBody>
      </p:sp>
      <p:cxnSp>
        <p:nvCxnSpPr>
          <p:cNvPr id="116" name="Curved Connector 115"/>
          <p:cNvCxnSpPr>
            <a:stCxn id="112" idx="0"/>
            <a:endCxn id="100" idx="2"/>
          </p:cNvCxnSpPr>
          <p:nvPr/>
        </p:nvCxnSpPr>
        <p:spPr>
          <a:xfrm rot="16200000" flipV="1">
            <a:off x="7893037" y="3614018"/>
            <a:ext cx="516761" cy="5868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113" idx="6"/>
          </p:cNvCxnSpPr>
          <p:nvPr/>
        </p:nvCxnSpPr>
        <p:spPr>
          <a:xfrm>
            <a:off x="7044391" y="4059502"/>
            <a:ext cx="474524" cy="1428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1903621" y="3950817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location</a:t>
            </a:r>
            <a:endParaRPr lang="en-GB" sz="1400">
              <a:solidFill>
                <a:schemeClr val="tx1"/>
              </a:solidFill>
            </a:endParaRPr>
          </a:p>
        </p:txBody>
      </p:sp>
      <p:cxnSp>
        <p:nvCxnSpPr>
          <p:cNvPr id="121" name="Curved Connector 120"/>
          <p:cNvCxnSpPr>
            <a:stCxn id="120" idx="0"/>
            <a:endCxn id="28" idx="2"/>
          </p:cNvCxnSpPr>
          <p:nvPr/>
        </p:nvCxnSpPr>
        <p:spPr>
          <a:xfrm rot="5400000" flipH="1" flipV="1">
            <a:off x="3676978" y="2238675"/>
            <a:ext cx="602796" cy="2821488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/>
          <p:cNvSpPr/>
          <p:nvPr/>
        </p:nvSpPr>
        <p:spPr>
          <a:xfrm>
            <a:off x="7784494" y="4797152"/>
            <a:ext cx="743134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0.9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126" name="Curved Connector 125"/>
          <p:cNvCxnSpPr>
            <a:stCxn id="112" idx="4"/>
            <a:endCxn id="125" idx="0"/>
          </p:cNvCxnSpPr>
          <p:nvPr/>
        </p:nvCxnSpPr>
        <p:spPr>
          <a:xfrm rot="16200000" flipH="1">
            <a:off x="7892750" y="4533841"/>
            <a:ext cx="524912" cy="171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Cloud Callout 126"/>
          <p:cNvSpPr/>
          <p:nvPr/>
        </p:nvSpPr>
        <p:spPr>
          <a:xfrm>
            <a:off x="5981795" y="5107321"/>
            <a:ext cx="3248471" cy="1487711"/>
          </a:xfrm>
          <a:prstGeom prst="cloudCallout">
            <a:avLst>
              <a:gd name="adj1" fmla="val -52224"/>
              <a:gd name="adj2" fmla="val -48896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rgbClr val="0070C0"/>
                </a:solidFill>
              </a:rPr>
              <a:t>oneM2M could offer the</a:t>
            </a:r>
            <a:br>
              <a:rPr lang="de-DE" sz="1600" b="1" dirty="0" smtClean="0">
                <a:solidFill>
                  <a:srgbClr val="0070C0"/>
                </a:solidFill>
              </a:rPr>
            </a:br>
            <a:r>
              <a:rPr lang="de-DE" sz="1600" b="1" dirty="0" smtClean="0">
                <a:solidFill>
                  <a:srgbClr val="0070C0"/>
                </a:solidFill>
              </a:rPr>
              <a:t>resource of the Lamppost ouputs</a:t>
            </a:r>
            <a:endParaRPr lang="en-GB" sz="1600" b="1" dirty="0">
              <a:solidFill>
                <a:srgbClr val="0070C0"/>
              </a:solidFill>
            </a:endParaRPr>
          </a:p>
        </p:txBody>
      </p:sp>
      <p:sp>
        <p:nvSpPr>
          <p:cNvPr id="52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Model still under discussion in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2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Use Case: Police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417687" y="1124744"/>
            <a:ext cx="1082100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Vehicle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203" y="2750438"/>
            <a:ext cx="959215" cy="538198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urn:ISG-CIM: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Vehicle</a:t>
            </a:r>
            <a:r>
              <a:rPr lang="de-DE" sz="1200" smtClean="0">
                <a:solidFill>
                  <a:schemeClr val="tx1"/>
                </a:solidFill>
              </a:rPr>
              <a:t>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smtClean="0">
                <a:solidFill>
                  <a:schemeClr val="tx1"/>
                </a:solidFill>
              </a:rPr>
              <a:t>A4567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96391" y="3882457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tonnage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5727" y="4873714"/>
            <a:ext cx="1013793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"2.1"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813704" y="3903234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eventTime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97488" y="4873713"/>
            <a:ext cx="1558680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2017-07-29T12:00:00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459121" y="1895954"/>
            <a:ext cx="1113591" cy="37736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urn:c3im: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Org</a:t>
            </a:r>
            <a:r>
              <a:rPr lang="de-DE" sz="1200" smtClean="0">
                <a:solidFill>
                  <a:schemeClr val="tx1"/>
                </a:solidFill>
              </a:rPr>
              <a:t>:Officer123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474136" y="1124744"/>
            <a:ext cx="1082100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LegalEntity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6" name="Curved Connector 5"/>
          <p:cNvCxnSpPr>
            <a:stCxn id="13" idx="0"/>
            <a:endCxn id="12" idx="2"/>
          </p:cNvCxnSpPr>
          <p:nvPr/>
        </p:nvCxnSpPr>
        <p:spPr>
          <a:xfrm rot="5400000" flipH="1" flipV="1">
            <a:off x="335724" y="2127425"/>
            <a:ext cx="1239100" cy="6926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14" idx="4"/>
            <a:endCxn id="17" idx="0"/>
          </p:cNvCxnSpPr>
          <p:nvPr/>
        </p:nvCxnSpPr>
        <p:spPr>
          <a:xfrm rot="16200000" flipH="1">
            <a:off x="664339" y="4575428"/>
            <a:ext cx="594349" cy="222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13" idx="3"/>
            <a:endCxn id="16" idx="1"/>
          </p:cNvCxnSpPr>
          <p:nvPr/>
        </p:nvCxnSpPr>
        <p:spPr>
          <a:xfrm>
            <a:off x="1431418" y="3019537"/>
            <a:ext cx="354860" cy="1595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3" idx="0"/>
            <a:endCxn id="16" idx="2"/>
          </p:cNvCxnSpPr>
          <p:nvPr/>
        </p:nvCxnSpPr>
        <p:spPr>
          <a:xfrm rot="5400000" flipH="1" flipV="1">
            <a:off x="2157521" y="3573764"/>
            <a:ext cx="649665" cy="927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16" idx="0"/>
            <a:endCxn id="154" idx="2"/>
          </p:cNvCxnSpPr>
          <p:nvPr/>
        </p:nvCxnSpPr>
        <p:spPr>
          <a:xfrm rot="5400000" flipH="1" flipV="1">
            <a:off x="2248522" y="2546790"/>
            <a:ext cx="480375" cy="3435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23" idx="4"/>
            <a:endCxn id="24" idx="0"/>
          </p:cNvCxnSpPr>
          <p:nvPr/>
        </p:nvCxnSpPr>
        <p:spPr>
          <a:xfrm rot="5400000">
            <a:off x="2190487" y="4586484"/>
            <a:ext cx="573571" cy="88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154" idx="3"/>
            <a:endCxn id="27" idx="1"/>
          </p:cNvCxnSpPr>
          <p:nvPr/>
        </p:nvCxnSpPr>
        <p:spPr>
          <a:xfrm>
            <a:off x="3191141" y="2075882"/>
            <a:ext cx="267980" cy="875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27" idx="0"/>
            <a:endCxn id="35" idx="2"/>
          </p:cNvCxnSpPr>
          <p:nvPr/>
        </p:nvCxnSpPr>
        <p:spPr>
          <a:xfrm rot="16200000" flipV="1">
            <a:off x="3823244" y="1703280"/>
            <a:ext cx="384616" cy="731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48"/>
          <p:cNvGrpSpPr/>
          <p:nvPr/>
        </p:nvGrpSpPr>
        <p:grpSpPr>
          <a:xfrm>
            <a:off x="1786278" y="2788694"/>
            <a:ext cx="1401428" cy="464875"/>
            <a:chOff x="3327094" y="3007881"/>
            <a:chExt cx="1401428" cy="464875"/>
          </a:xfrm>
        </p:grpSpPr>
        <p:sp>
          <p:nvSpPr>
            <p:cNvPr id="16" name="Diamond 15"/>
            <p:cNvSpPr/>
            <p:nvPr/>
          </p:nvSpPr>
          <p:spPr>
            <a:xfrm>
              <a:off x="3327094" y="3007881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inAccident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145" name="Oval 144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Oval 145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789713" y="1843444"/>
            <a:ext cx="1401428" cy="464875"/>
            <a:chOff x="3327094" y="3007881"/>
            <a:chExt cx="1401428" cy="464875"/>
          </a:xfrm>
        </p:grpSpPr>
        <p:sp>
          <p:nvSpPr>
            <p:cNvPr id="154" name="Diamond 153"/>
            <p:cNvSpPr/>
            <p:nvPr/>
          </p:nvSpPr>
          <p:spPr>
            <a:xfrm>
              <a:off x="3327094" y="3007881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reportedBy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155" name="Oval 154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3" name="TextBox 172"/>
          <p:cNvSpPr txBox="1"/>
          <p:nvPr/>
        </p:nvSpPr>
        <p:spPr>
          <a:xfrm>
            <a:off x="1018142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sp>
        <p:nvSpPr>
          <p:cNvPr id="178" name="TextBox 177"/>
          <p:cNvSpPr txBox="1"/>
          <p:nvPr/>
        </p:nvSpPr>
        <p:spPr>
          <a:xfrm>
            <a:off x="4038301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grpSp>
        <p:nvGrpSpPr>
          <p:cNvPr id="238" name="Group 237"/>
          <p:cNvGrpSpPr/>
          <p:nvPr/>
        </p:nvGrpSpPr>
        <p:grpSpPr>
          <a:xfrm>
            <a:off x="1473691" y="5851177"/>
            <a:ext cx="6132340" cy="498217"/>
            <a:chOff x="-774000" y="5953960"/>
            <a:chExt cx="8226681" cy="668370"/>
          </a:xfrm>
        </p:grpSpPr>
        <p:sp>
          <p:nvSpPr>
            <p:cNvPr id="239" name="Rounded Rectangle 238"/>
            <p:cNvSpPr/>
            <p:nvPr/>
          </p:nvSpPr>
          <p:spPr>
            <a:xfrm>
              <a:off x="-774000" y="6078397"/>
              <a:ext cx="1548000" cy="346476"/>
            </a:xfrm>
            <a:prstGeom prst="roundRect">
              <a:avLst>
                <a:gd name="adj" fmla="val 39334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Entity Type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895670" y="6074244"/>
              <a:ext cx="1548000" cy="346476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Entity Instance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5904681" y="6181912"/>
              <a:ext cx="1548000" cy="252000"/>
            </a:xfrm>
            <a:prstGeom prst="rect">
              <a:avLst/>
            </a:prstGeom>
            <a:solidFill>
              <a:schemeClr val="bg1"/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Value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grpSp>
          <p:nvGrpSpPr>
            <p:cNvPr id="242" name="Group 241"/>
            <p:cNvGrpSpPr/>
            <p:nvPr/>
          </p:nvGrpSpPr>
          <p:grpSpPr>
            <a:xfrm>
              <a:off x="2565340" y="5953960"/>
              <a:ext cx="1548000" cy="668370"/>
              <a:chOff x="3327094" y="3007881"/>
              <a:chExt cx="1401428" cy="464875"/>
            </a:xfrm>
          </p:grpSpPr>
          <p:sp>
            <p:nvSpPr>
              <p:cNvPr id="244" name="Diamond 243"/>
              <p:cNvSpPr/>
              <p:nvPr/>
            </p:nvSpPr>
            <p:spPr>
              <a:xfrm>
                <a:off x="3327094" y="3007881"/>
                <a:ext cx="1401428" cy="464875"/>
              </a:xfrm>
              <a:prstGeom prst="diamon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de-DE" sz="1000" b="1" smtClean="0">
                    <a:solidFill>
                      <a:schemeClr val="tx1"/>
                    </a:solidFill>
                  </a:rPr>
                  <a:t>Relationship</a:t>
                </a:r>
                <a:br>
                  <a:rPr lang="de-DE" sz="1000" b="1" smtClean="0">
                    <a:solidFill>
                      <a:schemeClr val="tx1"/>
                    </a:solidFill>
                  </a:rPr>
                </a:br>
                <a:r>
                  <a:rPr lang="de-DE" sz="1000" b="1" smtClean="0">
                    <a:solidFill>
                      <a:schemeClr val="tx1"/>
                    </a:solidFill>
                  </a:rPr>
                  <a:t>Statement</a:t>
                </a:r>
                <a:endParaRPr lang="en-GB" sz="10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4440196" y="30915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6" name="Oval 245"/>
              <p:cNvSpPr/>
              <p:nvPr/>
            </p:nvSpPr>
            <p:spPr>
              <a:xfrm>
                <a:off x="4440196" y="3328307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7" name="Oval 246"/>
              <p:cNvSpPr/>
              <p:nvPr/>
            </p:nvSpPr>
            <p:spPr>
              <a:xfrm>
                <a:off x="3547377" y="3328307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8" name="Oval 247"/>
              <p:cNvSpPr/>
              <p:nvPr/>
            </p:nvSpPr>
            <p:spPr>
              <a:xfrm>
                <a:off x="3542022" y="30915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</p:grpSp>
        <p:sp>
          <p:nvSpPr>
            <p:cNvPr id="243" name="Oval 242"/>
            <p:cNvSpPr/>
            <p:nvPr/>
          </p:nvSpPr>
          <p:spPr>
            <a:xfrm>
              <a:off x="4235010" y="6140909"/>
              <a:ext cx="1548000" cy="360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Property Statement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303" name="Curved Connector 302"/>
          <p:cNvCxnSpPr>
            <a:stCxn id="14" idx="0"/>
            <a:endCxn id="13" idx="2"/>
          </p:cNvCxnSpPr>
          <p:nvPr/>
        </p:nvCxnSpPr>
        <p:spPr>
          <a:xfrm rot="16200000" flipV="1">
            <a:off x="659197" y="3581251"/>
            <a:ext cx="593821" cy="8591"/>
          </a:xfrm>
          <a:prstGeom prst="curvedConnector3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10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3207" y="2249873"/>
            <a:ext cx="1266093" cy="633046"/>
          </a:xfrm>
          <a:prstGeom prst="rect">
            <a:avLst/>
          </a:prstGeom>
        </p:spPr>
      </p:pic>
      <p:pic>
        <p:nvPicPr>
          <p:cNvPr id="227" name="Picture 22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861" y="1631211"/>
            <a:ext cx="576956" cy="889341"/>
          </a:xfrm>
          <a:prstGeom prst="rect">
            <a:avLst/>
          </a:prstGeom>
        </p:spPr>
      </p:pic>
      <p:sp>
        <p:nvSpPr>
          <p:cNvPr id="229" name="AutoShape 4" descr="Image result for policem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Cloud Callout 92"/>
          <p:cNvSpPr/>
          <p:nvPr/>
        </p:nvSpPr>
        <p:spPr>
          <a:xfrm>
            <a:off x="4206465" y="4129858"/>
            <a:ext cx="4491308" cy="1487711"/>
          </a:xfrm>
          <a:prstGeom prst="cloudCallout">
            <a:avLst>
              <a:gd name="adj1" fmla="val 71512"/>
              <a:gd name="adj2" fmla="val 50342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rgbClr val="0070C0"/>
                </a:solidFill>
              </a:rPr>
              <a:t>The police records there</a:t>
            </a:r>
            <a:br>
              <a:rPr lang="de-DE" sz="1600" b="1" dirty="0" smtClean="0">
                <a:solidFill>
                  <a:srgbClr val="0070C0"/>
                </a:solidFill>
              </a:rPr>
            </a:br>
            <a:r>
              <a:rPr lang="de-DE" sz="1600" b="1" dirty="0" smtClean="0">
                <a:solidFill>
                  <a:srgbClr val="0070C0"/>
                </a:solidFill>
              </a:rPr>
              <a:t>was an accident at a certain time and what was damaged</a:t>
            </a:r>
            <a:endParaRPr lang="en-GB" sz="1600" b="1" dirty="0">
              <a:solidFill>
                <a:srgbClr val="0070C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870539" y="1631211"/>
            <a:ext cx="899734" cy="2146797"/>
            <a:chOff x="5287209" y="2169757"/>
            <a:chExt cx="899734" cy="2146797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0103"/>
            <a:stretch/>
          </p:blipFill>
          <p:spPr>
            <a:xfrm rot="1095446">
              <a:off x="5359416" y="3415699"/>
              <a:ext cx="827527" cy="900855"/>
            </a:xfrm>
            <a:prstGeom prst="rect">
              <a:avLst/>
            </a:prstGeom>
          </p:spPr>
        </p:pic>
        <p:pic>
          <p:nvPicPr>
            <p:cNvPr id="101" name="Picture 100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120"/>
            <a:stretch/>
          </p:blipFill>
          <p:spPr>
            <a:xfrm rot="20494281">
              <a:off x="5287209" y="2169757"/>
              <a:ext cx="827527" cy="1352067"/>
            </a:xfrm>
            <a:prstGeom prst="rect">
              <a:avLst/>
            </a:prstGeom>
          </p:spPr>
        </p:pic>
      </p:grpSp>
      <p:pic>
        <p:nvPicPr>
          <p:cNvPr id="103" name="Picture 102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90"/>
          <a:stretch/>
        </p:blipFill>
        <p:spPr>
          <a:xfrm flipH="1">
            <a:off x="6426895" y="2750438"/>
            <a:ext cx="1929614" cy="1077882"/>
          </a:xfrm>
          <a:prstGeom prst="rect">
            <a:avLst/>
          </a:prstGeom>
        </p:spPr>
      </p:pic>
      <p:sp>
        <p:nvSpPr>
          <p:cNvPr id="56" name="Footer Placeholder 3"/>
          <p:cNvSpPr txBox="1">
            <a:spLocks/>
          </p:cNvSpPr>
          <p:nvPr/>
        </p:nvSpPr>
        <p:spPr>
          <a:xfrm>
            <a:off x="6755022" y="6491689"/>
            <a:ext cx="2375296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smtClean="0">
                <a:solidFill>
                  <a:schemeClr val="bg1"/>
                </a:solidFill>
              </a:rPr>
              <a:t>Source: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7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Model still under discussion in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Use Case: Exchanging the information in an agreed</a:t>
            </a:r>
            <a:br>
              <a:rPr lang="de-DE" dirty="0" smtClean="0"/>
            </a:br>
            <a:r>
              <a:rPr lang="de-DE" dirty="0" smtClean="0"/>
              <a:t>ontology and data model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417687" y="1124744"/>
            <a:ext cx="1082100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Vehicle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203" y="2750438"/>
            <a:ext cx="959215" cy="538198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urn:ISG-CIM: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Vehicle</a:t>
            </a:r>
            <a:r>
              <a:rPr lang="de-DE" sz="1200" smtClean="0">
                <a:solidFill>
                  <a:schemeClr val="tx1"/>
                </a:solidFill>
              </a:rPr>
              <a:t>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smtClean="0">
                <a:solidFill>
                  <a:schemeClr val="tx1"/>
                </a:solidFill>
              </a:rPr>
              <a:t>A4567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96391" y="3882457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tonnage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5727" y="4873714"/>
            <a:ext cx="1013793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"2.1"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813704" y="3903234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eventTime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97488" y="4873713"/>
            <a:ext cx="1558680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2017-07-29T12:00:00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459121" y="1895954"/>
            <a:ext cx="1113591" cy="37736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urn:c3im: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Org</a:t>
            </a:r>
            <a:r>
              <a:rPr lang="de-DE" sz="1200" smtClean="0">
                <a:solidFill>
                  <a:schemeClr val="tx1"/>
                </a:solidFill>
              </a:rPr>
              <a:t>:Officer123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05599" y="2715363"/>
            <a:ext cx="1413760" cy="63265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urn:ISG-CIM:</a:t>
            </a:r>
            <a:br>
              <a:rPr lang="de-DE" sz="1200" dirty="0" smtClean="0">
                <a:solidFill>
                  <a:schemeClr val="tx1"/>
                </a:solidFill>
              </a:rPr>
            </a:br>
            <a:r>
              <a:rPr lang="de-DE" sz="1200" b="1" dirty="0" smtClean="0">
                <a:solidFill>
                  <a:schemeClr val="tx1"/>
                </a:solidFill>
              </a:rPr>
              <a:t>SmartLamppostB</a:t>
            </a:r>
            <a:r>
              <a:rPr lang="de-DE" sz="1200" dirty="0" smtClean="0">
                <a:solidFill>
                  <a:schemeClr val="tx1"/>
                </a:solidFill>
              </a:rPr>
              <a:t>:</a:t>
            </a:r>
            <a:br>
              <a:rPr lang="de-DE" sz="1200" dirty="0" smtClean="0">
                <a:solidFill>
                  <a:schemeClr val="tx1"/>
                </a:solidFill>
              </a:rPr>
            </a:br>
            <a:r>
              <a:rPr lang="de-DE" sz="1200" dirty="0" smtClean="0">
                <a:solidFill>
                  <a:schemeClr val="tx1"/>
                </a:solidFill>
              </a:rPr>
              <a:t>Downtown1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515871" y="3957959"/>
            <a:ext cx="1328021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trafficFluidity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253715" y="3943675"/>
            <a:ext cx="816207" cy="39690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accuracy</a:t>
            </a:r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85606" y="4881186"/>
            <a:ext cx="743134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5%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10025" y="4881186"/>
            <a:ext cx="743134" cy="288000"/>
          </a:xfrm>
          <a:prstGeom prst="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0.9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474136" y="1124744"/>
            <a:ext cx="1082100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LegalEntity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6" name="Curved Connector 5"/>
          <p:cNvCxnSpPr>
            <a:stCxn id="13" idx="0"/>
            <a:endCxn id="12" idx="2"/>
          </p:cNvCxnSpPr>
          <p:nvPr/>
        </p:nvCxnSpPr>
        <p:spPr>
          <a:xfrm rot="5400000" flipH="1" flipV="1">
            <a:off x="335724" y="2127425"/>
            <a:ext cx="1239100" cy="6926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14" idx="4"/>
            <a:endCxn id="17" idx="0"/>
          </p:cNvCxnSpPr>
          <p:nvPr/>
        </p:nvCxnSpPr>
        <p:spPr>
          <a:xfrm rot="16200000" flipH="1">
            <a:off x="664339" y="4575428"/>
            <a:ext cx="594349" cy="222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13" idx="3"/>
            <a:endCxn id="16" idx="1"/>
          </p:cNvCxnSpPr>
          <p:nvPr/>
        </p:nvCxnSpPr>
        <p:spPr>
          <a:xfrm>
            <a:off x="1431418" y="3019537"/>
            <a:ext cx="354860" cy="1595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3" idx="0"/>
            <a:endCxn id="16" idx="2"/>
          </p:cNvCxnSpPr>
          <p:nvPr/>
        </p:nvCxnSpPr>
        <p:spPr>
          <a:xfrm rot="5400000" flipH="1" flipV="1">
            <a:off x="2157521" y="3573764"/>
            <a:ext cx="649665" cy="927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29" idx="0"/>
          </p:cNvCxnSpPr>
          <p:nvPr/>
        </p:nvCxnSpPr>
        <p:spPr>
          <a:xfrm rot="5400000" flipH="1" flipV="1">
            <a:off x="7879095" y="3648808"/>
            <a:ext cx="609938" cy="836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30" idx="6"/>
          </p:cNvCxnSpPr>
          <p:nvPr/>
        </p:nvCxnSpPr>
        <p:spPr>
          <a:xfrm>
            <a:off x="7069922" y="4142129"/>
            <a:ext cx="474524" cy="1428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30" idx="4"/>
            <a:endCxn id="33" idx="0"/>
          </p:cNvCxnSpPr>
          <p:nvPr/>
        </p:nvCxnSpPr>
        <p:spPr>
          <a:xfrm rot="5400000">
            <a:off x="6389195" y="4608561"/>
            <a:ext cx="540603" cy="4646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29" idx="4"/>
            <a:endCxn id="34" idx="0"/>
          </p:cNvCxnSpPr>
          <p:nvPr/>
        </p:nvCxnSpPr>
        <p:spPr>
          <a:xfrm rot="16200000" flipH="1">
            <a:off x="7917578" y="4617171"/>
            <a:ext cx="526319" cy="171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16" idx="0"/>
            <a:endCxn id="154" idx="2"/>
          </p:cNvCxnSpPr>
          <p:nvPr/>
        </p:nvCxnSpPr>
        <p:spPr>
          <a:xfrm rot="5400000" flipH="1" flipV="1">
            <a:off x="2248522" y="2546790"/>
            <a:ext cx="480375" cy="3435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23" idx="4"/>
            <a:endCxn id="24" idx="0"/>
          </p:cNvCxnSpPr>
          <p:nvPr/>
        </p:nvCxnSpPr>
        <p:spPr>
          <a:xfrm rot="5400000">
            <a:off x="2190487" y="4586484"/>
            <a:ext cx="573571" cy="88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154" idx="3"/>
            <a:endCxn id="27" idx="1"/>
          </p:cNvCxnSpPr>
          <p:nvPr/>
        </p:nvCxnSpPr>
        <p:spPr>
          <a:xfrm>
            <a:off x="3191141" y="2075882"/>
            <a:ext cx="267980" cy="8754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27" idx="0"/>
            <a:endCxn id="35" idx="2"/>
          </p:cNvCxnSpPr>
          <p:nvPr/>
        </p:nvCxnSpPr>
        <p:spPr>
          <a:xfrm rot="16200000" flipV="1">
            <a:off x="3823244" y="1703280"/>
            <a:ext cx="384616" cy="731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16" idx="3"/>
            <a:endCxn id="28" idx="1"/>
          </p:cNvCxnSpPr>
          <p:nvPr/>
        </p:nvCxnSpPr>
        <p:spPr>
          <a:xfrm>
            <a:off x="3187706" y="3021132"/>
            <a:ext cx="1517893" cy="1055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710806" y="2764210"/>
            <a:ext cx="875354" cy="59436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urn:ISG-CIM:</a:t>
            </a:r>
            <a:br>
              <a:rPr lang="de-DE" sz="1200" dirty="0" smtClean="0">
                <a:solidFill>
                  <a:schemeClr val="tx1"/>
                </a:solidFill>
              </a:rPr>
            </a:br>
            <a:r>
              <a:rPr lang="de-DE" sz="1200" b="1" dirty="0" smtClean="0">
                <a:solidFill>
                  <a:schemeClr val="tx1"/>
                </a:solidFill>
              </a:rPr>
              <a:t>Sensor</a:t>
            </a:r>
            <a:r>
              <a:rPr lang="de-DE" sz="12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Cam1</a:t>
            </a:r>
            <a:endParaRPr lang="en-GB" sz="1200" dirty="0">
              <a:solidFill>
                <a:schemeClr val="tx1"/>
              </a:solidFill>
            </a:endParaRPr>
          </a:p>
        </p:txBody>
      </p:sp>
      <p:grpSp>
        <p:nvGrpSpPr>
          <p:cNvPr id="149" name="Group 148"/>
          <p:cNvGrpSpPr/>
          <p:nvPr/>
        </p:nvGrpSpPr>
        <p:grpSpPr>
          <a:xfrm>
            <a:off x="1786278" y="2788694"/>
            <a:ext cx="1401428" cy="464875"/>
            <a:chOff x="3327094" y="3007881"/>
            <a:chExt cx="1401428" cy="464875"/>
          </a:xfrm>
        </p:grpSpPr>
        <p:sp>
          <p:nvSpPr>
            <p:cNvPr id="16" name="Diamond 15"/>
            <p:cNvSpPr/>
            <p:nvPr/>
          </p:nvSpPr>
          <p:spPr>
            <a:xfrm>
              <a:off x="3327094" y="3007881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inAccident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145" name="Oval 144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Oval 145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Oval 146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Oval 147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789713" y="1843444"/>
            <a:ext cx="1401428" cy="464875"/>
            <a:chOff x="3327094" y="3007881"/>
            <a:chExt cx="1401428" cy="464875"/>
          </a:xfrm>
        </p:grpSpPr>
        <p:sp>
          <p:nvSpPr>
            <p:cNvPr id="154" name="Diamond 153"/>
            <p:cNvSpPr/>
            <p:nvPr/>
          </p:nvSpPr>
          <p:spPr>
            <a:xfrm>
              <a:off x="3327094" y="3007881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reportedBy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155" name="Oval 154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Oval 155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Oval 156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Oval 157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3" name="TextBox 172"/>
          <p:cNvSpPr txBox="1"/>
          <p:nvPr/>
        </p:nvSpPr>
        <p:spPr>
          <a:xfrm>
            <a:off x="1018142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sp>
        <p:nvSpPr>
          <p:cNvPr id="178" name="TextBox 177"/>
          <p:cNvSpPr txBox="1"/>
          <p:nvPr/>
        </p:nvSpPr>
        <p:spPr>
          <a:xfrm>
            <a:off x="4038301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sp>
        <p:nvSpPr>
          <p:cNvPr id="181" name="Rounded Rectangle 180"/>
          <p:cNvSpPr/>
          <p:nvPr/>
        </p:nvSpPr>
        <p:spPr>
          <a:xfrm>
            <a:off x="4773803" y="1124744"/>
            <a:ext cx="1277351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StreetFurniture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182" name="Curved Connector 181"/>
          <p:cNvCxnSpPr>
            <a:stCxn id="28" idx="0"/>
            <a:endCxn id="181" idx="2"/>
          </p:cNvCxnSpPr>
          <p:nvPr/>
        </p:nvCxnSpPr>
        <p:spPr>
          <a:xfrm rot="5400000" flipH="1" flipV="1">
            <a:off x="4810467" y="2113351"/>
            <a:ext cx="1204025" cy="127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ounded Rectangle 186"/>
          <p:cNvSpPr/>
          <p:nvPr/>
        </p:nvSpPr>
        <p:spPr>
          <a:xfrm>
            <a:off x="7684983" y="1124744"/>
            <a:ext cx="927001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Sensor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197" name="Curved Connector 196"/>
          <p:cNvCxnSpPr>
            <a:stCxn id="100" idx="0"/>
            <a:endCxn id="187" idx="2"/>
          </p:cNvCxnSpPr>
          <p:nvPr/>
        </p:nvCxnSpPr>
        <p:spPr>
          <a:xfrm rot="5400000" flipH="1" flipV="1">
            <a:off x="7522047" y="2137774"/>
            <a:ext cx="1252872" cy="1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5449302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sp>
        <p:nvSpPr>
          <p:cNvPr id="216" name="TextBox 215"/>
          <p:cNvSpPr txBox="1"/>
          <p:nvPr/>
        </p:nvSpPr>
        <p:spPr>
          <a:xfrm>
            <a:off x="8197883" y="1545849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grpSp>
        <p:nvGrpSpPr>
          <p:cNvPr id="238" name="Group 237"/>
          <p:cNvGrpSpPr/>
          <p:nvPr/>
        </p:nvGrpSpPr>
        <p:grpSpPr>
          <a:xfrm>
            <a:off x="1473691" y="5851177"/>
            <a:ext cx="6132340" cy="498217"/>
            <a:chOff x="-774000" y="5953960"/>
            <a:chExt cx="8226681" cy="668370"/>
          </a:xfrm>
        </p:grpSpPr>
        <p:sp>
          <p:nvSpPr>
            <p:cNvPr id="239" name="Rounded Rectangle 238"/>
            <p:cNvSpPr/>
            <p:nvPr/>
          </p:nvSpPr>
          <p:spPr>
            <a:xfrm>
              <a:off x="-774000" y="6078397"/>
              <a:ext cx="1548000" cy="346476"/>
            </a:xfrm>
            <a:prstGeom prst="roundRect">
              <a:avLst>
                <a:gd name="adj" fmla="val 39334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Entity Type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895670" y="6074244"/>
              <a:ext cx="1548000" cy="346476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Entity Instance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5904681" y="6181912"/>
              <a:ext cx="1548000" cy="252000"/>
            </a:xfrm>
            <a:prstGeom prst="rect">
              <a:avLst/>
            </a:prstGeom>
            <a:solidFill>
              <a:schemeClr val="bg1"/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Value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  <p:grpSp>
          <p:nvGrpSpPr>
            <p:cNvPr id="242" name="Group 241"/>
            <p:cNvGrpSpPr/>
            <p:nvPr/>
          </p:nvGrpSpPr>
          <p:grpSpPr>
            <a:xfrm>
              <a:off x="2565340" y="5953960"/>
              <a:ext cx="1548000" cy="668370"/>
              <a:chOff x="3327094" y="3007881"/>
              <a:chExt cx="1401428" cy="464875"/>
            </a:xfrm>
          </p:grpSpPr>
          <p:sp>
            <p:nvSpPr>
              <p:cNvPr id="244" name="Diamond 243"/>
              <p:cNvSpPr/>
              <p:nvPr/>
            </p:nvSpPr>
            <p:spPr>
              <a:xfrm>
                <a:off x="3327094" y="3007881"/>
                <a:ext cx="1401428" cy="464875"/>
              </a:xfrm>
              <a:prstGeom prst="diamon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de-DE" sz="1000" b="1" smtClean="0">
                    <a:solidFill>
                      <a:schemeClr val="tx1"/>
                    </a:solidFill>
                  </a:rPr>
                  <a:t>Relationship</a:t>
                </a:r>
                <a:br>
                  <a:rPr lang="de-DE" sz="1000" b="1" smtClean="0">
                    <a:solidFill>
                      <a:schemeClr val="tx1"/>
                    </a:solidFill>
                  </a:rPr>
                </a:br>
                <a:r>
                  <a:rPr lang="de-DE" sz="1000" b="1" smtClean="0">
                    <a:solidFill>
                      <a:schemeClr val="tx1"/>
                    </a:solidFill>
                  </a:rPr>
                  <a:t>Statement</a:t>
                </a:r>
                <a:endParaRPr lang="en-GB" sz="10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Oval 244"/>
              <p:cNvSpPr/>
              <p:nvPr/>
            </p:nvSpPr>
            <p:spPr>
              <a:xfrm>
                <a:off x="4440196" y="30915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6" name="Oval 245"/>
              <p:cNvSpPr/>
              <p:nvPr/>
            </p:nvSpPr>
            <p:spPr>
              <a:xfrm>
                <a:off x="4440196" y="3328307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7" name="Oval 246"/>
              <p:cNvSpPr/>
              <p:nvPr/>
            </p:nvSpPr>
            <p:spPr>
              <a:xfrm>
                <a:off x="3547377" y="3328307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  <p:sp>
            <p:nvSpPr>
              <p:cNvPr id="248" name="Oval 247"/>
              <p:cNvSpPr/>
              <p:nvPr/>
            </p:nvSpPr>
            <p:spPr>
              <a:xfrm>
                <a:off x="3542022" y="3091543"/>
                <a:ext cx="45719" cy="457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000"/>
              </a:p>
            </p:txBody>
          </p:sp>
        </p:grpSp>
        <p:sp>
          <p:nvSpPr>
            <p:cNvPr id="243" name="Oval 242"/>
            <p:cNvSpPr/>
            <p:nvPr/>
          </p:nvSpPr>
          <p:spPr>
            <a:xfrm>
              <a:off x="4235010" y="6140909"/>
              <a:ext cx="1548000" cy="360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000" b="1" smtClean="0">
                  <a:solidFill>
                    <a:schemeClr val="tx1"/>
                  </a:solidFill>
                </a:rPr>
                <a:t>Property Statement</a:t>
              </a:r>
              <a:endParaRPr lang="en-GB" sz="10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303" name="Curved Connector 302"/>
          <p:cNvCxnSpPr>
            <a:stCxn id="14" idx="0"/>
            <a:endCxn id="13" idx="2"/>
          </p:cNvCxnSpPr>
          <p:nvPr/>
        </p:nvCxnSpPr>
        <p:spPr>
          <a:xfrm rot="16200000" flipV="1">
            <a:off x="659197" y="3581251"/>
            <a:ext cx="593821" cy="8591"/>
          </a:xfrm>
          <a:prstGeom prst="curvedConnector3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Picture 8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5003" y="2746810"/>
            <a:ext cx="676339" cy="581316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309378" y="2805030"/>
            <a:ext cx="1401428" cy="464875"/>
            <a:chOff x="3203336" y="3013654"/>
            <a:chExt cx="1401428" cy="464875"/>
          </a:xfrm>
        </p:grpSpPr>
        <p:sp>
          <p:nvSpPr>
            <p:cNvPr id="84" name="Diamond 83"/>
            <p:cNvSpPr/>
            <p:nvPr/>
          </p:nvSpPr>
          <p:spPr>
            <a:xfrm>
              <a:off x="3203336" y="3013654"/>
              <a:ext cx="1401428" cy="464875"/>
            </a:xfrm>
            <a:prstGeom prst="diamond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de-DE" sz="1200" smtClean="0">
                  <a:solidFill>
                    <a:schemeClr val="tx1"/>
                  </a:solidFill>
                </a:rPr>
                <a:t>isAttached</a:t>
              </a:r>
              <a:endParaRPr lang="en-GB" sz="1400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4440196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/>
          </p:nvSpPr>
          <p:spPr>
            <a:xfrm>
              <a:off x="4440196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3547377" y="3328307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3542022" y="3091543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1" name="Curved Connector 90"/>
          <p:cNvCxnSpPr/>
          <p:nvPr/>
        </p:nvCxnSpPr>
        <p:spPr>
          <a:xfrm rot="10800000">
            <a:off x="8895126" y="3031696"/>
            <a:ext cx="213378" cy="577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6386102" y="1934197"/>
            <a:ext cx="1267554" cy="37736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urn:c3im:</a:t>
            </a:r>
            <a:br>
              <a:rPr lang="de-DE" sz="1200" smtClean="0">
                <a:solidFill>
                  <a:schemeClr val="tx1"/>
                </a:solidFill>
              </a:rPr>
            </a:br>
            <a:r>
              <a:rPr lang="de-DE" sz="1200" b="1" smtClean="0">
                <a:solidFill>
                  <a:schemeClr val="tx1"/>
                </a:solidFill>
              </a:rPr>
              <a:t>Org</a:t>
            </a:r>
            <a:r>
              <a:rPr lang="de-DE" sz="1200" smtClean="0">
                <a:solidFill>
                  <a:schemeClr val="tx1"/>
                </a:solidFill>
              </a:rPr>
              <a:t>:TrafficDept3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6486842" y="1162987"/>
            <a:ext cx="1082100" cy="386594"/>
          </a:xfrm>
          <a:prstGeom prst="roundRect">
            <a:avLst>
              <a:gd name="adj" fmla="val 39334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de-DE" sz="1200" smtClean="0">
                <a:solidFill>
                  <a:schemeClr val="tx1"/>
                </a:solidFill>
              </a:rPr>
              <a:t>LegalEntity</a:t>
            </a:r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98" name="Curved Connector 97"/>
          <p:cNvCxnSpPr>
            <a:stCxn id="96" idx="0"/>
            <a:endCxn id="97" idx="2"/>
          </p:cNvCxnSpPr>
          <p:nvPr/>
        </p:nvCxnSpPr>
        <p:spPr>
          <a:xfrm rot="5400000" flipH="1" flipV="1">
            <a:off x="6831577" y="1737883"/>
            <a:ext cx="384616" cy="8013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7051007" y="1584092"/>
            <a:ext cx="6094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smtClean="0"/>
              <a:t>rdf:type</a:t>
            </a:r>
            <a:endParaRPr lang="en-GB" sz="1000"/>
          </a:p>
        </p:txBody>
      </p:sp>
      <p:cxnSp>
        <p:nvCxnSpPr>
          <p:cNvPr id="102" name="Curved Connector 101"/>
          <p:cNvCxnSpPr>
            <a:stCxn id="84" idx="0"/>
            <a:endCxn id="96" idx="2"/>
          </p:cNvCxnSpPr>
          <p:nvPr/>
        </p:nvCxnSpPr>
        <p:spPr>
          <a:xfrm rot="5400000" flipH="1" flipV="1">
            <a:off x="6768250" y="2553402"/>
            <a:ext cx="493470" cy="9787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" name="Picture 22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255" y="1545849"/>
            <a:ext cx="827527" cy="2257967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3207" y="2249873"/>
            <a:ext cx="1266093" cy="633046"/>
          </a:xfrm>
          <a:prstGeom prst="rect">
            <a:avLst/>
          </a:prstGeom>
        </p:spPr>
      </p:pic>
      <p:pic>
        <p:nvPicPr>
          <p:cNvPr id="227" name="Picture 22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861" y="1631211"/>
            <a:ext cx="576956" cy="889341"/>
          </a:xfrm>
          <a:prstGeom prst="rect">
            <a:avLst/>
          </a:prstGeom>
        </p:spPr>
      </p:pic>
      <p:sp>
        <p:nvSpPr>
          <p:cNvPr id="93" name="Footer Placeholder 3"/>
          <p:cNvSpPr txBox="1">
            <a:spLocks/>
          </p:cNvSpPr>
          <p:nvPr/>
        </p:nvSpPr>
        <p:spPr>
          <a:xfrm>
            <a:off x="6755022" y="6491689"/>
            <a:ext cx="2375296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smtClean="0">
                <a:solidFill>
                  <a:schemeClr val="bg1"/>
                </a:solidFill>
              </a:rPr>
              <a:t>Source: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4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Model still under discussion in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1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ISG CIM API Requests - Examples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79512" y="698001"/>
            <a:ext cx="8964488" cy="561647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de-DE" dirty="0" smtClean="0"/>
              <a:t>Find out which sensor is attached to the lamppost that was hit</a:t>
            </a:r>
          </a:p>
          <a:p>
            <a:pPr lvl="1"/>
            <a:r>
              <a:rPr lang="en-US" altLang="en-US" dirty="0">
                <a:latin typeface="+mj-ea"/>
              </a:rPr>
              <a:t>GET /</a:t>
            </a:r>
            <a:r>
              <a:rPr lang="en-US" altLang="en-US" dirty="0" err="1" smtClean="0">
                <a:latin typeface="+mj-ea"/>
              </a:rPr>
              <a:t>entities</a:t>
            </a:r>
            <a:r>
              <a:rPr lang="en-US" altLang="en-US" b="1" dirty="0" err="1" smtClean="0">
                <a:latin typeface="+mj-ea"/>
              </a:rPr>
              <a:t>?type</a:t>
            </a:r>
            <a:r>
              <a:rPr lang="en-US" altLang="en-US" dirty="0" smtClean="0">
                <a:latin typeface="+mj-ea"/>
              </a:rPr>
              <a:t>=</a:t>
            </a:r>
            <a:r>
              <a:rPr lang="en-US" altLang="en-US" dirty="0" err="1" smtClean="0">
                <a:latin typeface="+mj-ea"/>
              </a:rPr>
              <a:t>Sensor&amp;attrs</a:t>
            </a:r>
            <a:r>
              <a:rPr lang="en-US" altLang="en-US" dirty="0" smtClean="0">
                <a:latin typeface="+mj-ea"/>
              </a:rPr>
              <a:t>=</a:t>
            </a:r>
            <a:r>
              <a:rPr lang="en-US" altLang="en-US" dirty="0" err="1" smtClean="0">
                <a:latin typeface="+mj-ea"/>
              </a:rPr>
              <a:t>isAttached&amp;q</a:t>
            </a:r>
            <a:r>
              <a:rPr lang="en-US" altLang="en-US" dirty="0" smtClean="0">
                <a:latin typeface="+mj-ea"/>
              </a:rPr>
              <a:t>=</a:t>
            </a:r>
            <a:r>
              <a:rPr lang="en-US" altLang="en-US" dirty="0" err="1" smtClean="0">
                <a:latin typeface="+mj-ea"/>
              </a:rPr>
              <a:t>isAttached</a:t>
            </a:r>
            <a:r>
              <a:rPr lang="en-US" altLang="en-US" dirty="0" smtClean="0">
                <a:latin typeface="+mj-ea"/>
              </a:rPr>
              <a:t>==urn:ISG-CIM:SmartLamppostB:Downtown1</a:t>
            </a:r>
          </a:p>
          <a:p>
            <a:pPr lvl="1">
              <a:buFont typeface="Wingdings"/>
              <a:buChar char="à"/>
            </a:pPr>
            <a:r>
              <a:rPr lang="en-US" altLang="en-US" dirty="0" smtClean="0">
                <a:latin typeface="+mj-ea"/>
                <a:sym typeface="Wingdings" panose="05000000000000000000" pitchFamily="2" charset="2"/>
              </a:rPr>
              <a:t>	</a:t>
            </a:r>
            <a:r>
              <a:rPr lang="en-US" altLang="en-US" i="1" baseline="30000" dirty="0">
                <a:latin typeface="+mj-ea"/>
                <a:sym typeface="Wingdings" panose="05000000000000000000" pitchFamily="2" charset="2"/>
              </a:rPr>
              <a:t>1</a:t>
            </a:r>
            <a:r>
              <a:rPr lang="en-US" altLang="en-US" dirty="0" smtClean="0">
                <a:latin typeface="+mj-ea"/>
                <a:sym typeface="Wingdings" panose="05000000000000000000" pitchFamily="2" charset="2"/>
              </a:rPr>
              <a:t>urn:ISG-CIM:Sensor:Cam1</a:t>
            </a:r>
            <a:endParaRPr lang="en-US" altLang="en-US" sz="1400" dirty="0">
              <a:latin typeface="+mj-ea"/>
            </a:endParaRPr>
          </a:p>
          <a:p>
            <a:pPr marL="457200" indent="-457200">
              <a:buFont typeface="+mj-lt"/>
              <a:buAutoNum type="arabicParenR"/>
            </a:pPr>
            <a:r>
              <a:rPr lang="de-DE" altLang="en-US" dirty="0" smtClean="0"/>
              <a:t>Check whether the values of the sensor have been affected by the accident</a:t>
            </a:r>
          </a:p>
          <a:p>
            <a:pPr lvl="1"/>
            <a:r>
              <a:rPr lang="en-US" altLang="en-US" dirty="0">
                <a:latin typeface="+mj-ea"/>
              </a:rPr>
              <a:t>GET /</a:t>
            </a:r>
            <a:r>
              <a:rPr lang="en-US" altLang="en-US" dirty="0" err="1" smtClean="0">
                <a:latin typeface="+mj-ea"/>
              </a:rPr>
              <a:t>entities</a:t>
            </a:r>
            <a:r>
              <a:rPr lang="en-US" altLang="en-US" b="1" dirty="0" err="1" smtClean="0">
                <a:latin typeface="+mj-ea"/>
              </a:rPr>
              <a:t>?id</a:t>
            </a:r>
            <a:r>
              <a:rPr lang="en-US" altLang="en-US" dirty="0" smtClean="0">
                <a:latin typeface="+mj-ea"/>
              </a:rPr>
              <a:t>=</a:t>
            </a:r>
            <a:r>
              <a:rPr lang="en-US" altLang="en-US" dirty="0">
                <a:latin typeface="+mj-ea"/>
                <a:sym typeface="Wingdings" panose="05000000000000000000" pitchFamily="2" charset="2"/>
              </a:rPr>
              <a:t> </a:t>
            </a:r>
            <a:r>
              <a:rPr lang="en-US" altLang="en-US" dirty="0" smtClean="0">
                <a:latin typeface="+mj-ea"/>
                <a:sym typeface="Wingdings" panose="05000000000000000000" pitchFamily="2" charset="2"/>
              </a:rPr>
              <a:t>urn:ISG-CIM:Sensor:Cam1</a:t>
            </a:r>
            <a:r>
              <a:rPr lang="en-US" altLang="en-US" dirty="0" smtClean="0">
                <a:latin typeface="+mj-ea"/>
              </a:rPr>
              <a:t>&amp;attrs=</a:t>
            </a:r>
            <a:r>
              <a:rPr lang="en-US" altLang="en-US" dirty="0" err="1" smtClean="0">
                <a:latin typeface="+mj-ea"/>
              </a:rPr>
              <a:t>trafficFluidity</a:t>
            </a:r>
            <a:r>
              <a:rPr lang="en-US" altLang="en-US" dirty="0" smtClean="0">
                <a:latin typeface="+mj-ea"/>
              </a:rPr>
              <a:t/>
            </a:r>
            <a:br>
              <a:rPr lang="en-US" altLang="en-US" dirty="0" smtClean="0">
                <a:latin typeface="+mj-ea"/>
              </a:rPr>
            </a:br>
            <a:r>
              <a:rPr lang="en-US" altLang="en-US" dirty="0" smtClean="0">
                <a:latin typeface="+mj-ea"/>
              </a:rPr>
              <a:t>&amp;</a:t>
            </a:r>
            <a:r>
              <a:rPr lang="en-US" altLang="en-US" dirty="0" err="1" smtClean="0">
                <a:latin typeface="+mj-ea"/>
              </a:rPr>
              <a:t>trafficFluidity.timestamp</a:t>
            </a:r>
            <a:r>
              <a:rPr lang="en-US" altLang="en-US" dirty="0" smtClean="0">
                <a:latin typeface="+mj-ea"/>
              </a:rPr>
              <a:t>==</a:t>
            </a:r>
            <a:r>
              <a:rPr lang="en-GB" altLang="en-US" dirty="0" smtClean="0"/>
              <a:t>2017-12-11T00:00:00..</a:t>
            </a:r>
            <a:r>
              <a:rPr lang="en-GB" altLang="en-US" dirty="0"/>
              <a:t> </a:t>
            </a:r>
            <a:r>
              <a:rPr lang="en-GB" altLang="en-US" dirty="0" smtClean="0"/>
              <a:t>2017-12-12T16:00:00</a:t>
            </a:r>
            <a:endParaRPr lang="en-US" altLang="en-US" dirty="0">
              <a:latin typeface="+mj-ea"/>
            </a:endParaRPr>
          </a:p>
          <a:p>
            <a:pPr lvl="1">
              <a:buFont typeface="Wingdings"/>
              <a:buChar char="à"/>
            </a:pPr>
            <a:r>
              <a:rPr lang="en-GB" altLang="en-US" sz="1400" dirty="0" smtClean="0"/>
              <a:t>	</a:t>
            </a:r>
            <a:r>
              <a:rPr lang="en-US" altLang="en-US" sz="1400" i="1" baseline="30000" dirty="0">
                <a:latin typeface="+mj-ea"/>
                <a:sym typeface="Wingdings" panose="05000000000000000000" pitchFamily="2" charset="2"/>
              </a:rPr>
              <a:t> 1 </a:t>
            </a:r>
            <a:r>
              <a:rPr lang="en-GB" altLang="en-US" sz="1400" dirty="0" smtClean="0"/>
              <a:t>2017-12-11T00:00:00	0.4</a:t>
            </a:r>
          </a:p>
          <a:p>
            <a:pPr marL="180000" lvl="1" indent="0">
              <a:buNone/>
            </a:pPr>
            <a:r>
              <a:rPr lang="de-DE" altLang="en-US" sz="1400" dirty="0"/>
              <a:t>	</a:t>
            </a:r>
            <a:r>
              <a:rPr lang="de-DE" altLang="en-US" sz="1400" dirty="0" smtClean="0"/>
              <a:t>   </a:t>
            </a:r>
            <a:r>
              <a:rPr lang="en-GB" altLang="en-US" sz="1400" dirty="0" smtClean="0"/>
              <a:t>2017-12-11T00:05:00	0.4</a:t>
            </a:r>
          </a:p>
          <a:p>
            <a:pPr marL="180000" lvl="1" indent="0">
              <a:buNone/>
            </a:pPr>
            <a:r>
              <a:rPr lang="en-GB" altLang="en-US" sz="1400" dirty="0" smtClean="0"/>
              <a:t>	   2017-12-11T00:10:00	0.5</a:t>
            </a:r>
          </a:p>
          <a:p>
            <a:pPr marL="180000" lvl="1" indent="0">
              <a:buNone/>
            </a:pPr>
            <a:r>
              <a:rPr lang="de-DE" altLang="en-US" sz="1400" dirty="0"/>
              <a:t>	</a:t>
            </a:r>
            <a:r>
              <a:rPr lang="de-DE" altLang="en-US" sz="1400" dirty="0" smtClean="0"/>
              <a:t>	...</a:t>
            </a:r>
            <a:endParaRPr lang="en-GB" altLang="en-US" sz="1400" dirty="0" smtClean="0"/>
          </a:p>
          <a:p>
            <a:pPr marL="180000" lvl="1" indent="0">
              <a:buNone/>
            </a:pPr>
            <a:r>
              <a:rPr lang="en-GB" altLang="en-US" sz="1400" dirty="0"/>
              <a:t>	   </a:t>
            </a:r>
            <a:r>
              <a:rPr lang="en-GB" altLang="en-US" sz="1400" dirty="0" smtClean="0"/>
              <a:t>2017-12-11T14:40:00</a:t>
            </a:r>
            <a:r>
              <a:rPr lang="en-GB" altLang="en-US" sz="1400" dirty="0"/>
              <a:t>	</a:t>
            </a:r>
            <a:r>
              <a:rPr lang="en-GB" altLang="en-US" sz="1400" dirty="0" smtClean="0"/>
              <a:t>0.0</a:t>
            </a:r>
            <a:endParaRPr lang="en-GB" altLang="en-US" sz="1400" dirty="0"/>
          </a:p>
          <a:p>
            <a:pPr marL="180000" lvl="1" indent="0">
              <a:buNone/>
            </a:pPr>
            <a:r>
              <a:rPr lang="en-GB" altLang="en-US" sz="1400" dirty="0"/>
              <a:t>	   </a:t>
            </a:r>
            <a:r>
              <a:rPr lang="en-GB" altLang="en-US" sz="1400" dirty="0" smtClean="0"/>
              <a:t>2017-12-11T14:45:00</a:t>
            </a:r>
            <a:r>
              <a:rPr lang="en-GB" altLang="en-US" sz="1400" dirty="0"/>
              <a:t>	</a:t>
            </a:r>
            <a:r>
              <a:rPr lang="en-GB" altLang="en-US" sz="1400" dirty="0" smtClean="0"/>
              <a:t>0.0</a:t>
            </a:r>
            <a:endParaRPr lang="en-US" altLang="en-US" sz="1400" dirty="0">
              <a:latin typeface="+mj-ea"/>
            </a:endParaRPr>
          </a:p>
          <a:p>
            <a:pPr marL="457200" indent="-457200">
              <a:buFont typeface="+mj-lt"/>
              <a:buAutoNum type="arabicParenR"/>
            </a:pPr>
            <a:r>
              <a:rPr lang="de-DE" altLang="en-US" dirty="0" smtClean="0"/>
              <a:t>Traffic fluidity provided by sensors in downtown area</a:t>
            </a:r>
            <a:endParaRPr lang="de-DE" altLang="en-US" dirty="0"/>
          </a:p>
          <a:p>
            <a:pPr lvl="1"/>
            <a:r>
              <a:rPr lang="en-US" altLang="en-US" dirty="0" smtClean="0">
                <a:latin typeface="+mj-ea"/>
              </a:rPr>
              <a:t>GET /</a:t>
            </a:r>
            <a:r>
              <a:rPr lang="en-US" altLang="en-US" dirty="0" err="1" smtClean="0">
                <a:latin typeface="+mj-ea"/>
              </a:rPr>
              <a:t>entities</a:t>
            </a:r>
            <a:r>
              <a:rPr lang="en-US" altLang="en-US" b="1" dirty="0" err="1" smtClean="0">
                <a:latin typeface="+mj-ea"/>
              </a:rPr>
              <a:t>?type</a:t>
            </a:r>
            <a:r>
              <a:rPr lang="en-US" altLang="en-US" dirty="0" smtClean="0">
                <a:latin typeface="+mj-ea"/>
              </a:rPr>
              <a:t>=</a:t>
            </a:r>
            <a:r>
              <a:rPr lang="en-US" altLang="en-US" dirty="0" err="1" smtClean="0">
                <a:latin typeface="+mj-ea"/>
              </a:rPr>
              <a:t>Sensor&amp;attrs</a:t>
            </a:r>
            <a:r>
              <a:rPr lang="en-US" altLang="en-US" dirty="0" smtClean="0">
                <a:latin typeface="+mj-ea"/>
              </a:rPr>
              <a:t>=</a:t>
            </a:r>
            <a:r>
              <a:rPr lang="en-US" altLang="en-US" dirty="0" err="1" smtClean="0">
                <a:latin typeface="+mj-ea"/>
              </a:rPr>
              <a:t>trafficFluidity</a:t>
            </a:r>
            <a:r>
              <a:rPr lang="en-US" altLang="en-US" dirty="0" smtClean="0">
                <a:latin typeface="+mj-ea"/>
              </a:rPr>
              <a:t>&amp;</a:t>
            </a:r>
            <a:r>
              <a:rPr lang="en-GB" altLang="en-US" dirty="0" err="1">
                <a:latin typeface="+mj-ea"/>
              </a:rPr>
              <a:t>georel</a:t>
            </a:r>
            <a:r>
              <a:rPr lang="en-GB" altLang="en-US" dirty="0">
                <a:latin typeface="+mj-ea"/>
              </a:rPr>
              <a:t>=</a:t>
            </a:r>
            <a:r>
              <a:rPr lang="en-GB" altLang="en-US" dirty="0" err="1">
                <a:latin typeface="+mj-ea"/>
              </a:rPr>
              <a:t>coveredBy</a:t>
            </a:r>
            <a:r>
              <a:rPr lang="en-GB" altLang="en-US" dirty="0" smtClean="0">
                <a:latin typeface="+mj-ea"/>
              </a:rPr>
              <a:t>&amp;</a:t>
            </a:r>
            <a:br>
              <a:rPr lang="en-GB" altLang="en-US" dirty="0" smtClean="0">
                <a:latin typeface="+mj-ea"/>
              </a:rPr>
            </a:br>
            <a:r>
              <a:rPr lang="en-GB" altLang="en-US" dirty="0" smtClean="0">
                <a:latin typeface="+mj-ea"/>
              </a:rPr>
              <a:t>geometry=</a:t>
            </a:r>
            <a:r>
              <a:rPr lang="en-GB" altLang="en-US" dirty="0" err="1" smtClean="0">
                <a:latin typeface="+mj-ea"/>
              </a:rPr>
              <a:t>polygon&amp;coords</a:t>
            </a:r>
            <a:r>
              <a:rPr lang="en-GB" altLang="en-US" dirty="0" smtClean="0">
                <a:latin typeface="+mj-ea"/>
              </a:rPr>
              <a:t>=25.774</a:t>
            </a:r>
            <a:r>
              <a:rPr lang="en-GB" altLang="en-US" dirty="0">
                <a:latin typeface="+mj-ea"/>
              </a:rPr>
              <a:t>,-80.190;18.466,-66.118;32.321,-64.757;25.774,-</a:t>
            </a:r>
            <a:r>
              <a:rPr lang="en-GB" altLang="en-US" dirty="0" smtClean="0">
                <a:latin typeface="+mj-ea"/>
              </a:rPr>
              <a:t>80.190</a:t>
            </a:r>
          </a:p>
          <a:p>
            <a:pPr lvl="1">
              <a:buFont typeface="Wingdings"/>
              <a:buChar char="à"/>
            </a:pPr>
            <a:r>
              <a:rPr lang="en-US" altLang="en-US" dirty="0">
                <a:latin typeface="+mj-ea"/>
                <a:sym typeface="Wingdings" panose="05000000000000000000" pitchFamily="2" charset="2"/>
              </a:rPr>
              <a:t>	</a:t>
            </a:r>
            <a:r>
              <a:rPr lang="en-US" altLang="en-US" baseline="30000" dirty="0" smtClean="0">
                <a:latin typeface="+mj-ea"/>
                <a:sym typeface="Wingdings" panose="05000000000000000000" pitchFamily="2" charset="2"/>
              </a:rPr>
              <a:t>1</a:t>
            </a:r>
            <a:r>
              <a:rPr lang="en-US" altLang="en-US" sz="1400" dirty="0" smtClean="0">
                <a:sym typeface="Wingdings" panose="05000000000000000000" pitchFamily="2" charset="2"/>
              </a:rPr>
              <a:t>urn:Sensor:Cam1/traffic_fluidity:0.9, urn:Sensor:Cam2/…, </a:t>
            </a:r>
            <a:r>
              <a:rPr lang="en-US" altLang="en-US" sz="1400" dirty="0">
                <a:sym typeface="Wingdings" panose="05000000000000000000" pitchFamily="2" charset="2"/>
              </a:rPr>
              <a:t>…, </a:t>
            </a:r>
            <a:r>
              <a:rPr lang="en-US" altLang="en-US" sz="1400" dirty="0" smtClean="0">
                <a:sym typeface="Wingdings" panose="05000000000000000000" pitchFamily="2" charset="2"/>
              </a:rPr>
              <a:t>urn:Sensor:Cam124/…</a:t>
            </a:r>
            <a:endParaRPr lang="en-US" altLang="en-US" sz="1400" dirty="0"/>
          </a:p>
          <a:p>
            <a:pPr lvl="1"/>
            <a:endParaRPr lang="en-GB" altLang="en-US" dirty="0" smtClean="0">
              <a:latin typeface="+mj-ea"/>
            </a:endParaRPr>
          </a:p>
          <a:p>
            <a:pPr lvl="1"/>
            <a:endParaRPr lang="en-GB" altLang="en-US" dirty="0">
              <a:latin typeface="+mj-ea"/>
            </a:endParaRPr>
          </a:p>
          <a:p>
            <a:pPr lvl="1"/>
            <a:endParaRPr lang="en-GB" altLang="en-US" dirty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1140503" y="6518359"/>
            <a:ext cx="519633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HGP創英角ｺﾞｼｯｸUB" pitchFamily="50" charset="-128"/>
                <a:cs typeface="+mn-cs"/>
              </a:defRPr>
            </a:lvl9pPr>
          </a:lstStyle>
          <a:p>
            <a:r>
              <a:rPr lang="en-GB" sz="1600" dirty="0" smtClean="0">
                <a:solidFill>
                  <a:schemeClr val="bg1"/>
                </a:solidFill>
              </a:rPr>
              <a:t>API details still under discussion in ETSI ISG CIM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59992" y="6312155"/>
            <a:ext cx="57606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lvl="1" indent="0">
              <a:buNone/>
            </a:pPr>
            <a:r>
              <a:rPr lang="en-US" altLang="en-US" sz="1200" i="1" baseline="30000" dirty="0">
                <a:latin typeface="+mj-ea"/>
                <a:sym typeface="Wingdings" panose="05000000000000000000" pitchFamily="2" charset="2"/>
              </a:rPr>
              <a:t>1</a:t>
            </a:r>
            <a:r>
              <a:rPr lang="en-US" altLang="en-US" sz="1200" i="1" dirty="0" smtClean="0">
                <a:latin typeface="+mj-ea"/>
                <a:sym typeface="Wingdings" panose="05000000000000000000" pitchFamily="2" charset="2"/>
              </a:rPr>
              <a:t>results </a:t>
            </a:r>
            <a:r>
              <a:rPr lang="en-US" altLang="en-US" sz="1200" i="1" dirty="0">
                <a:latin typeface="+mj-ea"/>
                <a:sym typeface="Wingdings" panose="05000000000000000000" pitchFamily="2" charset="2"/>
              </a:rPr>
              <a:t>for reasons of space not in </a:t>
            </a:r>
            <a:r>
              <a:rPr lang="en-US" altLang="en-US" sz="1200" i="1" dirty="0" smtClean="0">
                <a:latin typeface="+mj-ea"/>
                <a:sym typeface="Wingdings" panose="05000000000000000000" pitchFamily="2" charset="2"/>
              </a:rPr>
              <a:t>entity representation</a:t>
            </a:r>
            <a:endParaRPr lang="en-US" altLang="en-US" sz="1200" i="1" baseline="30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0709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LE">
  <a:themeElements>
    <a:clrScheme name="orchestratedcolor_201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6491B"/>
      </a:accent1>
      <a:accent2>
        <a:srgbClr val="76161B"/>
      </a:accent2>
      <a:accent3>
        <a:srgbClr val="203315"/>
      </a:accent3>
      <a:accent4>
        <a:srgbClr val="1C4A50"/>
      </a:accent4>
      <a:accent5>
        <a:srgbClr val="31253B"/>
      </a:accent5>
      <a:accent6>
        <a:srgbClr val="002B62"/>
      </a:accent6>
      <a:hlink>
        <a:srgbClr val="4575FD"/>
      </a:hlink>
      <a:folHlink>
        <a:srgbClr val="9E5ECE"/>
      </a:folHlink>
    </a:clrScheme>
    <a:fontScheme name="ユーザー定義 1">
      <a:majorFont>
        <a:latin typeface="Verdana"/>
        <a:ea typeface="Verdana"/>
        <a:cs typeface=""/>
      </a:majorFont>
      <a:minorFont>
        <a:latin typeface="Verdana"/>
        <a:ea typeface="Verdan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/>
        </a:solidFill>
        <a:ln>
          <a:noFill/>
        </a:ln>
        <a:effectLst/>
        <a:ex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b="1" dirty="0">
            <a:latin typeface="+mj-ea"/>
            <a:ea typeface="+mj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tx1">
                    <a:alpha val="50000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stream_st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_st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_st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_st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_st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_st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_st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D200"/>
        </a:accent1>
        <a:accent2>
          <a:srgbClr val="E62D00"/>
        </a:accent2>
        <a:accent3>
          <a:srgbClr val="FFFFFF"/>
        </a:accent3>
        <a:accent4>
          <a:srgbClr val="000000"/>
        </a:accent4>
        <a:accent5>
          <a:srgbClr val="FFE5AA"/>
        </a:accent5>
        <a:accent6>
          <a:srgbClr val="D02800"/>
        </a:accent6>
        <a:hlink>
          <a:srgbClr val="00B4A0"/>
        </a:hlink>
        <a:folHlink>
          <a:srgbClr val="69B43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_stn 14">
        <a:dk1>
          <a:srgbClr val="000000"/>
        </a:dk1>
        <a:lt1>
          <a:srgbClr val="FFFFFF"/>
        </a:lt1>
        <a:dk2>
          <a:srgbClr val="000066"/>
        </a:dk2>
        <a:lt2>
          <a:srgbClr val="808080"/>
        </a:lt2>
        <a:accent1>
          <a:srgbClr val="FFD200"/>
        </a:accent1>
        <a:accent2>
          <a:srgbClr val="E62D00"/>
        </a:accent2>
        <a:accent3>
          <a:srgbClr val="FFFFFF"/>
        </a:accent3>
        <a:accent4>
          <a:srgbClr val="000000"/>
        </a:accent4>
        <a:accent5>
          <a:srgbClr val="FFE5AA"/>
        </a:accent5>
        <a:accent6>
          <a:srgbClr val="D02800"/>
        </a:accent6>
        <a:hlink>
          <a:srgbClr val="00B4A0"/>
        </a:hlink>
        <a:folHlink>
          <a:srgbClr val="69B43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2181</TotalTime>
  <Words>1019</Words>
  <Application>Microsoft Office PowerPoint</Application>
  <PresentationFormat>On-screen Show (4:3)</PresentationFormat>
  <Paragraphs>373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NLE</vt:lpstr>
      <vt:lpstr>ISG CIM API &amp; oneM2M Interactions</vt:lpstr>
      <vt:lpstr>ISG CIM API &amp; oneM2M Interactions</vt:lpstr>
      <vt:lpstr>ISG CIM API Assumptions</vt:lpstr>
      <vt:lpstr>Use Case: two non-IoT databases and one IoT system</vt:lpstr>
      <vt:lpstr>Use Case: Police have an accident database, Townhall has a "street furniture" database</vt:lpstr>
      <vt:lpstr>Use Case: Townhall</vt:lpstr>
      <vt:lpstr>Use Case: Police</vt:lpstr>
      <vt:lpstr>Use Case: Exchanging the information in an agreed ontology and data model</vt:lpstr>
      <vt:lpstr>ISG CIM API Requests - Examples</vt:lpstr>
      <vt:lpstr>Use Case: Federation Assumption (oneM2M R1 to R3)</vt:lpstr>
      <vt:lpstr>oneM2M Release 1 assumptions</vt:lpstr>
      <vt:lpstr>oneM2M Release 1 Interactions</vt:lpstr>
      <vt:lpstr>oneM2M Release 1 Interactions</vt:lpstr>
      <vt:lpstr>oneM2M Release 2 assumptions</vt:lpstr>
      <vt:lpstr>oneM2M Release 2 Interactions</vt:lpstr>
      <vt:lpstr>oneM2M Release 2 Interactions</vt:lpstr>
      <vt:lpstr>oneM2M Release 3 assumptions</vt:lpstr>
      <vt:lpstr>oneM2M Release 3 Interactions</vt:lpstr>
      <vt:lpstr>oneM2M Release 3 Interactions</vt:lpstr>
      <vt:lpstr>oneM2M Release 4 possibilities</vt:lpstr>
    </vt:vector>
  </TitlesOfParts>
  <Company>NEC Europe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ETSI ISG CIM – Overview</dc:title>
  <dc:creator>Martin Bauer</dc:creator>
  <cp:lastModifiedBy>Martin Bauer</cp:lastModifiedBy>
  <cp:revision>31</cp:revision>
  <dcterms:created xsi:type="dcterms:W3CDTF">2017-11-20T14:47:10Z</dcterms:created>
  <dcterms:modified xsi:type="dcterms:W3CDTF">2017-12-14T07:32:14Z</dcterms:modified>
</cp:coreProperties>
</file>