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198" autoAdjust="0"/>
  </p:normalViewPr>
  <p:slideViewPr>
    <p:cSldViewPr showGuides="1">
      <p:cViewPr varScale="1">
        <p:scale>
          <a:sx n="85" d="100"/>
          <a:sy n="85" d="100"/>
        </p:scale>
        <p:origin x="740" y="68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1/16/2018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2018/1/16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a.kraft@telekom.d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dirty="0" smtClean="0"/>
              <a:t>TS-0023 2.6.3 open comments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99639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</a:t>
            </a:r>
            <a:r>
              <a:rPr lang="en-US" altLang="zh-CN" dirty="0" smtClean="0">
                <a:solidFill>
                  <a:srgbClr val="B42025"/>
                </a:solidFill>
              </a:rPr>
              <a:t> MAS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</a:t>
            </a:r>
            <a:r>
              <a:rPr lang="en-US" altLang="zh-CN" dirty="0" smtClean="0">
                <a:solidFill>
                  <a:srgbClr val="B42025"/>
                </a:solidFill>
              </a:rPr>
              <a:t> Andreas Kraft, Deutsche Telekom, </a:t>
            </a:r>
            <a:r>
              <a:rPr lang="en-US" altLang="zh-CN" dirty="0" smtClean="0">
                <a:solidFill>
                  <a:srgbClr val="B42025"/>
                </a:solidFill>
                <a:hlinkClick r:id="rId4"/>
              </a:rPr>
              <a:t>a.kraft@telekom.de</a:t>
            </a:r>
            <a:r>
              <a:rPr lang="en-US" altLang="zh-CN" dirty="0" smtClean="0">
                <a:solidFill>
                  <a:srgbClr val="B42025"/>
                </a:solidFill>
              </a:rPr>
              <a:t/>
            </a:r>
            <a:br>
              <a:rPr lang="en-US" altLang="zh-CN" dirty="0" smtClean="0">
                <a:solidFill>
                  <a:srgbClr val="B42025"/>
                </a:solidFill>
              </a:rPr>
            </a:br>
            <a:r>
              <a:rPr lang="en-US" altLang="zh-CN" dirty="0">
                <a:solidFill>
                  <a:srgbClr val="B42025"/>
                </a:solidFill>
              </a:rPr>
              <a:t>Meeting </a:t>
            </a:r>
            <a:r>
              <a:rPr lang="en-US" altLang="zh-CN" dirty="0" smtClean="0">
                <a:solidFill>
                  <a:srgbClr val="B42025"/>
                </a:solidFill>
              </a:rPr>
              <a:t>Date: 2018-01-15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Annex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 (informative</a:t>
            </a:r>
            <a:r>
              <a:rPr lang="en-US" sz="2400" dirty="0"/>
              <a:t>): </a:t>
            </a:r>
            <a:r>
              <a:rPr lang="en-US" sz="2400" dirty="0" smtClean="0"/>
              <a:t>Introduction </a:t>
            </a:r>
            <a:r>
              <a:rPr lang="en-US" sz="2400" dirty="0"/>
              <a:t>of External Organizations’ Data </a:t>
            </a:r>
            <a:r>
              <a:rPr lang="en-US" sz="2400" dirty="0" smtClean="0"/>
              <a:t>Models</a:t>
            </a:r>
          </a:p>
          <a:p>
            <a:pPr lvl="1"/>
            <a:r>
              <a:rPr lang="en-US" sz="2000" dirty="0" smtClean="0"/>
              <a:t>What should we do with the empty chapters in this annex? </a:t>
            </a:r>
            <a:r>
              <a:rPr lang="en-US" sz="2000" dirty="0" err="1" smtClean="0"/>
              <a:t>Eg</a:t>
            </a:r>
            <a:r>
              <a:rPr lang="en-US" sz="2000" dirty="0" smtClean="0"/>
              <a:t> </a:t>
            </a:r>
            <a:r>
              <a:rPr lang="en-US" sz="2000" dirty="0" err="1" smtClean="0"/>
              <a:t>Echonet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Remove them?</a:t>
            </a:r>
          </a:p>
          <a:p>
            <a:r>
              <a:rPr lang="en-GB" sz="2400" dirty="0"/>
              <a:t>Healthcare devices can be a one of the smart home devices so OMA DWWAPI-PCH can have relationship with oneM2M SDT. OCF</a:t>
            </a:r>
            <a:endParaRPr lang="de-DE" sz="2400" dirty="0"/>
          </a:p>
          <a:p>
            <a:pPr lvl="1"/>
            <a:r>
              <a:rPr lang="en-US" sz="2000" dirty="0"/>
              <a:t>Reference is missing. Is this [18] in this document</a:t>
            </a:r>
            <a:r>
              <a:rPr lang="en-US" sz="2000" dirty="0" smtClean="0"/>
              <a:t>?</a:t>
            </a:r>
            <a:endParaRPr lang="en-US" sz="2000" dirty="0"/>
          </a:p>
          <a:p>
            <a:pPr lvl="1"/>
            <a:endParaRPr lang="en-US" sz="20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81834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ModuleClasses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5.3.10 </a:t>
            </a:r>
            <a:r>
              <a:rPr lang="de-DE" sz="2800" dirty="0" err="1" smtClean="0"/>
              <a:t>battery</a:t>
            </a:r>
            <a:endParaRPr lang="de-DE" sz="2800" dirty="0" smtClean="0"/>
          </a:p>
          <a:p>
            <a:pPr lvl="1"/>
            <a:r>
              <a:rPr lang="de-DE" sz="2400" dirty="0" err="1" smtClean="0"/>
              <a:t>DataPoint</a:t>
            </a:r>
            <a:r>
              <a:rPr lang="de-DE" sz="2400" dirty="0" smtClean="0"/>
              <a:t> „</a:t>
            </a:r>
            <a:r>
              <a:rPr lang="en-GB" sz="2400" dirty="0" err="1" smtClean="0"/>
              <a:t>batteryThreshold</a:t>
            </a:r>
            <a:r>
              <a:rPr lang="en-GB" sz="2400" dirty="0" smtClean="0"/>
              <a:t>”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US" sz="2400" dirty="0" smtClean="0">
                <a:solidFill>
                  <a:schemeClr val="tx1"/>
                </a:solidFill>
              </a:rPr>
              <a:t>When </a:t>
            </a:r>
            <a:r>
              <a:rPr lang="en-US" sz="2400" dirty="0">
                <a:solidFill>
                  <a:schemeClr val="tx1"/>
                </a:solidFill>
              </a:rPr>
              <a:t>a battery’s “level” is less than “</a:t>
            </a:r>
            <a:r>
              <a:rPr lang="en-US" sz="2400" dirty="0" err="1">
                <a:solidFill>
                  <a:schemeClr val="tx1"/>
                </a:solidFill>
              </a:rPr>
              <a:t>batteryThreshold</a:t>
            </a:r>
            <a:r>
              <a:rPr lang="en-US" sz="2400" dirty="0">
                <a:solidFill>
                  <a:schemeClr val="tx1"/>
                </a:solidFill>
              </a:rPr>
              <a:t>” then “</a:t>
            </a:r>
            <a:r>
              <a:rPr lang="en-US" sz="2400" dirty="0" err="1">
                <a:solidFill>
                  <a:schemeClr val="tx1"/>
                </a:solidFill>
              </a:rPr>
              <a:t>lowBattery</a:t>
            </a:r>
            <a:r>
              <a:rPr lang="en-US" sz="2400" dirty="0">
                <a:solidFill>
                  <a:schemeClr val="tx1"/>
                </a:solidFill>
              </a:rPr>
              <a:t>” is set to “True” </a:t>
            </a:r>
            <a:r>
              <a:rPr lang="en-US" sz="2400" dirty="0">
                <a:solidFill>
                  <a:srgbClr val="FF0000"/>
                </a:solidFill>
              </a:rPr>
              <a:t>(and optionally to generate an alarm, see clause 5.3.7</a:t>
            </a:r>
            <a:r>
              <a:rPr lang="en-US" sz="2400" dirty="0" smtClean="0">
                <a:solidFill>
                  <a:srgbClr val="FF0000"/>
                </a:solidFill>
              </a:rPr>
              <a:t>).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GB" sz="2400" dirty="0" smtClean="0"/>
              <a:t>Suggestion: Remove this part of the </a:t>
            </a:r>
            <a:r>
              <a:rPr lang="en-GB" sz="2400" dirty="0"/>
              <a:t>note. This is defining a behaviour, which is up to a device, if it supports this </a:t>
            </a:r>
            <a:r>
              <a:rPr lang="en-GB" sz="2400" dirty="0" smtClean="0"/>
              <a:t>functionality.</a:t>
            </a:r>
          </a:p>
          <a:p>
            <a:pPr lvl="1"/>
            <a:r>
              <a:rPr lang="en-GB" sz="2400" dirty="0" err="1" smtClean="0"/>
              <a:t>DataPoints</a:t>
            </a:r>
            <a:r>
              <a:rPr lang="en-GB" sz="2400" dirty="0"/>
              <a:t> “</a:t>
            </a:r>
            <a:r>
              <a:rPr lang="en-GB" sz="2400" dirty="0" err="1" smtClean="0"/>
              <a:t>electricEnergy</a:t>
            </a:r>
            <a:r>
              <a:rPr lang="en-GB" sz="2400" dirty="0" smtClean="0"/>
              <a:t>” and “voltage”</a:t>
            </a: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unit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measure</a:t>
            </a:r>
            <a:r>
              <a:rPr lang="de-DE" sz="2400" dirty="0" smtClean="0"/>
              <a:t>?	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ModuleClasses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5.3.26 „</a:t>
            </a:r>
            <a:r>
              <a:rPr lang="de-DE" dirty="0" err="1" smtClean="0"/>
              <a:t>credentials</a:t>
            </a:r>
            <a:r>
              <a:rPr lang="de-DE" dirty="0" smtClean="0"/>
              <a:t>“</a:t>
            </a:r>
          </a:p>
          <a:p>
            <a:pPr lvl="1"/>
            <a:r>
              <a:rPr lang="en-US" dirty="0"/>
              <a:t>Editor’s note: discussion with SEC regarding completeness and methods is expected</a:t>
            </a:r>
            <a:r>
              <a:rPr lang="en-US" dirty="0" smtClean="0"/>
              <a:t>.</a:t>
            </a:r>
          </a:p>
          <a:p>
            <a:r>
              <a:rPr lang="de-DE" dirty="0" smtClean="0"/>
              <a:t>5.3.30 „</a:t>
            </a:r>
            <a:r>
              <a:rPr lang="de-DE" dirty="0" err="1" smtClean="0"/>
              <a:t>electricVehicleConnector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en-GB" dirty="0" err="1" smtClean="0"/>
              <a:t>DischargingCapacity</a:t>
            </a:r>
            <a:r>
              <a:rPr lang="en-GB" dirty="0" smtClean="0"/>
              <a:t>”</a:t>
            </a:r>
          </a:p>
          <a:p>
            <a:pPr lvl="2"/>
            <a:r>
              <a:rPr lang="en-GB" dirty="0" smtClean="0"/>
              <a:t>Unit of measure is missing</a:t>
            </a:r>
          </a:p>
          <a:p>
            <a:r>
              <a:rPr lang="de-DE" dirty="0" smtClean="0"/>
              <a:t>5.3.31 „</a:t>
            </a:r>
            <a:r>
              <a:rPr lang="de-DE" dirty="0" err="1" smtClean="0"/>
              <a:t>energyConsumption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/>
              <a:t> „</a:t>
            </a:r>
            <a:r>
              <a:rPr lang="de-DE" dirty="0" err="1" smtClean="0"/>
              <a:t>roundingEnergyConsumption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Documentation</a:t>
            </a:r>
            <a:r>
              <a:rPr lang="de-DE" dirty="0" smtClean="0"/>
              <a:t> not </a:t>
            </a:r>
            <a:r>
              <a:rPr lang="de-DE" dirty="0" err="1" smtClean="0"/>
              <a:t>clear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572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ModuleClasses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5.3.32 „</a:t>
            </a:r>
            <a:r>
              <a:rPr lang="de-DE" dirty="0" err="1" smtClean="0"/>
              <a:t>energyGeneration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/>
              <a:t> „</a:t>
            </a:r>
            <a:r>
              <a:rPr lang="de-DE" dirty="0" err="1" smtClean="0"/>
              <a:t>powerGenerationData</a:t>
            </a:r>
            <a:r>
              <a:rPr lang="de-DE" dirty="0" smtClean="0"/>
              <a:t>“</a:t>
            </a:r>
          </a:p>
          <a:p>
            <a:pPr lvl="2"/>
            <a:r>
              <a:rPr lang="de-DE" dirty="0" smtClean="0"/>
              <a:t>Unit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measure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missing</a:t>
            </a:r>
            <a:endParaRPr lang="de-DE" dirty="0" smtClean="0"/>
          </a:p>
          <a:p>
            <a:r>
              <a:rPr lang="de-DE" dirty="0" smtClean="0"/>
              <a:t>5.3.40 „</a:t>
            </a:r>
            <a:r>
              <a:rPr lang="de-DE" dirty="0" err="1" smtClean="0"/>
              <a:t>height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de-DE" dirty="0" err="1" smtClean="0"/>
              <a:t>height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Why</a:t>
            </a:r>
            <a:r>
              <a:rPr lang="de-DE" dirty="0" smtClean="0"/>
              <a:t> not m </a:t>
            </a:r>
            <a:r>
              <a:rPr lang="de-DE" dirty="0" err="1" smtClean="0"/>
              <a:t>instead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cm (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anywhere</a:t>
            </a:r>
            <a:r>
              <a:rPr lang="de-DE" dirty="0" smtClean="0"/>
              <a:t> </a:t>
            </a:r>
            <a:r>
              <a:rPr lang="de-DE" dirty="0" err="1" smtClean="0"/>
              <a:t>else</a:t>
            </a:r>
            <a:r>
              <a:rPr lang="de-DE" dirty="0" smtClean="0"/>
              <a:t>)?</a:t>
            </a:r>
          </a:p>
          <a:p>
            <a:r>
              <a:rPr lang="de-DE" dirty="0" smtClean="0"/>
              <a:t>5.3.41 „</a:t>
            </a:r>
            <a:r>
              <a:rPr lang="de-DE" dirty="0" err="1" smtClean="0"/>
              <a:t>hotWaterSupply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de-DE" dirty="0" err="1" smtClean="0"/>
              <a:t>bath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Documentation</a:t>
            </a:r>
            <a:r>
              <a:rPr lang="de-DE" dirty="0" smtClean="0"/>
              <a:t> </a:t>
            </a:r>
            <a:r>
              <a:rPr lang="de-DE" dirty="0" err="1" smtClean="0"/>
              <a:t>unclear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443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ModuleClasses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5.3.49 „</a:t>
            </a:r>
            <a:r>
              <a:rPr lang="de-DE" dirty="0" err="1" smtClean="0"/>
              <a:t>motionSensor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de-DE" dirty="0" err="1" smtClean="0"/>
              <a:t>silentTime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Added</a:t>
            </a:r>
            <a:r>
              <a:rPr lang="de-DE" dirty="0" smtClean="0"/>
              <a:t> </a:t>
            </a:r>
            <a:r>
              <a:rPr lang="de-DE" dirty="0" err="1" smtClean="0"/>
              <a:t>unit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measure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seconds</a:t>
            </a:r>
            <a:r>
              <a:rPr lang="de-DE" dirty="0" smtClean="0"/>
              <a:t>).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correct</a:t>
            </a:r>
            <a:r>
              <a:rPr lang="de-DE" dirty="0" smtClean="0"/>
              <a:t>?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de-DE" dirty="0" err="1" smtClean="0"/>
              <a:t>sensitivity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unit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measure</a:t>
            </a:r>
            <a:r>
              <a:rPr lang="de-DE" dirty="0" smtClean="0"/>
              <a:t>?</a:t>
            </a:r>
          </a:p>
          <a:p>
            <a:r>
              <a:rPr lang="de-DE" dirty="0" smtClean="0"/>
              <a:t>5.3.59 „</a:t>
            </a:r>
            <a:r>
              <a:rPr lang="de-DE" dirty="0" err="1" smtClean="0"/>
              <a:t>printQueue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 smtClean="0"/>
              <a:t> „</a:t>
            </a:r>
            <a:r>
              <a:rPr lang="de-DE" dirty="0" err="1" smtClean="0"/>
              <a:t>uri</a:t>
            </a:r>
            <a:r>
              <a:rPr lang="de-DE" dirty="0" smtClean="0"/>
              <a:t>“</a:t>
            </a:r>
          </a:p>
          <a:p>
            <a:pPr lvl="2"/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a </a:t>
            </a:r>
            <a:r>
              <a:rPr lang="de-DE" dirty="0" err="1" smtClean="0"/>
              <a:t>correct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? Suggestion: </a:t>
            </a:r>
            <a:r>
              <a:rPr lang="de-DE" dirty="0" err="1" smtClean="0"/>
              <a:t>remove</a:t>
            </a:r>
            <a:r>
              <a:rPr lang="de-DE" dirty="0" smtClean="0"/>
              <a:t> it.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227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ModuleClasses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5.3.64 „</a:t>
            </a:r>
            <a:r>
              <a:rPr lang="de-DE" dirty="0" err="1" smtClean="0"/>
              <a:t>remoteControlEnable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DataPoint</a:t>
            </a:r>
            <a:r>
              <a:rPr lang="de-DE" dirty="0"/>
              <a:t> „</a:t>
            </a:r>
            <a:r>
              <a:rPr lang="de-DE" dirty="0" err="1" smtClean="0"/>
              <a:t>remoteControlEnabled</a:t>
            </a:r>
            <a:r>
              <a:rPr lang="de-DE" dirty="0" smtClean="0"/>
              <a:t>“</a:t>
            </a:r>
          </a:p>
          <a:p>
            <a:pPr lvl="2"/>
            <a:r>
              <a:rPr lang="en-GB" dirty="0"/>
              <a:t>Actually, we need a “</a:t>
            </a:r>
            <a:r>
              <a:rPr lang="en-GB" dirty="0" err="1"/>
              <a:t>remoteMonitorEnable</a:t>
            </a:r>
            <a:r>
              <a:rPr lang="en-GB" dirty="0"/>
              <a:t>” MC here as well in order to distinguish this functionality </a:t>
            </a:r>
            <a:r>
              <a:rPr lang="en-GB" dirty="0" smtClean="0"/>
              <a:t>(monitoring) as </a:t>
            </a:r>
            <a:r>
              <a:rPr lang="en-GB" dirty="0"/>
              <a:t>well.</a:t>
            </a:r>
            <a:endParaRPr lang="de-DE" dirty="0"/>
          </a:p>
          <a:p>
            <a:r>
              <a:rPr lang="de-DE" dirty="0" smtClean="0"/>
              <a:t>5.3.67 „</a:t>
            </a:r>
            <a:r>
              <a:rPr lang="de-DE" dirty="0" err="1" smtClean="0"/>
              <a:t>securityStatus</a:t>
            </a:r>
            <a:r>
              <a:rPr lang="de-DE" dirty="0" smtClean="0"/>
              <a:t>“</a:t>
            </a:r>
          </a:p>
          <a:p>
            <a:pPr lvl="2"/>
            <a:r>
              <a:rPr lang="en-GB" dirty="0"/>
              <a:t>The </a:t>
            </a:r>
            <a:r>
              <a:rPr lang="en-GB" dirty="0" smtClean="0"/>
              <a:t>name </a:t>
            </a:r>
            <a:r>
              <a:rPr lang="en-GB" dirty="0"/>
              <a:t>of </a:t>
            </a:r>
            <a:r>
              <a:rPr lang="en-GB" dirty="0" err="1"/>
              <a:t>ModuleClass</a:t>
            </a:r>
            <a:r>
              <a:rPr lang="en-GB" dirty="0"/>
              <a:t> doesn’t fully align with the functionality. “status” is different from a “mode”.</a:t>
            </a:r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7136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Devices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5.5.43 „</a:t>
            </a:r>
            <a:r>
              <a:rPr lang="de-DE" sz="2800" dirty="0" err="1" smtClean="0"/>
              <a:t>deviceSwitch</a:t>
            </a:r>
            <a:r>
              <a:rPr lang="de-DE" sz="2800" dirty="0" smtClean="0"/>
              <a:t>“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 switch is a device that is used to control and monitor the state of power. </a:t>
            </a:r>
            <a:r>
              <a:rPr lang="en-US" sz="2400" dirty="0">
                <a:solidFill>
                  <a:srgbClr val="FF0000"/>
                </a:solidFill>
              </a:rPr>
              <a:t>Although there is only one module instance in Table 5.5.43 1, the </a:t>
            </a:r>
            <a:r>
              <a:rPr lang="en-US" sz="2400" dirty="0" err="1">
                <a:solidFill>
                  <a:srgbClr val="FF0000"/>
                </a:solidFill>
              </a:rPr>
              <a:t>binarySwitch</a:t>
            </a:r>
            <a:r>
              <a:rPr lang="en-US" sz="2400" dirty="0">
                <a:solidFill>
                  <a:srgbClr val="FF0000"/>
                </a:solidFill>
              </a:rPr>
              <a:t> module instance can be extended using different module instance names according to the </a:t>
            </a:r>
            <a:r>
              <a:rPr lang="en-US" sz="2400" dirty="0" smtClean="0">
                <a:solidFill>
                  <a:srgbClr val="FF0000"/>
                </a:solidFill>
              </a:rPr>
              <a:t>requirement.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GB" sz="2400" dirty="0"/>
              <a:t>What does this mean? We don’t have this kind of flexibility in the other devices. Such a new device would not be compliant. </a:t>
            </a:r>
            <a:endParaRPr lang="en-US" sz="2400" dirty="0" smtClean="0"/>
          </a:p>
          <a:p>
            <a:pPr marL="457200" lvl="1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150734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Enums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5.6.12 „</a:t>
            </a:r>
            <a:r>
              <a:rPr lang="de-DE" dirty="0" err="1" smtClean="0"/>
              <a:t>hd:enumDeviceType</a:t>
            </a:r>
            <a:r>
              <a:rPr lang="de-DE" dirty="0" smtClean="0"/>
              <a:t>“</a:t>
            </a:r>
          </a:p>
          <a:p>
            <a:pPr lvl="1"/>
            <a:r>
              <a:rPr lang="en-GB" dirty="0"/>
              <a:t>Can we remove this </a:t>
            </a:r>
            <a:r>
              <a:rPr lang="en-GB" dirty="0" err="1"/>
              <a:t>enum</a:t>
            </a:r>
            <a:r>
              <a:rPr lang="en-GB" dirty="0"/>
              <a:t> type? It is not used in this TS</a:t>
            </a:r>
            <a:r>
              <a:rPr lang="en-GB" dirty="0" smtClean="0"/>
              <a:t>.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not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maintained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2753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Principles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6.2 “The </a:t>
            </a:r>
            <a:r>
              <a:rPr lang="en-US" dirty="0"/>
              <a:t>Resource Mapping </a:t>
            </a:r>
            <a:r>
              <a:rPr lang="en-US" dirty="0" smtClean="0"/>
              <a:t>Rules”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 rule for sub-devices is missing.</a:t>
            </a:r>
          </a:p>
          <a:p>
            <a:r>
              <a:rPr lang="en-US" dirty="0" smtClean="0"/>
              <a:t>6.2.5 “Resource </a:t>
            </a:r>
            <a:r>
              <a:rPr lang="en-US" dirty="0"/>
              <a:t>mapping for </a:t>
            </a:r>
            <a:r>
              <a:rPr lang="en-US" dirty="0" smtClean="0"/>
              <a:t>Property”</a:t>
            </a:r>
          </a:p>
          <a:p>
            <a:pPr lvl="1"/>
            <a:r>
              <a:rPr lang="en-US" dirty="0" smtClean="0"/>
              <a:t>This section has old text.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6690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383</Words>
  <Application>Microsoft Office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宋体</vt:lpstr>
      <vt:lpstr>Arial</vt:lpstr>
      <vt:lpstr>Calibri</vt:lpstr>
      <vt:lpstr>Office Theme</vt:lpstr>
      <vt:lpstr>TS-0023 2.6.3 open comments</vt:lpstr>
      <vt:lpstr>ModuleClasses</vt:lpstr>
      <vt:lpstr>ModuleClasses</vt:lpstr>
      <vt:lpstr>ModuleClasses</vt:lpstr>
      <vt:lpstr>ModuleClasses</vt:lpstr>
      <vt:lpstr>ModuleClasses</vt:lpstr>
      <vt:lpstr>Devices</vt:lpstr>
      <vt:lpstr>Enums</vt:lpstr>
      <vt:lpstr>Principles</vt:lpstr>
      <vt:lpstr>Annex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Kraft, Andreas</cp:lastModifiedBy>
  <cp:revision>2652</cp:revision>
  <dcterms:created xsi:type="dcterms:W3CDTF">2017-02-16T19:12:16Z</dcterms:created>
  <dcterms:modified xsi:type="dcterms:W3CDTF">2018-01-16T16:31:14Z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