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60" r:id="rId3"/>
    <p:sldId id="274" r:id="rId4"/>
    <p:sldId id="275" r:id="rId5"/>
    <p:sldId id="276" r:id="rId6"/>
    <p:sldId id="273" r:id="rId7"/>
    <p:sldId id="27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17" autoAdjust="0"/>
    <p:restoredTop sz="76494" autoAdjust="0"/>
  </p:normalViewPr>
  <p:slideViewPr>
    <p:cSldViewPr snapToGrid="0">
      <p:cViewPr varScale="1">
        <p:scale>
          <a:sx n="78" d="100"/>
          <a:sy n="78" d="100"/>
        </p:scale>
        <p:origin x="1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3E050-52CF-4042-A813-7C436506D4F1}" type="datetimeFigureOut">
              <a:rPr kumimoji="1" lang="ko-KR" altLang="en-US" smtClean="0"/>
              <a:t>2018. 9. 13.</a:t>
            </a:fld>
            <a:endParaRPr kumimoji="1"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ko-KR" altLang="en-US"/>
              <a:t>마스터 텍스트 스타일 편집
둘째 수준
셋째 수준
넷째 수준
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041E9-2AF1-3B44-9F2A-91AA1018E4EA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03737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041E9-2AF1-3B44-9F2A-91AA1018E4EA}" type="slidenum">
              <a:rPr kumimoji="1" lang="ko-KR" altLang="en-US" smtClean="0"/>
              <a:t>2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099371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041E9-2AF1-3B44-9F2A-91AA1018E4EA}" type="slidenum">
              <a:rPr kumimoji="1" lang="ko-KR" altLang="en-US" smtClean="0"/>
              <a:t>3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597833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041E9-2AF1-3B44-9F2A-91AA1018E4EA}" type="slidenum">
              <a:rPr kumimoji="1" lang="ko-KR" altLang="en-US" smtClean="0"/>
              <a:t>4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1615842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041E9-2AF1-3B44-9F2A-91AA1018E4EA}" type="slidenum">
              <a:rPr kumimoji="1" lang="ko-KR" altLang="en-US" smtClean="0"/>
              <a:t>5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7317597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041E9-2AF1-3B44-9F2A-91AA1018E4EA}" type="slidenum">
              <a:rPr kumimoji="1" lang="ko-KR" altLang="en-US" smtClean="0"/>
              <a:t>6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886900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041E9-2AF1-3B44-9F2A-91AA1018E4EA}" type="slidenum">
              <a:rPr kumimoji="1" lang="ko-KR" altLang="en-US" smtClean="0"/>
              <a:t>7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593360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ko-KR" sz="4000" dirty="0"/>
              <a:t>Way forward  for WI-0070 and TR-0046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TaeHyun KIM (</a:t>
            </a:r>
            <a:r>
              <a:rPr lang="en-US" altLang="ko-KR" dirty="0" err="1"/>
              <a:t>SyncTechno</a:t>
            </a:r>
            <a:r>
              <a:rPr lang="en-US" altLang="ko-KR" dirty="0"/>
              <a:t> Inc.) / Sept. 2018 MAS#37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10362682" cy="1173570"/>
          </a:xfrm>
        </p:spPr>
        <p:txBody>
          <a:bodyPr>
            <a:normAutofit fontScale="90000"/>
          </a:bodyPr>
          <a:lstStyle/>
          <a:p>
            <a:r>
              <a:rPr kumimoji="1" lang="en-US" altLang="ko-KR" dirty="0"/>
              <a:t>WI-0070 Public Warning Service Enabler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  <p:sp>
        <p:nvSpPr>
          <p:cNvPr id="18" name="내용 개체 틀 4">
            <a:extLst>
              <a:ext uri="{FF2B5EF4-FFF2-40B4-BE49-F238E27FC236}">
                <a16:creationId xmlns:a16="http://schemas.microsoft.com/office/drawing/2014/main" id="{FCB0828E-63C6-4C33-9D3B-C87ED6B38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768" y="1493919"/>
            <a:ext cx="11046464" cy="1329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" altLang="ko-KR" dirty="0">
                <a:solidFill>
                  <a:srgbClr val="C00000"/>
                </a:solidFill>
              </a:rPr>
              <a:t>WI-0070, </a:t>
            </a:r>
            <a:r>
              <a:rPr kumimoji="1" lang="en-US" altLang="ko-KR" dirty="0">
                <a:solidFill>
                  <a:srgbClr val="C00000"/>
                </a:solidFill>
              </a:rPr>
              <a:t>Public</a:t>
            </a:r>
            <a:r>
              <a:rPr kumimoji="1" lang="ko-KR" altLang="en-US" dirty="0">
                <a:solidFill>
                  <a:srgbClr val="C00000"/>
                </a:solidFill>
              </a:rPr>
              <a:t> </a:t>
            </a:r>
            <a:r>
              <a:rPr kumimoji="1" lang="en-US" altLang="ko-KR" dirty="0">
                <a:solidFill>
                  <a:srgbClr val="C00000"/>
                </a:solidFill>
              </a:rPr>
              <a:t>Warning</a:t>
            </a:r>
            <a:r>
              <a:rPr kumimoji="1" lang="ko-KR" altLang="en-US" dirty="0">
                <a:solidFill>
                  <a:srgbClr val="C00000"/>
                </a:solidFill>
              </a:rPr>
              <a:t> </a:t>
            </a:r>
            <a:r>
              <a:rPr kumimoji="1" lang="en" altLang="ko-KR" dirty="0">
                <a:solidFill>
                  <a:srgbClr val="C00000"/>
                </a:solidFill>
              </a:rPr>
              <a:t>Service Enabler, started to develop mechanism of helping authorities provide warning for the public safety by </a:t>
            </a:r>
            <a:r>
              <a:rPr kumimoji="1" lang="en" altLang="ko-KR" b="1" u="sng" dirty="0">
                <a:solidFill>
                  <a:srgbClr val="C00000"/>
                </a:solidFill>
              </a:rPr>
              <a:t>making things understand warning notification </a:t>
            </a:r>
            <a:r>
              <a:rPr kumimoji="1" lang="en" altLang="ko-KR" dirty="0">
                <a:solidFill>
                  <a:srgbClr val="C00000"/>
                </a:solidFill>
              </a:rPr>
              <a:t>from authorities.</a:t>
            </a:r>
          </a:p>
        </p:txBody>
      </p:sp>
      <p:sp>
        <p:nvSpPr>
          <p:cNvPr id="19" name="모서리가 둥근 직사각형 7">
            <a:extLst>
              <a:ext uri="{FF2B5EF4-FFF2-40B4-BE49-F238E27FC236}">
                <a16:creationId xmlns:a16="http://schemas.microsoft.com/office/drawing/2014/main" id="{298A7498-BF21-459C-98CB-ED5DAFA2BE26}"/>
              </a:ext>
            </a:extLst>
          </p:cNvPr>
          <p:cNvSpPr/>
          <p:nvPr/>
        </p:nvSpPr>
        <p:spPr>
          <a:xfrm>
            <a:off x="7998487" y="2970683"/>
            <a:ext cx="3235569" cy="3398214"/>
          </a:xfrm>
          <a:prstGeom prst="roundRect">
            <a:avLst>
              <a:gd name="adj" fmla="val 7971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en-US" altLang="ko-KR" dirty="0">
                <a:solidFill>
                  <a:schemeClr val="accent1"/>
                </a:solidFill>
              </a:rPr>
              <a:t>Targeted receiver</a:t>
            </a:r>
            <a:endParaRPr kumimoji="1" lang="ko-KR" altLang="en-US" dirty="0">
              <a:solidFill>
                <a:schemeClr val="accent1"/>
              </a:solidFill>
            </a:endParaRPr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430DFCB9-3C7B-4583-B8C9-B6438FC6FD3C}"/>
              </a:ext>
            </a:extLst>
          </p:cNvPr>
          <p:cNvSpPr/>
          <p:nvPr/>
        </p:nvSpPr>
        <p:spPr>
          <a:xfrm>
            <a:off x="940607" y="3699068"/>
            <a:ext cx="2094186" cy="9144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>
                <a:solidFill>
                  <a:schemeClr val="accent1"/>
                </a:solidFill>
              </a:rPr>
              <a:t>Authority</a:t>
            </a:r>
            <a:endParaRPr kumimoji="1" lang="ko-KR" altLang="en-US" dirty="0">
              <a:solidFill>
                <a:schemeClr val="accent1"/>
              </a:solidFill>
            </a:endParaRPr>
          </a:p>
        </p:txBody>
      </p:sp>
      <p:cxnSp>
        <p:nvCxnSpPr>
          <p:cNvPr id="21" name="직선 화살표 연결선 20">
            <a:extLst>
              <a:ext uri="{FF2B5EF4-FFF2-40B4-BE49-F238E27FC236}">
                <a16:creationId xmlns:a16="http://schemas.microsoft.com/office/drawing/2014/main" id="{4CA22275-D142-424A-993B-08319D6E0AE9}"/>
              </a:ext>
            </a:extLst>
          </p:cNvPr>
          <p:cNvCxnSpPr>
            <a:cxnSpLocks/>
            <a:stCxn id="20" idx="6"/>
            <a:endCxn id="22" idx="2"/>
          </p:cNvCxnSpPr>
          <p:nvPr/>
        </p:nvCxnSpPr>
        <p:spPr>
          <a:xfrm>
            <a:off x="3034793" y="4156268"/>
            <a:ext cx="56838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타원 21">
            <a:extLst>
              <a:ext uri="{FF2B5EF4-FFF2-40B4-BE49-F238E27FC236}">
                <a16:creationId xmlns:a16="http://schemas.microsoft.com/office/drawing/2014/main" id="{9B9626E4-3F3B-45D9-BA1D-D49D73F0A338}"/>
              </a:ext>
            </a:extLst>
          </p:cNvPr>
          <p:cNvSpPr/>
          <p:nvPr/>
        </p:nvSpPr>
        <p:spPr>
          <a:xfrm>
            <a:off x="8718667" y="3699068"/>
            <a:ext cx="2094186" cy="9144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>
                <a:solidFill>
                  <a:schemeClr val="accent1"/>
                </a:solidFill>
              </a:rPr>
              <a:t>Human</a:t>
            </a:r>
            <a:endParaRPr kumimoji="1" lang="ko-KR" altLang="en-US" dirty="0">
              <a:solidFill>
                <a:schemeClr val="accent1"/>
              </a:solidFill>
            </a:endParaRPr>
          </a:p>
        </p:txBody>
      </p:sp>
      <p:sp>
        <p:nvSpPr>
          <p:cNvPr id="23" name="타원 22">
            <a:extLst>
              <a:ext uri="{FF2B5EF4-FFF2-40B4-BE49-F238E27FC236}">
                <a16:creationId xmlns:a16="http://schemas.microsoft.com/office/drawing/2014/main" id="{2E8CDA2C-39EB-4DA1-9EE9-5ECDB706D0B8}"/>
              </a:ext>
            </a:extLst>
          </p:cNvPr>
          <p:cNvSpPr/>
          <p:nvPr/>
        </p:nvSpPr>
        <p:spPr>
          <a:xfrm>
            <a:off x="8718667" y="5016064"/>
            <a:ext cx="209418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Things</a:t>
            </a:r>
            <a:endParaRPr kumimoji="1" lang="ko-KR" altLang="en-US" dirty="0"/>
          </a:p>
        </p:txBody>
      </p:sp>
      <p:cxnSp>
        <p:nvCxnSpPr>
          <p:cNvPr id="24" name="직선 화살표 연결선 23">
            <a:extLst>
              <a:ext uri="{FF2B5EF4-FFF2-40B4-BE49-F238E27FC236}">
                <a16:creationId xmlns:a16="http://schemas.microsoft.com/office/drawing/2014/main" id="{50276D2A-74AD-4494-9E11-4BFEF6A3FC97}"/>
              </a:ext>
            </a:extLst>
          </p:cNvPr>
          <p:cNvCxnSpPr>
            <a:cxnSpLocks/>
            <a:stCxn id="20" idx="6"/>
            <a:endCxn id="23" idx="2"/>
          </p:cNvCxnSpPr>
          <p:nvPr/>
        </p:nvCxnSpPr>
        <p:spPr>
          <a:xfrm>
            <a:off x="3034793" y="4156268"/>
            <a:ext cx="5683874" cy="1316996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B8A1088-F9C4-44D7-B0B8-37E7698D91C4}"/>
              </a:ext>
            </a:extLst>
          </p:cNvPr>
          <p:cNvSpPr txBox="1"/>
          <p:nvPr/>
        </p:nvSpPr>
        <p:spPr>
          <a:xfrm>
            <a:off x="793820" y="4701321"/>
            <a:ext cx="28035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600" dirty="0"/>
              <a:t>Natural disaster warning</a:t>
            </a:r>
            <a:endParaRPr lang="en" altLang="ko-K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" altLang="ko-KR" sz="1600" dirty="0"/>
              <a:t>Man-made disaster warning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" altLang="ko-KR" sz="1600" dirty="0"/>
              <a:t>Other emergency warning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9284BC-4B88-48B9-B62C-B96976E7AF25}"/>
              </a:ext>
            </a:extLst>
          </p:cNvPr>
          <p:cNvSpPr txBox="1"/>
          <p:nvPr/>
        </p:nvSpPr>
        <p:spPr>
          <a:xfrm>
            <a:off x="3738971" y="3727882"/>
            <a:ext cx="2475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dirty="0">
                <a:solidFill>
                  <a:schemeClr val="accent1"/>
                </a:solidFill>
              </a:rPr>
              <a:t>Public Warning Message</a:t>
            </a:r>
            <a:endParaRPr kumimoji="1" lang="ko-KR" altLang="en-US" dirty="0">
              <a:solidFill>
                <a:schemeClr val="accent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CE8F0A6-6802-40F5-B9AA-49DFE820D3E8}"/>
              </a:ext>
            </a:extLst>
          </p:cNvPr>
          <p:cNvSpPr txBox="1"/>
          <p:nvPr/>
        </p:nvSpPr>
        <p:spPr>
          <a:xfrm>
            <a:off x="6474219" y="4195506"/>
            <a:ext cx="1398973" cy="30777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ko-KR" sz="1400" dirty="0">
                <a:solidFill>
                  <a:schemeClr val="accent1"/>
                </a:solidFill>
              </a:rPr>
              <a:t>Human readable</a:t>
            </a:r>
            <a:endParaRPr kumimoji="1" lang="ko-KR" altLang="en-US" sz="1400" dirty="0">
              <a:solidFill>
                <a:schemeClr val="accent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9BD5E0E-B5A9-471A-8AB8-37931CE5D355}"/>
              </a:ext>
            </a:extLst>
          </p:cNvPr>
          <p:cNvSpPr txBox="1"/>
          <p:nvPr/>
        </p:nvSpPr>
        <p:spPr>
          <a:xfrm>
            <a:off x="6348924" y="5483736"/>
            <a:ext cx="2009653" cy="30777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ko-KR" sz="1400" dirty="0">
                <a:solidFill>
                  <a:schemeClr val="accent1"/>
                </a:solidFill>
              </a:rPr>
              <a:t>Machine understandable</a:t>
            </a:r>
            <a:endParaRPr kumimoji="1" lang="ko-KR" alt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291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10314254" cy="1173570"/>
          </a:xfrm>
        </p:spPr>
        <p:txBody>
          <a:bodyPr>
            <a:normAutofit/>
          </a:bodyPr>
          <a:lstStyle/>
          <a:p>
            <a:r>
              <a:rPr kumimoji="1" lang="en-US" altLang="ko-KR" dirty="0"/>
              <a:t>IoT-based Public Warning Service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A7741BD0-9FE3-6340-92E8-9ABFB7F81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3919"/>
            <a:ext cx="10515600" cy="1329668"/>
          </a:xfrm>
        </p:spPr>
        <p:txBody>
          <a:bodyPr/>
          <a:lstStyle/>
          <a:p>
            <a:pPr marL="0" indent="0">
              <a:buNone/>
            </a:pPr>
            <a:r>
              <a:rPr kumimoji="1" lang="en" altLang="ko-KR" dirty="0">
                <a:solidFill>
                  <a:srgbClr val="C00000"/>
                </a:solidFill>
              </a:rPr>
              <a:t>IoT-based Public Warning Service is a warning notification for IoT devices by an additional dissemination channel of existing Integrated Public Warning System.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FAD2AC49-6D33-4280-8A84-5E503277A755}"/>
              </a:ext>
            </a:extLst>
          </p:cNvPr>
          <p:cNvSpPr/>
          <p:nvPr/>
        </p:nvSpPr>
        <p:spPr>
          <a:xfrm>
            <a:off x="4301337" y="3669091"/>
            <a:ext cx="1055110" cy="622196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IPWS</a:t>
            </a:r>
            <a:endParaRPr kumimoji="1" lang="ko-KR" altLang="en-US" sz="10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F287D4C1-5AAE-49BE-ABA2-20DAA471F77D}"/>
              </a:ext>
            </a:extLst>
          </p:cNvPr>
          <p:cNvSpPr/>
          <p:nvPr/>
        </p:nvSpPr>
        <p:spPr>
          <a:xfrm>
            <a:off x="6164505" y="3079804"/>
            <a:ext cx="1191075" cy="48768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Public </a:t>
            </a:r>
            <a:r>
              <a:rPr kumimoji="1" lang="en-US" altLang="ko-KR" sz="105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Warning Channel 1</a:t>
            </a:r>
            <a:endParaRPr kumimoji="1" lang="ko-KR" altLang="en-US" sz="10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30414C28-FDA0-4B89-BE61-C80594ACCCAF}"/>
              </a:ext>
            </a:extLst>
          </p:cNvPr>
          <p:cNvSpPr/>
          <p:nvPr/>
        </p:nvSpPr>
        <p:spPr>
          <a:xfrm>
            <a:off x="6164505" y="3730044"/>
            <a:ext cx="1191075" cy="48768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Public Warning Channel 2</a:t>
            </a:r>
          </a:p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(3GPP PWS</a:t>
            </a:r>
            <a:r>
              <a:rPr kumimoji="1" lang="en-US" altLang="ko-KR" sz="105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2)</a:t>
            </a:r>
            <a:r>
              <a:rPr kumimoji="1" lang="en-US" altLang="ko-KR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)</a:t>
            </a:r>
            <a:endParaRPr kumimoji="1" lang="ko-KR" altLang="en-US" sz="10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52622C82-1E98-4BCE-B436-FAF4EE09B25C}"/>
              </a:ext>
            </a:extLst>
          </p:cNvPr>
          <p:cNvSpPr/>
          <p:nvPr/>
        </p:nvSpPr>
        <p:spPr>
          <a:xfrm>
            <a:off x="6159942" y="4893364"/>
            <a:ext cx="1191075" cy="48768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Public Warning Channel N</a:t>
            </a:r>
          </a:p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(M2M)</a:t>
            </a:r>
            <a:endParaRPr kumimoji="1" lang="ko-KR" altLang="en-US" sz="10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14" name="직선 연결선[R] 28">
            <a:extLst>
              <a:ext uri="{FF2B5EF4-FFF2-40B4-BE49-F238E27FC236}">
                <a16:creationId xmlns:a16="http://schemas.microsoft.com/office/drawing/2014/main" id="{502CBA85-1412-4177-AF7A-696B0EB01848}"/>
              </a:ext>
            </a:extLst>
          </p:cNvPr>
          <p:cNvCxnSpPr/>
          <p:nvPr/>
        </p:nvCxnSpPr>
        <p:spPr>
          <a:xfrm>
            <a:off x="6711314" y="4375544"/>
            <a:ext cx="0" cy="360000"/>
          </a:xfrm>
          <a:prstGeom prst="line">
            <a:avLst/>
          </a:prstGeom>
          <a:noFill/>
          <a:ln w="31750" cap="flat" cmpd="sng" algn="ctr">
            <a:solidFill>
              <a:sysClr val="windowText" lastClr="000000"/>
            </a:solidFill>
            <a:prstDash val="sysDot"/>
            <a:miter lim="800000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F3EFA37-8E0E-40D5-8017-0D1F255E2366}"/>
              </a:ext>
            </a:extLst>
          </p:cNvPr>
          <p:cNvSpPr txBox="1"/>
          <p:nvPr/>
        </p:nvSpPr>
        <p:spPr>
          <a:xfrm>
            <a:off x="8110861" y="4226289"/>
            <a:ext cx="108395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latinLnBrk="1"/>
            <a:r>
              <a:rPr kumimoji="1" lang="en-US" altLang="ko-KR" sz="1100" dirty="0">
                <a:solidFill>
                  <a:prstClr val="black"/>
                </a:solidFill>
                <a:latin typeface="맑은 고딕" panose="020F0502020204030204"/>
              </a:rPr>
              <a:t>Mobile Phone</a:t>
            </a:r>
            <a:endParaRPr kumimoji="1" lang="ko-KR" altLang="en-US" sz="1100" dirty="0">
              <a:solidFill>
                <a:prstClr val="black"/>
              </a:solidFill>
              <a:latin typeface="맑은 고딕" panose="020F0502020204030204"/>
            </a:endParaRPr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CB090FC1-7518-424D-B8DD-9ED845634F37}"/>
              </a:ext>
            </a:extLst>
          </p:cNvPr>
          <p:cNvGrpSpPr/>
          <p:nvPr/>
        </p:nvGrpSpPr>
        <p:grpSpPr>
          <a:xfrm>
            <a:off x="2480867" y="3566326"/>
            <a:ext cx="1085534" cy="578692"/>
            <a:chOff x="130037" y="2355966"/>
            <a:chExt cx="1713143" cy="756920"/>
          </a:xfrm>
        </p:grpSpPr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017E407B-22B2-4CCD-A64B-85ECB788937D}"/>
                </a:ext>
              </a:extLst>
            </p:cNvPr>
            <p:cNvSpPr/>
            <p:nvPr/>
          </p:nvSpPr>
          <p:spPr>
            <a:xfrm>
              <a:off x="130037" y="2355966"/>
              <a:ext cx="1408343" cy="45212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ko-KR" sz="105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Authorities</a:t>
              </a:r>
              <a:endParaRPr kumimoji="1" lang="ko-KR" altLang="en-US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9661739A-3E7A-4F04-B514-1301F5F6A19C}"/>
                </a:ext>
              </a:extLst>
            </p:cNvPr>
            <p:cNvSpPr/>
            <p:nvPr/>
          </p:nvSpPr>
          <p:spPr>
            <a:xfrm>
              <a:off x="282437" y="2508366"/>
              <a:ext cx="1408343" cy="45212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ko-KR" sz="105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Authorities</a:t>
              </a:r>
              <a:endParaRPr kumimoji="1" lang="ko-KR" altLang="en-US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id="{9CBB276F-D33A-422D-AACE-F1E36E50D03F}"/>
                </a:ext>
              </a:extLst>
            </p:cNvPr>
            <p:cNvSpPr/>
            <p:nvPr/>
          </p:nvSpPr>
          <p:spPr>
            <a:xfrm>
              <a:off x="434837" y="2660766"/>
              <a:ext cx="1408343" cy="45212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ko-KR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Authority</a:t>
              </a:r>
              <a:endParaRPr kumimoji="1" lang="ko-KR" altLang="en-US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</p:grp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BC192C51-D513-4454-BD35-4EDDCB9740FA}"/>
              </a:ext>
            </a:extLst>
          </p:cNvPr>
          <p:cNvSpPr/>
          <p:nvPr/>
        </p:nvSpPr>
        <p:spPr>
          <a:xfrm>
            <a:off x="5859705" y="4735544"/>
            <a:ext cx="3387651" cy="1220480"/>
          </a:xfrm>
          <a:prstGeom prst="rect">
            <a:avLst/>
          </a:prstGeom>
          <a:noFill/>
          <a:ln w="12700" cap="flat" cmpd="sng" algn="ctr">
            <a:solidFill>
              <a:srgbClr val="FF0000"/>
            </a:solidFill>
            <a:prstDash val="dash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1078F0E-8110-45C6-90F1-4DB1646FE2ED}"/>
              </a:ext>
            </a:extLst>
          </p:cNvPr>
          <p:cNvSpPr txBox="1"/>
          <p:nvPr/>
        </p:nvSpPr>
        <p:spPr>
          <a:xfrm>
            <a:off x="5844540" y="5679025"/>
            <a:ext cx="18266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atinLnBrk="1"/>
            <a:r>
              <a:rPr kumimoji="1" lang="en-US" altLang="ko-KR" sz="1200" dirty="0">
                <a:solidFill>
                  <a:srgbClr val="FF0000"/>
                </a:solidFill>
                <a:latin typeface="맑은 고딕" panose="020F0502020204030204"/>
              </a:rPr>
              <a:t>M2M Service Boundary</a:t>
            </a:r>
          </a:p>
        </p:txBody>
      </p:sp>
      <p:cxnSp>
        <p:nvCxnSpPr>
          <p:cNvPr id="24" name="직선 화살표 연결선 23">
            <a:extLst>
              <a:ext uri="{FF2B5EF4-FFF2-40B4-BE49-F238E27FC236}">
                <a16:creationId xmlns:a16="http://schemas.microsoft.com/office/drawing/2014/main" id="{C0EF7559-821D-432B-B38D-B22AA57BF14E}"/>
              </a:ext>
            </a:extLst>
          </p:cNvPr>
          <p:cNvCxnSpPr>
            <a:stCxn id="21" idx="3"/>
            <a:endCxn id="10" idx="1"/>
          </p:cNvCxnSpPr>
          <p:nvPr/>
        </p:nvCxnSpPr>
        <p:spPr>
          <a:xfrm>
            <a:off x="3566401" y="3972187"/>
            <a:ext cx="734936" cy="8002"/>
          </a:xfrm>
          <a:prstGeom prst="straightConnector1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5" name="직선 화살표 연결선 24">
            <a:extLst>
              <a:ext uri="{FF2B5EF4-FFF2-40B4-BE49-F238E27FC236}">
                <a16:creationId xmlns:a16="http://schemas.microsoft.com/office/drawing/2014/main" id="{C46A9CD4-ECFE-4C0A-AEA9-B7374E1C1537}"/>
              </a:ext>
            </a:extLst>
          </p:cNvPr>
          <p:cNvCxnSpPr>
            <a:stCxn id="10" idx="3"/>
            <a:endCxn id="11" idx="1"/>
          </p:cNvCxnSpPr>
          <p:nvPr/>
        </p:nvCxnSpPr>
        <p:spPr>
          <a:xfrm flipV="1">
            <a:off x="5356447" y="3323644"/>
            <a:ext cx="808058" cy="656545"/>
          </a:xfrm>
          <a:prstGeom prst="straightConnector1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6" name="직선 화살표 연결선 25">
            <a:extLst>
              <a:ext uri="{FF2B5EF4-FFF2-40B4-BE49-F238E27FC236}">
                <a16:creationId xmlns:a16="http://schemas.microsoft.com/office/drawing/2014/main" id="{3C413FFC-FE15-49A3-A312-6B02B0CFFC4B}"/>
              </a:ext>
            </a:extLst>
          </p:cNvPr>
          <p:cNvCxnSpPr>
            <a:stCxn id="10" idx="3"/>
            <a:endCxn id="12" idx="1"/>
          </p:cNvCxnSpPr>
          <p:nvPr/>
        </p:nvCxnSpPr>
        <p:spPr>
          <a:xfrm flipV="1">
            <a:off x="5356447" y="3973884"/>
            <a:ext cx="808058" cy="6305"/>
          </a:xfrm>
          <a:prstGeom prst="straightConnector1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7" name="직선 화살표 연결선 26">
            <a:extLst>
              <a:ext uri="{FF2B5EF4-FFF2-40B4-BE49-F238E27FC236}">
                <a16:creationId xmlns:a16="http://schemas.microsoft.com/office/drawing/2014/main" id="{EA4F319D-4250-4079-9879-9B928F86BD6F}"/>
              </a:ext>
            </a:extLst>
          </p:cNvPr>
          <p:cNvCxnSpPr>
            <a:stCxn id="10" idx="3"/>
            <a:endCxn id="13" idx="1"/>
          </p:cNvCxnSpPr>
          <p:nvPr/>
        </p:nvCxnSpPr>
        <p:spPr>
          <a:xfrm>
            <a:off x="5356447" y="3980189"/>
            <a:ext cx="803495" cy="1157015"/>
          </a:xfrm>
          <a:prstGeom prst="straightConnector1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0ADA622D-52E5-4D59-BBD2-6F354ABBEC70}"/>
              </a:ext>
            </a:extLst>
          </p:cNvPr>
          <p:cNvCxnSpPr>
            <a:cxnSpLocks/>
            <a:stCxn id="11" idx="3"/>
            <a:endCxn id="42" idx="1"/>
          </p:cNvCxnSpPr>
          <p:nvPr/>
        </p:nvCxnSpPr>
        <p:spPr>
          <a:xfrm flipV="1">
            <a:off x="7355580" y="3323277"/>
            <a:ext cx="1068359" cy="367"/>
          </a:xfrm>
          <a:prstGeom prst="straightConnector1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867EB45D-6FD0-4937-BC3B-404767C654BD}"/>
              </a:ext>
            </a:extLst>
          </p:cNvPr>
          <p:cNvSpPr txBox="1"/>
          <p:nvPr/>
        </p:nvSpPr>
        <p:spPr>
          <a:xfrm>
            <a:off x="8162959" y="2823587"/>
            <a:ext cx="9797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atinLnBrk="1"/>
            <a:r>
              <a:rPr kumimoji="1" lang="en-US" altLang="ko-KR" sz="1100" dirty="0">
                <a:solidFill>
                  <a:prstClr val="black"/>
                </a:solidFill>
                <a:latin typeface="맑은 고딕" panose="020F0502020204030204"/>
              </a:rPr>
              <a:t>TV, Radio, </a:t>
            </a:r>
            <a:r>
              <a:rPr kumimoji="1" lang="mr-IN" altLang="ko-KR" sz="1100" dirty="0">
                <a:solidFill>
                  <a:prstClr val="black"/>
                </a:solidFill>
                <a:latin typeface="맑은 고딕" panose="020F0502020204030204"/>
              </a:rPr>
              <a:t>…</a:t>
            </a:r>
            <a:endParaRPr kumimoji="1" lang="ko-KR" altLang="en-US" sz="1100" dirty="0">
              <a:solidFill>
                <a:prstClr val="black"/>
              </a:solidFill>
              <a:latin typeface="맑은 고딕" panose="020F0502020204030204"/>
            </a:endParaRPr>
          </a:p>
        </p:txBody>
      </p:sp>
      <p:cxnSp>
        <p:nvCxnSpPr>
          <p:cNvPr id="31" name="직선 화살표 연결선 30">
            <a:extLst>
              <a:ext uri="{FF2B5EF4-FFF2-40B4-BE49-F238E27FC236}">
                <a16:creationId xmlns:a16="http://schemas.microsoft.com/office/drawing/2014/main" id="{EE2B44BC-2F52-4B0F-B410-C106F3FA5E59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7355580" y="3973884"/>
            <a:ext cx="1068656" cy="5774"/>
          </a:xfrm>
          <a:prstGeom prst="straightConnector1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2" name="직선 화살표 연결선 31">
            <a:extLst>
              <a:ext uri="{FF2B5EF4-FFF2-40B4-BE49-F238E27FC236}">
                <a16:creationId xmlns:a16="http://schemas.microsoft.com/office/drawing/2014/main" id="{6D3601FF-3C5C-4AD2-ACF3-B6AAD28B570E}"/>
              </a:ext>
            </a:extLst>
          </p:cNvPr>
          <p:cNvCxnSpPr>
            <a:cxnSpLocks/>
            <a:stCxn id="13" idx="3"/>
          </p:cNvCxnSpPr>
          <p:nvPr/>
        </p:nvCxnSpPr>
        <p:spPr>
          <a:xfrm>
            <a:off x="7351017" y="5137204"/>
            <a:ext cx="1057757" cy="10160"/>
          </a:xfrm>
          <a:prstGeom prst="straightConnector1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E6BF39C4-FA72-4865-8466-F85837E272ED}"/>
              </a:ext>
            </a:extLst>
          </p:cNvPr>
          <p:cNvSpPr txBox="1"/>
          <p:nvPr/>
        </p:nvSpPr>
        <p:spPr>
          <a:xfrm>
            <a:off x="3533495" y="3759808"/>
            <a:ext cx="7617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latinLnBrk="1"/>
            <a:r>
              <a:rPr kumimoji="1" lang="en-US" altLang="ko-KR" sz="1100" dirty="0">
                <a:solidFill>
                  <a:prstClr val="black"/>
                </a:solidFill>
                <a:latin typeface="맑은 고딕" panose="020F0502020204030204"/>
              </a:rPr>
              <a:t>CAP</a:t>
            </a:r>
            <a:r>
              <a:rPr kumimoji="1" lang="en-US" altLang="ko-KR" sz="1100" baseline="30000" dirty="0">
                <a:solidFill>
                  <a:prstClr val="black"/>
                </a:solidFill>
                <a:latin typeface="맑은 고딕" panose="020F0502020204030204"/>
              </a:rPr>
              <a:t>1)</a:t>
            </a:r>
            <a:r>
              <a:rPr kumimoji="1" lang="en-US" altLang="ko-KR" sz="1100" dirty="0">
                <a:solidFill>
                  <a:prstClr val="black"/>
                </a:solidFill>
                <a:latin typeface="맑은 고딕" panose="020F0502020204030204"/>
              </a:rPr>
              <a:t> 1.2</a:t>
            </a:r>
            <a:endParaRPr kumimoji="1" lang="ko-KR" altLang="en-US" sz="1100" dirty="0">
              <a:solidFill>
                <a:prstClr val="black"/>
              </a:solidFill>
              <a:latin typeface="맑은 고딕" panose="020F0502020204030204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7786D3E-E7F3-420E-87DB-D84F6F49A75A}"/>
              </a:ext>
            </a:extLst>
          </p:cNvPr>
          <p:cNvSpPr txBox="1"/>
          <p:nvPr/>
        </p:nvSpPr>
        <p:spPr>
          <a:xfrm>
            <a:off x="5532999" y="3759808"/>
            <a:ext cx="68159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latinLnBrk="1"/>
            <a:r>
              <a:rPr kumimoji="1" lang="en-US" altLang="ko-KR" sz="1100">
                <a:solidFill>
                  <a:prstClr val="black"/>
                </a:solidFill>
                <a:latin typeface="맑은 고딕" panose="020F0502020204030204"/>
              </a:rPr>
              <a:t>CAP 1.2</a:t>
            </a:r>
            <a:endParaRPr kumimoji="1" lang="ko-KR" altLang="en-US" sz="1100" dirty="0">
              <a:solidFill>
                <a:prstClr val="black"/>
              </a:solidFill>
              <a:latin typeface="맑은 고딕" panose="020F0502020204030204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55EAE7E-B955-412C-9974-157A2E6C19E3}"/>
              </a:ext>
            </a:extLst>
          </p:cNvPr>
          <p:cNvSpPr txBox="1"/>
          <p:nvPr/>
        </p:nvSpPr>
        <p:spPr>
          <a:xfrm>
            <a:off x="5365219" y="3313454"/>
            <a:ext cx="68159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latinLnBrk="1"/>
            <a:r>
              <a:rPr kumimoji="1" lang="en-US" altLang="ko-KR" sz="1100">
                <a:solidFill>
                  <a:prstClr val="black"/>
                </a:solidFill>
                <a:latin typeface="맑은 고딕" panose="020F0502020204030204"/>
              </a:rPr>
              <a:t>CAP 1.2</a:t>
            </a:r>
            <a:endParaRPr kumimoji="1" lang="ko-KR" altLang="en-US" sz="1100" dirty="0">
              <a:solidFill>
                <a:prstClr val="black"/>
              </a:solidFill>
              <a:latin typeface="맑은 고딕" panose="020F0502020204030204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4BAB3F5-9DA1-409F-86C2-7FD387676030}"/>
              </a:ext>
            </a:extLst>
          </p:cNvPr>
          <p:cNvSpPr txBox="1"/>
          <p:nvPr/>
        </p:nvSpPr>
        <p:spPr>
          <a:xfrm>
            <a:off x="5162943" y="4517198"/>
            <a:ext cx="68159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latinLnBrk="1"/>
            <a:r>
              <a:rPr kumimoji="1" lang="en-US" altLang="ko-KR" sz="1100">
                <a:solidFill>
                  <a:prstClr val="black"/>
                </a:solidFill>
                <a:latin typeface="맑은 고딕" panose="020F0502020204030204"/>
              </a:rPr>
              <a:t>CAP 1.2</a:t>
            </a:r>
            <a:endParaRPr kumimoji="1" lang="ko-KR" altLang="en-US" sz="1100" dirty="0">
              <a:solidFill>
                <a:prstClr val="black"/>
              </a:solidFill>
              <a:latin typeface="맑은 고딕" panose="020F0502020204030204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DA2DEDA-8DE6-4553-ADD6-AF9B7C3AF9A2}"/>
              </a:ext>
            </a:extLst>
          </p:cNvPr>
          <p:cNvSpPr txBox="1"/>
          <p:nvPr/>
        </p:nvSpPr>
        <p:spPr>
          <a:xfrm>
            <a:off x="2421217" y="5483844"/>
            <a:ext cx="2669320" cy="400110"/>
          </a:xfrm>
          <a:prstGeom prst="rect">
            <a:avLst/>
          </a:prstGeom>
          <a:noFill/>
          <a:ln>
            <a:solidFill>
              <a:sysClr val="windowText" lastClr="000000"/>
            </a:solidFill>
            <a:prstDash val="dash"/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</a:rPr>
              <a:t>1) CAP : OASIS Common Alerting Protocol</a:t>
            </a:r>
          </a:p>
          <a:p>
            <a:pPr marL="0" marR="0" lvl="0" indent="0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</a:rPr>
              <a:t>2) PWS : Public Warning System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2BF59FD-5008-40AD-8102-334C5322D66C}"/>
              </a:ext>
            </a:extLst>
          </p:cNvPr>
          <p:cNvSpPr txBox="1"/>
          <p:nvPr/>
        </p:nvSpPr>
        <p:spPr>
          <a:xfrm>
            <a:off x="8350509" y="5375731"/>
            <a:ext cx="6046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latinLnBrk="1"/>
            <a:r>
              <a:rPr kumimoji="1" lang="en-US" altLang="ko-KR" sz="1100" dirty="0">
                <a:solidFill>
                  <a:prstClr val="black"/>
                </a:solidFill>
                <a:latin typeface="맑은 고딕" panose="020F0502020204030204"/>
              </a:rPr>
              <a:t>Things</a:t>
            </a:r>
            <a:endParaRPr kumimoji="1" lang="ko-KR" altLang="en-US" sz="1100" dirty="0">
              <a:solidFill>
                <a:prstClr val="black"/>
              </a:solidFill>
              <a:latin typeface="맑은 고딕" panose="020F0502020204030204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CA9A5090-2A59-ED42-A2AC-451491FA2115}"/>
              </a:ext>
            </a:extLst>
          </p:cNvPr>
          <p:cNvSpPr/>
          <p:nvPr/>
        </p:nvSpPr>
        <p:spPr>
          <a:xfrm>
            <a:off x="8423939" y="4922384"/>
            <a:ext cx="405385" cy="4407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F70CA1C3-9F49-1B44-A9BD-73EF87B337C0}"/>
              </a:ext>
            </a:extLst>
          </p:cNvPr>
          <p:cNvSpPr/>
          <p:nvPr/>
        </p:nvSpPr>
        <p:spPr>
          <a:xfrm>
            <a:off x="8423939" y="3759808"/>
            <a:ext cx="405385" cy="4407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3628C841-5925-6F42-993B-E80D32118EA6}"/>
              </a:ext>
            </a:extLst>
          </p:cNvPr>
          <p:cNvSpPr/>
          <p:nvPr/>
        </p:nvSpPr>
        <p:spPr>
          <a:xfrm>
            <a:off x="8423939" y="3102882"/>
            <a:ext cx="405385" cy="4407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90978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" altLang="ko-KR" dirty="0">
                <a:solidFill>
                  <a:srgbClr val="C00000"/>
                </a:solidFill>
              </a:rPr>
              <a:t>Focus area of WI-0070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4</a:t>
            </a:fld>
            <a:endParaRPr lang="en-US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A7741BD0-9FE3-6340-92E8-9ABFB7F81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864" y="1493919"/>
            <a:ext cx="10872272" cy="1329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" altLang="ko-KR" dirty="0">
                <a:solidFill>
                  <a:srgbClr val="C00000"/>
                </a:solidFill>
              </a:rPr>
              <a:t>Focus area of WI-0070 is the development of message semantics and message format for a machine-understandable public warning notification.</a:t>
            </a:r>
          </a:p>
        </p:txBody>
      </p:sp>
      <p:pic>
        <p:nvPicPr>
          <p:cNvPr id="9" name="Picture 3" descr="page69image1824448">
            <a:extLst>
              <a:ext uri="{FF2B5EF4-FFF2-40B4-BE49-F238E27FC236}">
                <a16:creationId xmlns:a16="http://schemas.microsoft.com/office/drawing/2014/main" id="{F213FE66-000A-C34A-B6BF-952574C93D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64" y="2685874"/>
            <a:ext cx="4250367" cy="2856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4AAF5E7-E45E-624C-8B30-F83C792D47F5}"/>
              </a:ext>
            </a:extLst>
          </p:cNvPr>
          <p:cNvSpPr txBox="1"/>
          <p:nvPr/>
        </p:nvSpPr>
        <p:spPr>
          <a:xfrm>
            <a:off x="1070443" y="5706404"/>
            <a:ext cx="34292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" altLang="ko-KR" dirty="0"/>
              <a:t>Figure 8-4 High Level System View </a:t>
            </a:r>
          </a:p>
          <a:p>
            <a:pPr algn="ctr"/>
            <a:r>
              <a:rPr lang="en" altLang="ko-KR" dirty="0"/>
              <a:t>(TR-0001 </a:t>
            </a:r>
            <a:r>
              <a:rPr kumimoji="1" lang="en-US" altLang="ko-KR" dirty="0"/>
              <a:t> Use Cases Collection)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5BEB4333-CEE4-FE46-BDF2-213682782191}"/>
              </a:ext>
            </a:extLst>
          </p:cNvPr>
          <p:cNvSpPr/>
          <p:nvPr/>
        </p:nvSpPr>
        <p:spPr>
          <a:xfrm>
            <a:off x="5601599" y="4786859"/>
            <a:ext cx="5930537" cy="66620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2400" dirty="0">
                <a:solidFill>
                  <a:schemeClr val="accent1"/>
                </a:solidFill>
              </a:rPr>
              <a:t>oneM2M Protocols</a:t>
            </a:r>
            <a:endParaRPr kumimoji="1" lang="ko-KR" altLang="en-US" sz="2400" dirty="0">
              <a:solidFill>
                <a:schemeClr val="accent1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A7DF735A-1F38-624D-B167-7ABDFD747E90}"/>
              </a:ext>
            </a:extLst>
          </p:cNvPr>
          <p:cNvSpPr/>
          <p:nvPr/>
        </p:nvSpPr>
        <p:spPr>
          <a:xfrm>
            <a:off x="8573399" y="3308602"/>
            <a:ext cx="2958737" cy="14765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2400" dirty="0"/>
              <a:t>Public Warning Message Format</a:t>
            </a:r>
            <a:endParaRPr kumimoji="1" lang="ko-KR" altLang="en-US" sz="2400" dirty="0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D1F54649-638F-4B40-BA65-21CB736D718C}"/>
              </a:ext>
            </a:extLst>
          </p:cNvPr>
          <p:cNvSpPr/>
          <p:nvPr/>
        </p:nvSpPr>
        <p:spPr>
          <a:xfrm>
            <a:off x="5601599" y="3308602"/>
            <a:ext cx="2934455" cy="14765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2400" dirty="0"/>
              <a:t>Public Warning Message Semantics</a:t>
            </a:r>
            <a:endParaRPr kumimoji="1"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86447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ko-KR" dirty="0"/>
              <a:t>Work scope of WI-0070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5</a:t>
            </a:fld>
            <a:endParaRPr lang="en-US"/>
          </a:p>
        </p:txBody>
      </p:sp>
      <p:sp>
        <p:nvSpPr>
          <p:cNvPr id="15" name="모서리가 둥근 직사각형 14">
            <a:extLst>
              <a:ext uri="{FF2B5EF4-FFF2-40B4-BE49-F238E27FC236}">
                <a16:creationId xmlns:a16="http://schemas.microsoft.com/office/drawing/2014/main" id="{6EE290D6-B4BF-3B45-8B3B-8A500E542B35}"/>
              </a:ext>
            </a:extLst>
          </p:cNvPr>
          <p:cNvSpPr/>
          <p:nvPr/>
        </p:nvSpPr>
        <p:spPr>
          <a:xfrm>
            <a:off x="399658" y="2015915"/>
            <a:ext cx="4907536" cy="4224131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ko-KR" sz="2000" dirty="0">
                <a:solidFill>
                  <a:srgbClr val="C00000"/>
                </a:solidFill>
              </a:rPr>
              <a:t>Case studies of existing public warning systems.</a:t>
            </a:r>
            <a:endParaRPr lang="ko-KR" altLang="ko-KR" sz="2000" dirty="0">
              <a:solidFill>
                <a:srgbClr val="C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ko-KR" sz="2000" dirty="0">
                <a:solidFill>
                  <a:srgbClr val="C00000"/>
                </a:solidFill>
              </a:rPr>
              <a:t>Use cases and potential requirements for automated or intelligent devices that re-act emergency situations.</a:t>
            </a:r>
            <a:endParaRPr lang="ko-KR" altLang="ko-KR" sz="2000" dirty="0">
              <a:solidFill>
                <a:srgbClr val="C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ko-KR" sz="2000" dirty="0">
                <a:solidFill>
                  <a:srgbClr val="C00000"/>
                </a:solidFill>
              </a:rPr>
              <a:t>Architecture analysis for the new use cases and requirements with current oneM2M system.</a:t>
            </a:r>
            <a:endParaRPr lang="ko-KR" altLang="ko-KR" sz="2000" dirty="0">
              <a:solidFill>
                <a:srgbClr val="C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ko-KR" sz="2000" dirty="0">
                <a:solidFill>
                  <a:srgbClr val="C00000"/>
                </a:solidFill>
              </a:rPr>
              <a:t>Security impacts analysis.</a:t>
            </a:r>
            <a:endParaRPr lang="ko-KR" altLang="ko-KR" sz="2000" dirty="0">
              <a:solidFill>
                <a:srgbClr val="C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ko-KR" sz="2000" dirty="0">
                <a:solidFill>
                  <a:srgbClr val="C00000"/>
                </a:solidFill>
              </a:rPr>
              <a:t>Abstract data models for public warning services.</a:t>
            </a:r>
            <a:endParaRPr lang="ko-KR" altLang="ko-KR" sz="2000" dirty="0">
              <a:solidFill>
                <a:srgbClr val="C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ko-KR" sz="2000" dirty="0">
                <a:solidFill>
                  <a:srgbClr val="C00000"/>
                </a:solidFill>
              </a:rPr>
              <a:t>Semantic interworking between the data models and extended oneM2M ontology.</a:t>
            </a:r>
            <a:endParaRPr lang="ko-KR" altLang="ko-KR" sz="2000" dirty="0">
              <a:solidFill>
                <a:srgbClr val="C00000"/>
              </a:solidFill>
            </a:endParaRPr>
          </a:p>
        </p:txBody>
      </p:sp>
      <p:sp>
        <p:nvSpPr>
          <p:cNvPr id="16" name="모서리가 둥근 직사각형 15">
            <a:extLst>
              <a:ext uri="{FF2B5EF4-FFF2-40B4-BE49-F238E27FC236}">
                <a16:creationId xmlns:a16="http://schemas.microsoft.com/office/drawing/2014/main" id="{F8F3A8F8-1B3B-D140-AFE7-60BD13796348}"/>
              </a:ext>
            </a:extLst>
          </p:cNvPr>
          <p:cNvSpPr/>
          <p:nvPr/>
        </p:nvSpPr>
        <p:spPr>
          <a:xfrm>
            <a:off x="6557634" y="1783256"/>
            <a:ext cx="5139994" cy="280846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2400" dirty="0">
                <a:solidFill>
                  <a:schemeClr val="accent1"/>
                </a:solidFill>
              </a:rPr>
              <a:t>Content of TR-0046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ko-KR" sz="1600" dirty="0">
              <a:solidFill>
                <a:srgbClr val="C00000"/>
              </a:solidFill>
            </a:endParaRPr>
          </a:p>
          <a:p>
            <a:pPr marL="342900" lvl="0" indent="-342900">
              <a:buFont typeface="+mj-lt"/>
              <a:buAutoNum type="arabicPeriod" startAt="5"/>
            </a:pPr>
            <a:r>
              <a:rPr lang="en-US" altLang="ko-KR" dirty="0">
                <a:solidFill>
                  <a:srgbClr val="C00000"/>
                </a:solidFill>
              </a:rPr>
              <a:t>Case studies of existing public warning systems</a:t>
            </a:r>
          </a:p>
          <a:p>
            <a:pPr marL="342900" lvl="0" indent="-342900">
              <a:buFont typeface="+mj-lt"/>
              <a:buAutoNum type="arabicPeriod" startAt="5"/>
            </a:pPr>
            <a:r>
              <a:rPr lang="en-US" altLang="ko-KR" dirty="0">
                <a:solidFill>
                  <a:srgbClr val="C00000"/>
                </a:solidFill>
              </a:rPr>
              <a:t>Use cases and potential requirements</a:t>
            </a:r>
          </a:p>
          <a:p>
            <a:pPr marL="342900" lvl="0" indent="-342900">
              <a:buFont typeface="+mj-lt"/>
              <a:buAutoNum type="arabicPeriod" startAt="5"/>
            </a:pPr>
            <a:r>
              <a:rPr lang="en-US" altLang="ko-KR" dirty="0">
                <a:solidFill>
                  <a:srgbClr val="C00000"/>
                </a:solidFill>
              </a:rPr>
              <a:t>Architecture analysis for the new use cases and requirements with current oneM2M system</a:t>
            </a:r>
          </a:p>
          <a:p>
            <a:pPr marL="342900" lvl="0" indent="-342900">
              <a:buFont typeface="+mj-lt"/>
              <a:buAutoNum type="arabicPeriod" startAt="5"/>
            </a:pPr>
            <a:r>
              <a:rPr lang="en-US" altLang="ko-KR" dirty="0">
                <a:solidFill>
                  <a:srgbClr val="C00000"/>
                </a:solidFill>
              </a:rPr>
              <a:t>Security impacts analysis</a:t>
            </a:r>
          </a:p>
          <a:p>
            <a:pPr marL="342900" lvl="0" indent="-342900">
              <a:buFont typeface="+mj-lt"/>
              <a:buAutoNum type="arabicPeriod" startAt="5"/>
            </a:pPr>
            <a:r>
              <a:rPr lang="en-US" altLang="ko-KR" dirty="0">
                <a:solidFill>
                  <a:srgbClr val="C00000"/>
                </a:solidFill>
              </a:rPr>
              <a:t>Abstract data models for public warning services</a:t>
            </a:r>
          </a:p>
          <a:p>
            <a:pPr marL="342900" lvl="0" indent="-342900">
              <a:buFont typeface="+mj-lt"/>
              <a:buAutoNum type="arabicPeriod" startAt="5"/>
            </a:pPr>
            <a:r>
              <a:rPr lang="en-US" altLang="ko-KR" strike="sngStrike" dirty="0">
                <a:solidFill>
                  <a:srgbClr val="C00000"/>
                </a:solidFill>
              </a:rPr>
              <a:t>Semantic interworking between the data models and extended oneM2M ontology</a:t>
            </a:r>
            <a:endParaRPr lang="ko-KR" altLang="ko-KR" strike="sngStrike" dirty="0">
              <a:solidFill>
                <a:srgbClr val="C00000"/>
              </a:solidFill>
            </a:endParaRPr>
          </a:p>
        </p:txBody>
      </p:sp>
      <p:sp>
        <p:nvSpPr>
          <p:cNvPr id="17" name="모서리가 둥근 직사각형 16">
            <a:extLst>
              <a:ext uri="{FF2B5EF4-FFF2-40B4-BE49-F238E27FC236}">
                <a16:creationId xmlns:a16="http://schemas.microsoft.com/office/drawing/2014/main" id="{C25C1F6C-9244-7E44-A4F7-7D6549687D51}"/>
              </a:ext>
            </a:extLst>
          </p:cNvPr>
          <p:cNvSpPr/>
          <p:nvPr/>
        </p:nvSpPr>
        <p:spPr>
          <a:xfrm>
            <a:off x="6557634" y="5294582"/>
            <a:ext cx="5139994" cy="613458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R" dirty="0">
                <a:solidFill>
                  <a:schemeClr val="accent1"/>
                </a:solidFill>
              </a:rPr>
              <a:t>TS-XXXX Public Warning Data Model and Mapping </a:t>
            </a:r>
          </a:p>
        </p:txBody>
      </p:sp>
      <p:sp>
        <p:nvSpPr>
          <p:cNvPr id="18" name="오른쪽 중괄호[R] 17">
            <a:extLst>
              <a:ext uri="{FF2B5EF4-FFF2-40B4-BE49-F238E27FC236}">
                <a16:creationId xmlns:a16="http://schemas.microsoft.com/office/drawing/2014/main" id="{F9161996-DDD9-B845-95ED-D0C8993E7388}"/>
              </a:ext>
            </a:extLst>
          </p:cNvPr>
          <p:cNvSpPr/>
          <p:nvPr/>
        </p:nvSpPr>
        <p:spPr>
          <a:xfrm>
            <a:off x="5382329" y="2231933"/>
            <a:ext cx="155448" cy="312505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9" name="오른쪽 중괄호[R] 18">
            <a:extLst>
              <a:ext uri="{FF2B5EF4-FFF2-40B4-BE49-F238E27FC236}">
                <a16:creationId xmlns:a16="http://schemas.microsoft.com/office/drawing/2014/main" id="{CE30D035-61A2-D742-943F-BB9542D5EA64}"/>
              </a:ext>
            </a:extLst>
          </p:cNvPr>
          <p:cNvSpPr/>
          <p:nvPr/>
        </p:nvSpPr>
        <p:spPr>
          <a:xfrm>
            <a:off x="5382329" y="5475625"/>
            <a:ext cx="155448" cy="67249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C6C25CAE-079F-CF47-B47F-CB631A26F701}"/>
              </a:ext>
            </a:extLst>
          </p:cNvPr>
          <p:cNvCxnSpPr>
            <a:cxnSpLocks/>
            <a:stCxn id="18" idx="1"/>
            <a:endCxn id="16" idx="1"/>
          </p:cNvCxnSpPr>
          <p:nvPr/>
        </p:nvCxnSpPr>
        <p:spPr>
          <a:xfrm flipV="1">
            <a:off x="5537777" y="3187486"/>
            <a:ext cx="1019857" cy="6069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>
            <a:extLst>
              <a:ext uri="{FF2B5EF4-FFF2-40B4-BE49-F238E27FC236}">
                <a16:creationId xmlns:a16="http://schemas.microsoft.com/office/drawing/2014/main" id="{3A725820-3E72-1F4D-AFDD-B0481C1FF526}"/>
              </a:ext>
            </a:extLst>
          </p:cNvPr>
          <p:cNvCxnSpPr>
            <a:cxnSpLocks/>
            <a:stCxn id="19" idx="1"/>
            <a:endCxn id="17" idx="1"/>
          </p:cNvCxnSpPr>
          <p:nvPr/>
        </p:nvCxnSpPr>
        <p:spPr>
          <a:xfrm flipV="1">
            <a:off x="5537777" y="5601311"/>
            <a:ext cx="1019857" cy="2105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A48ED3AE-16EF-2C43-BF3E-26463AD58CB2}"/>
              </a:ext>
            </a:extLst>
          </p:cNvPr>
          <p:cNvSpPr/>
          <p:nvPr/>
        </p:nvSpPr>
        <p:spPr>
          <a:xfrm>
            <a:off x="334696" y="1312872"/>
            <a:ext cx="49724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ko-KR" sz="2800" dirty="0">
                <a:solidFill>
                  <a:schemeClr val="accent1"/>
                </a:solidFill>
              </a:rPr>
              <a:t>Work scope of WI-0070</a:t>
            </a:r>
          </a:p>
        </p:txBody>
      </p:sp>
      <p:sp>
        <p:nvSpPr>
          <p:cNvPr id="33" name="위쪽 화살표[U] 32">
            <a:extLst>
              <a:ext uri="{FF2B5EF4-FFF2-40B4-BE49-F238E27FC236}">
                <a16:creationId xmlns:a16="http://schemas.microsoft.com/office/drawing/2014/main" id="{CFAD4368-0392-3D4E-8486-12B13644EA95}"/>
              </a:ext>
            </a:extLst>
          </p:cNvPr>
          <p:cNvSpPr/>
          <p:nvPr/>
        </p:nvSpPr>
        <p:spPr>
          <a:xfrm rot="10800000">
            <a:off x="8554810" y="4776037"/>
            <a:ext cx="1145642" cy="334224"/>
          </a:xfrm>
          <a:prstGeom prst="upArrow">
            <a:avLst>
              <a:gd name="adj1" fmla="val 71949"/>
              <a:gd name="adj2" fmla="val 50000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39" name="모서리가 둥근 직사각형 38">
            <a:extLst>
              <a:ext uri="{FF2B5EF4-FFF2-40B4-BE49-F238E27FC236}">
                <a16:creationId xmlns:a16="http://schemas.microsoft.com/office/drawing/2014/main" id="{142079A6-8918-2A44-BDFF-4BAAD5D21892}"/>
              </a:ext>
            </a:extLst>
          </p:cNvPr>
          <p:cNvSpPr/>
          <p:nvPr/>
        </p:nvSpPr>
        <p:spPr>
          <a:xfrm>
            <a:off x="6557634" y="5955399"/>
            <a:ext cx="5139994" cy="537476"/>
          </a:xfrm>
          <a:prstGeom prst="roundRect">
            <a:avLst>
              <a:gd name="adj" fmla="val 15936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R" sz="1400" dirty="0">
                <a:solidFill>
                  <a:schemeClr val="accent1"/>
                </a:solidFill>
              </a:rPr>
              <a:t>❋ Change request(s) to existing Technical Report(s) and Technical Specification(s) if needed.</a:t>
            </a:r>
          </a:p>
        </p:txBody>
      </p:sp>
    </p:spTree>
    <p:extLst>
      <p:ext uri="{BB962C8B-B14F-4D97-AF65-F5344CB8AC3E}">
        <p14:creationId xmlns:p14="http://schemas.microsoft.com/office/powerpoint/2010/main" val="2419375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/>
              <a:t>CR for TR-0046 Skeleton</a:t>
            </a:r>
            <a:endParaRPr lang="en-US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10BB8C2-71AF-C04C-ADB4-B36F09AD8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97628" y="6492875"/>
            <a:ext cx="494371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10" name="표 9">
            <a:extLst>
              <a:ext uri="{FF2B5EF4-FFF2-40B4-BE49-F238E27FC236}">
                <a16:creationId xmlns:a16="http://schemas.microsoft.com/office/drawing/2014/main" id="{EB6BC347-C545-8B47-AC91-79EBAC24C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063798"/>
              </p:ext>
            </p:extLst>
          </p:nvPr>
        </p:nvGraphicFramePr>
        <p:xfrm>
          <a:off x="568961" y="1448978"/>
          <a:ext cx="11109235" cy="4911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7520">
                  <a:extLst>
                    <a:ext uri="{9D8B030D-6E8A-4147-A177-3AD203B41FA5}">
                      <a16:colId xmlns:a16="http://schemas.microsoft.com/office/drawing/2014/main" val="3105857154"/>
                    </a:ext>
                  </a:extLst>
                </a:gridCol>
                <a:gridCol w="4287520">
                  <a:extLst>
                    <a:ext uri="{9D8B030D-6E8A-4147-A177-3AD203B41FA5}">
                      <a16:colId xmlns:a16="http://schemas.microsoft.com/office/drawing/2014/main" val="2509286025"/>
                    </a:ext>
                  </a:extLst>
                </a:gridCol>
                <a:gridCol w="2534195">
                  <a:extLst>
                    <a:ext uri="{9D8B030D-6E8A-4147-A177-3AD203B41FA5}">
                      <a16:colId xmlns:a16="http://schemas.microsoft.com/office/drawing/2014/main" val="892863466"/>
                    </a:ext>
                  </a:extLst>
                </a:gridCol>
              </a:tblGrid>
              <a:tr h="6007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AS-IS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TO-BE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Changes</a:t>
                      </a:r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6982000"/>
                  </a:ext>
                </a:extLst>
              </a:tr>
              <a:tr h="600740">
                <a:tc>
                  <a:txBody>
                    <a:bodyPr/>
                    <a:lstStyle/>
                    <a:p>
                      <a:pPr latinLnBrk="1"/>
                      <a:r>
                        <a:rPr lang="en" altLang="ko-KR" dirty="0"/>
                        <a:t>5. Case studies of existing disaster alert and warning systems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" altLang="ko-KR" dirty="0"/>
                        <a:t>5. Case studies of existing public warning systems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dirty="0"/>
                        <a:t>Aligned with proposed changes</a:t>
                      </a:r>
                      <a:endParaRPr lang="en" altLang="ko-K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8772722"/>
                  </a:ext>
                </a:extLst>
              </a:tr>
              <a:tr h="600740">
                <a:tc>
                  <a:txBody>
                    <a:bodyPr/>
                    <a:lstStyle/>
                    <a:p>
                      <a:pPr latinLnBrk="1"/>
                      <a:r>
                        <a:rPr lang="en" altLang="ko-KR" dirty="0"/>
                        <a:t>6. Use cases and potential requirements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" altLang="ko-KR" dirty="0"/>
                        <a:t>6. Use cases and potential requirements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endParaRPr lang="en" altLang="ko-K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182383"/>
                  </a:ext>
                </a:extLst>
              </a:tr>
              <a:tr h="600740">
                <a:tc>
                  <a:txBody>
                    <a:bodyPr/>
                    <a:lstStyle/>
                    <a:p>
                      <a:pPr latinLnBrk="1"/>
                      <a:r>
                        <a:rPr lang="en" altLang="ko-KR" dirty="0"/>
                        <a:t>7. Architecture analysis for the new use cases and requirements with current oneM2M system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" altLang="ko-KR" dirty="0"/>
                        <a:t>7. Architecture analysis for the new use cases and requirements with current oneM2M system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endParaRPr lang="en" altLang="ko-K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1810678"/>
                  </a:ext>
                </a:extLst>
              </a:tr>
              <a:tr h="600740">
                <a:tc>
                  <a:txBody>
                    <a:bodyPr/>
                    <a:lstStyle/>
                    <a:p>
                      <a:pPr latinLnBrk="1"/>
                      <a:r>
                        <a:rPr lang="en" altLang="ko-KR" dirty="0"/>
                        <a:t>8. Security impacts analysis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" altLang="ko-KR" dirty="0"/>
                        <a:t>8. Security impacts analysis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endParaRPr lang="en" altLang="ko-K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05947734"/>
                  </a:ext>
                </a:extLst>
              </a:tr>
              <a:tr h="600740">
                <a:tc>
                  <a:txBody>
                    <a:bodyPr/>
                    <a:lstStyle/>
                    <a:p>
                      <a:pPr latinLnBrk="1"/>
                      <a:r>
                        <a:rPr lang="en" altLang="ko-KR" dirty="0"/>
                        <a:t>9. Abstract data models for emergency alert services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ko-KR" dirty="0"/>
                        <a:t>9. Abstract data models for public warning services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dirty="0"/>
                        <a:t>Aligned with proposed changes</a:t>
                      </a:r>
                      <a:endParaRPr lang="en" altLang="ko-K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8918116"/>
                  </a:ext>
                </a:extLst>
              </a:tr>
              <a:tr h="6007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ko-KR" dirty="0"/>
                        <a:t>10. Semantic interworking between the data models and extended oneM2M ontology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ko-KR" dirty="0"/>
                        <a:t>To be handled in the new 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3899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6693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/>
              <a:t>Schedule of WI-0070</a:t>
            </a:r>
            <a:endParaRPr lang="en-US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444F8C76-FF43-EA43-ADF8-4B8FF4D61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97628" y="6492875"/>
            <a:ext cx="494371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7</a:t>
            </a:fld>
            <a:endParaRPr 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47246C12-7974-714D-86AD-86D0F910D1F0}"/>
              </a:ext>
            </a:extLst>
          </p:cNvPr>
          <p:cNvSpPr/>
          <p:nvPr/>
        </p:nvSpPr>
        <p:spPr>
          <a:xfrm>
            <a:off x="773596" y="3389297"/>
            <a:ext cx="10924032" cy="85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31A15503-05F4-5544-AF87-E820FDFB8153}"/>
              </a:ext>
            </a:extLst>
          </p:cNvPr>
          <p:cNvSpPr/>
          <p:nvPr/>
        </p:nvSpPr>
        <p:spPr>
          <a:xfrm>
            <a:off x="2907604" y="3203369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ko-KR" dirty="0"/>
              <a:t>37</a:t>
            </a:r>
            <a:endParaRPr kumimoji="1" lang="ko-KR" altLang="en-US" dirty="0"/>
          </a:p>
        </p:txBody>
      </p:sp>
      <p:sp>
        <p:nvSpPr>
          <p:cNvPr id="12" name="타원 11">
            <a:extLst>
              <a:ext uri="{FF2B5EF4-FFF2-40B4-BE49-F238E27FC236}">
                <a16:creationId xmlns:a16="http://schemas.microsoft.com/office/drawing/2014/main" id="{2897E337-C392-5A4C-8AA4-DCCF7529ED6B}"/>
              </a:ext>
            </a:extLst>
          </p:cNvPr>
          <p:cNvSpPr/>
          <p:nvPr/>
        </p:nvSpPr>
        <p:spPr>
          <a:xfrm>
            <a:off x="5106382" y="3203369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ko-KR" dirty="0"/>
              <a:t>38</a:t>
            </a:r>
            <a:endParaRPr kumimoji="1" lang="ko-KR" altLang="en-US" dirty="0"/>
          </a:p>
        </p:txBody>
      </p:sp>
      <p:sp>
        <p:nvSpPr>
          <p:cNvPr id="13" name="타원 12">
            <a:extLst>
              <a:ext uri="{FF2B5EF4-FFF2-40B4-BE49-F238E27FC236}">
                <a16:creationId xmlns:a16="http://schemas.microsoft.com/office/drawing/2014/main" id="{B08EF089-563E-9D46-8931-9A47E5194899}"/>
              </a:ext>
            </a:extLst>
          </p:cNvPr>
          <p:cNvSpPr/>
          <p:nvPr/>
        </p:nvSpPr>
        <p:spPr>
          <a:xfrm>
            <a:off x="7305160" y="3203369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ko-KR" dirty="0"/>
              <a:t>39</a:t>
            </a:r>
            <a:endParaRPr kumimoji="1" lang="ko-KR" altLang="en-US" dirty="0"/>
          </a:p>
        </p:txBody>
      </p:sp>
      <p:sp>
        <p:nvSpPr>
          <p:cNvPr id="14" name="타원 13">
            <a:extLst>
              <a:ext uri="{FF2B5EF4-FFF2-40B4-BE49-F238E27FC236}">
                <a16:creationId xmlns:a16="http://schemas.microsoft.com/office/drawing/2014/main" id="{8D69A9A1-5314-CB41-8C6B-5AD7B8085BDE}"/>
              </a:ext>
            </a:extLst>
          </p:cNvPr>
          <p:cNvSpPr/>
          <p:nvPr/>
        </p:nvSpPr>
        <p:spPr>
          <a:xfrm>
            <a:off x="9503938" y="3203369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ko-KR" dirty="0"/>
              <a:t>40</a:t>
            </a:r>
            <a:endParaRPr kumimoji="1" lang="ko-KR" altLang="en-US" dirty="0"/>
          </a:p>
        </p:txBody>
      </p:sp>
      <p:sp>
        <p:nvSpPr>
          <p:cNvPr id="15" name="타원 14">
            <a:extLst>
              <a:ext uri="{FF2B5EF4-FFF2-40B4-BE49-F238E27FC236}">
                <a16:creationId xmlns:a16="http://schemas.microsoft.com/office/drawing/2014/main" id="{EE4DEC68-3E23-7449-BE6C-2F701598B0CC}"/>
              </a:ext>
            </a:extLst>
          </p:cNvPr>
          <p:cNvSpPr/>
          <p:nvPr/>
        </p:nvSpPr>
        <p:spPr>
          <a:xfrm>
            <a:off x="4006993" y="3203369"/>
            <a:ext cx="457200" cy="457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ko-KR" sz="1400" dirty="0">
                <a:solidFill>
                  <a:srgbClr val="C63133"/>
                </a:solidFill>
              </a:rPr>
              <a:t>37.x</a:t>
            </a:r>
            <a:endParaRPr kumimoji="1" lang="ko-KR" altLang="en-US" sz="1400" dirty="0">
              <a:solidFill>
                <a:srgbClr val="C63133"/>
              </a:solidFill>
            </a:endParaRPr>
          </a:p>
        </p:txBody>
      </p:sp>
      <p:sp>
        <p:nvSpPr>
          <p:cNvPr id="16" name="타원 15">
            <a:extLst>
              <a:ext uri="{FF2B5EF4-FFF2-40B4-BE49-F238E27FC236}">
                <a16:creationId xmlns:a16="http://schemas.microsoft.com/office/drawing/2014/main" id="{61961848-8815-7B46-B2CA-564D5C52972A}"/>
              </a:ext>
            </a:extLst>
          </p:cNvPr>
          <p:cNvSpPr/>
          <p:nvPr/>
        </p:nvSpPr>
        <p:spPr>
          <a:xfrm>
            <a:off x="6205771" y="3203369"/>
            <a:ext cx="457200" cy="457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ko-KR" sz="1400" dirty="0">
                <a:solidFill>
                  <a:srgbClr val="C63133"/>
                </a:solidFill>
              </a:rPr>
              <a:t>38.x</a:t>
            </a:r>
            <a:endParaRPr kumimoji="1" lang="ko-KR" altLang="en-US" sz="1400" dirty="0">
              <a:solidFill>
                <a:srgbClr val="C63133"/>
              </a:solidFill>
            </a:endParaRPr>
          </a:p>
        </p:txBody>
      </p:sp>
      <p:sp>
        <p:nvSpPr>
          <p:cNvPr id="17" name="타원 16">
            <a:extLst>
              <a:ext uri="{FF2B5EF4-FFF2-40B4-BE49-F238E27FC236}">
                <a16:creationId xmlns:a16="http://schemas.microsoft.com/office/drawing/2014/main" id="{5D04E640-FB75-E340-B0FD-0E18101A773E}"/>
              </a:ext>
            </a:extLst>
          </p:cNvPr>
          <p:cNvSpPr/>
          <p:nvPr/>
        </p:nvSpPr>
        <p:spPr>
          <a:xfrm>
            <a:off x="8404549" y="3203369"/>
            <a:ext cx="457200" cy="457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ko-KR" sz="1400" dirty="0">
                <a:solidFill>
                  <a:srgbClr val="C63133"/>
                </a:solidFill>
              </a:rPr>
              <a:t>39.x</a:t>
            </a:r>
            <a:endParaRPr kumimoji="1" lang="ko-KR" altLang="en-US" sz="1400" dirty="0">
              <a:solidFill>
                <a:srgbClr val="C63133"/>
              </a:solidFill>
            </a:endParaRPr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3374680D-21AE-F740-8827-345EC0D3A28C}"/>
              </a:ext>
            </a:extLst>
          </p:cNvPr>
          <p:cNvSpPr/>
          <p:nvPr/>
        </p:nvSpPr>
        <p:spPr>
          <a:xfrm>
            <a:off x="10603330" y="3203369"/>
            <a:ext cx="457200" cy="457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ko-KR" sz="1400" dirty="0">
                <a:solidFill>
                  <a:srgbClr val="C63133"/>
                </a:solidFill>
              </a:rPr>
              <a:t>40.x</a:t>
            </a:r>
            <a:endParaRPr kumimoji="1" lang="ko-KR" altLang="en-US" sz="1400" dirty="0">
              <a:solidFill>
                <a:srgbClr val="C63133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180B97A-923C-814F-A21A-F2981848EF8F}"/>
              </a:ext>
            </a:extLst>
          </p:cNvPr>
          <p:cNvSpPr txBox="1"/>
          <p:nvPr/>
        </p:nvSpPr>
        <p:spPr>
          <a:xfrm rot="18900000">
            <a:off x="3114551" y="2644799"/>
            <a:ext cx="1393330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ko-KR" dirty="0"/>
              <a:t>17 Sep. 2018</a:t>
            </a:r>
            <a:endParaRPr kumimoji="1" lang="ko-KR" alt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967248D-2B9A-154F-A5EA-8E81EB9C0010}"/>
              </a:ext>
            </a:extLst>
          </p:cNvPr>
          <p:cNvSpPr txBox="1"/>
          <p:nvPr/>
        </p:nvSpPr>
        <p:spPr>
          <a:xfrm rot="18900000">
            <a:off x="5389624" y="2828992"/>
            <a:ext cx="872355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ko-KR" dirty="0"/>
              <a:t>3 Dec 2018</a:t>
            </a:r>
            <a:endParaRPr kumimoji="1" lang="ko-KR" alt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AA8CDF0-1F1B-8A48-8B75-7EB2D7F27B36}"/>
              </a:ext>
            </a:extLst>
          </p:cNvPr>
          <p:cNvSpPr txBox="1"/>
          <p:nvPr/>
        </p:nvSpPr>
        <p:spPr>
          <a:xfrm rot="18900000">
            <a:off x="7588402" y="2828992"/>
            <a:ext cx="872355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ko-KR" dirty="0"/>
              <a:t>18 Feb 2019</a:t>
            </a:r>
            <a:endParaRPr kumimoji="1" lang="ko-KR" alt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6940987-6E64-DD49-9B31-0D5BD4584D39}"/>
              </a:ext>
            </a:extLst>
          </p:cNvPr>
          <p:cNvSpPr txBox="1"/>
          <p:nvPr/>
        </p:nvSpPr>
        <p:spPr>
          <a:xfrm rot="18900000">
            <a:off x="9787180" y="2828992"/>
            <a:ext cx="872355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ko-KR" dirty="0"/>
              <a:t>5 May 2019</a:t>
            </a:r>
            <a:endParaRPr kumimoji="1" lang="ko-KR" altLang="en-US" dirty="0"/>
          </a:p>
        </p:txBody>
      </p: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96DE20CF-8996-5E40-8FE2-5117E35DA16C}"/>
              </a:ext>
            </a:extLst>
          </p:cNvPr>
          <p:cNvCxnSpPr>
            <a:cxnSpLocks/>
          </p:cNvCxnSpPr>
          <p:nvPr/>
        </p:nvCxnSpPr>
        <p:spPr>
          <a:xfrm>
            <a:off x="704343" y="4541759"/>
            <a:ext cx="6780078" cy="0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C5EE8140-3DD8-7E46-B849-540612A9A952}"/>
              </a:ext>
            </a:extLst>
          </p:cNvPr>
          <p:cNvSpPr txBox="1"/>
          <p:nvPr/>
        </p:nvSpPr>
        <p:spPr>
          <a:xfrm>
            <a:off x="2684196" y="4172427"/>
            <a:ext cx="4800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dirty="0"/>
              <a:t>TR-0046 </a:t>
            </a:r>
            <a:r>
              <a:rPr lang="en-US" altLang="ko-KR" dirty="0"/>
              <a:t>Study on Public Warning Service Enabler</a:t>
            </a:r>
            <a:endParaRPr kumimoji="1" lang="ko-KR" altLang="en-US" dirty="0"/>
          </a:p>
        </p:txBody>
      </p:sp>
      <p:cxnSp>
        <p:nvCxnSpPr>
          <p:cNvPr id="25" name="직선 화살표 연결선 24">
            <a:extLst>
              <a:ext uri="{FF2B5EF4-FFF2-40B4-BE49-F238E27FC236}">
                <a16:creationId xmlns:a16="http://schemas.microsoft.com/office/drawing/2014/main" id="{AC2CB62C-2A99-E946-8C6C-19C0E4E74D1C}"/>
              </a:ext>
            </a:extLst>
          </p:cNvPr>
          <p:cNvCxnSpPr>
            <a:cxnSpLocks/>
          </p:cNvCxnSpPr>
          <p:nvPr/>
        </p:nvCxnSpPr>
        <p:spPr>
          <a:xfrm>
            <a:off x="7585576" y="4732106"/>
            <a:ext cx="411205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D0EDFFFA-7F5D-C14C-A5FC-08B6C0328487}"/>
              </a:ext>
            </a:extLst>
          </p:cNvPr>
          <p:cNvSpPr txBox="1"/>
          <p:nvPr/>
        </p:nvSpPr>
        <p:spPr>
          <a:xfrm>
            <a:off x="7533760" y="4914900"/>
            <a:ext cx="4446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dirty="0"/>
              <a:t>TS-XXXX </a:t>
            </a:r>
            <a:r>
              <a:rPr lang="en-GB" altLang="ko-KR" dirty="0"/>
              <a:t>Public Warning Service Information Model and Mapping</a:t>
            </a:r>
            <a:endParaRPr kumimoji="1" lang="ko-KR" alt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4F132A9-A234-5B48-B9D8-C06156285C7E}"/>
              </a:ext>
            </a:extLst>
          </p:cNvPr>
          <p:cNvSpPr txBox="1"/>
          <p:nvPr/>
        </p:nvSpPr>
        <p:spPr>
          <a:xfrm>
            <a:off x="2813038" y="3687186"/>
            <a:ext cx="726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Korea</a:t>
            </a:r>
            <a:endParaRPr kumimoji="1" lang="ko-KR" altLang="en-US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DA264DF-ED72-7E4C-A555-DB473863D9BB}"/>
              </a:ext>
            </a:extLst>
          </p:cNvPr>
          <p:cNvSpPr txBox="1"/>
          <p:nvPr/>
        </p:nvSpPr>
        <p:spPr>
          <a:xfrm>
            <a:off x="5011816" y="3687186"/>
            <a:ext cx="732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Japan</a:t>
            </a:r>
            <a:endParaRPr kumimoji="1" lang="ko-KR" altLang="en-US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3" name="직선 연결선[R] 2">
            <a:extLst>
              <a:ext uri="{FF2B5EF4-FFF2-40B4-BE49-F238E27FC236}">
                <a16:creationId xmlns:a16="http://schemas.microsoft.com/office/drawing/2014/main" id="{25C17847-AF46-5D4F-9F17-06C079027123}"/>
              </a:ext>
            </a:extLst>
          </p:cNvPr>
          <p:cNvCxnSpPr>
            <a:cxnSpLocks/>
          </p:cNvCxnSpPr>
          <p:nvPr/>
        </p:nvCxnSpPr>
        <p:spPr>
          <a:xfrm>
            <a:off x="7533760" y="3697484"/>
            <a:ext cx="0" cy="19675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2458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538</Words>
  <Application>Microsoft Office PowerPoint</Application>
  <PresentationFormat>와이드스크린</PresentationFormat>
  <Paragraphs>108</Paragraphs>
  <Slides>7</Slides>
  <Notes>6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4" baseType="lpstr">
      <vt:lpstr>Myriad Pro</vt:lpstr>
      <vt:lpstr>Myriad Pro Light</vt:lpstr>
      <vt:lpstr>맑은 고딕</vt:lpstr>
      <vt:lpstr>Arial</vt:lpstr>
      <vt:lpstr>Calibri</vt:lpstr>
      <vt:lpstr>Mangal</vt:lpstr>
      <vt:lpstr>Office Theme</vt:lpstr>
      <vt:lpstr>Way forward  for WI-0070 and TR-0046</vt:lpstr>
      <vt:lpstr>WI-0070 Public Warning Service Enabler</vt:lpstr>
      <vt:lpstr>IoT-based Public Warning Service</vt:lpstr>
      <vt:lpstr>Focus area of WI-0070</vt:lpstr>
      <vt:lpstr>Work scope of WI-0070</vt:lpstr>
      <vt:lpstr>CR for TR-0046 Skeleton</vt:lpstr>
      <vt:lpstr>Schedule of WI-0070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KIM TaeHyun</cp:lastModifiedBy>
  <cp:revision>49</cp:revision>
  <dcterms:created xsi:type="dcterms:W3CDTF">2017-09-21T15:46:31Z</dcterms:created>
  <dcterms:modified xsi:type="dcterms:W3CDTF">2018-09-13T11:37:21Z</dcterms:modified>
</cp:coreProperties>
</file>