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5" r:id="rId3"/>
    <p:sldId id="277" r:id="rId4"/>
    <p:sldId id="278" r:id="rId5"/>
    <p:sldId id="279" r:id="rId6"/>
    <p:sldId id="280" r:id="rId7"/>
    <p:sldId id="265" r:id="rId8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8" autoAdjust="0"/>
    <p:restoredTop sz="94660"/>
  </p:normalViewPr>
  <p:slideViewPr>
    <p:cSldViewPr snapToGrid="0">
      <p:cViewPr>
        <p:scale>
          <a:sx n="85" d="100"/>
          <a:sy n="85" d="100"/>
        </p:scale>
        <p:origin x="115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sz="4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Smart City based on Semantics and Context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MAS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JaeSeung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Song (KETI)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2018-09-17 </a:t>
            </a:r>
            <a:r>
              <a:rPr lang="en-US" altLang="zh-CN" sz="2400" dirty="0">
                <a:solidFill>
                  <a:schemeClr val="bg1"/>
                </a:solidFill>
              </a:rPr>
              <a:t>to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2018-09-21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9979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MAS-2018-0120-Smart_City_based_on_Semantics_and_Context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Arial" charset="0"/>
                <a:ea typeface="Arial" charset="0"/>
                <a:cs typeface="Arial" charset="0"/>
              </a:rPr>
              <a:t>Smart City (Key Findings)</a:t>
            </a:r>
            <a:endParaRPr lang="ko-KR" altLang="en-US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4695" y="1493919"/>
            <a:ext cx="11408813" cy="4776252"/>
          </a:xfrm>
        </p:spPr>
        <p:txBody>
          <a:bodyPr>
            <a:normAutofit/>
          </a:bodyPr>
          <a:lstStyle/>
          <a:p>
            <a:r>
              <a:rPr lang="en-US" sz="2400" i="1" u="sng" dirty="0" smtClean="0">
                <a:solidFill>
                  <a:srgbClr val="C00000"/>
                </a:solidFill>
              </a:rPr>
              <a:t>Various </a:t>
            </a:r>
            <a:r>
              <a:rPr lang="en-US" sz="2400" i="1" u="sng" dirty="0" err="1" smtClean="0">
                <a:solidFill>
                  <a:srgbClr val="C00000"/>
                </a:solidFill>
              </a:rPr>
              <a:t>IoT</a:t>
            </a:r>
            <a:r>
              <a:rPr lang="en-US" sz="2400" i="1" u="sng" dirty="0" smtClean="0">
                <a:solidFill>
                  <a:srgbClr val="C00000"/>
                </a:solidFill>
              </a:rPr>
              <a:t> platforms are co-existing and collaborating (even several oneM2M platforms)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Data level </a:t>
            </a:r>
            <a:r>
              <a:rPr lang="en-US" sz="2400" i="1" u="sng" dirty="0" smtClean="0">
                <a:solidFill>
                  <a:srgbClr val="C00000"/>
                </a:solidFill>
              </a:rPr>
              <a:t>interoperability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Common Terminology and Ontology across various service domains</a:t>
            </a:r>
            <a:endParaRPr lang="en-US" sz="2400" i="1" u="sng" dirty="0" smtClean="0">
              <a:solidFill>
                <a:srgbClr val="C00000"/>
              </a:solidFill>
            </a:endParaRP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Interworking between smart </a:t>
            </a:r>
            <a:r>
              <a:rPr lang="en-US" sz="2400" i="1" u="sng" dirty="0" smtClean="0">
                <a:solidFill>
                  <a:srgbClr val="C00000"/>
                </a:solidFill>
              </a:rPr>
              <a:t>cities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Semantics and Context should work together to provide more precise service</a:t>
            </a:r>
            <a:endParaRPr lang="en-US" sz="2400" i="1" u="sng" dirty="0" smtClean="0">
              <a:solidFill>
                <a:srgbClr val="C00000"/>
              </a:solidFill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231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496293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8275217" y="3880039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4985067" y="2669824"/>
            <a:ext cx="1279754" cy="79319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10114268" y="3853462"/>
            <a:ext cx="12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5091601" y="193208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91576" y="169395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341272" y="1573968"/>
            <a:ext cx="438574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6" name="Connecteur droit 40"/>
          <p:cNvCxnSpPr/>
          <p:nvPr/>
        </p:nvCxnSpPr>
        <p:spPr>
          <a:xfrm>
            <a:off x="1796146" y="1902823"/>
            <a:ext cx="8458200" cy="0"/>
          </a:xfrm>
          <a:prstGeom prst="line">
            <a:avLst/>
          </a:prstGeom>
          <a:noFill/>
          <a:ln w="9525" cap="flat" cmpd="sng" algn="ctr">
            <a:solidFill>
              <a:srgbClr val="B42025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7" name="Ellipse 42"/>
          <p:cNvSpPr/>
          <p:nvPr/>
        </p:nvSpPr>
        <p:spPr>
          <a:xfrm>
            <a:off x="2862946" y="9884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8" name="Ellipse 43"/>
          <p:cNvSpPr/>
          <p:nvPr/>
        </p:nvSpPr>
        <p:spPr>
          <a:xfrm>
            <a:off x="7258734" y="10160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9" name="Ellipse 44"/>
          <p:cNvSpPr/>
          <p:nvPr/>
        </p:nvSpPr>
        <p:spPr>
          <a:xfrm>
            <a:off x="4634401" y="10176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0" name="ZoneTexte 53"/>
          <p:cNvSpPr txBox="1"/>
          <p:nvPr/>
        </p:nvSpPr>
        <p:spPr>
          <a:xfrm>
            <a:off x="2758171" y="1580342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1" name="ZoneTexte 54"/>
          <p:cNvSpPr txBox="1"/>
          <p:nvPr/>
        </p:nvSpPr>
        <p:spPr>
          <a:xfrm>
            <a:off x="5886081" y="1590552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SPARQL or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2" name="ZoneTexte 56"/>
          <p:cNvSpPr txBox="1"/>
          <p:nvPr/>
        </p:nvSpPr>
        <p:spPr>
          <a:xfrm>
            <a:off x="8567206" y="1588896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3" name="Ellipse 57"/>
          <p:cNvSpPr/>
          <p:nvPr/>
        </p:nvSpPr>
        <p:spPr>
          <a:xfrm>
            <a:off x="7411134" y="11684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4" name="Ellipse 58"/>
          <p:cNvSpPr/>
          <p:nvPr/>
        </p:nvSpPr>
        <p:spPr>
          <a:xfrm>
            <a:off x="3015346" y="11408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5" name="Ellipse 59"/>
          <p:cNvSpPr/>
          <p:nvPr/>
        </p:nvSpPr>
        <p:spPr>
          <a:xfrm>
            <a:off x="4786801" y="11700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6" name="Ellipse 60"/>
          <p:cNvSpPr/>
          <p:nvPr/>
        </p:nvSpPr>
        <p:spPr>
          <a:xfrm>
            <a:off x="1567546" y="9884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7" name="Ellipse 61"/>
          <p:cNvSpPr/>
          <p:nvPr/>
        </p:nvSpPr>
        <p:spPr>
          <a:xfrm>
            <a:off x="1719946" y="11408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8" name="Double flèche verticale 55"/>
          <p:cNvSpPr/>
          <p:nvPr/>
        </p:nvSpPr>
        <p:spPr>
          <a:xfrm>
            <a:off x="7486281" y="1685619"/>
            <a:ext cx="304800" cy="731561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0" name="Double flèche verticale 50"/>
          <p:cNvSpPr/>
          <p:nvPr/>
        </p:nvSpPr>
        <p:spPr>
          <a:xfrm>
            <a:off x="5610213" y="1746990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5" name="ZoneTexte 99"/>
          <p:cNvSpPr txBox="1"/>
          <p:nvPr/>
        </p:nvSpPr>
        <p:spPr>
          <a:xfrm>
            <a:off x="383735" y="1181751"/>
            <a:ext cx="122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Cloud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269309" y="2670672"/>
            <a:ext cx="1481400" cy="79585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8038559" y="2693280"/>
            <a:ext cx="2054512" cy="767272"/>
          </a:xfrm>
          <a:prstGeom prst="ca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91" name="Rectangle à coins arrondis 39"/>
          <p:cNvSpPr/>
          <p:nvPr/>
        </p:nvSpPr>
        <p:spPr>
          <a:xfrm>
            <a:off x="6499179" y="2673581"/>
            <a:ext cx="1279754" cy="79319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Context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0" name="Double flèche verticale 48"/>
          <p:cNvSpPr/>
          <p:nvPr/>
        </p:nvSpPr>
        <p:spPr>
          <a:xfrm>
            <a:off x="2351767" y="2081314"/>
            <a:ext cx="330204" cy="1591560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1" name="Double flèche verticale 50"/>
          <p:cNvSpPr/>
          <p:nvPr/>
        </p:nvSpPr>
        <p:spPr>
          <a:xfrm>
            <a:off x="3512800" y="1749491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2" name="Rectangle à coins arrondis 39"/>
          <p:cNvSpPr/>
          <p:nvPr/>
        </p:nvSpPr>
        <p:spPr>
          <a:xfrm>
            <a:off x="2906874" y="3447374"/>
            <a:ext cx="7347471" cy="3604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Common data model,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terminology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ontology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98323" y="1879858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000000"/>
                </a:solidFill>
                <a:cs typeface="Arial" charset="0"/>
              </a:rPr>
              <a:t>NGSI-LD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  <p:bldP spid="91" grpId="0" build="allAtOnce" animBg="1"/>
      <p:bldP spid="102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844730"/>
            <a:ext cx="12192000" cy="567849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 Diagonal Corner Rectangle 90"/>
          <p:cNvSpPr/>
          <p:nvPr/>
        </p:nvSpPr>
        <p:spPr>
          <a:xfrm>
            <a:off x="1796146" y="957127"/>
            <a:ext cx="9713752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Common Data </a:t>
            </a:r>
            <a:r>
              <a:rPr lang="en-US" sz="2400" dirty="0" smtClean="0"/>
              <a:t>Model, Terminology and Ontology </a:t>
            </a:r>
            <a:r>
              <a:rPr lang="en-US" sz="2400" dirty="0" smtClean="0"/>
              <a:t>for selected service 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 smtClean="0"/>
              <a:t>e.g., V2X, Smart Building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/>
              </a:rPr>
              <a:t> MAS should standardize</a:t>
            </a:r>
            <a:endParaRPr lang="en-US" sz="2400" dirty="0"/>
          </a:p>
        </p:txBody>
      </p:sp>
      <p:sp>
        <p:nvSpPr>
          <p:cNvPr id="102" name="Round Diagonal Corner Rectangle 101"/>
          <p:cNvSpPr/>
          <p:nvPr/>
        </p:nvSpPr>
        <p:spPr>
          <a:xfrm>
            <a:off x="1796703" y="2353675"/>
            <a:ext cx="9713195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</a:t>
            </a:r>
            <a:r>
              <a:rPr lang="en-US" sz="2400" dirty="0" smtClean="0"/>
              <a:t>emantic </a:t>
            </a:r>
            <a:r>
              <a:rPr lang="en-US" sz="2400" dirty="0" smtClean="0"/>
              <a:t>&amp; context-aware support (e.g., NGSI-LD</a:t>
            </a:r>
            <a:r>
              <a:rPr lang="en-US" sz="2400" dirty="0" smtClean="0"/>
              <a:t>)</a:t>
            </a:r>
          </a:p>
          <a:p>
            <a:pPr algn="ctr"/>
            <a:r>
              <a:rPr lang="en-US" sz="2400" dirty="0" smtClean="0">
                <a:sym typeface="Wingdings"/>
              </a:rPr>
              <a:t> MAS should standardize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188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and Context</a:t>
            </a:r>
            <a:endParaRPr lang="en-US" dirty="0"/>
          </a:p>
        </p:txBody>
      </p:sp>
      <p:sp>
        <p:nvSpPr>
          <p:cNvPr id="3" name="Round Diagonal Corner Rectangle 2"/>
          <p:cNvSpPr/>
          <p:nvPr/>
        </p:nvSpPr>
        <p:spPr>
          <a:xfrm>
            <a:off x="611922" y="1241944"/>
            <a:ext cx="10720641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Semantics</a:t>
            </a:r>
          </a:p>
          <a:p>
            <a:r>
              <a:rPr lang="en-US" sz="2400" dirty="0" smtClean="0"/>
              <a:t>Definition: The study of meaning in Things</a:t>
            </a:r>
          </a:p>
          <a:p>
            <a:r>
              <a:rPr lang="en-US" sz="2400" dirty="0" smtClean="0"/>
              <a:t>Languages: SPARQL, etc. </a:t>
            </a:r>
            <a:endParaRPr lang="en-US" sz="24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611922" y="2624581"/>
            <a:ext cx="10720641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Context (Pragmatic)</a:t>
            </a:r>
          </a:p>
          <a:p>
            <a:r>
              <a:rPr lang="en-US" sz="2400" dirty="0" smtClean="0"/>
              <a:t>Definition: The study of how context contributes to meaning in Things</a:t>
            </a:r>
          </a:p>
          <a:p>
            <a:r>
              <a:rPr lang="en-US" sz="2400" dirty="0" smtClean="0"/>
              <a:t>Languages: NGSI-LD, etc. </a:t>
            </a:r>
            <a:endParaRPr lang="en-US" sz="2400" dirty="0"/>
          </a:p>
        </p:txBody>
      </p:sp>
      <p:pic>
        <p:nvPicPr>
          <p:cNvPr id="1026" name="Picture 2" descr="mage result for context and semantic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0"/>
          <a:stretch/>
        </p:blipFill>
        <p:spPr bwMode="auto">
          <a:xfrm>
            <a:off x="3402762" y="4112148"/>
            <a:ext cx="7518825" cy="231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923" y="4839460"/>
            <a:ext cx="2523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smtClean="0"/>
              <a:t>Example in Web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9297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Arial" charset="0"/>
                <a:ea typeface="Arial" charset="0"/>
                <a:cs typeface="Arial" charset="0"/>
              </a:rPr>
              <a:t>Items for MAS</a:t>
            </a:r>
            <a:endParaRPr lang="ko-KR" altLang="en-US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4695" y="1493919"/>
            <a:ext cx="11408813" cy="4776252"/>
          </a:xfrm>
        </p:spPr>
        <p:txBody>
          <a:bodyPr>
            <a:normAutofit fontScale="92500" lnSpcReduction="20000"/>
          </a:bodyPr>
          <a:lstStyle/>
          <a:p>
            <a:r>
              <a:rPr lang="en-US" sz="2400" i="1" u="sng" dirty="0" smtClean="0">
                <a:solidFill>
                  <a:srgbClr val="C00000"/>
                </a:solidFill>
              </a:rPr>
              <a:t>Define terminology, data model and ontology for selected smart city services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Vehicle Domain Service and Transportation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Smart Building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Smart Energy</a:t>
            </a:r>
            <a:endParaRPr lang="en-US" sz="2000" i="1" u="sng" dirty="0" smtClean="0">
              <a:solidFill>
                <a:srgbClr val="C00000"/>
              </a:solidFill>
            </a:endParaRPr>
          </a:p>
          <a:p>
            <a:r>
              <a:rPr lang="en-US" sz="2400" i="1" u="sng" dirty="0">
                <a:solidFill>
                  <a:srgbClr val="C00000"/>
                </a:solidFill>
              </a:rPr>
              <a:t>A new work item for </a:t>
            </a:r>
            <a:r>
              <a:rPr lang="en-US" sz="2400" i="1" u="sng" dirty="0" smtClean="0">
                <a:solidFill>
                  <a:srgbClr val="C00000"/>
                </a:solidFill>
              </a:rPr>
              <a:t>Context-Awareness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Collaboration with ETSI CIM-ISG</a:t>
            </a:r>
            <a:endParaRPr lang="en-US" sz="2000" i="1" u="sng" dirty="0">
              <a:solidFill>
                <a:srgbClr val="C00000"/>
              </a:solidFill>
            </a:endParaRP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Study how to use both Semantics and Context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Interworking mechanisms 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Mapping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Gap analysis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Generic APIs for both Semantics and Context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Collaboration with other standards bodies e.g., 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W3G Web-of-Things (for semantics and ontology) 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ITU-T SG-20 (for terminology and requirements for smart city reference architecture)</a:t>
            </a:r>
          </a:p>
          <a:p>
            <a:pPr lvl="1"/>
            <a:r>
              <a:rPr lang="en-US" sz="2000" i="1" u="sng" dirty="0" smtClean="0">
                <a:solidFill>
                  <a:srgbClr val="C00000"/>
                </a:solidFill>
              </a:rPr>
              <a:t>ISO (for terminology)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6978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407</Words>
  <Application>Microsoft Macintosh PowerPoint</Application>
  <PresentationFormat>Widescreen</PresentationFormat>
  <Paragraphs>139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Calibri</vt:lpstr>
      <vt:lpstr>MS PGothic</vt:lpstr>
      <vt:lpstr>Myriad Pro</vt:lpstr>
      <vt:lpstr>Myriad Pro Light</vt:lpstr>
      <vt:lpstr>SimSun</vt:lpstr>
      <vt:lpstr>Wingdings</vt:lpstr>
      <vt:lpstr>맑은 고딕</vt:lpstr>
      <vt:lpstr>Arial</vt:lpstr>
      <vt:lpstr>Office Theme</vt:lpstr>
      <vt:lpstr>Smart City based on Semantics and Context</vt:lpstr>
      <vt:lpstr>Smart City (Key Findings)</vt:lpstr>
      <vt:lpstr>In Reality</vt:lpstr>
      <vt:lpstr>In Reality</vt:lpstr>
      <vt:lpstr>Semantics and Context</vt:lpstr>
      <vt:lpstr>Items for MAS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53</cp:revision>
  <dcterms:created xsi:type="dcterms:W3CDTF">2017-09-21T15:46:31Z</dcterms:created>
  <dcterms:modified xsi:type="dcterms:W3CDTF">2018-09-10T09:35:03Z</dcterms:modified>
</cp:coreProperties>
</file>