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4"/>
  </p:notesMasterIdLst>
  <p:sldIdLst>
    <p:sldId id="256" r:id="rId4"/>
    <p:sldId id="257" r:id="rId5"/>
    <p:sldId id="266" r:id="rId6"/>
    <p:sldId id="258" r:id="rId7"/>
    <p:sldId id="265" r:id="rId8"/>
    <p:sldId id="261" r:id="rId9"/>
    <p:sldId id="267" r:id="rId10"/>
    <p:sldId id="259" r:id="rId11"/>
    <p:sldId id="260" r:id="rId12"/>
    <p:sldId id="262" r:id="rId13"/>
  </p:sldIdLst>
  <p:sldSz cx="9144000" cy="6858000" type="screen4x3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89" autoAdjust="0"/>
  </p:normalViewPr>
  <p:slideViewPr>
    <p:cSldViewPr snapToGrid="0">
      <p:cViewPr>
        <p:scale>
          <a:sx n="125" d="100"/>
          <a:sy n="125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15806-EAC4-4F45-8DAA-4F0F5FCB33F6}" type="datetimeFigureOut">
              <a:rPr lang="de-DE" smtClean="0"/>
              <a:t>22.11.2018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19A0F-C444-4C8C-86B0-2BC0B62A8C3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868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https://carbon.now.sh/?</a:t>
            </a:r>
            <a:r>
              <a:rPr lang="de-DE" dirty="0" err="1" smtClean="0"/>
              <a:t>bg</a:t>
            </a:r>
            <a:r>
              <a:rPr lang="de-DE" dirty="0" smtClean="0"/>
              <a:t>=</a:t>
            </a:r>
            <a:r>
              <a:rPr lang="de-DE" dirty="0" err="1" smtClean="0"/>
              <a:t>rgba</a:t>
            </a:r>
            <a:r>
              <a:rPr lang="de-DE" dirty="0" smtClean="0"/>
              <a:t>(255%2C255%2C255%2C0)&amp;t=</a:t>
            </a:r>
            <a:r>
              <a:rPr lang="de-DE" dirty="0" err="1" smtClean="0"/>
              <a:t>tomorrow-night-bright&amp;wt</a:t>
            </a:r>
            <a:r>
              <a:rPr lang="de-DE" dirty="0" smtClean="0"/>
              <a:t>=</a:t>
            </a:r>
            <a:r>
              <a:rPr lang="de-DE" dirty="0" err="1" smtClean="0"/>
              <a:t>bw&amp;l</a:t>
            </a:r>
            <a:r>
              <a:rPr lang="de-DE" dirty="0" smtClean="0"/>
              <a:t>=</a:t>
            </a:r>
            <a:r>
              <a:rPr lang="de-DE" dirty="0" err="1" smtClean="0"/>
              <a:t>xml&amp;ds</a:t>
            </a:r>
            <a:r>
              <a:rPr lang="de-DE" dirty="0" smtClean="0"/>
              <a:t>=</a:t>
            </a:r>
            <a:r>
              <a:rPr lang="de-DE" dirty="0" err="1" smtClean="0"/>
              <a:t>false&amp;dsyoff</a:t>
            </a:r>
            <a:r>
              <a:rPr lang="de-DE" dirty="0" smtClean="0"/>
              <a:t>=18px&amp;dsblur=100px&amp;wc=</a:t>
            </a:r>
            <a:r>
              <a:rPr lang="de-DE" dirty="0" err="1" smtClean="0"/>
              <a:t>false&amp;wa</a:t>
            </a:r>
            <a:r>
              <a:rPr lang="de-DE" dirty="0" smtClean="0"/>
              <a:t>=</a:t>
            </a:r>
            <a:r>
              <a:rPr lang="de-DE" dirty="0" err="1" smtClean="0"/>
              <a:t>true&amp;pv</a:t>
            </a:r>
            <a:r>
              <a:rPr lang="de-DE" dirty="0" smtClean="0"/>
              <a:t>=0px&amp;ph=0px&amp;ln=</a:t>
            </a:r>
            <a:r>
              <a:rPr lang="de-DE" dirty="0" err="1" smtClean="0"/>
              <a:t>true&amp;fm</a:t>
            </a:r>
            <a:r>
              <a:rPr lang="de-DE" dirty="0" smtClean="0"/>
              <a:t>=</a:t>
            </a:r>
            <a:r>
              <a:rPr lang="de-DE" dirty="0" err="1" smtClean="0"/>
              <a:t>Hack&amp;fs</a:t>
            </a:r>
            <a:r>
              <a:rPr lang="de-DE" dirty="0" smtClean="0"/>
              <a:t>=14.5px&amp;lh=132%25&amp;si=</a:t>
            </a:r>
            <a:r>
              <a:rPr lang="de-DE" dirty="0" err="1" smtClean="0"/>
              <a:t>false&amp;code</a:t>
            </a:r>
            <a:r>
              <a:rPr lang="de-DE" dirty="0" smtClean="0"/>
              <a:t>=%253CModule%2520name%253D%2522childModuleClass%2522%2520optional%253D%2522true%2522%253E%250A%2520%2520%253Cextends%2520domain%253D%2522aDomain%2522%2520class%253D%2522parentModuleClass%2522%252F%253E%250A%2520%2520%253CData%253E%250A%2520%2520%2520%2520%253CDataPoint%2520name%253D%2522aNewDataPoint%2522%253E%250A%2520%2520%2520%2520%2520...%250A%2520%2520%2520%2520%253C%252FDataPoint%253E%250A%2520%2520%253C%252FData%253E%250A%253C%252FModule%253E&amp;es=2x&amp;wm=</a:t>
            </a:r>
            <a:r>
              <a:rPr lang="de-DE" dirty="0" err="1" smtClean="0"/>
              <a:t>false&amp;ts</a:t>
            </a:r>
            <a:r>
              <a:rPr lang="de-DE" dirty="0" smtClean="0"/>
              <a:t>=</a:t>
            </a:r>
            <a:r>
              <a:rPr lang="de-DE" dirty="0" err="1" smtClean="0"/>
              <a:t>false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19A0F-C444-4C8C-86B0-2BC0B62A8C3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0294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s://carbon.now.sh/?bg=rgba(255%2C255%2C255%2C0)&amp;t=tomorrow-night-bright&amp;wt=bw&amp;l=xml&amp;ds=false&amp;dsyoff=18px&amp;dsblur=100px&amp;wc=false&amp;wa=true&amp;pv=0px&amp;ph=0px&amp;ln=true&amp;fm=Hack&amp;fs=14.5px&amp;lh=132%25&amp;si=false&amp;code=%253Cextends%2520domain%253D%2522aDomain%2522%2520class%253D%2522parentClass%2522%253E%250A%2520%2520%253Cexclude%2520name%253D%2522anAction%2522%2520type%253D%2522action%2522%252F%253E%250A%2520%2520%253Cexclude%2520name%253D%2522aDataPoint%2522%2520type%253D%2522datapoint%2522%252F%253E%2520%2520%253C!--%2520default%2520--%253E%250A%2520%2520%253Cexclude%2520name%253D%2522anotherDataPoint%2522%252F%253E%2520%250A%2520%2520%253Cexclude%2520name%253D%2522aModuleClass%2522%2520type%253D%2522moduleclass%2522%252F%253E%250A%2520%2520%253Cexclude%2520name%253D%2522aSubDevice%2522%2520type%253D%2522subdevice%2522%252F%253E%250A%253C%252Fextends%253E&amp;es=2x&amp;wm=false&amp;ts=fals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19A0F-C444-4C8C-86B0-2BC0B62A8C3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583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https://carbon.now.sh/?</a:t>
            </a:r>
            <a:r>
              <a:rPr lang="de-DE" dirty="0" err="1" smtClean="0"/>
              <a:t>bg</a:t>
            </a:r>
            <a:r>
              <a:rPr lang="de-DE" dirty="0" smtClean="0"/>
              <a:t>=</a:t>
            </a:r>
            <a:r>
              <a:rPr lang="de-DE" dirty="0" err="1" smtClean="0"/>
              <a:t>rgba</a:t>
            </a:r>
            <a:r>
              <a:rPr lang="de-DE" dirty="0" smtClean="0"/>
              <a:t>(255%2C255%2C255%2C0)&amp;t=</a:t>
            </a:r>
            <a:r>
              <a:rPr lang="de-DE" dirty="0" err="1" smtClean="0"/>
              <a:t>tomorrow-night-bright&amp;wt</a:t>
            </a:r>
            <a:r>
              <a:rPr lang="de-DE" dirty="0" smtClean="0"/>
              <a:t>=</a:t>
            </a:r>
            <a:r>
              <a:rPr lang="de-DE" dirty="0" err="1" smtClean="0"/>
              <a:t>bw&amp;l</a:t>
            </a:r>
            <a:r>
              <a:rPr lang="de-DE" dirty="0" smtClean="0"/>
              <a:t>=</a:t>
            </a:r>
            <a:r>
              <a:rPr lang="de-DE" dirty="0" err="1" smtClean="0"/>
              <a:t>xml&amp;ds</a:t>
            </a:r>
            <a:r>
              <a:rPr lang="de-DE" dirty="0" smtClean="0"/>
              <a:t>=</a:t>
            </a:r>
            <a:r>
              <a:rPr lang="de-DE" dirty="0" err="1" smtClean="0"/>
              <a:t>false&amp;dsyoff</a:t>
            </a:r>
            <a:r>
              <a:rPr lang="de-DE" dirty="0" smtClean="0"/>
              <a:t>=18px&amp;dsblur=100px&amp;wc=</a:t>
            </a:r>
            <a:r>
              <a:rPr lang="de-DE" dirty="0" err="1" smtClean="0"/>
              <a:t>false&amp;wa</a:t>
            </a:r>
            <a:r>
              <a:rPr lang="de-DE" dirty="0" smtClean="0"/>
              <a:t>=</a:t>
            </a:r>
            <a:r>
              <a:rPr lang="de-DE" dirty="0" err="1" smtClean="0"/>
              <a:t>true&amp;pv</a:t>
            </a:r>
            <a:r>
              <a:rPr lang="de-DE" dirty="0" smtClean="0"/>
              <a:t>=0px&amp;ph=0px&amp;ln=</a:t>
            </a:r>
            <a:r>
              <a:rPr lang="de-DE" dirty="0" err="1" smtClean="0"/>
              <a:t>true&amp;fm</a:t>
            </a:r>
            <a:r>
              <a:rPr lang="de-DE" dirty="0" smtClean="0"/>
              <a:t>=</a:t>
            </a:r>
            <a:r>
              <a:rPr lang="de-DE" dirty="0" err="1" smtClean="0"/>
              <a:t>Hack&amp;fs</a:t>
            </a:r>
            <a:r>
              <a:rPr lang="de-DE" dirty="0" smtClean="0"/>
              <a:t>=14.5px&amp;lh=132%25&amp;si=</a:t>
            </a:r>
            <a:r>
              <a:rPr lang="de-DE" dirty="0" err="1" smtClean="0"/>
              <a:t>false&amp;code</a:t>
            </a:r>
            <a:r>
              <a:rPr lang="de-DE" dirty="0" smtClean="0"/>
              <a:t>=%253CDevice%2520id%253D%2522childDevice%2522%253E%250A%2520%2520%253Cextends%2520domain%253D%2522aDomain%2522%2520class%253D%2522parentDevice%2522%252F%253E%250A%2520%2520%253CModules%253E%250A%2520%2520%2520%2520...%250A%2520%2520%253C%252FModules%253E%250A%253C%252FDevice%253E&amp;es=2x&amp;wm=</a:t>
            </a:r>
            <a:r>
              <a:rPr lang="de-DE" dirty="0" err="1" smtClean="0"/>
              <a:t>false&amp;ts</a:t>
            </a:r>
            <a:r>
              <a:rPr lang="de-DE" dirty="0" smtClean="0"/>
              <a:t>=</a:t>
            </a:r>
            <a:r>
              <a:rPr lang="de-DE" dirty="0" err="1" smtClean="0"/>
              <a:t>false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19A0F-C444-4C8C-86B0-2BC0B62A8C3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5761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C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Line 1"/>
          <p:cNvSpPr/>
          <p:nvPr/>
        </p:nvSpPr>
        <p:spPr>
          <a:xfrm>
            <a:off x="457200" y="6248160"/>
            <a:ext cx="8229600" cy="360"/>
          </a:xfrm>
          <a:prstGeom prst="line">
            <a:avLst/>
          </a:prstGeom>
          <a:ln w="22320">
            <a:solidFill>
              <a:srgbClr val="A0A0A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Line 2"/>
          <p:cNvSpPr/>
          <p:nvPr/>
        </p:nvSpPr>
        <p:spPr>
          <a:xfrm>
            <a:off x="457200" y="1218960"/>
            <a:ext cx="8229600" cy="360"/>
          </a:xfrm>
          <a:prstGeom prst="line">
            <a:avLst/>
          </a:prstGeom>
          <a:ln w="22320">
            <a:solidFill>
              <a:srgbClr val="A0A0A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0" name="Picture 7"/>
          <p:cNvPicPr/>
          <p:nvPr/>
        </p:nvPicPr>
        <p:blipFill>
          <a:blip r:embed="rId14"/>
          <a:stretch/>
        </p:blipFill>
        <p:spPr>
          <a:xfrm>
            <a:off x="7647120" y="0"/>
            <a:ext cx="1496520" cy="1022040"/>
          </a:xfrm>
          <a:prstGeom prst="rect">
            <a:avLst/>
          </a:prstGeom>
          <a:ln>
            <a:noFill/>
          </a:ln>
        </p:spPr>
      </p:pic>
      <p:sp>
        <p:nvSpPr>
          <p:cNvPr id="41" name="PlaceHolder 3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C00000"/>
                </a:solidFill>
                <a:latin typeface="Calibri"/>
              </a:rPr>
              <a:t>マスター タイトルの書式設定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マスター テキストの書式設定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C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C00000"/>
                </a:solidFill>
                <a:latin typeface="Calibri"/>
              </a:rPr>
              <a:t>第 2 レベル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第 3 レベル</a:t>
            </a:r>
            <a:endParaRPr lang="en-US" sz="2400" b="0" strike="noStrike" spc="-1">
              <a:solidFill>
                <a:srgbClr val="C00000"/>
              </a:solid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C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C00000"/>
                </a:solidFill>
                <a:latin typeface="Calibri"/>
              </a:rPr>
              <a:t>第 4 レベル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第 5 レベル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B0DF38B-6FE9-4278-A3D7-2878E6F7C212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Line 1"/>
          <p:cNvSpPr/>
          <p:nvPr/>
        </p:nvSpPr>
        <p:spPr>
          <a:xfrm>
            <a:off x="457200" y="6248160"/>
            <a:ext cx="8229600" cy="360"/>
          </a:xfrm>
          <a:prstGeom prst="line">
            <a:avLst/>
          </a:prstGeom>
          <a:ln w="22320">
            <a:solidFill>
              <a:srgbClr val="A0A0A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Line 2"/>
          <p:cNvSpPr/>
          <p:nvPr/>
        </p:nvSpPr>
        <p:spPr>
          <a:xfrm>
            <a:off x="457200" y="1218960"/>
            <a:ext cx="8229600" cy="360"/>
          </a:xfrm>
          <a:prstGeom prst="line">
            <a:avLst/>
          </a:prstGeom>
          <a:ln w="22320">
            <a:solidFill>
              <a:srgbClr val="A0A0A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2" name="Picture 7"/>
          <p:cNvPicPr/>
          <p:nvPr/>
        </p:nvPicPr>
        <p:blipFill>
          <a:blip r:embed="rId14"/>
          <a:stretch/>
        </p:blipFill>
        <p:spPr>
          <a:xfrm>
            <a:off x="7647120" y="0"/>
            <a:ext cx="1496520" cy="1022040"/>
          </a:xfrm>
          <a:prstGeom prst="rect">
            <a:avLst/>
          </a:prstGeom>
          <a:ln>
            <a:noFill/>
          </a:ln>
        </p:spPr>
      </p:pic>
      <p:sp>
        <p:nvSpPr>
          <p:cNvPr id="83" name="PlaceHolder 3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1142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C00000"/>
                </a:solidFill>
                <a:latin typeface="Calibri"/>
              </a:rPr>
              <a:t>マスター タイトルの書式設定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マスター テキストの書式設定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C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C00000"/>
                </a:solidFill>
                <a:latin typeface="Calibri"/>
              </a:rPr>
              <a:t>第 2 レベル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第 3 レベル</a:t>
            </a:r>
            <a:endParaRPr lang="en-US" sz="2400" b="0" strike="noStrike" spc="-1">
              <a:solidFill>
                <a:srgbClr val="C00000"/>
              </a:solid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C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C00000"/>
                </a:solidFill>
                <a:latin typeface="Calibri"/>
              </a:rPr>
              <a:t>第 4 レベル</a:t>
            </a:r>
            <a:endParaRPr lang="en-US" sz="20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第 5 レベル</a:t>
            </a:r>
          </a:p>
        </p:txBody>
      </p:sp>
      <p:sp>
        <p:nvSpPr>
          <p:cNvPr id="8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AF29067-A29A-4120-AD9B-5DD4B9096D74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MAS/SDT/issues/17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icture 7"/>
          <p:cNvPicPr/>
          <p:nvPr/>
        </p:nvPicPr>
        <p:blipFill>
          <a:blip r:embed="rId2"/>
          <a:stretch/>
        </p:blipFill>
        <p:spPr>
          <a:xfrm>
            <a:off x="1581120" y="28440"/>
            <a:ext cx="5981400" cy="4082760"/>
          </a:xfrm>
          <a:prstGeom prst="rect">
            <a:avLst/>
          </a:prstGeom>
          <a:ln>
            <a:noFill/>
          </a:ln>
        </p:spPr>
      </p:pic>
      <p:sp>
        <p:nvSpPr>
          <p:cNvPr id="123" name="CustomShape 1"/>
          <p:cNvSpPr/>
          <p:nvPr/>
        </p:nvSpPr>
        <p:spPr>
          <a:xfrm>
            <a:off x="424800" y="4726800"/>
            <a:ext cx="8229240" cy="1726200"/>
          </a:xfrm>
          <a:prstGeom prst="roundRect">
            <a:avLst>
              <a:gd name="adj" fmla="val 16667"/>
            </a:avLst>
          </a:prstGeom>
          <a:noFill/>
          <a:ln>
            <a:solidFill>
              <a:srgbClr val="A0A0A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TextShape 2"/>
          <p:cNvSpPr txBox="1"/>
          <p:nvPr/>
        </p:nvSpPr>
        <p:spPr>
          <a:xfrm>
            <a:off x="179640" y="3711600"/>
            <a:ext cx="8712720" cy="797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600" b="1" strike="noStrike" spc="-1" dirty="0">
                <a:solidFill>
                  <a:srgbClr val="A0A0A3"/>
                </a:solidFill>
                <a:latin typeface="Calibri"/>
              </a:rPr>
              <a:t>Discussions on Inheritance in SDT 4.0</a:t>
            </a:r>
            <a:endParaRPr lang="en-US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CustomShape 3"/>
          <p:cNvSpPr/>
          <p:nvPr/>
        </p:nvSpPr>
        <p:spPr>
          <a:xfrm>
            <a:off x="576360" y="4699080"/>
            <a:ext cx="828108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B42025"/>
                </a:solidFill>
                <a:latin typeface="Calibri"/>
              </a:rPr>
              <a:t>Group Name: MAS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B42025"/>
                </a:solidFill>
                <a:latin typeface="Calibri"/>
              </a:rPr>
              <a:t>Source: Andreas Kraft, a.kraft@telekom.de	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B42025"/>
                </a:solidFill>
                <a:latin typeface="Calibri"/>
              </a:rPr>
              <a:t>Meeting Date: 2018-12-02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085A24D0-BA98-4EC9-A396-A9139243F0E8}" type="slidenum">
              <a:rPr lang="en-US" sz="1200" b="0" strike="noStrike" spc="-1">
                <a:solidFill>
                  <a:srgbClr val="898989"/>
                </a:solidFill>
                <a:latin typeface="Calibri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0" y="2925000"/>
            <a:ext cx="914364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>
                <a:solidFill>
                  <a:srgbClr val="000000"/>
                </a:solidFill>
                <a:latin typeface="Calibri"/>
              </a:rPr>
              <a:t>Thank you!</a:t>
            </a:r>
            <a:endParaRPr lang="en-US" sz="4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C00000"/>
                </a:solidFill>
                <a:latin typeface="Calibri"/>
              </a:rPr>
              <a:t>Motivation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This presentation discusses open issues regarding inheritance in SDT 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4.0.</a:t>
            </a:r>
          </a:p>
          <a:p>
            <a:pPr marL="457200" indent="-457200">
              <a:lnSpc>
                <a:spcPct val="100000"/>
              </a:lnSpc>
              <a:spcBef>
                <a:spcPts val="641"/>
              </a:spcBef>
              <a:buFont typeface="Arial" panose="020B0604020202020204" pitchFamily="34" charset="0"/>
              <a:buChar char="•"/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Blacklisting of Actions and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DataPoints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and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ModuleClasses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when inheriting.</a:t>
            </a:r>
          </a:p>
          <a:p>
            <a:pPr marL="457200" indent="-457200">
              <a:lnSpc>
                <a:spcPct val="100000"/>
              </a:lnSpc>
              <a:spcBef>
                <a:spcPts val="641"/>
              </a:spcBef>
              <a:buFont typeface="Arial" panose="020B0604020202020204" pitchFamily="34" charset="0"/>
              <a:buChar char="•"/>
            </a:pP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DeviceClass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inheritance should be supported, similar do the inheritance mechanism of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ModuleClass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641"/>
              </a:spcBef>
              <a:buFont typeface="Arial" panose="020B0604020202020204" pitchFamily="34" charset="0"/>
              <a:buChar char="•"/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Inheritance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should be supported for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SubDevices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as well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/>
        </p:nvSpPr>
        <p:spPr>
          <a:xfrm>
            <a:off x="457200" y="533520"/>
            <a:ext cx="8229240" cy="5735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C00000"/>
                </a:solidFill>
                <a:latin typeface="Calibri"/>
              </a:rPr>
              <a:t>Improve Inheritance Mechanism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883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C00000"/>
                </a:solidFill>
                <a:latin typeface="Calibri"/>
              </a:rPr>
              <a:t>Inheritance Re-Cap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SDT does support “extending” inheritance, i.e. 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including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previous defined functionalities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</a:t>
            </a:r>
            <a:b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</a:br>
            <a:endParaRPr lang="en-US" sz="32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No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mix-in or abstract classes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 </a:t>
            </a:r>
            <a:b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</a:b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Everything is a concrete class.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C00000"/>
                </a:solidFill>
                <a:latin typeface="Calibri"/>
              </a:rPr>
              <a:t>Inheritance Re-Cap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Inheritance in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ModuleClasses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works by extending an existing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ModuleClass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 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spc="-1" dirty="0" smtClean="0">
                <a:solidFill>
                  <a:srgbClr val="000000"/>
                </a:solidFill>
                <a:latin typeface="Calibri"/>
              </a:rPr>
              <a:t>The child </a:t>
            </a:r>
            <a:r>
              <a:rPr lang="en-US" sz="3200" spc="-1" dirty="0" err="1" smtClean="0">
                <a:solidFill>
                  <a:srgbClr val="000000"/>
                </a:solidFill>
                <a:latin typeface="Calibri"/>
              </a:rPr>
              <a:t>ModuleClass</a:t>
            </a:r>
            <a:r>
              <a:rPr lang="en-US" sz="3200" spc="-1" dirty="0" smtClean="0">
                <a:solidFill>
                  <a:srgbClr val="000000"/>
                </a:solidFill>
                <a:latin typeface="Calibri"/>
              </a:rPr>
              <a:t> inherits </a:t>
            </a:r>
            <a:r>
              <a:rPr lang="en-US" sz="3200" b="1" spc="-1" dirty="0" smtClean="0">
                <a:solidFill>
                  <a:srgbClr val="000000"/>
                </a:solidFill>
                <a:latin typeface="Calibri"/>
              </a:rPr>
              <a:t>everything</a:t>
            </a:r>
            <a:r>
              <a:rPr lang="en-US" sz="3200" spc="-1" dirty="0" smtClean="0">
                <a:solidFill>
                  <a:srgbClr val="000000"/>
                </a:solidFill>
                <a:latin typeface="Calibri"/>
              </a:rPr>
              <a:t> from the parent.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682" y="4089437"/>
            <a:ext cx="52482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4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smtClean="0">
                <a:solidFill>
                  <a:srgbClr val="C00000"/>
                </a:solidFill>
                <a:latin typeface="Calibri"/>
              </a:rPr>
              <a:t>Suggestion: Blacklisting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Extend the SDT’s &lt;extends&gt; element to </a:t>
            </a:r>
            <a:r>
              <a:rPr lang="en-US" sz="3200" b="1" strike="noStrike" spc="-1" dirty="0" smtClean="0">
                <a:solidFill>
                  <a:srgbClr val="000000"/>
                </a:solidFill>
                <a:latin typeface="Calibri"/>
              </a:rPr>
              <a:t>exclude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unwanted data points, actions</a:t>
            </a:r>
            <a:r>
              <a:rPr lang="en-US" sz="3200" spc="-1" dirty="0" smtClean="0">
                <a:solidFill>
                  <a:srgbClr val="000000"/>
                </a:solidFill>
                <a:latin typeface="Calibri"/>
              </a:rPr>
              <a:t>, devices, or sub-devices.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All other elements will be included.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82" y="4250243"/>
            <a:ext cx="6086475" cy="1733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/>
        </p:nvSpPr>
        <p:spPr>
          <a:xfrm>
            <a:off x="457200" y="533520"/>
            <a:ext cx="8229240" cy="5735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spc="-1" dirty="0" smtClean="0">
                <a:solidFill>
                  <a:srgbClr val="C00000"/>
                </a:solidFill>
                <a:latin typeface="Calibri"/>
              </a:rPr>
              <a:t>Further </a:t>
            </a:r>
            <a:r>
              <a:rPr lang="en-US" sz="4400" b="0" strike="noStrike" spc="-1" dirty="0" smtClean="0">
                <a:solidFill>
                  <a:srgbClr val="C00000"/>
                </a:solidFill>
                <a:latin typeface="Calibri"/>
              </a:rPr>
              <a:t>Inheritance Support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2937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C00000"/>
                </a:solidFill>
                <a:latin typeface="Calibri"/>
              </a:rPr>
              <a:t>DeviceClass Inheritance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Add support for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DeviceClass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inheritance, similar to </a:t>
            </a:r>
            <a:r>
              <a:rPr lang="en-US" sz="3200" b="0" strike="noStrike" spc="-1" dirty="0" err="1" smtClean="0">
                <a:solidFill>
                  <a:srgbClr val="000000"/>
                </a:solidFill>
                <a:latin typeface="Calibri"/>
              </a:rPr>
              <a:t>ModuleClasses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2400" spc="-1" dirty="0" smtClean="0">
                <a:solidFill>
                  <a:srgbClr val="000000"/>
                </a:solidFill>
                <a:latin typeface="Calibri"/>
              </a:rPr>
              <a:t>With support of new inheritance mechanisms, of course.</a:t>
            </a:r>
            <a:endParaRPr lang="en-US" sz="2400" b="0" strike="noStrike" spc="-1" dirty="0" smtClean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232" y="4448306"/>
            <a:ext cx="4829175" cy="15525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5335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C00000"/>
                </a:solidFill>
                <a:latin typeface="Calibri"/>
              </a:rPr>
              <a:t>SubDevice Inheritance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Add support for </a:t>
            </a:r>
            <a:r>
              <a:rPr lang="en-US" sz="2000" b="0" strike="noStrike" spc="-1" dirty="0" err="1" smtClean="0">
                <a:solidFill>
                  <a:srgbClr val="000000"/>
                </a:solidFill>
                <a:latin typeface="Calibri"/>
              </a:rPr>
              <a:t>SubDeviceClass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 inheritance. This is a bit more complicated, since </a:t>
            </a:r>
            <a:r>
              <a:rPr lang="en-US" sz="2000" b="0" strike="noStrike" spc="-1" dirty="0" err="1" smtClean="0">
                <a:solidFill>
                  <a:srgbClr val="000000"/>
                </a:solidFill>
                <a:latin typeface="Calibri"/>
              </a:rPr>
              <a:t>SubDevices</a:t>
            </a: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 are part of a Device, and not directly addressable under a domain.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Possible solutions:</a:t>
            </a:r>
          </a:p>
          <a:p>
            <a:pPr marL="514350" indent="-514350">
              <a:lnSpc>
                <a:spcPct val="100000"/>
              </a:lnSpc>
              <a:spcBef>
                <a:spcPts val="641"/>
              </a:spcBef>
              <a:buFont typeface="+mj-lt"/>
              <a:buAutoNum type="arabicPeriod"/>
            </a:pP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Move </a:t>
            </a:r>
            <a:r>
              <a:rPr lang="en-US" sz="2000" spc="-1" dirty="0" err="1" smtClean="0">
                <a:solidFill>
                  <a:srgbClr val="000000"/>
                </a:solidFill>
                <a:latin typeface="Calibri"/>
              </a:rPr>
              <a:t>SubDevices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 from Device to Domain. </a:t>
            </a:r>
            <a:br>
              <a:rPr lang="en-US" sz="2000" spc="-1" dirty="0" smtClean="0">
                <a:solidFill>
                  <a:srgbClr val="000000"/>
                </a:solidFill>
                <a:latin typeface="Calibri"/>
              </a:rPr>
            </a:b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→ Reference mechanism needed.</a:t>
            </a:r>
          </a:p>
          <a:p>
            <a:pPr marL="514350" indent="-514350">
              <a:lnSpc>
                <a:spcPct val="100000"/>
              </a:lnSpc>
              <a:spcBef>
                <a:spcPts val="641"/>
              </a:spcBef>
              <a:buFont typeface="+mj-lt"/>
              <a:buAutoNum type="arabicPeriod"/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Introduce a path notation in the &lt;extends&gt; element.</a:t>
            </a:r>
            <a:b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</a:b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→ Ugly?</a:t>
            </a:r>
          </a:p>
          <a:p>
            <a:pPr marL="514350" indent="-514350">
              <a:lnSpc>
                <a:spcPct val="100000"/>
              </a:lnSpc>
              <a:spcBef>
                <a:spcPts val="641"/>
              </a:spcBef>
              <a:buFont typeface="+mj-lt"/>
              <a:buAutoNum type="arabicPeriod"/>
            </a:pP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Transform </a:t>
            </a:r>
            <a:r>
              <a:rPr lang="en-US" sz="2000" spc="-1" dirty="0" err="1" smtClean="0">
                <a:solidFill>
                  <a:srgbClr val="000000"/>
                </a:solidFill>
                <a:latin typeface="Calibri"/>
              </a:rPr>
              <a:t>SubDevices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 to Devices. See discussion on </a:t>
            </a:r>
            <a:r>
              <a:rPr lang="en-US" sz="2000" spc="-1" dirty="0" err="1" smtClean="0">
                <a:solidFill>
                  <a:srgbClr val="000000"/>
                </a:solidFill>
                <a:latin typeface="Calibri"/>
              </a:rPr>
              <a:t>GitLab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  <a:hlinkClick r:id="rId2"/>
              </a:rPr>
              <a:t>https://git.onem2m.org/MAS/SDT/issues/17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/>
            </a:r>
            <a:br>
              <a:rPr lang="en-US" sz="2000" spc="-1" dirty="0" smtClean="0">
                <a:solidFill>
                  <a:srgbClr val="000000"/>
                </a:solidFill>
                <a:latin typeface="Calibri"/>
              </a:rPr>
            </a:b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→ Bigger impact</a:t>
            </a:r>
          </a:p>
          <a:p>
            <a:pPr marL="514350" indent="-514350">
              <a:lnSpc>
                <a:spcPct val="100000"/>
              </a:lnSpc>
              <a:spcBef>
                <a:spcPts val="641"/>
              </a:spcBef>
              <a:buFont typeface="+mj-lt"/>
              <a:buAutoNum type="arabicPeriod"/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Calibri"/>
              </a:rPr>
              <a:t>Don’t support 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inheritance for </a:t>
            </a:r>
            <a:r>
              <a:rPr lang="en-US" sz="2000" b="0" strike="noStrike" spc="-1" dirty="0" err="1" smtClean="0">
                <a:solidFill>
                  <a:srgbClr val="000000"/>
                </a:solidFill>
                <a:latin typeface="Calibri"/>
              </a:rPr>
              <a:t>SubDevice</a:t>
            </a:r>
            <a:r>
              <a:rPr lang="en-US" sz="2000" spc="-1" dirty="0" err="1" smtClean="0">
                <a:solidFill>
                  <a:srgbClr val="000000"/>
                </a:solidFill>
                <a:latin typeface="Calibri"/>
              </a:rPr>
              <a:t>s</a:t>
            </a: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.</a:t>
            </a:r>
            <a:br>
              <a:rPr lang="en-US" sz="2000" spc="-1" dirty="0" smtClean="0">
                <a:solidFill>
                  <a:srgbClr val="000000"/>
                </a:solidFill>
                <a:latin typeface="Calibri"/>
              </a:rPr>
            </a:br>
            <a:r>
              <a:rPr lang="en-US" sz="2000" spc="-1" dirty="0" smtClean="0">
                <a:solidFill>
                  <a:srgbClr val="000000"/>
                </a:solidFill>
                <a:latin typeface="Calibri"/>
              </a:rPr>
              <a:t>→ Is it really necessary?</a:t>
            </a:r>
            <a:endParaRPr lang="en-US" sz="2000" b="0" strike="noStrike" spc="-1" dirty="0" smtClean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ImprovementOnFilterCriteria</Template>
  <TotalTime>0</TotalTime>
  <Words>240</Words>
  <Application>Microsoft Office PowerPoint</Application>
  <PresentationFormat>On-screen Show (4:3)</PresentationFormat>
  <Paragraphs>39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know supported Flex Container types in remote CSE?</dc:title>
  <dc:subject/>
  <dc:creator>maeomichi</dc:creator>
  <cp:keywords>oneM2M WG2 Architecture</cp:keywords>
  <dc:description/>
  <cp:lastModifiedBy>Kraft, Andreas</cp:lastModifiedBy>
  <cp:revision>226</cp:revision>
  <dcterms:created xsi:type="dcterms:W3CDTF">2018-11-21T16:00:03Z</dcterms:created>
  <dcterms:modified xsi:type="dcterms:W3CDTF">2018-11-23T14:28:38Z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5</vt:i4>
  </property>
</Properties>
</file>