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8"/>
  </p:notesMasterIdLst>
  <p:handoutMasterIdLst>
    <p:handoutMasterId r:id="rId19"/>
  </p:handoutMasterIdLst>
  <p:sldIdLst>
    <p:sldId id="256" r:id="rId2"/>
    <p:sldId id="283" r:id="rId3"/>
    <p:sldId id="269" r:id="rId4"/>
    <p:sldId id="284" r:id="rId5"/>
    <p:sldId id="271" r:id="rId6"/>
    <p:sldId id="282" r:id="rId7"/>
    <p:sldId id="270" r:id="rId8"/>
    <p:sldId id="272" r:id="rId9"/>
    <p:sldId id="274" r:id="rId10"/>
    <p:sldId id="273" r:id="rId11"/>
    <p:sldId id="275" r:id="rId12"/>
    <p:sldId id="286" r:id="rId13"/>
    <p:sldId id="285" r:id="rId14"/>
    <p:sldId id="280" r:id="rId15"/>
    <p:sldId id="279" r:id="rId16"/>
    <p:sldId id="257"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A0A0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847" autoAdjust="0"/>
    <p:restoredTop sz="79401" autoAdjust="0"/>
  </p:normalViewPr>
  <p:slideViewPr>
    <p:cSldViewPr>
      <p:cViewPr varScale="1">
        <p:scale>
          <a:sx n="72" d="100"/>
          <a:sy n="72" d="100"/>
        </p:scale>
        <p:origin x="1200" y="5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ja-JP"/>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338EABC8-9BAB-4DAC-93F8-E6F46E8B4410}" type="datetimeFigureOut">
              <a:rPr lang="en-US" altLang="ja-JP"/>
              <a:pPr>
                <a:defRPr/>
              </a:pPr>
              <a:t>7/20/2015</a:t>
            </a:fld>
            <a:endParaRPr lang="en-US" altLang="ja-JP"/>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ja-JP"/>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9DE41D7-C3E3-4420-A650-AD4154DDE781}" type="slidenum">
              <a:rPr lang="en-US" altLang="ja-JP"/>
              <a:pPr>
                <a:defRPr/>
              </a:pPr>
              <a:t>‹#›</a:t>
            </a:fld>
            <a:endParaRPr lang="en-US" altLang="ja-JP"/>
          </a:p>
        </p:txBody>
      </p:sp>
    </p:spTree>
    <p:extLst>
      <p:ext uri="{BB962C8B-B14F-4D97-AF65-F5344CB8AC3E}">
        <p14:creationId xmlns:p14="http://schemas.microsoft.com/office/powerpoint/2010/main" val="1730296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kumimoji="1" sz="1200"/>
            </a:lvl1pPr>
          </a:lstStyle>
          <a:p>
            <a:pPr>
              <a:defRPr/>
            </a:pPr>
            <a:endParaRPr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kumimoji="1" sz="1200"/>
            </a:lvl1pPr>
          </a:lstStyle>
          <a:p>
            <a:pPr>
              <a:defRPr/>
            </a:pPr>
            <a:fld id="{F8928171-4024-41D5-BF49-F449FF51356B}" type="datetimeFigureOut">
              <a:rPr lang="ja-JP" altLang="en-US"/>
              <a:pPr>
                <a:defRPr/>
              </a:pPr>
              <a:t>2015/7/20</a:t>
            </a:fld>
            <a:endParaRPr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kumimoji="1" sz="1200"/>
            </a:lvl1pPr>
          </a:lstStyle>
          <a:p>
            <a:pPr>
              <a:defRPr/>
            </a:pPr>
            <a:endParaRPr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kumimoji="1" sz="1200"/>
            </a:lvl1pPr>
          </a:lstStyle>
          <a:p>
            <a:pPr>
              <a:defRPr/>
            </a:pPr>
            <a:fld id="{E97DDBEB-2F51-426D-9FC8-8FBEA282E431}" type="slidenum">
              <a:rPr lang="ja-JP" altLang="en-US"/>
              <a:pPr>
                <a:defRPr/>
              </a:pPr>
              <a:t>‹#›</a:t>
            </a:fld>
            <a:endParaRPr lang="ja-JP" altLang="en-US"/>
          </a:p>
        </p:txBody>
      </p:sp>
    </p:spTree>
    <p:extLst>
      <p:ext uri="{BB962C8B-B14F-4D97-AF65-F5344CB8AC3E}">
        <p14:creationId xmlns:p14="http://schemas.microsoft.com/office/powerpoint/2010/main" val="10897745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7DDBEB-2F51-426D-9FC8-8FBEA282E431}" type="slidenum">
              <a:rPr lang="ja-JP" altLang="en-US" smtClean="0"/>
              <a:pPr>
                <a:defRPr/>
              </a:pPr>
              <a:t>0</a:t>
            </a:fld>
            <a:endParaRPr lang="ja-JP" altLang="en-US"/>
          </a:p>
        </p:txBody>
      </p:sp>
    </p:spTree>
    <p:extLst>
      <p:ext uri="{BB962C8B-B14F-4D97-AF65-F5344CB8AC3E}">
        <p14:creationId xmlns:p14="http://schemas.microsoft.com/office/powerpoint/2010/main" val="1783893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smtClean="0"/>
              <a:t>There is no data relating to the cancelled data request in the vehicle storage.</a:t>
            </a:r>
            <a:endParaRPr lang="ja-JP" altLang="ja-JP" smtClean="0"/>
          </a:p>
          <a:p>
            <a:pPr eaLnBrk="1" hangingPunct="1">
              <a:spcBef>
                <a:spcPct val="0"/>
              </a:spcBef>
            </a:pPr>
            <a:endParaRPr lang="ja-JP" altLang="en-US" smtClean="0"/>
          </a:p>
        </p:txBody>
      </p:sp>
      <p:sp>
        <p:nvSpPr>
          <p:cNvPr id="235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9BBA078-8981-4827-A3C2-D9250AF6C678}" type="slidenum">
              <a:rPr lang="ja-JP" altLang="en-US" smtClean="0"/>
              <a:pPr/>
              <a:t>9</a:t>
            </a:fld>
            <a:endParaRPr lang="ja-JP" altLang="en-US" smtClean="0"/>
          </a:p>
        </p:txBody>
      </p:sp>
    </p:spTree>
    <p:extLst>
      <p:ext uri="{BB962C8B-B14F-4D97-AF65-F5344CB8AC3E}">
        <p14:creationId xmlns:p14="http://schemas.microsoft.com/office/powerpoint/2010/main" val="459218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ja-JP" smtClean="0"/>
          </a:p>
        </p:txBody>
      </p:sp>
      <p:sp>
        <p:nvSpPr>
          <p:cNvPr id="2867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325AC06-7323-48FF-AE30-2189CF83AB8E}" type="slidenum">
              <a:rPr lang="ja-JP" altLang="en-US" smtClean="0"/>
              <a:pPr/>
              <a:t>15</a:t>
            </a:fld>
            <a:endParaRPr lang="ja-JP" altLang="en-US" smtClean="0"/>
          </a:p>
        </p:txBody>
      </p:sp>
    </p:spTree>
    <p:extLst>
      <p:ext uri="{BB962C8B-B14F-4D97-AF65-F5344CB8AC3E}">
        <p14:creationId xmlns:p14="http://schemas.microsoft.com/office/powerpoint/2010/main" val="1670619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ja-JP" dirty="0" smtClean="0"/>
              <a:t>Background</a:t>
            </a:r>
          </a:p>
          <a:p>
            <a:pPr eaLnBrk="1" hangingPunct="1"/>
            <a:r>
              <a:rPr lang="en-US" altLang="ja-JP" dirty="0" smtClean="0"/>
              <a:t>A data center on the cloud collects sensor data from vehicles using the mobile network. The data may relate to diagnosis, mobility and context of vehicles. The diagnostic data are useful for vehicle design improvement and the mobility data for dynamic route guidance services. The contextual data are captured by stereo cameras and radar scanners in the automated driving system. And then those data may constitute the complete 3D roadway map which is also essential for the automated driving system in turn. </a:t>
            </a:r>
            <a:endParaRPr lang="ja-JP" altLang="en-US" dirty="0" smtClean="0"/>
          </a:p>
        </p:txBody>
      </p:sp>
      <p:sp>
        <p:nvSpPr>
          <p:cNvPr id="71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90DC12C-1CED-477B-87CF-46BD2347E35C}" type="slidenum">
              <a:rPr lang="ja-JP" altLang="en-US" smtClean="0"/>
              <a:pPr/>
              <a:t>1</a:t>
            </a:fld>
            <a:endParaRPr lang="ja-JP" altLang="en-US" smtClean="0"/>
          </a:p>
        </p:txBody>
      </p:sp>
    </p:spTree>
    <p:extLst>
      <p:ext uri="{BB962C8B-B14F-4D97-AF65-F5344CB8AC3E}">
        <p14:creationId xmlns:p14="http://schemas.microsoft.com/office/powerpoint/2010/main" val="1903800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The data center, that is the M2M application server, requests data by sending a meta-data to vehicles. Then vehicles prepare data which meet the criteria of the meta-data and publish it to the server as response. The meta-data may describe attributes of requested data such as time period, geographical area, data type, statistic process options and so forth.</a:t>
            </a:r>
            <a:endParaRPr lang="ja-JP" altLang="en-US" dirty="0" smtClean="0"/>
          </a:p>
        </p:txBody>
      </p:sp>
      <p:sp>
        <p:nvSpPr>
          <p:cNvPr id="92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F2946C6-75ED-445F-B5FD-5550BFE080E1}" type="slidenum">
              <a:rPr lang="ja-JP" altLang="en-US" smtClean="0"/>
              <a:pPr/>
              <a:t>2</a:t>
            </a:fld>
            <a:endParaRPr lang="ja-JP" altLang="en-US" smtClean="0"/>
          </a:p>
        </p:txBody>
      </p:sp>
    </p:spTree>
    <p:extLst>
      <p:ext uri="{BB962C8B-B14F-4D97-AF65-F5344CB8AC3E}">
        <p14:creationId xmlns:p14="http://schemas.microsoft.com/office/powerpoint/2010/main" val="10857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ja-JP" dirty="0" smtClean="0"/>
              <a:t>This is</a:t>
            </a:r>
            <a:r>
              <a:rPr lang="en-US" altLang="ja-JP" baseline="0" dirty="0" smtClean="0"/>
              <a:t> the data response.</a:t>
            </a:r>
            <a:endParaRPr lang="ja-JP" altLang="en-US" dirty="0" smtClean="0"/>
          </a:p>
        </p:txBody>
      </p:sp>
      <p:sp>
        <p:nvSpPr>
          <p:cNvPr id="112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0137C2C-75D3-43C3-9CA2-9429E076BBA3}" type="slidenum">
              <a:rPr lang="ja-JP" altLang="en-US" smtClean="0"/>
              <a:pPr/>
              <a:t>3</a:t>
            </a:fld>
            <a:endParaRPr lang="ja-JP" altLang="en-US" smtClean="0"/>
          </a:p>
        </p:txBody>
      </p:sp>
    </p:spTree>
    <p:extLst>
      <p:ext uri="{BB962C8B-B14F-4D97-AF65-F5344CB8AC3E}">
        <p14:creationId xmlns:p14="http://schemas.microsoft.com/office/powerpoint/2010/main" val="3142401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Though a certain volume of data, the big data, obtains utility value, the bigger data gradually show less increase of the value For instance, no more samples are required for statistical analysis once the number of samples gets sufficient. Duplicated collections of collected pieces of map are also redundant. Such wasteful data deliveries consume multiple expensive resources of vehicles, mobile network, network backhaul and data center. Data in the vehicle may also lose its value when it gets delivered, obsolete, false or even malicious.</a:t>
            </a:r>
            <a:endParaRPr lang="ja-JP" altLang="ja-JP" dirty="0" smtClean="0"/>
          </a:p>
        </p:txBody>
      </p:sp>
      <p:sp>
        <p:nvSpPr>
          <p:cNvPr id="133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5949F64-7C50-4FCA-B748-C13C60426042}" type="slidenum">
              <a:rPr lang="ja-JP" altLang="en-US" smtClean="0"/>
              <a:pPr/>
              <a:t>4</a:t>
            </a:fld>
            <a:endParaRPr lang="ja-JP" altLang="en-US" smtClean="0"/>
          </a:p>
        </p:txBody>
      </p:sp>
    </p:spTree>
    <p:extLst>
      <p:ext uri="{BB962C8B-B14F-4D97-AF65-F5344CB8AC3E}">
        <p14:creationId xmlns:p14="http://schemas.microsoft.com/office/powerpoint/2010/main" val="3326937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Solution</a:t>
            </a:r>
          </a:p>
          <a:p>
            <a:pPr eaLnBrk="1" hangingPunct="1">
              <a:spcBef>
                <a:spcPct val="0"/>
              </a:spcBef>
            </a:pPr>
            <a:r>
              <a:rPr lang="en-US" altLang="ja-JP" dirty="0" smtClean="0"/>
              <a:t>Such the unwanted data collection needs to be cut off in order to spare those resources for other useful data delivery. In addition, unwanted data in a limited capacity of the vehicle storage need to be wiped out. These operations should be carried on under the right authorization.</a:t>
            </a:r>
            <a:endParaRPr lang="ja-JP" altLang="ja-JP" dirty="0" smtClean="0"/>
          </a:p>
          <a:p>
            <a:pPr eaLnBrk="1" hangingPunct="1">
              <a:spcBef>
                <a:spcPct val="0"/>
              </a:spcBef>
            </a:pPr>
            <a:endParaRPr lang="ja-JP" altLang="en-US" dirty="0" smtClean="0"/>
          </a:p>
        </p:txBody>
      </p:sp>
      <p:sp>
        <p:nvSpPr>
          <p:cNvPr id="153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893618C-B255-4E88-BD58-B97C4250DA2B}" type="slidenum">
              <a:rPr lang="ja-JP" altLang="en-US" smtClean="0"/>
              <a:pPr/>
              <a:t>5</a:t>
            </a:fld>
            <a:endParaRPr lang="ja-JP" altLang="en-US" smtClean="0"/>
          </a:p>
        </p:txBody>
      </p:sp>
    </p:spTree>
    <p:extLst>
      <p:ext uri="{BB962C8B-B14F-4D97-AF65-F5344CB8AC3E}">
        <p14:creationId xmlns:p14="http://schemas.microsoft.com/office/powerpoint/2010/main" val="873814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Pre-conditions </a:t>
            </a:r>
          </a:p>
          <a:p>
            <a:pPr eaLnBrk="1" hangingPunct="1">
              <a:spcBef>
                <a:spcPct val="0"/>
              </a:spcBef>
            </a:pPr>
            <a:r>
              <a:rPr lang="en-US" altLang="ja-JP" dirty="0" smtClean="0"/>
              <a:t>The M2M Application Server has disseminated a data request with the meta-data to vehicles.</a:t>
            </a:r>
          </a:p>
          <a:p>
            <a:pPr eaLnBrk="1" hangingPunct="1">
              <a:spcBef>
                <a:spcPct val="0"/>
              </a:spcBef>
            </a:pPr>
            <a:endParaRPr lang="en-US" altLang="ja-JP" dirty="0" smtClean="0"/>
          </a:p>
          <a:p>
            <a:pPr eaLnBrk="1" hangingPunct="1">
              <a:spcBef>
                <a:spcPct val="0"/>
              </a:spcBef>
            </a:pPr>
            <a:r>
              <a:rPr lang="en-US" altLang="ja-JP" dirty="0" smtClean="0"/>
              <a:t>Triggers </a:t>
            </a:r>
          </a:p>
          <a:p>
            <a:pPr eaLnBrk="1" hangingPunct="1">
              <a:spcBef>
                <a:spcPct val="0"/>
              </a:spcBef>
            </a:pPr>
            <a:r>
              <a:rPr lang="en-US" altLang="ja-JP" dirty="0" smtClean="0"/>
              <a:t>The M2M Application Server decides to cancel the data request and erase the data in the vehicles. </a:t>
            </a:r>
            <a:r>
              <a:rPr lang="en-US" altLang="ja-JP" dirty="0" smtClean="0"/>
              <a:t>(One </a:t>
            </a:r>
            <a:r>
              <a:rPr lang="en-US" altLang="ja-JP" dirty="0" smtClean="0"/>
              <a:t>of the reason</a:t>
            </a:r>
            <a:r>
              <a:rPr lang="en-US" altLang="ja-JP" baseline="0" dirty="0" smtClean="0"/>
              <a:t> for this could be that the data has been collected</a:t>
            </a:r>
            <a:r>
              <a:rPr lang="en-US" altLang="ja-JP" baseline="0" dirty="0" smtClean="0"/>
              <a:t>.)</a:t>
            </a:r>
            <a:endParaRPr lang="en-US" altLang="ja-JP" dirty="0" smtClean="0"/>
          </a:p>
          <a:p>
            <a:pPr eaLnBrk="1" hangingPunct="1">
              <a:spcBef>
                <a:spcPct val="0"/>
              </a:spcBef>
            </a:pPr>
            <a:endParaRPr lang="ja-JP" altLang="en-US" dirty="0" smtClean="0"/>
          </a:p>
        </p:txBody>
      </p:sp>
      <p:sp>
        <p:nvSpPr>
          <p:cNvPr id="174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555E335-2563-426F-B594-7179916E3DBE}" type="slidenum">
              <a:rPr lang="ja-JP" altLang="en-US" smtClean="0"/>
              <a:pPr/>
              <a:t>6</a:t>
            </a:fld>
            <a:endParaRPr lang="ja-JP" altLang="en-US" smtClean="0"/>
          </a:p>
        </p:txBody>
      </p:sp>
    </p:spTree>
    <p:extLst>
      <p:ext uri="{BB962C8B-B14F-4D97-AF65-F5344CB8AC3E}">
        <p14:creationId xmlns:p14="http://schemas.microsoft.com/office/powerpoint/2010/main" val="1295752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The M2M Application Server transmits a wipe request with the same meta-data in the target data request to the vehicles.</a:t>
            </a:r>
            <a:endParaRPr lang="ja-JP" altLang="ja-JP" dirty="0" smtClean="0"/>
          </a:p>
          <a:p>
            <a:pPr eaLnBrk="1" hangingPunct="1">
              <a:spcBef>
                <a:spcPct val="0"/>
              </a:spcBef>
            </a:pPr>
            <a:r>
              <a:rPr lang="en-US" altLang="ja-JP" dirty="0" smtClean="0"/>
              <a:t>On arrival of the wipe request, the vehicle deletes the meta-data and data which meet the criteria of meta-data from in its storage.</a:t>
            </a:r>
            <a:endParaRPr lang="ja-JP" altLang="ja-JP" dirty="0" smtClean="0"/>
          </a:p>
          <a:p>
            <a:pPr eaLnBrk="1" hangingPunct="1">
              <a:spcBef>
                <a:spcPct val="0"/>
              </a:spcBef>
            </a:pPr>
            <a:endParaRPr lang="en-US" altLang="ja-JP" dirty="0" smtClean="0"/>
          </a:p>
          <a:p>
            <a:pPr eaLnBrk="1" hangingPunct="1">
              <a:spcBef>
                <a:spcPct val="0"/>
              </a:spcBef>
            </a:pPr>
            <a:r>
              <a:rPr lang="en-US" altLang="ja-JP" dirty="0" smtClean="0"/>
              <a:t>If it is additionally instructed in the wipe request, the wipe request can be delivered from the vehicle to other vehicles.</a:t>
            </a:r>
            <a:endParaRPr lang="ja-JP" altLang="ja-JP" dirty="0" smtClean="0"/>
          </a:p>
          <a:p>
            <a:pPr eaLnBrk="1" hangingPunct="1">
              <a:spcBef>
                <a:spcPct val="0"/>
              </a:spcBef>
            </a:pPr>
            <a:r>
              <a:rPr lang="en-US" altLang="ja-JP" dirty="0" smtClean="0"/>
              <a:t>the vehicle may only stop publishing data which meets the criteria of meta-data, instead of deleting.</a:t>
            </a:r>
            <a:endParaRPr lang="ja-JP" altLang="ja-JP" dirty="0" smtClean="0"/>
          </a:p>
          <a:p>
            <a:pPr eaLnBrk="1" hangingPunct="1">
              <a:spcBef>
                <a:spcPct val="0"/>
              </a:spcBef>
            </a:pPr>
            <a:endParaRPr lang="ja-JP" altLang="en-US" dirty="0" smtClean="0"/>
          </a:p>
        </p:txBody>
      </p:sp>
      <p:sp>
        <p:nvSpPr>
          <p:cNvPr id="194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C37BD04-C28F-4451-9AC0-8E0A76FC19D7}" type="slidenum">
              <a:rPr lang="ja-JP" altLang="en-US" smtClean="0"/>
              <a:pPr/>
              <a:t>7</a:t>
            </a:fld>
            <a:endParaRPr lang="ja-JP" altLang="en-US" smtClean="0"/>
          </a:p>
        </p:txBody>
      </p:sp>
    </p:spTree>
    <p:extLst>
      <p:ext uri="{BB962C8B-B14F-4D97-AF65-F5344CB8AC3E}">
        <p14:creationId xmlns:p14="http://schemas.microsoft.com/office/powerpoint/2010/main" val="161627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dirty="0" smtClean="0"/>
              <a:t>The M2M Application Server and vehicles may share a credential in advance and use the credential to authenticate</a:t>
            </a:r>
            <a:r>
              <a:rPr lang="en-US" altLang="ja-JP" baseline="0" dirty="0" smtClean="0"/>
              <a:t> </a:t>
            </a:r>
            <a:r>
              <a:rPr lang="en-US" altLang="ja-JP" dirty="0" smtClean="0"/>
              <a:t>the wipe request.</a:t>
            </a:r>
          </a:p>
          <a:p>
            <a:pPr eaLnBrk="1" hangingPunct="1">
              <a:spcBef>
                <a:spcPct val="0"/>
              </a:spcBef>
            </a:pPr>
            <a:r>
              <a:rPr lang="en-US" altLang="ja-JP" dirty="0" smtClean="0"/>
              <a:t>The credential</a:t>
            </a:r>
            <a:r>
              <a:rPr lang="en-US" altLang="ja-JP" baseline="0" dirty="0" smtClean="0"/>
              <a:t> could be pre-shared key or could be based on public key infrastructure</a:t>
            </a:r>
            <a:r>
              <a:rPr lang="en-US" altLang="ja-JP" baseline="0" dirty="0" smtClean="0"/>
              <a:t>.</a:t>
            </a:r>
          </a:p>
          <a:p>
            <a:pPr eaLnBrk="1" hangingPunct="1">
              <a:spcBef>
                <a:spcPct val="0"/>
              </a:spcBef>
            </a:pPr>
            <a:r>
              <a:rPr lang="en-US" altLang="ja-JP" baseline="0" dirty="0" smtClean="0"/>
              <a:t>The credential could also </a:t>
            </a:r>
            <a:r>
              <a:rPr lang="en-US" altLang="ja-JP" baseline="0" smtClean="0"/>
              <a:t>be delivered with </a:t>
            </a:r>
            <a:r>
              <a:rPr lang="en-US" altLang="ja-JP" baseline="0" dirty="0" smtClean="0"/>
              <a:t>the data request.</a:t>
            </a:r>
            <a:endParaRPr lang="en-US" altLang="ja-JP" dirty="0" smtClean="0"/>
          </a:p>
        </p:txBody>
      </p:sp>
      <p:sp>
        <p:nvSpPr>
          <p:cNvPr id="215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588D004-167A-4522-8075-00D3EF00832A}" type="slidenum">
              <a:rPr lang="ja-JP" altLang="en-US" smtClean="0"/>
              <a:pPr/>
              <a:t>8</a:t>
            </a:fld>
            <a:endParaRPr lang="ja-JP" altLang="en-US" smtClean="0"/>
          </a:p>
        </p:txBody>
      </p:sp>
    </p:spTree>
    <p:extLst>
      <p:ext uri="{BB962C8B-B14F-4D97-AF65-F5344CB8AC3E}">
        <p14:creationId xmlns:p14="http://schemas.microsoft.com/office/powerpoint/2010/main" val="12558241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1"/>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2"/>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F2065E49-5114-46CE-88E5-94D4D585867A}" type="slidenum">
              <a:rPr lang="en-US" altLang="ja-JP"/>
              <a:pPr>
                <a:defRPr/>
              </a:pPr>
              <a:t>‹#›</a:t>
            </a:fld>
            <a:endParaRPr lang="en-US" altLang="ja-JP"/>
          </a:p>
        </p:txBody>
      </p:sp>
    </p:spTree>
    <p:extLst>
      <p:ext uri="{BB962C8B-B14F-4D97-AF65-F5344CB8AC3E}">
        <p14:creationId xmlns:p14="http://schemas.microsoft.com/office/powerpoint/2010/main" val="40710771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1"/>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2"/>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36CE163E-CC08-49B1-9A95-D6EA9B82B055}" type="slidenum">
              <a:rPr lang="en-US" altLang="ja-JP"/>
              <a:pPr>
                <a:defRPr/>
              </a:pPr>
              <a:t>‹#›</a:t>
            </a:fld>
            <a:endParaRPr lang="en-US" altLang="ja-JP"/>
          </a:p>
        </p:txBody>
      </p:sp>
    </p:spTree>
    <p:extLst>
      <p:ext uri="{BB962C8B-B14F-4D97-AF65-F5344CB8AC3E}">
        <p14:creationId xmlns:p14="http://schemas.microsoft.com/office/powerpoint/2010/main" val="301442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6112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89"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rgbClr val="C00000"/>
          </a:solidFill>
          <a:latin typeface="+mj-lt"/>
          <a:ea typeface="+mj-ea"/>
          <a:cs typeface="+mj-cs"/>
        </a:defRPr>
      </a:lvl1pPr>
      <a:lvl2pPr algn="ctr" rtl="0" eaLnBrk="0" fontAlgn="base" hangingPunct="0">
        <a:spcBef>
          <a:spcPct val="0"/>
        </a:spcBef>
        <a:spcAft>
          <a:spcPct val="0"/>
        </a:spcAft>
        <a:defRPr sz="4400">
          <a:solidFill>
            <a:srgbClr val="C00000"/>
          </a:solidFill>
          <a:latin typeface="Calibri" pitchFamily="34" charset="0"/>
        </a:defRPr>
      </a:lvl2pPr>
      <a:lvl3pPr algn="ctr" rtl="0" eaLnBrk="0" fontAlgn="base" hangingPunct="0">
        <a:spcBef>
          <a:spcPct val="0"/>
        </a:spcBef>
        <a:spcAft>
          <a:spcPct val="0"/>
        </a:spcAft>
        <a:defRPr sz="4400">
          <a:solidFill>
            <a:srgbClr val="C00000"/>
          </a:solidFill>
          <a:latin typeface="Calibri" pitchFamily="34" charset="0"/>
        </a:defRPr>
      </a:lvl3pPr>
      <a:lvl4pPr algn="ctr" rtl="0" eaLnBrk="0" fontAlgn="base" hangingPunct="0">
        <a:spcBef>
          <a:spcPct val="0"/>
        </a:spcBef>
        <a:spcAft>
          <a:spcPct val="0"/>
        </a:spcAft>
        <a:defRPr sz="4400">
          <a:solidFill>
            <a:srgbClr val="C00000"/>
          </a:solidFill>
          <a:latin typeface="Calibri" pitchFamily="34" charset="0"/>
        </a:defRPr>
      </a:lvl4pPr>
      <a:lvl5pPr algn="ctr" rtl="0" eaLnBrk="0" fontAlgn="base" hangingPunct="0">
        <a:spcBef>
          <a:spcPct val="0"/>
        </a:spcBef>
        <a:spcAft>
          <a:spcPct val="0"/>
        </a:spcAft>
        <a:defRPr sz="4400">
          <a:solidFill>
            <a:srgbClr val="C00000"/>
          </a:solidFill>
          <a:latin typeface="Calibri" pitchFamily="34" charset="0"/>
        </a:defRPr>
      </a:lvl5pPr>
      <a:lvl6pPr marL="457200" algn="ctr" rtl="0" fontAlgn="base">
        <a:spcBef>
          <a:spcPct val="0"/>
        </a:spcBef>
        <a:spcAft>
          <a:spcPct val="0"/>
        </a:spcAft>
        <a:defRPr sz="4400">
          <a:solidFill>
            <a:srgbClr val="C00000"/>
          </a:solidFill>
          <a:latin typeface="Calibri" pitchFamily="34" charset="0"/>
        </a:defRPr>
      </a:lvl6pPr>
      <a:lvl7pPr marL="914400" algn="ctr" rtl="0" fontAlgn="base">
        <a:spcBef>
          <a:spcPct val="0"/>
        </a:spcBef>
        <a:spcAft>
          <a:spcPct val="0"/>
        </a:spcAft>
        <a:defRPr sz="4400">
          <a:solidFill>
            <a:srgbClr val="C00000"/>
          </a:solidFill>
          <a:latin typeface="Calibri" pitchFamily="34" charset="0"/>
        </a:defRPr>
      </a:lvl7pPr>
      <a:lvl8pPr marL="1371600" algn="ctr" rtl="0" fontAlgn="base">
        <a:spcBef>
          <a:spcPct val="0"/>
        </a:spcBef>
        <a:spcAft>
          <a:spcPct val="0"/>
        </a:spcAft>
        <a:defRPr sz="4400">
          <a:solidFill>
            <a:srgbClr val="C00000"/>
          </a:solidFill>
          <a:latin typeface="Calibri" pitchFamily="34" charset="0"/>
        </a:defRPr>
      </a:lvl8pPr>
      <a:lvl9pPr marL="1828800" algn="ctr" rtl="0" fontAlgn="base">
        <a:spcBef>
          <a:spcPct val="0"/>
        </a:spcBef>
        <a:spcAft>
          <a:spcPct val="0"/>
        </a:spcAft>
        <a:defRPr sz="4400">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descr="C:\Documents and Settings\mcauley\Local Settings\Temp\wz83a6\oneM2M\oneM2M-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28575"/>
            <a:ext cx="5981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endParaRPr lang="en-US" altLang="ja-JP" smtClean="0">
              <a:solidFill>
                <a:srgbClr val="FFFFFF"/>
              </a:solidFill>
            </a:endParaRPr>
          </a:p>
        </p:txBody>
      </p:sp>
      <p:sp>
        <p:nvSpPr>
          <p:cNvPr id="5124" name="Title 1"/>
          <p:cNvSpPr>
            <a:spLocks noGrp="1"/>
          </p:cNvSpPr>
          <p:nvPr>
            <p:ph type="ctrTitle" idx="4294967295"/>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4800" b="1" smtClean="0">
                <a:solidFill>
                  <a:srgbClr val="A0A0A3"/>
                </a:solidFill>
              </a:rPr>
              <a:t>Use Case on Vehicle Data Wipe Service</a:t>
            </a:r>
          </a:p>
        </p:txBody>
      </p:sp>
      <p:sp>
        <p:nvSpPr>
          <p:cNvPr id="5125" name="TextBox 4"/>
          <p:cNvSpPr txBox="1">
            <a:spLocks noChangeArrowheads="1"/>
          </p:cNvSpPr>
          <p:nvPr/>
        </p:nvSpPr>
        <p:spPr bwMode="auto">
          <a:xfrm>
            <a:off x="611188" y="5256213"/>
            <a:ext cx="5006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ja-JP" dirty="0">
                <a:solidFill>
                  <a:srgbClr val="B42025"/>
                </a:solidFill>
              </a:rPr>
              <a:t>Group Name: REQ</a:t>
            </a:r>
          </a:p>
          <a:p>
            <a:pPr eaLnBrk="1" hangingPunct="1"/>
            <a:r>
              <a:rPr lang="en-US" altLang="ja-JP" dirty="0">
                <a:solidFill>
                  <a:srgbClr val="B42025"/>
                </a:solidFill>
              </a:rPr>
              <a:t>Source: Toyota InfoTechnology Center, Fujitsu, KDDI</a:t>
            </a:r>
          </a:p>
          <a:p>
            <a:pPr eaLnBrk="1" hangingPunct="1"/>
            <a:r>
              <a:rPr lang="en-US" altLang="ja-JP" dirty="0">
                <a:solidFill>
                  <a:srgbClr val="B42025"/>
                </a:solidFill>
              </a:rPr>
              <a:t>Meeting Date: </a:t>
            </a:r>
            <a:r>
              <a:rPr lang="en-US" altLang="ja-JP" dirty="0" smtClean="0">
                <a:solidFill>
                  <a:srgbClr val="B42025"/>
                </a:solidFill>
              </a:rPr>
              <a:t>2015-07-21</a:t>
            </a:r>
            <a:endParaRPr lang="en-US" altLang="ja-JP" dirty="0">
              <a:solidFill>
                <a:srgbClr val="B42025"/>
              </a:solidFill>
            </a:endParaRPr>
          </a:p>
          <a:p>
            <a:pPr eaLnBrk="1" hangingPunct="1"/>
            <a:r>
              <a:rPr lang="en-US" altLang="ja-JP" dirty="0">
                <a:solidFill>
                  <a:srgbClr val="B42025"/>
                </a:solidFill>
              </a:rPr>
              <a:t>Agenda Item:</a:t>
            </a:r>
            <a:r>
              <a:rPr lang="ja-JP" altLang="en-US" dirty="0">
                <a:solidFill>
                  <a:srgbClr val="B42025"/>
                </a:solidFill>
              </a:rPr>
              <a:t> </a:t>
            </a:r>
            <a:r>
              <a:rPr lang="en-US" altLang="ja-JP" dirty="0">
                <a:solidFill>
                  <a:srgbClr val="B42025"/>
                </a:solidFill>
              </a:rPr>
              <a:t>Input Contribution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Post-conditions</a:t>
            </a:r>
            <a:endParaRPr kumimoji="1" lang="ja-JP" altLang="en-US" smtClean="0"/>
          </a:p>
        </p:txBody>
      </p:sp>
      <p:grpSp>
        <p:nvGrpSpPr>
          <p:cNvPr id="22531" name="グループ化 23"/>
          <p:cNvGrpSpPr>
            <a:grpSpLocks/>
          </p:cNvGrpSpPr>
          <p:nvPr/>
        </p:nvGrpSpPr>
        <p:grpSpPr bwMode="auto">
          <a:xfrm>
            <a:off x="2465387" y="4560888"/>
            <a:ext cx="1803400" cy="1189037"/>
            <a:chOff x="2096725" y="3946573"/>
            <a:chExt cx="1125125" cy="742567"/>
          </a:xfrm>
        </p:grpSpPr>
        <p:sp>
          <p:nvSpPr>
            <p:cNvPr id="25" name="円/楕円 24"/>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26" name="円/楕円 25"/>
            <p:cNvSpPr/>
            <p:nvPr/>
          </p:nvSpPr>
          <p:spPr bwMode="auto">
            <a:xfrm>
              <a:off x="2227461"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27" name="円/楕円 26"/>
            <p:cNvSpPr/>
            <p:nvPr/>
          </p:nvSpPr>
          <p:spPr bwMode="auto">
            <a:xfrm>
              <a:off x="2816766"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28" name="雲 27"/>
          <p:cNvSpPr/>
          <p:nvPr/>
        </p:nvSpPr>
        <p:spPr bwMode="auto">
          <a:xfrm>
            <a:off x="3255962" y="2219325"/>
            <a:ext cx="2700338" cy="765175"/>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nvGrpSpPr>
          <p:cNvPr id="22533" name="グループ化 28"/>
          <p:cNvGrpSpPr>
            <a:grpSpLocks/>
          </p:cNvGrpSpPr>
          <p:nvPr/>
        </p:nvGrpSpPr>
        <p:grpSpPr bwMode="auto">
          <a:xfrm>
            <a:off x="5054600" y="4560888"/>
            <a:ext cx="1803400" cy="1189037"/>
            <a:chOff x="2096725" y="3946573"/>
            <a:chExt cx="1125125" cy="742567"/>
          </a:xfrm>
        </p:grpSpPr>
        <p:sp>
          <p:nvSpPr>
            <p:cNvPr id="30" name="円/楕円 29"/>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31" name="円/楕円 30"/>
            <p:cNvSpPr/>
            <p:nvPr/>
          </p:nvSpPr>
          <p:spPr bwMode="auto">
            <a:xfrm>
              <a:off x="2227461"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32" name="円/楕円 31"/>
            <p:cNvSpPr/>
            <p:nvPr/>
          </p:nvSpPr>
          <p:spPr bwMode="auto">
            <a:xfrm>
              <a:off x="2816765"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33" name="円柱 32"/>
          <p:cNvSpPr/>
          <p:nvPr/>
        </p:nvSpPr>
        <p:spPr bwMode="auto">
          <a:xfrm>
            <a:off x="4224337" y="1905000"/>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34" name="テキスト ボックス 33"/>
          <p:cNvSpPr txBox="1"/>
          <p:nvPr/>
        </p:nvSpPr>
        <p:spPr>
          <a:xfrm>
            <a:off x="4368800" y="2149475"/>
            <a:ext cx="530225"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35" name="正方形/長方形 34"/>
          <p:cNvSpPr/>
          <p:nvPr/>
        </p:nvSpPr>
        <p:spPr bwMode="auto">
          <a:xfrm>
            <a:off x="2679700"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36" name="正方形/長方形 35"/>
          <p:cNvSpPr/>
          <p:nvPr/>
        </p:nvSpPr>
        <p:spPr bwMode="auto">
          <a:xfrm>
            <a:off x="3186112" y="4872038"/>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37" name="円柱 36"/>
          <p:cNvSpPr/>
          <p:nvPr/>
        </p:nvSpPr>
        <p:spPr bwMode="auto">
          <a:xfrm>
            <a:off x="3725862"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38" name="正方形/長方形 37"/>
          <p:cNvSpPr/>
          <p:nvPr/>
        </p:nvSpPr>
        <p:spPr bwMode="auto">
          <a:xfrm>
            <a:off x="5268912"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39" name="正方形/長方形 38"/>
          <p:cNvSpPr/>
          <p:nvPr/>
        </p:nvSpPr>
        <p:spPr bwMode="auto">
          <a:xfrm>
            <a:off x="5775325" y="4872038"/>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40" name="円柱 39"/>
          <p:cNvSpPr/>
          <p:nvPr/>
        </p:nvSpPr>
        <p:spPr bwMode="auto">
          <a:xfrm>
            <a:off x="6315075"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22542" name="直線コネクタ 40"/>
          <p:cNvCxnSpPr>
            <a:cxnSpLocks noChangeShapeType="1"/>
            <a:stCxn id="35" idx="3"/>
            <a:endCxn id="36" idx="1"/>
          </p:cNvCxnSpPr>
          <p:nvPr/>
        </p:nvCxnSpPr>
        <p:spPr bwMode="auto">
          <a:xfrm>
            <a:off x="3035300" y="5049838"/>
            <a:ext cx="150812"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22543" name="直線コネクタ 41"/>
          <p:cNvCxnSpPr>
            <a:cxnSpLocks noChangeShapeType="1"/>
            <a:stCxn id="36" idx="3"/>
            <a:endCxn id="37" idx="2"/>
          </p:cNvCxnSpPr>
          <p:nvPr/>
        </p:nvCxnSpPr>
        <p:spPr bwMode="auto">
          <a:xfrm>
            <a:off x="3540125" y="5049838"/>
            <a:ext cx="185737"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22544" name="直線コネクタ 42"/>
          <p:cNvCxnSpPr>
            <a:cxnSpLocks noChangeShapeType="1"/>
            <a:stCxn id="38" idx="3"/>
            <a:endCxn id="39" idx="1"/>
          </p:cNvCxnSpPr>
          <p:nvPr/>
        </p:nvCxnSpPr>
        <p:spPr bwMode="auto">
          <a:xfrm>
            <a:off x="5624512" y="5049838"/>
            <a:ext cx="150813"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22545" name="直線コネクタ 43"/>
          <p:cNvCxnSpPr>
            <a:cxnSpLocks noChangeShapeType="1"/>
            <a:stCxn id="39" idx="3"/>
            <a:endCxn id="40" idx="2"/>
          </p:cNvCxnSpPr>
          <p:nvPr/>
        </p:nvCxnSpPr>
        <p:spPr bwMode="auto">
          <a:xfrm>
            <a:off x="6129337" y="5049838"/>
            <a:ext cx="185738"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9</a:t>
            </a:fld>
            <a:endParaRPr lang="en-US" altLang="ja-JP"/>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dirty="0" smtClean="0"/>
              <a:t>Motivation</a:t>
            </a:r>
            <a:endParaRPr kumimoji="1" lang="ja-JP" altLang="en-US" dirty="0" smtClean="0"/>
          </a:p>
        </p:txBody>
      </p:sp>
      <p:sp>
        <p:nvSpPr>
          <p:cNvPr id="24579" name="コンテンツ プレースホルダー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ja-JP" u="sng" dirty="0" smtClean="0"/>
              <a:t>NEED</a:t>
            </a:r>
            <a:r>
              <a:rPr lang="en-US" altLang="ja-JP" dirty="0" smtClean="0"/>
              <a:t> </a:t>
            </a:r>
            <a:r>
              <a:rPr lang="en-US" altLang="ja-JP" dirty="0" smtClean="0"/>
              <a:t>meta-data </a:t>
            </a:r>
            <a:r>
              <a:rPr lang="en-US" altLang="ja-JP" dirty="0" smtClean="0"/>
              <a:t>based operation </a:t>
            </a:r>
            <a:r>
              <a:rPr lang="en-US" altLang="ja-JP" dirty="0" smtClean="0"/>
              <a:t>(+SEC)</a:t>
            </a:r>
            <a:endParaRPr lang="en-US" altLang="ja-JP" dirty="0" smtClean="0"/>
          </a:p>
          <a:p>
            <a:pPr lvl="1"/>
            <a:r>
              <a:rPr lang="en-US" altLang="ja-JP" dirty="0" smtClean="0"/>
              <a:t>More tha</a:t>
            </a:r>
            <a:r>
              <a:rPr lang="en-US" altLang="ja-JP" dirty="0" smtClean="0"/>
              <a:t>n</a:t>
            </a:r>
            <a:r>
              <a:rPr lang="en-US" altLang="ja-JP" dirty="0" smtClean="0"/>
              <a:t> </a:t>
            </a:r>
            <a:r>
              <a:rPr lang="en-US" altLang="ja-JP" dirty="0" smtClean="0"/>
              <a:t>message container</a:t>
            </a:r>
          </a:p>
          <a:p>
            <a:pPr lvl="1"/>
            <a:r>
              <a:rPr lang="en-US" altLang="ja-JP" dirty="0" smtClean="0"/>
              <a:t>Beside semantics</a:t>
            </a:r>
          </a:p>
          <a:p>
            <a:pPr lvl="1"/>
            <a:r>
              <a:rPr lang="en-US" altLang="ja-JP" dirty="0" smtClean="0"/>
              <a:t>Not </a:t>
            </a:r>
            <a:r>
              <a:rPr lang="en-US" altLang="ja-JP" dirty="0" smtClean="0"/>
              <a:t>getting into application data itself</a:t>
            </a:r>
            <a:endParaRPr lang="en-US" altLang="ja-JP" dirty="0" smtClean="0"/>
          </a:p>
        </p:txBody>
      </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10</a:t>
            </a:fld>
            <a:endParaRPr lang="en-US" altLang="ja-JP"/>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Potential Requirements</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en-US" altLang="ja-JP" dirty="0" smtClean="0"/>
              <a:t>The oneM2M System shall enable to delete M2M data when</a:t>
            </a:r>
          </a:p>
          <a:p>
            <a:pPr lvl="1"/>
            <a:r>
              <a:rPr kumimoji="1" lang="en-US" altLang="ja-JP" dirty="0" smtClean="0"/>
              <a:t>the M2M data is produced by the M2M Devices which is requested to send the M2M data to the collector (M2M Application Infrastructure),</a:t>
            </a:r>
          </a:p>
          <a:p>
            <a:pPr lvl="1"/>
            <a:r>
              <a:rPr kumimoji="1" lang="en-US" altLang="ja-JP" dirty="0"/>
              <a:t>a</a:t>
            </a:r>
            <a:r>
              <a:rPr kumimoji="1" lang="en-US" altLang="ja-JP" dirty="0" smtClean="0"/>
              <a:t>nd the collector asked to cancel the request later.</a:t>
            </a:r>
          </a:p>
          <a:p>
            <a:r>
              <a:rPr kumimoji="1" lang="en-US" altLang="ja-JP" dirty="0" smtClean="0"/>
              <a:t>The oneM2M System shall enable to instruct the cancellation of the data collection with the meta-data,</a:t>
            </a:r>
          </a:p>
          <a:p>
            <a:pPr lvl="1"/>
            <a:r>
              <a:rPr kumimoji="1" lang="en-US" altLang="ja-JP" dirty="0" smtClean="0"/>
              <a:t>which  will be sent with collected M2M data as its </a:t>
            </a:r>
            <a:r>
              <a:rPr kumimoji="1" lang="en-US" altLang="ja-JP" dirty="0" err="1" smtClean="0"/>
              <a:t>attachement</a:t>
            </a:r>
            <a:r>
              <a:rPr kumimoji="1" lang="en-US" altLang="ja-JP" dirty="0" smtClean="0"/>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36CE163E-CC08-49B1-9A95-D6EA9B82B055}" type="slidenum">
              <a:rPr lang="en-US" altLang="ja-JP" smtClean="0"/>
              <a:pPr>
                <a:defRPr/>
              </a:pPr>
              <a:t>11</a:t>
            </a:fld>
            <a:endParaRPr lang="en-US" altLang="ja-JP"/>
          </a:p>
        </p:txBody>
      </p:sp>
    </p:spTree>
    <p:extLst>
      <p:ext uri="{BB962C8B-B14F-4D97-AF65-F5344CB8AC3E}">
        <p14:creationId xmlns:p14="http://schemas.microsoft.com/office/powerpoint/2010/main" val="2003636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Anticipated </a:t>
            </a:r>
            <a:r>
              <a:rPr kumimoji="1" lang="en-US" altLang="ja-JP" dirty="0" smtClean="0"/>
              <a:t>TS-0002 CR</a:t>
            </a:r>
            <a:endParaRPr kumimoji="1" lang="ja-JP" altLang="en-US" dirty="0" smtClean="0"/>
          </a:p>
        </p:txBody>
      </p:sp>
      <p:sp>
        <p:nvSpPr>
          <p:cNvPr id="24579" name="コンテンツ プレースホルダー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ja-JP" dirty="0" smtClean="0"/>
              <a:t>The oneM2M System shall enable </a:t>
            </a:r>
            <a:r>
              <a:rPr lang="en-US" altLang="ja-JP" dirty="0" smtClean="0"/>
              <a:t>M2M </a:t>
            </a:r>
            <a:r>
              <a:rPr lang="en-US" altLang="ja-JP" dirty="0" smtClean="0"/>
              <a:t>Application </a:t>
            </a:r>
            <a:r>
              <a:rPr lang="en-US" altLang="ja-JP" dirty="0" smtClean="0"/>
              <a:t>Infrastructures</a:t>
            </a:r>
            <a:endParaRPr lang="en-US" altLang="ja-JP" dirty="0" smtClean="0"/>
          </a:p>
          <a:p>
            <a:pPr lvl="1"/>
            <a:r>
              <a:rPr lang="en-US" altLang="ja-JP" dirty="0" smtClean="0"/>
              <a:t>to request </a:t>
            </a:r>
            <a:r>
              <a:rPr lang="en-US" altLang="ja-JP" dirty="0" smtClean="0"/>
              <a:t>M2M data </a:t>
            </a:r>
            <a:r>
              <a:rPr lang="en-US" altLang="ja-JP" dirty="0" smtClean="0"/>
              <a:t>to </a:t>
            </a:r>
            <a:r>
              <a:rPr lang="en-US" altLang="ja-JP" dirty="0" smtClean="0"/>
              <a:t>M2M Devices </a:t>
            </a:r>
            <a:r>
              <a:rPr lang="en-US" altLang="ja-JP" dirty="0" smtClean="0"/>
              <a:t>using meta-data which describes the criteria of </a:t>
            </a:r>
            <a:r>
              <a:rPr lang="en-US" altLang="ja-JP" dirty="0" smtClean="0"/>
              <a:t>the requested </a:t>
            </a:r>
            <a:r>
              <a:rPr lang="en-US" altLang="ja-JP" dirty="0" smtClean="0"/>
              <a:t>data.</a:t>
            </a:r>
            <a:endParaRPr lang="ja-JP" altLang="ja-JP" dirty="0" smtClean="0"/>
          </a:p>
          <a:p>
            <a:pPr lvl="1"/>
            <a:r>
              <a:rPr lang="en-US" altLang="ja-JP" dirty="0" smtClean="0"/>
              <a:t>to wipe (stop disseminating and/or erase) </a:t>
            </a:r>
            <a:r>
              <a:rPr lang="en-US" altLang="ja-JP" dirty="0" smtClean="0"/>
              <a:t>the </a:t>
            </a:r>
            <a:r>
              <a:rPr lang="en-US" altLang="ja-JP" dirty="0" smtClean="0"/>
              <a:t>M2M </a:t>
            </a:r>
            <a:r>
              <a:rPr lang="en-US" altLang="ja-JP" dirty="0" smtClean="0"/>
              <a:t>data on transit (stored) </a:t>
            </a:r>
            <a:r>
              <a:rPr lang="en-US" altLang="ja-JP" dirty="0" smtClean="0"/>
              <a:t>in </a:t>
            </a:r>
            <a:r>
              <a:rPr lang="en-US" altLang="ja-JP" dirty="0" smtClean="0"/>
              <a:t>M2M Gateways using </a:t>
            </a:r>
            <a:r>
              <a:rPr lang="en-US" altLang="ja-JP" dirty="0" smtClean="0"/>
              <a:t>the </a:t>
            </a:r>
            <a:r>
              <a:rPr lang="en-US" altLang="ja-JP" dirty="0" smtClean="0"/>
              <a:t>meta-data as a wipe request.</a:t>
            </a:r>
            <a:endParaRPr kumimoji="1" lang="ja-JP" altLang="en-US" dirty="0" smtClean="0"/>
          </a:p>
        </p:txBody>
      </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12</a:t>
            </a:fld>
            <a:endParaRPr lang="en-US" altLang="ja-JP"/>
          </a:p>
        </p:txBody>
      </p:sp>
    </p:spTree>
    <p:extLst>
      <p:ext uri="{BB962C8B-B14F-4D97-AF65-F5344CB8AC3E}">
        <p14:creationId xmlns:p14="http://schemas.microsoft.com/office/powerpoint/2010/main" val="26741020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Anticipated </a:t>
            </a:r>
            <a:r>
              <a:rPr kumimoji="1" lang="en-US" altLang="ja-JP" dirty="0" smtClean="0"/>
              <a:t>TS-0002 </a:t>
            </a:r>
            <a:r>
              <a:rPr kumimoji="1" lang="en-US" altLang="ja-JP" dirty="0"/>
              <a:t>CR</a:t>
            </a:r>
            <a:endParaRPr kumimoji="1" lang="ja-JP" altLang="en-US" dirty="0" smtClean="0"/>
          </a:p>
        </p:txBody>
      </p:sp>
      <p:sp>
        <p:nvSpPr>
          <p:cNvPr id="25603" name="コンテンツ プレースホルダー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ja-JP" dirty="0" smtClean="0"/>
              <a:t>The oneM2M System shall enable</a:t>
            </a:r>
          </a:p>
          <a:p>
            <a:pPr lvl="1"/>
            <a:r>
              <a:rPr lang="en-US" altLang="ja-JP" dirty="0" smtClean="0"/>
              <a:t>M2M </a:t>
            </a:r>
            <a:r>
              <a:rPr lang="en-US" altLang="ja-JP" dirty="0" smtClean="0"/>
              <a:t>Application </a:t>
            </a:r>
            <a:r>
              <a:rPr lang="en-US" altLang="ja-JP" dirty="0" smtClean="0"/>
              <a:t>Infrastructures </a:t>
            </a:r>
            <a:r>
              <a:rPr lang="en-US" altLang="ja-JP" dirty="0" smtClean="0"/>
              <a:t>to generate and share a credential with </a:t>
            </a:r>
            <a:r>
              <a:rPr lang="en-US" altLang="ja-JP" dirty="0" smtClean="0"/>
              <a:t>M2M Devices </a:t>
            </a:r>
            <a:r>
              <a:rPr lang="en-US" altLang="ja-JP" dirty="0" smtClean="0"/>
              <a:t>in advance.</a:t>
            </a:r>
            <a:endParaRPr lang="ja-JP" altLang="ja-JP" dirty="0" smtClean="0"/>
          </a:p>
          <a:p>
            <a:pPr lvl="1"/>
            <a:r>
              <a:rPr lang="en-US" altLang="ja-JP" dirty="0" smtClean="0"/>
              <a:t>M2M Devices </a:t>
            </a:r>
            <a:r>
              <a:rPr lang="en-US" altLang="ja-JP" dirty="0" smtClean="0"/>
              <a:t>to attach </a:t>
            </a:r>
            <a:r>
              <a:rPr lang="en-US" altLang="ja-JP" dirty="0" smtClean="0"/>
              <a:t>the meta-data </a:t>
            </a:r>
            <a:r>
              <a:rPr lang="en-US" altLang="ja-JP" dirty="0" smtClean="0"/>
              <a:t>and the credential to </a:t>
            </a:r>
            <a:r>
              <a:rPr lang="en-US" altLang="ja-JP" dirty="0" smtClean="0"/>
              <a:t>the M2M data </a:t>
            </a:r>
            <a:r>
              <a:rPr lang="en-US" altLang="ja-JP" dirty="0" smtClean="0"/>
              <a:t>and transmit them to </a:t>
            </a:r>
            <a:r>
              <a:rPr lang="en-US" altLang="ja-JP" dirty="0" smtClean="0"/>
              <a:t>M2M Gateways </a:t>
            </a:r>
            <a:r>
              <a:rPr lang="en-US" altLang="ja-JP" dirty="0" smtClean="0"/>
              <a:t>with destined to the M2M Application </a:t>
            </a:r>
            <a:r>
              <a:rPr lang="en-US" altLang="ja-JP" dirty="0" smtClean="0"/>
              <a:t>Infrastructure</a:t>
            </a:r>
            <a:r>
              <a:rPr lang="en-US" altLang="ja-JP" dirty="0" smtClean="0"/>
              <a:t>.</a:t>
            </a:r>
            <a:endParaRPr kumimoji="1" lang="ja-JP" altLang="en-US" dirty="0" smtClean="0"/>
          </a:p>
        </p:txBody>
      </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13</a:t>
            </a:fld>
            <a:endParaRPr lang="en-US" altLang="ja-JP"/>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タイトル 1"/>
          <p:cNvSpPr>
            <a:spLocks noGrp="1"/>
          </p:cNvSpPr>
          <p:nvPr>
            <p:ph type="title"/>
          </p:nvPr>
        </p:nvSpPr>
        <p:spPr/>
        <p:txBody>
          <a:bodyPr/>
          <a:lstStyle/>
          <a:p>
            <a:r>
              <a:rPr lang="en-US" altLang="en-US" smtClean="0"/>
              <a:t>Anticipated </a:t>
            </a:r>
            <a:r>
              <a:rPr lang="en-US" altLang="ja-JP" smtClean="0"/>
              <a:t>TS-0002 CR</a:t>
            </a:r>
            <a:endParaRPr lang="ja-JP" altLang="en-US" dirty="0" smtClean="0"/>
          </a:p>
        </p:txBody>
      </p:sp>
      <p:sp>
        <p:nvSpPr>
          <p:cNvPr id="26627" name="コンテンツ プレースホルダー 2"/>
          <p:cNvSpPr>
            <a:spLocks noGrp="1"/>
          </p:cNvSpPr>
          <p:nvPr>
            <p:ph idx="1"/>
          </p:nvPr>
        </p:nvSpPr>
        <p:spPr/>
        <p:txBody>
          <a:bodyPr/>
          <a:lstStyle/>
          <a:p>
            <a:r>
              <a:rPr lang="en-US" altLang="ja-JP" smtClean="0"/>
              <a:t>The oneM2M System shall enable</a:t>
            </a:r>
          </a:p>
          <a:p>
            <a:pPr lvl="1"/>
            <a:r>
              <a:rPr lang="en-US" altLang="ja-JP" smtClean="0"/>
              <a:t>M2M Application </a:t>
            </a:r>
            <a:r>
              <a:rPr lang="en-US" altLang="ja-JP" smtClean="0"/>
              <a:t>Infrastructures</a:t>
            </a:r>
            <a:r>
              <a:rPr lang="en-US" altLang="ja-JP" smtClean="0"/>
              <a:t> to sign the wipe request using the meta-data and the credential.</a:t>
            </a:r>
            <a:endParaRPr lang="ja-JP" altLang="ja-JP" smtClean="0"/>
          </a:p>
          <a:p>
            <a:pPr lvl="1"/>
            <a:r>
              <a:rPr lang="en-US" altLang="ja-JP" smtClean="0"/>
              <a:t>M2M Gateways to authenticate the wipe request using the meta-data and the credential of the target data.</a:t>
            </a:r>
            <a:endParaRPr lang="ja-JP" altLang="ja-JP" dirty="0" smtClean="0"/>
          </a:p>
        </p:txBody>
      </p:sp>
      <p:sp>
        <p:nvSpPr>
          <p:cNvPr id="8" name="スライド番号プレースホルダー 7"/>
          <p:cNvSpPr>
            <a:spLocks noGrp="1"/>
          </p:cNvSpPr>
          <p:nvPr>
            <p:ph type="sldNum" sz="quarter" idx="10"/>
          </p:nvPr>
        </p:nvSpPr>
        <p:spPr/>
        <p:txBody>
          <a:bodyPr/>
          <a:lstStyle/>
          <a:p>
            <a:pPr>
              <a:defRPr/>
            </a:pPr>
            <a:fld id="{36CE163E-CC08-49B1-9A95-D6EA9B82B055}" type="slidenum">
              <a:rPr lang="en-US" altLang="ja-JP" smtClean="0"/>
              <a:pPr>
                <a:defRPr/>
              </a:pPr>
              <a:t>14</a:t>
            </a:fld>
            <a:endParaRPr lang="en-US" altLang="ja-JP"/>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ja-JP" smtClean="0"/>
              <a:t>High Level Architecture</a:t>
            </a:r>
            <a:endParaRPr lang="en-US" altLang="ja-JP" smtClean="0"/>
          </a:p>
        </p:txBody>
      </p:sp>
      <p:grpSp>
        <p:nvGrpSpPr>
          <p:cNvPr id="56" name="グループ化 55"/>
          <p:cNvGrpSpPr/>
          <p:nvPr/>
        </p:nvGrpSpPr>
        <p:grpSpPr>
          <a:xfrm>
            <a:off x="847794" y="1524000"/>
            <a:ext cx="7839006" cy="4392415"/>
            <a:chOff x="847794" y="1524000"/>
            <a:chExt cx="7839006" cy="4392415"/>
          </a:xfrm>
        </p:grpSpPr>
        <p:sp>
          <p:nvSpPr>
            <p:cNvPr id="5" name="テキスト ボックス 4"/>
            <p:cNvSpPr txBox="1"/>
            <p:nvPr/>
          </p:nvSpPr>
          <p:spPr>
            <a:xfrm>
              <a:off x="3210307" y="3102150"/>
              <a:ext cx="1091966" cy="261610"/>
            </a:xfrm>
            <a:prstGeom prst="rect">
              <a:avLst/>
            </a:prstGeom>
            <a:noFill/>
          </p:spPr>
          <p:txBody>
            <a:bodyPr wrap="none" rtlCol="0">
              <a:spAutoFit/>
            </a:bodyPr>
            <a:lstStyle/>
            <a:p>
              <a:r>
                <a:rPr kumimoji="1" lang="en-US" altLang="ja-JP" sz="1100" dirty="0" smtClean="0">
                  <a:latin typeface="Arial" panose="020B0604020202020204" pitchFamily="34" charset="0"/>
                </a:rPr>
                <a:t>M2M Gateway</a:t>
              </a:r>
              <a:endParaRPr kumimoji="1" lang="ja-JP" altLang="en-US" sz="1100" dirty="0">
                <a:latin typeface="Arial" panose="020B0604020202020204" pitchFamily="34" charset="0"/>
              </a:endParaRPr>
            </a:p>
          </p:txBody>
        </p:sp>
        <p:sp>
          <p:nvSpPr>
            <p:cNvPr id="6" name="テキスト ボックス 5"/>
            <p:cNvSpPr txBox="1"/>
            <p:nvPr/>
          </p:nvSpPr>
          <p:spPr>
            <a:xfrm>
              <a:off x="3210307" y="4521260"/>
              <a:ext cx="968535" cy="261610"/>
            </a:xfrm>
            <a:prstGeom prst="rect">
              <a:avLst/>
            </a:prstGeom>
            <a:noFill/>
          </p:spPr>
          <p:txBody>
            <a:bodyPr wrap="none" rtlCol="0">
              <a:spAutoFit/>
            </a:bodyPr>
            <a:lstStyle/>
            <a:p>
              <a:r>
                <a:rPr kumimoji="1" lang="en-US" altLang="ja-JP" sz="1100" dirty="0" smtClean="0">
                  <a:latin typeface="Arial" panose="020B0604020202020204" pitchFamily="34" charset="0"/>
                </a:rPr>
                <a:t>M2M Device</a:t>
              </a:r>
              <a:endParaRPr kumimoji="1" lang="ja-JP" altLang="en-US" sz="1100" dirty="0">
                <a:latin typeface="Arial" panose="020B0604020202020204" pitchFamily="34" charset="0"/>
              </a:endParaRPr>
            </a:p>
          </p:txBody>
        </p:sp>
        <p:sp>
          <p:nvSpPr>
            <p:cNvPr id="7" name="テキスト ボックス 6"/>
            <p:cNvSpPr txBox="1"/>
            <p:nvPr/>
          </p:nvSpPr>
          <p:spPr>
            <a:xfrm>
              <a:off x="3210307" y="2444752"/>
              <a:ext cx="1157689" cy="261610"/>
            </a:xfrm>
            <a:prstGeom prst="rect">
              <a:avLst/>
            </a:prstGeom>
            <a:noFill/>
          </p:spPr>
          <p:txBody>
            <a:bodyPr wrap="none" rtlCol="0">
              <a:spAutoFit/>
            </a:bodyPr>
            <a:lstStyle/>
            <a:p>
              <a:r>
                <a:rPr kumimoji="1" lang="en-US" altLang="ja-JP" sz="1100" dirty="0" smtClean="0">
                  <a:latin typeface="Arial" panose="020B0604020202020204" pitchFamily="34" charset="0"/>
                </a:rPr>
                <a:t>Mobile Network</a:t>
              </a:r>
              <a:endParaRPr kumimoji="1" lang="ja-JP" altLang="en-US" sz="1100" dirty="0">
                <a:latin typeface="Arial" panose="020B0604020202020204" pitchFamily="34" charset="0"/>
              </a:endParaRPr>
            </a:p>
          </p:txBody>
        </p:sp>
        <p:sp>
          <p:nvSpPr>
            <p:cNvPr id="8" name="テキスト ボックス 7"/>
            <p:cNvSpPr txBox="1"/>
            <p:nvPr/>
          </p:nvSpPr>
          <p:spPr>
            <a:xfrm>
              <a:off x="3210307" y="1839035"/>
              <a:ext cx="2093843" cy="261610"/>
            </a:xfrm>
            <a:prstGeom prst="rect">
              <a:avLst/>
            </a:prstGeom>
            <a:solidFill>
              <a:srgbClr val="FFFFFF"/>
            </a:solidFill>
          </p:spPr>
          <p:txBody>
            <a:bodyPr wrap="none" rtlCol="0">
              <a:spAutoFit/>
            </a:bodyPr>
            <a:lstStyle/>
            <a:p>
              <a:r>
                <a:rPr kumimoji="1" lang="en-US" altLang="ja-JP" sz="1100" dirty="0" smtClean="0">
                  <a:latin typeface="Arial" panose="020B0604020202020204" pitchFamily="34" charset="0"/>
                </a:rPr>
                <a:t>M2M Application </a:t>
              </a:r>
              <a:r>
                <a:rPr kumimoji="1" lang="en-US" altLang="ja-JP" sz="1100" dirty="0" smtClean="0">
                  <a:latin typeface="Arial" panose="020B0604020202020204" pitchFamily="34" charset="0"/>
                </a:rPr>
                <a:t>Infrastructure</a:t>
              </a:r>
              <a:endParaRPr kumimoji="1" lang="ja-JP" altLang="en-US" sz="1100" dirty="0">
                <a:latin typeface="Arial" panose="020B0604020202020204" pitchFamily="34" charset="0"/>
              </a:endParaRPr>
            </a:p>
          </p:txBody>
        </p:sp>
        <p:sp>
          <p:nvSpPr>
            <p:cNvPr id="10" name="テキスト ボックス 9"/>
            <p:cNvSpPr txBox="1"/>
            <p:nvPr/>
          </p:nvSpPr>
          <p:spPr>
            <a:xfrm>
              <a:off x="3210307" y="3794902"/>
              <a:ext cx="1390124" cy="261610"/>
            </a:xfrm>
            <a:prstGeom prst="rect">
              <a:avLst/>
            </a:prstGeom>
            <a:solidFill>
              <a:srgbClr val="FFFFFF"/>
            </a:solidFill>
          </p:spPr>
          <p:txBody>
            <a:bodyPr wrap="none" rtlCol="0">
              <a:spAutoFit/>
            </a:bodyPr>
            <a:lstStyle/>
            <a:p>
              <a:r>
                <a:rPr kumimoji="1" lang="en-US" altLang="ja-JP" sz="1100" dirty="0" smtClean="0">
                  <a:latin typeface="Arial" panose="020B0604020202020204" pitchFamily="34" charset="0"/>
                </a:rPr>
                <a:t>M2M Area Network</a:t>
              </a:r>
              <a:endParaRPr kumimoji="1" lang="ja-JP" altLang="en-US" sz="1100" dirty="0">
                <a:latin typeface="Arial" panose="020B0604020202020204" pitchFamily="34" charset="0"/>
              </a:endParaRPr>
            </a:p>
          </p:txBody>
        </p:sp>
        <p:sp>
          <p:nvSpPr>
            <p:cNvPr id="11" name="テキスト ボックス 10"/>
            <p:cNvSpPr txBox="1"/>
            <p:nvPr/>
          </p:nvSpPr>
          <p:spPr>
            <a:xfrm>
              <a:off x="1679645" y="1524000"/>
              <a:ext cx="821059" cy="430887"/>
            </a:xfrm>
            <a:prstGeom prst="rect">
              <a:avLst/>
            </a:prstGeom>
            <a:noFill/>
          </p:spPr>
          <p:txBody>
            <a:bodyPr wrap="none" rtlCol="0">
              <a:spAutoFit/>
            </a:bodyPr>
            <a:lstStyle/>
            <a:p>
              <a:pPr algn="ctr"/>
              <a:r>
                <a:rPr kumimoji="1" lang="en-US" altLang="ja-JP" sz="1100" dirty="0" smtClean="0">
                  <a:latin typeface="Arial" panose="020B0604020202020204" pitchFamily="34" charset="0"/>
                </a:rPr>
                <a:t>Data</a:t>
              </a:r>
            </a:p>
            <a:p>
              <a:pPr algn="ctr"/>
              <a:r>
                <a:rPr kumimoji="1" lang="en-US" altLang="ja-JP" sz="1100" dirty="0" smtClean="0">
                  <a:latin typeface="Arial" panose="020B0604020202020204" pitchFamily="34" charset="0"/>
                </a:rPr>
                <a:t>Response</a:t>
              </a:r>
              <a:endParaRPr kumimoji="1" lang="ja-JP" altLang="en-US" sz="1100" dirty="0">
                <a:latin typeface="Arial" panose="020B0604020202020204" pitchFamily="34" charset="0"/>
              </a:endParaRPr>
            </a:p>
          </p:txBody>
        </p:sp>
        <p:sp>
          <p:nvSpPr>
            <p:cNvPr id="12" name="テキスト ボックス 11"/>
            <p:cNvSpPr txBox="1"/>
            <p:nvPr/>
          </p:nvSpPr>
          <p:spPr>
            <a:xfrm>
              <a:off x="847794" y="1524000"/>
              <a:ext cx="710451" cy="430887"/>
            </a:xfrm>
            <a:prstGeom prst="rect">
              <a:avLst/>
            </a:prstGeom>
            <a:noFill/>
          </p:spPr>
          <p:txBody>
            <a:bodyPr wrap="none" rtlCol="0">
              <a:spAutoFit/>
            </a:bodyPr>
            <a:lstStyle/>
            <a:p>
              <a:pPr algn="ctr"/>
              <a:r>
                <a:rPr kumimoji="1" lang="en-US" altLang="ja-JP" sz="1100" dirty="0" smtClean="0">
                  <a:latin typeface="Arial" panose="020B0604020202020204" pitchFamily="34" charset="0"/>
                </a:rPr>
                <a:t>Data</a:t>
              </a:r>
            </a:p>
            <a:p>
              <a:pPr algn="ctr"/>
              <a:r>
                <a:rPr kumimoji="1" lang="en-US" altLang="ja-JP" sz="1100" dirty="0" smtClean="0">
                  <a:latin typeface="Arial" panose="020B0604020202020204" pitchFamily="34" charset="0"/>
                </a:rPr>
                <a:t>Request</a:t>
              </a:r>
              <a:endParaRPr kumimoji="1" lang="ja-JP" altLang="en-US" sz="1100" dirty="0">
                <a:latin typeface="Arial" panose="020B0604020202020204" pitchFamily="34" charset="0"/>
              </a:endParaRPr>
            </a:p>
          </p:txBody>
        </p:sp>
        <p:sp>
          <p:nvSpPr>
            <p:cNvPr id="13" name="テキスト ボックス 12"/>
            <p:cNvSpPr txBox="1"/>
            <p:nvPr/>
          </p:nvSpPr>
          <p:spPr>
            <a:xfrm>
              <a:off x="2584883" y="1524000"/>
              <a:ext cx="506870" cy="430887"/>
            </a:xfrm>
            <a:prstGeom prst="rect">
              <a:avLst/>
            </a:prstGeom>
            <a:noFill/>
          </p:spPr>
          <p:txBody>
            <a:bodyPr wrap="none" rtlCol="0">
              <a:spAutoFit/>
            </a:bodyPr>
            <a:lstStyle/>
            <a:p>
              <a:pPr algn="ctr"/>
              <a:r>
                <a:rPr lang="en-US" altLang="ja-JP" sz="1100" dirty="0" smtClean="0">
                  <a:latin typeface="Arial" panose="020B0604020202020204" pitchFamily="34" charset="0"/>
                </a:rPr>
                <a:t>Data</a:t>
              </a:r>
            </a:p>
            <a:p>
              <a:pPr algn="ctr"/>
              <a:r>
                <a:rPr kumimoji="1" lang="en-US" altLang="ja-JP" sz="1100" dirty="0" smtClean="0">
                  <a:latin typeface="Arial" panose="020B0604020202020204" pitchFamily="34" charset="0"/>
                </a:rPr>
                <a:t>Wipe</a:t>
              </a:r>
              <a:endParaRPr kumimoji="1" lang="ja-JP" altLang="en-US" sz="1100" dirty="0">
                <a:latin typeface="Arial" panose="020B0604020202020204" pitchFamily="34" charset="0"/>
              </a:endParaRPr>
            </a:p>
          </p:txBody>
        </p:sp>
        <p:cxnSp>
          <p:nvCxnSpPr>
            <p:cNvPr id="14" name="直線矢印コネクタ 13"/>
            <p:cNvCxnSpPr/>
            <p:nvPr/>
          </p:nvCxnSpPr>
          <p:spPr bwMode="auto">
            <a:xfrm>
              <a:off x="1172919" y="1977762"/>
              <a:ext cx="0" cy="1274938"/>
            </a:xfrm>
            <a:prstGeom prst="straightConnector1">
              <a:avLst/>
            </a:prstGeom>
            <a:solidFill>
              <a:schemeClr val="accent1"/>
            </a:solidFill>
            <a:ln w="9525" cap="flat" cmpd="sng" algn="ctr">
              <a:solidFill>
                <a:schemeClr val="tx1"/>
              </a:solidFill>
              <a:prstDash val="solid"/>
              <a:round/>
              <a:headEnd type="oval" w="med" len="med"/>
              <a:tailEnd type="triangle" w="med" len="med"/>
            </a:ln>
            <a:effectLst/>
          </p:spPr>
        </p:cxnSp>
        <p:cxnSp>
          <p:nvCxnSpPr>
            <p:cNvPr id="15" name="直線矢印コネクタ 14"/>
            <p:cNvCxnSpPr/>
            <p:nvPr/>
          </p:nvCxnSpPr>
          <p:spPr bwMode="auto">
            <a:xfrm flipV="1">
              <a:off x="2101643" y="3252700"/>
              <a:ext cx="0" cy="1403576"/>
            </a:xfrm>
            <a:prstGeom prst="straightConnector1">
              <a:avLst/>
            </a:prstGeom>
            <a:solidFill>
              <a:schemeClr val="accent1"/>
            </a:solidFill>
            <a:ln w="9525" cap="flat" cmpd="sng" algn="ctr">
              <a:solidFill>
                <a:schemeClr val="tx1"/>
              </a:solidFill>
              <a:prstDash val="solid"/>
              <a:round/>
              <a:headEnd type="oval" w="med" len="med"/>
              <a:tailEnd type="triangle" w="med" len="med"/>
            </a:ln>
            <a:effectLst/>
          </p:spPr>
        </p:cxnSp>
        <p:cxnSp>
          <p:nvCxnSpPr>
            <p:cNvPr id="16" name="直線矢印コネクタ 15"/>
            <p:cNvCxnSpPr/>
            <p:nvPr/>
          </p:nvCxnSpPr>
          <p:spPr bwMode="auto">
            <a:xfrm>
              <a:off x="2839224" y="1969295"/>
              <a:ext cx="0" cy="1263660"/>
            </a:xfrm>
            <a:prstGeom prst="straightConnector1">
              <a:avLst/>
            </a:prstGeom>
            <a:solidFill>
              <a:schemeClr val="accent1"/>
            </a:solidFill>
            <a:ln w="9525" cap="flat" cmpd="sng" algn="ctr">
              <a:solidFill>
                <a:schemeClr val="tx1"/>
              </a:solidFill>
              <a:prstDash val="solid"/>
              <a:round/>
              <a:headEnd type="oval" w="med" len="med"/>
              <a:tailEnd type="triangle" w="med" len="med"/>
            </a:ln>
            <a:effectLst/>
          </p:spPr>
        </p:cxnSp>
        <p:cxnSp>
          <p:nvCxnSpPr>
            <p:cNvPr id="18" name="直線コネクタ 17"/>
            <p:cNvCxnSpPr/>
            <p:nvPr/>
          </p:nvCxnSpPr>
          <p:spPr bwMode="auto">
            <a:xfrm>
              <a:off x="886507" y="1969840"/>
              <a:ext cx="2323799"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0" name="直線コネクタ 19"/>
            <p:cNvCxnSpPr/>
            <p:nvPr/>
          </p:nvCxnSpPr>
          <p:spPr bwMode="auto">
            <a:xfrm>
              <a:off x="886507" y="2575557"/>
              <a:ext cx="2323799"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1" name="直線コネクタ 20"/>
            <p:cNvCxnSpPr/>
            <p:nvPr/>
          </p:nvCxnSpPr>
          <p:spPr bwMode="auto">
            <a:xfrm>
              <a:off x="886507" y="3232955"/>
              <a:ext cx="2323799"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2" name="直線コネクタ 21"/>
            <p:cNvCxnSpPr/>
            <p:nvPr/>
          </p:nvCxnSpPr>
          <p:spPr bwMode="auto">
            <a:xfrm>
              <a:off x="886507" y="3925707"/>
              <a:ext cx="2323799"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3" name="直線コネクタ 22"/>
            <p:cNvCxnSpPr/>
            <p:nvPr/>
          </p:nvCxnSpPr>
          <p:spPr bwMode="auto">
            <a:xfrm>
              <a:off x="886507" y="4652065"/>
              <a:ext cx="2323799"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直線矢印コネクタ 23"/>
            <p:cNvCxnSpPr/>
            <p:nvPr/>
          </p:nvCxnSpPr>
          <p:spPr bwMode="auto">
            <a:xfrm>
              <a:off x="1172919" y="3261120"/>
              <a:ext cx="0" cy="13993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直線矢印コネクタ 24"/>
            <p:cNvCxnSpPr/>
            <p:nvPr/>
          </p:nvCxnSpPr>
          <p:spPr bwMode="auto">
            <a:xfrm flipV="1">
              <a:off x="2101643" y="1952362"/>
              <a:ext cx="0" cy="128059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テキスト ボックス 25"/>
            <p:cNvSpPr txBox="1"/>
            <p:nvPr/>
          </p:nvSpPr>
          <p:spPr>
            <a:xfrm>
              <a:off x="1156538" y="2991090"/>
              <a:ext cx="619080" cy="276999"/>
            </a:xfrm>
            <a:prstGeom prst="rect">
              <a:avLst/>
            </a:prstGeom>
            <a:noFill/>
          </p:spPr>
          <p:txBody>
            <a:bodyPr wrap="none" rtlCol="0">
              <a:spAutoFit/>
            </a:bodyPr>
            <a:lstStyle/>
            <a:p>
              <a:r>
                <a:rPr kumimoji="1" lang="en-US" altLang="ja-JP" sz="1200" dirty="0" smtClean="0">
                  <a:latin typeface="Arial" panose="020B0604020202020204" pitchFamily="34" charset="0"/>
                </a:rPr>
                <a:t>(relay)</a:t>
              </a:r>
              <a:endParaRPr kumimoji="1" lang="ja-JP" altLang="en-US" sz="1200" dirty="0">
                <a:latin typeface="Arial" panose="020B0604020202020204" pitchFamily="34" charset="0"/>
              </a:endParaRPr>
            </a:p>
          </p:txBody>
        </p:sp>
        <p:sp>
          <p:nvSpPr>
            <p:cNvPr id="27" name="テキスト ボックス 26"/>
            <p:cNvSpPr txBox="1"/>
            <p:nvPr/>
          </p:nvSpPr>
          <p:spPr>
            <a:xfrm>
              <a:off x="2064694" y="2991090"/>
              <a:ext cx="619080" cy="276999"/>
            </a:xfrm>
            <a:prstGeom prst="rect">
              <a:avLst/>
            </a:prstGeom>
            <a:noFill/>
          </p:spPr>
          <p:txBody>
            <a:bodyPr wrap="none" rtlCol="0">
              <a:spAutoFit/>
            </a:bodyPr>
            <a:lstStyle/>
            <a:p>
              <a:r>
                <a:rPr kumimoji="1" lang="en-US" altLang="ja-JP" sz="1200" dirty="0" smtClean="0">
                  <a:latin typeface="Arial" panose="020B0604020202020204" pitchFamily="34" charset="0"/>
                </a:rPr>
                <a:t>(relay)</a:t>
              </a:r>
              <a:endParaRPr kumimoji="1" lang="ja-JP" altLang="en-US" sz="1200" dirty="0">
                <a:latin typeface="Arial" panose="020B0604020202020204" pitchFamily="34" charset="0"/>
              </a:endParaRPr>
            </a:p>
          </p:txBody>
        </p:sp>
        <p:sp>
          <p:nvSpPr>
            <p:cNvPr id="29" name="テキスト ボックス 28"/>
            <p:cNvSpPr txBox="1"/>
            <p:nvPr/>
          </p:nvSpPr>
          <p:spPr>
            <a:xfrm>
              <a:off x="5511303" y="3102150"/>
              <a:ext cx="1461600" cy="261610"/>
            </a:xfrm>
            <a:prstGeom prst="rect">
              <a:avLst/>
            </a:prstGeom>
            <a:noFill/>
            <a:ln>
              <a:solidFill>
                <a:schemeClr val="tx1"/>
              </a:solidFill>
            </a:ln>
          </p:spPr>
          <p:txBody>
            <a:bodyPr wrap="none" rtlCol="0">
              <a:noAutofit/>
            </a:bodyPr>
            <a:lstStyle/>
            <a:p>
              <a:pPr algn="ctr"/>
              <a:r>
                <a:rPr kumimoji="1" lang="en-US" altLang="ja-JP" sz="1100" dirty="0" smtClean="0">
                  <a:latin typeface="Arial" panose="020B0604020202020204" pitchFamily="34" charset="0"/>
                </a:rPr>
                <a:t>Smart Vehicle</a:t>
              </a:r>
              <a:endParaRPr kumimoji="1" lang="ja-JP" altLang="en-US" sz="1100" dirty="0">
                <a:latin typeface="Arial" panose="020B0604020202020204" pitchFamily="34" charset="0"/>
              </a:endParaRPr>
            </a:p>
          </p:txBody>
        </p:sp>
        <p:sp>
          <p:nvSpPr>
            <p:cNvPr id="30" name="テキスト ボックス 29"/>
            <p:cNvSpPr txBox="1"/>
            <p:nvPr/>
          </p:nvSpPr>
          <p:spPr>
            <a:xfrm>
              <a:off x="4245273" y="5076273"/>
              <a:ext cx="1688283" cy="769441"/>
            </a:xfrm>
            <a:prstGeom prst="rect">
              <a:avLst/>
            </a:prstGeom>
            <a:noFill/>
            <a:ln>
              <a:solidFill>
                <a:schemeClr val="tx1"/>
              </a:solidFill>
            </a:ln>
          </p:spPr>
          <p:txBody>
            <a:bodyPr wrap="none" rtlCol="0">
              <a:spAutoFit/>
            </a:bodyPr>
            <a:lstStyle/>
            <a:p>
              <a:r>
                <a:rPr lang="en-US" altLang="ja-JP" sz="1100" dirty="0" smtClean="0">
                  <a:latin typeface="Arial" panose="020B0604020202020204" pitchFamily="34" charset="0"/>
                </a:rPr>
                <a:t>Automotive</a:t>
              </a:r>
            </a:p>
            <a:p>
              <a:r>
                <a:rPr lang="en-US" altLang="ja-JP" sz="1100" dirty="0" smtClean="0">
                  <a:latin typeface="Arial" panose="020B0604020202020204" pitchFamily="34" charset="0"/>
                </a:rPr>
                <a:t>(</a:t>
              </a:r>
              <a:r>
                <a:rPr lang="en-US" altLang="ja-JP" sz="1100" dirty="0" err="1" smtClean="0">
                  <a:latin typeface="Arial" panose="020B0604020202020204" pitchFamily="34" charset="0"/>
                </a:rPr>
                <a:t>Diag</a:t>
              </a:r>
              <a:r>
                <a:rPr lang="en-US" altLang="ja-JP" sz="1100" dirty="0" smtClean="0">
                  <a:latin typeface="Arial" panose="020B0604020202020204" pitchFamily="34" charset="0"/>
                </a:rPr>
                <a:t>, Mobility, Context)</a:t>
              </a:r>
            </a:p>
            <a:p>
              <a:r>
                <a:rPr kumimoji="1" lang="en-US" altLang="ja-JP" sz="1100" dirty="0" smtClean="0">
                  <a:latin typeface="Arial" panose="020B0604020202020204" pitchFamily="34" charset="0"/>
                </a:rPr>
                <a:t>Environment</a:t>
              </a:r>
            </a:p>
            <a:p>
              <a:r>
                <a:rPr lang="en-US" altLang="ja-JP" sz="1100" dirty="0" smtClean="0">
                  <a:latin typeface="Arial" panose="020B0604020202020204" pitchFamily="34" charset="0"/>
                </a:rPr>
                <a:t>Healthcare</a:t>
              </a:r>
              <a:endParaRPr kumimoji="1" lang="ja-JP" altLang="en-US" sz="1100" dirty="0">
                <a:latin typeface="Arial" panose="020B0604020202020204" pitchFamily="34" charset="0"/>
              </a:endParaRPr>
            </a:p>
          </p:txBody>
        </p:sp>
        <p:sp>
          <p:nvSpPr>
            <p:cNvPr id="31" name="テキスト ボックス 30"/>
            <p:cNvSpPr txBox="1"/>
            <p:nvPr/>
          </p:nvSpPr>
          <p:spPr>
            <a:xfrm>
              <a:off x="6615628" y="5068578"/>
              <a:ext cx="1640193" cy="769441"/>
            </a:xfrm>
            <a:prstGeom prst="rect">
              <a:avLst/>
            </a:prstGeom>
            <a:noFill/>
            <a:ln>
              <a:solidFill>
                <a:schemeClr val="tx1"/>
              </a:solidFill>
            </a:ln>
          </p:spPr>
          <p:txBody>
            <a:bodyPr wrap="none" rtlCol="0">
              <a:spAutoFit/>
            </a:bodyPr>
            <a:lstStyle/>
            <a:p>
              <a:r>
                <a:rPr lang="en-US" altLang="ja-JP" sz="1100" dirty="0" smtClean="0">
                  <a:latin typeface="Arial" panose="020B0604020202020204" pitchFamily="34" charset="0"/>
                </a:rPr>
                <a:t>Roadway Infrastructure</a:t>
              </a:r>
            </a:p>
            <a:p>
              <a:r>
                <a:rPr kumimoji="1" lang="en-US" altLang="ja-JP" sz="1100" dirty="0" smtClean="0">
                  <a:latin typeface="Arial" panose="020B0604020202020204" pitchFamily="34" charset="0"/>
                </a:rPr>
                <a:t>Surveillance </a:t>
              </a:r>
            </a:p>
            <a:p>
              <a:r>
                <a:rPr lang="en-US" altLang="ja-JP" sz="1100" dirty="0" smtClean="0">
                  <a:latin typeface="Arial" panose="020B0604020202020204" pitchFamily="34" charset="0"/>
                </a:rPr>
                <a:t>Agriculture</a:t>
              </a:r>
            </a:p>
            <a:p>
              <a:r>
                <a:rPr kumimoji="1" lang="en-US" altLang="ja-JP" sz="1100" dirty="0" smtClean="0">
                  <a:latin typeface="Arial" panose="020B0604020202020204" pitchFamily="34" charset="0"/>
                </a:rPr>
                <a:t>Utility (Tele-metering)</a:t>
              </a:r>
              <a:endParaRPr kumimoji="1" lang="ja-JP" altLang="en-US" sz="1100" dirty="0">
                <a:latin typeface="Arial" panose="020B0604020202020204" pitchFamily="34" charset="0"/>
              </a:endParaRPr>
            </a:p>
          </p:txBody>
        </p:sp>
        <p:sp>
          <p:nvSpPr>
            <p:cNvPr id="32" name="雲 31"/>
            <p:cNvSpPr/>
            <p:nvPr/>
          </p:nvSpPr>
          <p:spPr bwMode="auto">
            <a:xfrm>
              <a:off x="5125283" y="3683005"/>
              <a:ext cx="2233640" cy="485404"/>
            </a:xfrm>
            <a:prstGeom prst="cloud">
              <a:avLst/>
            </a:prstGeom>
            <a:solidFill>
              <a:srgbClr val="FFFF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sz="1100" b="0" i="0" u="none" strike="noStrike" cap="none" normalizeH="0" baseline="0" dirty="0" smtClean="0">
                  <a:ln>
                    <a:noFill/>
                  </a:ln>
                  <a:solidFill>
                    <a:schemeClr val="tx1"/>
                  </a:solidFill>
                  <a:effectLst/>
                  <a:latin typeface="Arial" panose="020B0604020202020204" pitchFamily="34" charset="0"/>
                  <a:ea typeface="ＭＳ Ｐゴシック" charset="-128"/>
                </a:rPr>
                <a:t>W-LAN, BT, </a:t>
              </a:r>
              <a:r>
                <a:rPr kumimoji="0" lang="en-US" altLang="ja-JP" sz="1100" b="0" i="0" u="none" strike="noStrike" cap="none" normalizeH="0" baseline="0" dirty="0" err="1" smtClean="0">
                  <a:ln>
                    <a:noFill/>
                  </a:ln>
                  <a:solidFill>
                    <a:schemeClr val="tx1"/>
                  </a:solidFill>
                  <a:effectLst/>
                  <a:latin typeface="Arial" panose="020B0604020202020204" pitchFamily="34" charset="0"/>
                  <a:ea typeface="ＭＳ Ｐゴシック" charset="-128"/>
                </a:rPr>
                <a:t>ZigBee</a:t>
              </a:r>
              <a:r>
                <a:rPr kumimoji="0" lang="en-US" altLang="ja-JP" sz="1100" b="0" i="0" u="none" strike="noStrike" cap="none" normalizeH="0" baseline="0" dirty="0" smtClean="0">
                  <a:ln>
                    <a:noFill/>
                  </a:ln>
                  <a:solidFill>
                    <a:schemeClr val="tx1"/>
                  </a:solidFill>
                  <a:effectLst/>
                  <a:latin typeface="Arial" panose="020B0604020202020204" pitchFamily="34" charset="0"/>
                  <a:ea typeface="ＭＳ Ｐゴシック" charset="-128"/>
                </a:rPr>
                <a:t>, Ethernet</a:t>
              </a:r>
            </a:p>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sz="1100" dirty="0" smtClean="0">
                  <a:latin typeface="Arial" panose="020B0604020202020204" pitchFamily="34" charset="0"/>
                </a:rPr>
                <a:t>(Include multi-hop V2V)</a:t>
              </a:r>
              <a:endParaRPr kumimoji="0" lang="ja-JP" altLang="en-US" sz="1100" b="0" i="0" u="none" strike="noStrike" cap="none" normalizeH="0" baseline="0" dirty="0">
                <a:ln>
                  <a:noFill/>
                </a:ln>
                <a:solidFill>
                  <a:schemeClr val="tx1"/>
                </a:solidFill>
                <a:effectLst/>
                <a:latin typeface="Arial" panose="020B0604020202020204" pitchFamily="34" charset="0"/>
                <a:ea typeface="ＭＳ Ｐゴシック" charset="-128"/>
              </a:endParaRPr>
            </a:p>
          </p:txBody>
        </p:sp>
        <p:sp>
          <p:nvSpPr>
            <p:cNvPr id="33" name="テキスト ボックス 32"/>
            <p:cNvSpPr txBox="1"/>
            <p:nvPr/>
          </p:nvSpPr>
          <p:spPr>
            <a:xfrm>
              <a:off x="5511303" y="1860085"/>
              <a:ext cx="1461600" cy="261610"/>
            </a:xfrm>
            <a:prstGeom prst="rect">
              <a:avLst/>
            </a:prstGeom>
            <a:noFill/>
            <a:ln>
              <a:solidFill>
                <a:schemeClr val="tx1"/>
              </a:solidFill>
            </a:ln>
          </p:spPr>
          <p:txBody>
            <a:bodyPr wrap="none" rtlCol="0">
              <a:noAutofit/>
            </a:bodyPr>
            <a:lstStyle/>
            <a:p>
              <a:pPr algn="ctr"/>
              <a:r>
                <a:rPr kumimoji="1" lang="en-US" altLang="ja-JP" sz="1100" dirty="0" smtClean="0">
                  <a:latin typeface="Arial" panose="020B0604020202020204" pitchFamily="34" charset="0"/>
                </a:rPr>
                <a:t>Application Server</a:t>
              </a:r>
              <a:endParaRPr kumimoji="1" lang="ja-JP" altLang="en-US" sz="1100" dirty="0">
                <a:latin typeface="Arial" panose="020B0604020202020204" pitchFamily="34" charset="0"/>
              </a:endParaRPr>
            </a:p>
          </p:txBody>
        </p:sp>
        <p:cxnSp>
          <p:nvCxnSpPr>
            <p:cNvPr id="35" name="直線コネクタ 34"/>
            <p:cNvCxnSpPr>
              <a:stCxn id="29" idx="2"/>
              <a:endCxn id="32" idx="3"/>
            </p:cNvCxnSpPr>
            <p:nvPr/>
          </p:nvCxnSpPr>
          <p:spPr bwMode="auto">
            <a:xfrm>
              <a:off x="6242103" y="3363760"/>
              <a:ext cx="0" cy="34699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正方形/長方形 35"/>
            <p:cNvSpPr/>
            <p:nvPr/>
          </p:nvSpPr>
          <p:spPr bwMode="auto">
            <a:xfrm>
              <a:off x="4110258" y="4971309"/>
              <a:ext cx="1943520" cy="945105"/>
            </a:xfrm>
            <a:prstGeom prst="rect">
              <a:avLst/>
            </a:prstGeom>
            <a:no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800" b="0" i="0" u="none" strike="noStrike" cap="none" normalizeH="0" baseline="0">
                <a:ln>
                  <a:noFill/>
                </a:ln>
                <a:solidFill>
                  <a:schemeClr val="tx1"/>
                </a:solidFill>
                <a:effectLst/>
                <a:latin typeface="Arial" panose="020B0604020202020204" pitchFamily="34" charset="0"/>
                <a:ea typeface="ＭＳ Ｐゴシック" charset="-128"/>
              </a:endParaRPr>
            </a:p>
          </p:txBody>
        </p:sp>
        <p:sp>
          <p:nvSpPr>
            <p:cNvPr id="37" name="正方形/長方形 36"/>
            <p:cNvSpPr/>
            <p:nvPr/>
          </p:nvSpPr>
          <p:spPr bwMode="auto">
            <a:xfrm>
              <a:off x="6458823" y="4971310"/>
              <a:ext cx="1943520" cy="945105"/>
            </a:xfrm>
            <a:prstGeom prst="rect">
              <a:avLst/>
            </a:prstGeom>
            <a:no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800" b="0" i="0" u="none" strike="noStrike" cap="none" normalizeH="0" baseline="0">
                <a:ln>
                  <a:noFill/>
                </a:ln>
                <a:solidFill>
                  <a:schemeClr val="tx1"/>
                </a:solidFill>
                <a:effectLst/>
                <a:latin typeface="Arial" panose="020B0604020202020204" pitchFamily="34" charset="0"/>
                <a:ea typeface="ＭＳ Ｐゴシック" charset="-128"/>
              </a:endParaRPr>
            </a:p>
          </p:txBody>
        </p:sp>
        <p:sp>
          <p:nvSpPr>
            <p:cNvPr id="38" name="雲 37"/>
            <p:cNvSpPr/>
            <p:nvPr/>
          </p:nvSpPr>
          <p:spPr bwMode="auto">
            <a:xfrm>
              <a:off x="5378702" y="2332855"/>
              <a:ext cx="1726802" cy="485404"/>
            </a:xfrm>
            <a:prstGeom prst="cloud">
              <a:avLst/>
            </a:prstGeom>
            <a:solidFill>
              <a:srgbClr val="FFFF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sz="1100" b="0" i="0" u="none" strike="noStrike" cap="none" normalizeH="0" baseline="0" dirty="0" smtClean="0">
                  <a:ln>
                    <a:noFill/>
                  </a:ln>
                  <a:solidFill>
                    <a:schemeClr val="tx1"/>
                  </a:solidFill>
                  <a:effectLst/>
                  <a:latin typeface="Arial" panose="020B0604020202020204" pitchFamily="34" charset="0"/>
                  <a:ea typeface="ＭＳ Ｐゴシック" charset="-128"/>
                </a:rPr>
                <a:t>Cellular,</a:t>
              </a:r>
              <a:r>
                <a:rPr kumimoji="0" lang="en-US" altLang="ja-JP" sz="1100" b="0" i="0" u="none" strike="noStrike" cap="none" normalizeH="0" dirty="0" smtClean="0">
                  <a:ln>
                    <a:noFill/>
                  </a:ln>
                  <a:solidFill>
                    <a:schemeClr val="tx1"/>
                  </a:solidFill>
                  <a:effectLst/>
                  <a:latin typeface="Arial" panose="020B0604020202020204" pitchFamily="34" charset="0"/>
                  <a:ea typeface="ＭＳ Ｐゴシック" charset="-128"/>
                </a:rPr>
                <a:t> </a:t>
              </a:r>
              <a:r>
                <a:rPr kumimoji="0" lang="en-US" altLang="ja-JP" sz="1100" b="0" i="0" u="none" strike="noStrike" cap="none" normalizeH="0" baseline="0" dirty="0" smtClean="0">
                  <a:ln>
                    <a:noFill/>
                  </a:ln>
                  <a:solidFill>
                    <a:schemeClr val="tx1"/>
                  </a:solidFill>
                  <a:effectLst/>
                  <a:latin typeface="Arial" panose="020B0604020202020204" pitchFamily="34" charset="0"/>
                  <a:ea typeface="ＭＳ Ｐゴシック" charset="-128"/>
                </a:rPr>
                <a:t>W-LAN</a:t>
              </a:r>
              <a:endParaRPr kumimoji="0" lang="ja-JP" altLang="en-US" sz="1100" b="0" i="0" u="none" strike="noStrike" cap="none" normalizeH="0" baseline="0" dirty="0">
                <a:ln>
                  <a:noFill/>
                </a:ln>
                <a:solidFill>
                  <a:schemeClr val="tx1"/>
                </a:solidFill>
                <a:effectLst/>
                <a:latin typeface="Arial" panose="020B0604020202020204" pitchFamily="34" charset="0"/>
                <a:ea typeface="ＭＳ Ｐゴシック" charset="-128"/>
              </a:endParaRPr>
            </a:p>
          </p:txBody>
        </p:sp>
        <p:cxnSp>
          <p:nvCxnSpPr>
            <p:cNvPr id="39" name="直線コネクタ 38"/>
            <p:cNvCxnSpPr>
              <a:stCxn id="33" idx="2"/>
              <a:endCxn id="38" idx="3"/>
            </p:cNvCxnSpPr>
            <p:nvPr/>
          </p:nvCxnSpPr>
          <p:spPr bwMode="auto">
            <a:xfrm>
              <a:off x="6242103" y="2121695"/>
              <a:ext cx="0" cy="23891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直線コネクタ 39"/>
            <p:cNvCxnSpPr>
              <a:stCxn id="38" idx="1"/>
              <a:endCxn id="29" idx="0"/>
            </p:cNvCxnSpPr>
            <p:nvPr/>
          </p:nvCxnSpPr>
          <p:spPr bwMode="auto">
            <a:xfrm>
              <a:off x="6242103" y="2817742"/>
              <a:ext cx="0" cy="2844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直線コネクタ 40"/>
            <p:cNvCxnSpPr>
              <a:stCxn id="32" idx="1"/>
              <a:endCxn id="36" idx="0"/>
            </p:cNvCxnSpPr>
            <p:nvPr/>
          </p:nvCxnSpPr>
          <p:spPr bwMode="auto">
            <a:xfrm flipH="1">
              <a:off x="5082018" y="4167892"/>
              <a:ext cx="1160085" cy="80341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直線コネクタ 41"/>
            <p:cNvCxnSpPr>
              <a:stCxn id="32" idx="1"/>
              <a:endCxn id="37" idx="0"/>
            </p:cNvCxnSpPr>
            <p:nvPr/>
          </p:nvCxnSpPr>
          <p:spPr bwMode="auto">
            <a:xfrm>
              <a:off x="6242103" y="4167892"/>
              <a:ext cx="1188480" cy="80341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テキスト ボックス 42"/>
            <p:cNvSpPr txBox="1"/>
            <p:nvPr/>
          </p:nvSpPr>
          <p:spPr>
            <a:xfrm>
              <a:off x="3750218" y="4799710"/>
              <a:ext cx="1274708" cy="261610"/>
            </a:xfrm>
            <a:prstGeom prst="rect">
              <a:avLst/>
            </a:prstGeom>
            <a:solidFill>
              <a:srgbClr val="FFFFFF"/>
            </a:solidFill>
          </p:spPr>
          <p:txBody>
            <a:bodyPr wrap="none" rtlCol="0">
              <a:spAutoFit/>
            </a:bodyPr>
            <a:lstStyle/>
            <a:p>
              <a:r>
                <a:rPr kumimoji="1" lang="en-US" altLang="ja-JP" sz="1100" dirty="0" smtClean="0">
                  <a:latin typeface="Arial" panose="020B0604020202020204" pitchFamily="34" charset="0"/>
                </a:rPr>
                <a:t>In-vehicle Sensor</a:t>
              </a:r>
              <a:endParaRPr kumimoji="1" lang="ja-JP" altLang="en-US" sz="1100" dirty="0">
                <a:latin typeface="Arial" panose="020B0604020202020204" pitchFamily="34" charset="0"/>
              </a:endParaRPr>
            </a:p>
          </p:txBody>
        </p:sp>
        <p:sp>
          <p:nvSpPr>
            <p:cNvPr id="44" name="テキスト ボックス 43"/>
            <p:cNvSpPr txBox="1"/>
            <p:nvPr/>
          </p:nvSpPr>
          <p:spPr>
            <a:xfrm>
              <a:off x="7508272" y="4806968"/>
              <a:ext cx="1178528" cy="261610"/>
            </a:xfrm>
            <a:prstGeom prst="rect">
              <a:avLst/>
            </a:prstGeom>
            <a:solidFill>
              <a:srgbClr val="FFFFFF"/>
            </a:solidFill>
          </p:spPr>
          <p:txBody>
            <a:bodyPr wrap="none" rtlCol="0">
              <a:spAutoFit/>
            </a:bodyPr>
            <a:lstStyle/>
            <a:p>
              <a:r>
                <a:rPr kumimoji="1" lang="en-US" altLang="ja-JP" sz="1100" dirty="0" smtClean="0">
                  <a:latin typeface="Arial" panose="020B0604020202020204" pitchFamily="34" charset="0"/>
                </a:rPr>
                <a:t>Outdoor Sensor</a:t>
              </a:r>
              <a:endParaRPr kumimoji="1" lang="ja-JP" altLang="en-US" sz="1100" dirty="0">
                <a:latin typeface="Arial" panose="020B0604020202020204" pitchFamily="34" charset="0"/>
              </a:endParaRPr>
            </a:p>
          </p:txBody>
        </p:sp>
      </p:grpSp>
      <p:sp>
        <p:nvSpPr>
          <p:cNvPr id="55" name="スライド番号プレースホルダー 54"/>
          <p:cNvSpPr>
            <a:spLocks noGrp="1"/>
          </p:cNvSpPr>
          <p:nvPr>
            <p:ph type="sldNum" sz="quarter" idx="10"/>
          </p:nvPr>
        </p:nvSpPr>
        <p:spPr/>
        <p:txBody>
          <a:bodyPr/>
          <a:lstStyle/>
          <a:p>
            <a:pPr>
              <a:defRPr/>
            </a:pPr>
            <a:fld id="{36CE163E-CC08-49B1-9A95-D6EA9B82B055}" type="slidenum">
              <a:rPr lang="en-US" altLang="ja-JP" smtClean="0"/>
              <a:pPr>
                <a:defRPr/>
              </a:pPr>
              <a:t>15</a:t>
            </a:fld>
            <a:endParaRPr lang="en-US" altLang="ja-JP"/>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Vehicle Data Service</a:t>
            </a:r>
            <a:endParaRPr kumimoji="1" lang="ja-JP" altLang="en-US" smtClean="0"/>
          </a:p>
        </p:txBody>
      </p:sp>
      <p:sp>
        <p:nvSpPr>
          <p:cNvPr id="6147" name="コンテンツ プレースホルダー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ja-JP" smtClean="0"/>
              <a:t>Data center on the cloud collects sensor data from vehicles using the mobile network</a:t>
            </a:r>
          </a:p>
          <a:p>
            <a:pPr marL="971550" lvl="1" indent="-514350">
              <a:buFont typeface="+mj-lt"/>
              <a:buAutoNum type="arabicPeriod"/>
            </a:pPr>
            <a:r>
              <a:rPr lang="en-US" altLang="ja-JP" smtClean="0"/>
              <a:t>diagnostic data for vehicle design improvement</a:t>
            </a:r>
          </a:p>
          <a:p>
            <a:pPr marL="971550" lvl="1" indent="-514350">
              <a:buFont typeface="+mj-lt"/>
              <a:buAutoNum type="arabicPeriod"/>
            </a:pPr>
            <a:r>
              <a:rPr lang="en-US" altLang="ja-JP" smtClean="0"/>
              <a:t>mobility data for dynamic route guidance</a:t>
            </a:r>
          </a:p>
          <a:p>
            <a:pPr marL="971550" lvl="1" indent="-514350">
              <a:buFont typeface="+mj-lt"/>
              <a:buAutoNum type="arabicPeriod"/>
            </a:pPr>
            <a:r>
              <a:rPr lang="en-US" altLang="ja-JP" smtClean="0"/>
              <a:t>contextual data for 3D roadway map building</a:t>
            </a:r>
          </a:p>
          <a:p>
            <a:pPr lvl="2"/>
            <a:r>
              <a:rPr lang="en-US" altLang="ja-JP" smtClean="0"/>
              <a:t>essential for the automated driving system </a:t>
            </a:r>
          </a:p>
          <a:p>
            <a:pPr lvl="2"/>
            <a:r>
              <a:rPr lang="en-US" altLang="ja-JP" smtClean="0"/>
              <a:t>captured by stereo cameras and radar scanners</a:t>
            </a:r>
            <a:endParaRPr lang="en-US" altLang="ja-JP" dirty="0" smtClean="0"/>
          </a:p>
        </p:txBody>
      </p:sp>
      <p:sp>
        <p:nvSpPr>
          <p:cNvPr id="4" name="スライド番号プレースホルダー 3"/>
          <p:cNvSpPr>
            <a:spLocks noGrp="1"/>
          </p:cNvSpPr>
          <p:nvPr>
            <p:ph type="sldNum" sz="quarter" idx="10"/>
          </p:nvPr>
        </p:nvSpPr>
        <p:spPr/>
        <p:txBody>
          <a:bodyPr/>
          <a:lstStyle/>
          <a:p>
            <a:pPr>
              <a:defRPr/>
            </a:pPr>
            <a:fld id="{36CE163E-CC08-49B1-9A95-D6EA9B82B055}" type="slidenum">
              <a:rPr lang="en-US" altLang="ja-JP" smtClean="0"/>
              <a:pPr>
                <a:defRPr/>
              </a:pPr>
              <a:t>1</a:t>
            </a:fld>
            <a:endParaRPr lang="en-US" altLang="ja-JP"/>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Data Request</a:t>
            </a:r>
            <a:endParaRPr kumimoji="1" lang="ja-JP" altLang="en-US" smtClean="0"/>
          </a:p>
        </p:txBody>
      </p:sp>
      <p:sp>
        <p:nvSpPr>
          <p:cNvPr id="3" name="コンテンツ プレースホルダー 2"/>
          <p:cNvSpPr>
            <a:spLocks noGrp="1"/>
          </p:cNvSpPr>
          <p:nvPr>
            <p:ph idx="1"/>
          </p:nvPr>
        </p:nvSpPr>
        <p:spPr/>
        <p:txBody>
          <a:bodyPr/>
          <a:lstStyle/>
          <a:p>
            <a:r>
              <a:rPr kumimoji="1" lang="en-US" altLang="ja-JP" dirty="0" smtClean="0"/>
              <a:t>Metadata</a:t>
            </a:r>
            <a:br>
              <a:rPr kumimoji="1" lang="en-US" altLang="ja-JP" dirty="0" smtClean="0"/>
            </a:br>
            <a:r>
              <a:rPr kumimoji="1" lang="en-US" altLang="ja-JP" dirty="0" smtClean="0"/>
              <a:t>based</a:t>
            </a:r>
            <a:r>
              <a:rPr kumimoji="1" lang="en-US" altLang="ja-JP" dirty="0"/>
              <a:t/>
            </a:r>
            <a:br>
              <a:rPr kumimoji="1" lang="en-US" altLang="ja-JP" dirty="0"/>
            </a:br>
            <a:r>
              <a:rPr kumimoji="1" lang="en-US" altLang="ja-JP" dirty="0" smtClean="0"/>
              <a:t>operation</a:t>
            </a:r>
          </a:p>
        </p:txBody>
      </p:sp>
      <p:grpSp>
        <p:nvGrpSpPr>
          <p:cNvPr id="8195" name="グループ化 38"/>
          <p:cNvGrpSpPr>
            <a:grpSpLocks/>
          </p:cNvGrpSpPr>
          <p:nvPr/>
        </p:nvGrpSpPr>
        <p:grpSpPr bwMode="auto">
          <a:xfrm>
            <a:off x="2408237" y="4638675"/>
            <a:ext cx="1803400" cy="1190625"/>
            <a:chOff x="2096725" y="3946573"/>
            <a:chExt cx="1125125" cy="742567"/>
          </a:xfrm>
        </p:grpSpPr>
        <p:sp>
          <p:nvSpPr>
            <p:cNvPr id="40" name="円/楕円 39"/>
            <p:cNvSpPr/>
            <p:nvPr/>
          </p:nvSpPr>
          <p:spPr bwMode="auto">
            <a:xfrm>
              <a:off x="2096725" y="3946573"/>
              <a:ext cx="1125125" cy="649499"/>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1" name="円/楕円 40"/>
            <p:cNvSpPr/>
            <p:nvPr/>
          </p:nvSpPr>
          <p:spPr bwMode="auto">
            <a:xfrm>
              <a:off x="2227461" y="4418846"/>
              <a:ext cx="270387" cy="27029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2" name="円/楕円 41"/>
            <p:cNvSpPr/>
            <p:nvPr/>
          </p:nvSpPr>
          <p:spPr bwMode="auto">
            <a:xfrm>
              <a:off x="2816766" y="4418846"/>
              <a:ext cx="270386" cy="27029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43" name="雲 42"/>
          <p:cNvSpPr/>
          <p:nvPr/>
        </p:nvSpPr>
        <p:spPr bwMode="auto">
          <a:xfrm>
            <a:off x="3198812" y="2298700"/>
            <a:ext cx="2700338" cy="765175"/>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4" name="正方形/長方形 43"/>
          <p:cNvSpPr/>
          <p:nvPr/>
        </p:nvSpPr>
        <p:spPr bwMode="auto">
          <a:xfrm>
            <a:off x="2622550" y="4951413"/>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45" name="正方形/長方形 44"/>
          <p:cNvSpPr/>
          <p:nvPr/>
        </p:nvSpPr>
        <p:spPr bwMode="auto">
          <a:xfrm>
            <a:off x="3128962" y="4951413"/>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46" name="円柱 45"/>
          <p:cNvSpPr/>
          <p:nvPr/>
        </p:nvSpPr>
        <p:spPr bwMode="auto">
          <a:xfrm>
            <a:off x="3668712" y="4951413"/>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8200" name="直線矢印コネクタ 46"/>
          <p:cNvCxnSpPr>
            <a:cxnSpLocks noChangeShapeType="1"/>
            <a:stCxn id="56" idx="3"/>
            <a:endCxn id="45" idx="0"/>
          </p:cNvCxnSpPr>
          <p:nvPr/>
        </p:nvCxnSpPr>
        <p:spPr bwMode="auto">
          <a:xfrm flipH="1">
            <a:off x="3305175" y="2614613"/>
            <a:ext cx="1244600" cy="2336800"/>
          </a:xfrm>
          <a:prstGeom prst="straightConnector1">
            <a:avLst/>
          </a:prstGeom>
          <a:noFill/>
          <a:ln w="9525" algn="ctr">
            <a:solidFill>
              <a:srgbClr val="000000"/>
            </a:solidFill>
            <a:round/>
            <a:headEnd/>
            <a:tailEnd type="triangle" w="med" len="med"/>
          </a:ln>
        </p:spPr>
      </p:cxnSp>
      <p:grpSp>
        <p:nvGrpSpPr>
          <p:cNvPr id="8201" name="グループ化 47"/>
          <p:cNvGrpSpPr>
            <a:grpSpLocks/>
          </p:cNvGrpSpPr>
          <p:nvPr/>
        </p:nvGrpSpPr>
        <p:grpSpPr bwMode="auto">
          <a:xfrm>
            <a:off x="4997450" y="4638675"/>
            <a:ext cx="1803400" cy="1190625"/>
            <a:chOff x="2096725" y="3946573"/>
            <a:chExt cx="1125125" cy="742567"/>
          </a:xfrm>
        </p:grpSpPr>
        <p:sp>
          <p:nvSpPr>
            <p:cNvPr id="49" name="円/楕円 48"/>
            <p:cNvSpPr/>
            <p:nvPr/>
          </p:nvSpPr>
          <p:spPr bwMode="auto">
            <a:xfrm>
              <a:off x="2096725" y="3946573"/>
              <a:ext cx="1125125" cy="649499"/>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50" name="円/楕円 49"/>
            <p:cNvSpPr/>
            <p:nvPr/>
          </p:nvSpPr>
          <p:spPr bwMode="auto">
            <a:xfrm>
              <a:off x="2227461" y="4418846"/>
              <a:ext cx="270386" cy="27029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51" name="円/楕円 50"/>
            <p:cNvSpPr/>
            <p:nvPr/>
          </p:nvSpPr>
          <p:spPr bwMode="auto">
            <a:xfrm>
              <a:off x="2816765" y="4418846"/>
              <a:ext cx="270387" cy="27029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52" name="正方形/長方形 51"/>
          <p:cNvSpPr/>
          <p:nvPr/>
        </p:nvSpPr>
        <p:spPr bwMode="auto">
          <a:xfrm>
            <a:off x="5211762" y="4951413"/>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53" name="正方形/長方形 52"/>
          <p:cNvSpPr/>
          <p:nvPr/>
        </p:nvSpPr>
        <p:spPr bwMode="auto">
          <a:xfrm>
            <a:off x="5718175" y="4951413"/>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54" name="円柱 53"/>
          <p:cNvSpPr/>
          <p:nvPr/>
        </p:nvSpPr>
        <p:spPr bwMode="auto">
          <a:xfrm>
            <a:off x="6257925" y="4951413"/>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8205" name="直線矢印コネクタ 54"/>
          <p:cNvCxnSpPr>
            <a:cxnSpLocks noChangeShapeType="1"/>
            <a:stCxn id="56" idx="3"/>
            <a:endCxn id="53" idx="0"/>
          </p:cNvCxnSpPr>
          <p:nvPr/>
        </p:nvCxnSpPr>
        <p:spPr bwMode="auto">
          <a:xfrm>
            <a:off x="4549775" y="2614613"/>
            <a:ext cx="1346200" cy="2336800"/>
          </a:xfrm>
          <a:prstGeom prst="straightConnector1">
            <a:avLst/>
          </a:prstGeom>
          <a:noFill/>
          <a:ln w="9525" algn="ctr">
            <a:solidFill>
              <a:srgbClr val="000000"/>
            </a:solidFill>
            <a:round/>
            <a:headEnd/>
            <a:tailEnd type="triangle" w="med" len="med"/>
          </a:ln>
        </p:spPr>
      </p:cxnSp>
      <p:sp>
        <p:nvSpPr>
          <p:cNvPr id="56" name="円柱 55"/>
          <p:cNvSpPr/>
          <p:nvPr/>
        </p:nvSpPr>
        <p:spPr bwMode="auto">
          <a:xfrm>
            <a:off x="4167187" y="1984375"/>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grpSp>
        <p:nvGrpSpPr>
          <p:cNvPr id="8207" name="グループ化 59"/>
          <p:cNvGrpSpPr>
            <a:grpSpLocks/>
          </p:cNvGrpSpPr>
          <p:nvPr/>
        </p:nvGrpSpPr>
        <p:grpSpPr bwMode="auto">
          <a:xfrm>
            <a:off x="4843462" y="3236913"/>
            <a:ext cx="1736725" cy="919162"/>
            <a:chOff x="907117" y="2959799"/>
            <a:chExt cx="1091532" cy="649221"/>
          </a:xfrm>
        </p:grpSpPr>
        <p:sp>
          <p:nvSpPr>
            <p:cNvPr id="61" name="テキスト ボックス 60"/>
            <p:cNvSpPr txBox="1"/>
            <p:nvPr/>
          </p:nvSpPr>
          <p:spPr>
            <a:xfrm>
              <a:off x="907117" y="2959799"/>
              <a:ext cx="1091532" cy="649221"/>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Request</a:t>
              </a:r>
            </a:p>
          </p:txBody>
        </p:sp>
        <p:sp>
          <p:nvSpPr>
            <p:cNvPr id="62" name="テキスト ボックス 61"/>
            <p:cNvSpPr txBox="1"/>
            <p:nvPr/>
          </p:nvSpPr>
          <p:spPr>
            <a:xfrm>
              <a:off x="1024851" y="3243483"/>
              <a:ext cx="856064" cy="24780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grpSp>
      <p:cxnSp>
        <p:nvCxnSpPr>
          <p:cNvPr id="8208" name="直線コネクタ 62"/>
          <p:cNvCxnSpPr>
            <a:cxnSpLocks noChangeShapeType="1"/>
            <a:stCxn id="44" idx="3"/>
            <a:endCxn id="45" idx="1"/>
          </p:cNvCxnSpPr>
          <p:nvPr/>
        </p:nvCxnSpPr>
        <p:spPr bwMode="auto">
          <a:xfrm>
            <a:off x="2978150" y="5129213"/>
            <a:ext cx="150812" cy="0"/>
          </a:xfrm>
          <a:prstGeom prst="line">
            <a:avLst/>
          </a:prstGeom>
          <a:noFill/>
          <a:ln w="9525" algn="ctr">
            <a:solidFill>
              <a:srgbClr val="000000"/>
            </a:solidFill>
            <a:round/>
            <a:headEnd/>
            <a:tailEnd/>
          </a:ln>
        </p:spPr>
      </p:cxnSp>
      <p:cxnSp>
        <p:nvCxnSpPr>
          <p:cNvPr id="8209" name="直線コネクタ 63"/>
          <p:cNvCxnSpPr>
            <a:cxnSpLocks noChangeShapeType="1"/>
            <a:stCxn id="45" idx="3"/>
            <a:endCxn id="46" idx="2"/>
          </p:cNvCxnSpPr>
          <p:nvPr/>
        </p:nvCxnSpPr>
        <p:spPr bwMode="auto">
          <a:xfrm>
            <a:off x="3482975" y="5129213"/>
            <a:ext cx="185737" cy="0"/>
          </a:xfrm>
          <a:prstGeom prst="line">
            <a:avLst/>
          </a:prstGeom>
          <a:noFill/>
          <a:ln w="9525" algn="ctr">
            <a:solidFill>
              <a:srgbClr val="000000"/>
            </a:solidFill>
            <a:round/>
            <a:headEnd/>
            <a:tailEnd/>
          </a:ln>
        </p:spPr>
      </p:cxnSp>
      <p:cxnSp>
        <p:nvCxnSpPr>
          <p:cNvPr id="8210" name="直線コネクタ 64"/>
          <p:cNvCxnSpPr>
            <a:cxnSpLocks noChangeShapeType="1"/>
            <a:stCxn id="52" idx="3"/>
            <a:endCxn id="53" idx="1"/>
          </p:cNvCxnSpPr>
          <p:nvPr/>
        </p:nvCxnSpPr>
        <p:spPr bwMode="auto">
          <a:xfrm>
            <a:off x="5567362" y="5129213"/>
            <a:ext cx="150813" cy="0"/>
          </a:xfrm>
          <a:prstGeom prst="line">
            <a:avLst/>
          </a:prstGeom>
          <a:noFill/>
          <a:ln w="9525" algn="ctr">
            <a:solidFill>
              <a:srgbClr val="000000"/>
            </a:solidFill>
            <a:round/>
            <a:headEnd/>
            <a:tailEnd/>
          </a:ln>
        </p:spPr>
      </p:cxnSp>
      <p:cxnSp>
        <p:nvCxnSpPr>
          <p:cNvPr id="8211" name="直線コネクタ 65"/>
          <p:cNvCxnSpPr>
            <a:cxnSpLocks noChangeShapeType="1"/>
            <a:stCxn id="53" idx="3"/>
            <a:endCxn id="54" idx="2"/>
          </p:cNvCxnSpPr>
          <p:nvPr/>
        </p:nvCxnSpPr>
        <p:spPr bwMode="auto">
          <a:xfrm>
            <a:off x="6072187" y="5129213"/>
            <a:ext cx="185738" cy="0"/>
          </a:xfrm>
          <a:prstGeom prst="line">
            <a:avLst/>
          </a:prstGeom>
          <a:noFill/>
          <a:ln w="9525" algn="ctr">
            <a:solidFill>
              <a:srgbClr val="000000"/>
            </a:solidFill>
            <a:round/>
            <a:headEnd/>
            <a:tailEnd/>
          </a:ln>
        </p:spPr>
      </p:cxnSp>
      <p:sp>
        <p:nvSpPr>
          <p:cNvPr id="67" name="テキスト ボックス 66"/>
          <p:cNvSpPr txBox="1"/>
          <p:nvPr/>
        </p:nvSpPr>
        <p:spPr>
          <a:xfrm>
            <a:off x="4953000" y="1905000"/>
            <a:ext cx="1428750" cy="369888"/>
          </a:xfrm>
          <a:prstGeom prst="rect">
            <a:avLst/>
          </a:prstGeom>
          <a:noFill/>
        </p:spPr>
        <p:txBody>
          <a:bodyPr wrap="none">
            <a:spAutoFit/>
          </a:bodyPr>
          <a:lstStyle/>
          <a:p>
            <a:pPr defTabSz="457200" eaLnBrk="1" hangingPunct="1">
              <a:defRPr/>
            </a:pPr>
            <a:r>
              <a:rPr kumimoji="1" lang="en-US" altLang="ja-JP" dirty="0">
                <a:solidFill>
                  <a:srgbClr val="000000"/>
                </a:solidFill>
                <a:latin typeface="Arial" charset="0"/>
                <a:cs typeface="+mn-cs"/>
              </a:rPr>
              <a:t>Data Center</a:t>
            </a:r>
            <a:endParaRPr kumimoji="1" lang="ja-JP" altLang="en-US" dirty="0">
              <a:solidFill>
                <a:srgbClr val="000000"/>
              </a:solidFill>
              <a:latin typeface="Arial" charset="0"/>
              <a:cs typeface="+mn-cs"/>
            </a:endParaRPr>
          </a:p>
        </p:txBody>
      </p:sp>
      <p:sp>
        <p:nvSpPr>
          <p:cNvPr id="68" name="テキスト ボックス 67"/>
          <p:cNvSpPr txBox="1"/>
          <p:nvPr/>
        </p:nvSpPr>
        <p:spPr>
          <a:xfrm>
            <a:off x="6011862" y="4305300"/>
            <a:ext cx="928688" cy="369888"/>
          </a:xfrm>
          <a:prstGeom prst="rect">
            <a:avLst/>
          </a:prstGeom>
          <a:noFill/>
        </p:spPr>
        <p:txBody>
          <a:bodyPr wrap="none">
            <a:spAutoFit/>
          </a:bodyPr>
          <a:lstStyle/>
          <a:p>
            <a:pPr defTabSz="457200" eaLnBrk="1" hangingPunct="1">
              <a:defRPr/>
            </a:pPr>
            <a:r>
              <a:rPr kumimoji="1" lang="en-US" altLang="ja-JP" dirty="0">
                <a:solidFill>
                  <a:srgbClr val="000000"/>
                </a:solidFill>
                <a:latin typeface="Arial" charset="0"/>
                <a:cs typeface="+mn-cs"/>
              </a:rPr>
              <a:t>Vehicle</a:t>
            </a:r>
            <a:endParaRPr kumimoji="1" lang="ja-JP" altLang="en-US" dirty="0">
              <a:solidFill>
                <a:srgbClr val="000000"/>
              </a:solidFill>
              <a:latin typeface="Arial" charset="0"/>
              <a:cs typeface="+mn-cs"/>
            </a:endParaRPr>
          </a:p>
        </p:txBody>
      </p:sp>
      <p:sp>
        <p:nvSpPr>
          <p:cNvPr id="2" name="角丸四角形吹き出し 1"/>
          <p:cNvSpPr/>
          <p:nvPr/>
        </p:nvSpPr>
        <p:spPr>
          <a:xfrm>
            <a:off x="6804025" y="2338388"/>
            <a:ext cx="2263775" cy="1804987"/>
          </a:xfrm>
          <a:prstGeom prst="wedgeRoundRectCallout">
            <a:avLst>
              <a:gd name="adj1" fmla="val -75185"/>
              <a:gd name="adj2" fmla="val 329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wrap="none" anchor="ctr">
            <a:spAutoFit/>
          </a:bodyPr>
          <a:lstStyle/>
          <a:p>
            <a:pPr>
              <a:defRPr/>
            </a:pPr>
            <a:r>
              <a:rPr kumimoji="1" lang="en-US" altLang="ja-JP" sz="2000" dirty="0"/>
              <a:t>Time Period</a:t>
            </a:r>
          </a:p>
          <a:p>
            <a:pPr>
              <a:defRPr/>
            </a:pPr>
            <a:r>
              <a:rPr kumimoji="1" lang="en-US" altLang="ja-JP" sz="2000" dirty="0"/>
              <a:t>Geographical Area</a:t>
            </a:r>
          </a:p>
          <a:p>
            <a:pPr>
              <a:defRPr/>
            </a:pPr>
            <a:r>
              <a:rPr kumimoji="1" lang="en-US" altLang="ja-JP" sz="2000" dirty="0"/>
              <a:t>Data type</a:t>
            </a:r>
          </a:p>
          <a:p>
            <a:pPr>
              <a:defRPr/>
            </a:pPr>
            <a:r>
              <a:rPr kumimoji="1" lang="en-US" altLang="ja-JP" sz="2000" dirty="0"/>
              <a:t>Statistical process</a:t>
            </a:r>
          </a:p>
          <a:p>
            <a:pPr>
              <a:defRPr/>
            </a:pPr>
            <a:r>
              <a:rPr kumimoji="1" lang="en-US" altLang="ja-JP" sz="2000" dirty="0"/>
              <a:t>And etc.</a:t>
            </a:r>
          </a:p>
        </p:txBody>
      </p:sp>
      <p:grpSp>
        <p:nvGrpSpPr>
          <p:cNvPr id="8215" name="グループ化 69"/>
          <p:cNvGrpSpPr>
            <a:grpSpLocks/>
          </p:cNvGrpSpPr>
          <p:nvPr/>
        </p:nvGrpSpPr>
        <p:grpSpPr bwMode="auto">
          <a:xfrm>
            <a:off x="2614612" y="3236913"/>
            <a:ext cx="1736725" cy="919162"/>
            <a:chOff x="907117" y="2959799"/>
            <a:chExt cx="1091532" cy="649221"/>
          </a:xfrm>
        </p:grpSpPr>
        <p:sp>
          <p:nvSpPr>
            <p:cNvPr id="71" name="テキスト ボックス 70"/>
            <p:cNvSpPr txBox="1"/>
            <p:nvPr/>
          </p:nvSpPr>
          <p:spPr>
            <a:xfrm>
              <a:off x="907117" y="2959799"/>
              <a:ext cx="1091532" cy="649221"/>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Request</a:t>
              </a:r>
            </a:p>
          </p:txBody>
        </p:sp>
        <p:sp>
          <p:nvSpPr>
            <p:cNvPr id="72" name="テキスト ボックス 71"/>
            <p:cNvSpPr txBox="1"/>
            <p:nvPr/>
          </p:nvSpPr>
          <p:spPr>
            <a:xfrm>
              <a:off x="1024851" y="3243483"/>
              <a:ext cx="856064" cy="24780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grpSp>
      <p:sp>
        <p:nvSpPr>
          <p:cNvPr id="4" name="スライド番号プレースホルダー 3"/>
          <p:cNvSpPr>
            <a:spLocks noGrp="1"/>
          </p:cNvSpPr>
          <p:nvPr>
            <p:ph type="sldNum" sz="quarter" idx="10"/>
          </p:nvPr>
        </p:nvSpPr>
        <p:spPr/>
        <p:txBody>
          <a:bodyPr/>
          <a:lstStyle/>
          <a:p>
            <a:pPr>
              <a:defRPr/>
            </a:pPr>
            <a:fld id="{36CE163E-CC08-49B1-9A95-D6EA9B82B055}" type="slidenum">
              <a:rPr lang="en-US" altLang="ja-JP" smtClean="0"/>
              <a:pPr>
                <a:defRPr/>
              </a:pPr>
              <a:t>2</a:t>
            </a:fld>
            <a:endParaRPr lang="en-US" altLang="ja-JP"/>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Data Response</a:t>
            </a:r>
            <a:endParaRPr kumimoji="1" lang="ja-JP" altLang="en-US" smtClean="0"/>
          </a:p>
        </p:txBody>
      </p:sp>
      <p:grpSp>
        <p:nvGrpSpPr>
          <p:cNvPr id="10243" name="グループ化 33"/>
          <p:cNvGrpSpPr>
            <a:grpSpLocks/>
          </p:cNvGrpSpPr>
          <p:nvPr/>
        </p:nvGrpSpPr>
        <p:grpSpPr bwMode="auto">
          <a:xfrm>
            <a:off x="2392362" y="4637088"/>
            <a:ext cx="1803400" cy="1189037"/>
            <a:chOff x="2096725" y="3946573"/>
            <a:chExt cx="1125125" cy="742567"/>
          </a:xfrm>
        </p:grpSpPr>
        <p:sp>
          <p:nvSpPr>
            <p:cNvPr id="35" name="円/楕円 34"/>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36" name="円/楕円 35"/>
            <p:cNvSpPr/>
            <p:nvPr/>
          </p:nvSpPr>
          <p:spPr bwMode="auto">
            <a:xfrm>
              <a:off x="2227461"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37" name="円/楕円 36"/>
            <p:cNvSpPr/>
            <p:nvPr/>
          </p:nvSpPr>
          <p:spPr bwMode="auto">
            <a:xfrm>
              <a:off x="2816766"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38" name="雲 37"/>
          <p:cNvSpPr/>
          <p:nvPr/>
        </p:nvSpPr>
        <p:spPr bwMode="auto">
          <a:xfrm>
            <a:off x="3182937" y="2295525"/>
            <a:ext cx="2700338" cy="765175"/>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10245" name="直線矢印コネクタ 38"/>
          <p:cNvCxnSpPr>
            <a:cxnSpLocks noChangeShapeType="1"/>
            <a:endCxn id="44" idx="3"/>
          </p:cNvCxnSpPr>
          <p:nvPr/>
        </p:nvCxnSpPr>
        <p:spPr bwMode="auto">
          <a:xfrm flipV="1">
            <a:off x="3289300" y="2611438"/>
            <a:ext cx="1244600" cy="2336800"/>
          </a:xfrm>
          <a:prstGeom prst="straightConnector1">
            <a:avLst/>
          </a:prstGeom>
          <a:noFill/>
          <a:ln w="9525" algn="ctr">
            <a:solidFill>
              <a:srgbClr val="000000"/>
            </a:solidFill>
            <a:round/>
            <a:headEnd/>
            <a:tailEnd type="triangle" w="med" len="med"/>
          </a:ln>
        </p:spPr>
      </p:cxnSp>
      <p:grpSp>
        <p:nvGrpSpPr>
          <p:cNvPr id="10246" name="グループ化 39"/>
          <p:cNvGrpSpPr>
            <a:grpSpLocks/>
          </p:cNvGrpSpPr>
          <p:nvPr/>
        </p:nvGrpSpPr>
        <p:grpSpPr bwMode="auto">
          <a:xfrm>
            <a:off x="4981575" y="4637088"/>
            <a:ext cx="1803400" cy="1189037"/>
            <a:chOff x="2096725" y="3946573"/>
            <a:chExt cx="1125125" cy="742567"/>
          </a:xfrm>
        </p:grpSpPr>
        <p:sp>
          <p:nvSpPr>
            <p:cNvPr id="41" name="円/楕円 40"/>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2" name="円/楕円 41"/>
            <p:cNvSpPr/>
            <p:nvPr/>
          </p:nvSpPr>
          <p:spPr bwMode="auto">
            <a:xfrm>
              <a:off x="2227461"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3" name="円/楕円 42"/>
            <p:cNvSpPr/>
            <p:nvPr/>
          </p:nvSpPr>
          <p:spPr bwMode="auto">
            <a:xfrm>
              <a:off x="2816765"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44" name="円柱 43"/>
          <p:cNvSpPr/>
          <p:nvPr/>
        </p:nvSpPr>
        <p:spPr bwMode="auto">
          <a:xfrm>
            <a:off x="4151312" y="1981200"/>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45" name="テキスト ボックス 44"/>
          <p:cNvSpPr txBox="1"/>
          <p:nvPr/>
        </p:nvSpPr>
        <p:spPr>
          <a:xfrm>
            <a:off x="4951412" y="4081463"/>
            <a:ext cx="2211388" cy="369887"/>
          </a:xfrm>
          <a:prstGeom prst="rect">
            <a:avLst/>
          </a:prstGeom>
          <a:noFill/>
        </p:spPr>
        <p:txBody>
          <a:bodyPr wrap="none">
            <a:spAutoFit/>
          </a:bodyPr>
          <a:lstStyle/>
          <a:p>
            <a:pPr defTabSz="457200" eaLnBrk="1" hangingPunct="1">
              <a:defRPr/>
            </a:pPr>
            <a:r>
              <a:rPr kumimoji="1" lang="en-US" altLang="ja-JP" dirty="0">
                <a:solidFill>
                  <a:srgbClr val="000000"/>
                </a:solidFill>
                <a:latin typeface="Arial" charset="0"/>
                <a:cs typeface="+mn-cs"/>
              </a:rPr>
              <a:t>Data is developing.</a:t>
            </a:r>
            <a:endParaRPr kumimoji="1" lang="ja-JP" altLang="en-US" dirty="0">
              <a:solidFill>
                <a:srgbClr val="000000"/>
              </a:solidFill>
              <a:latin typeface="Arial" charset="0"/>
              <a:cs typeface="+mn-cs"/>
            </a:endParaRPr>
          </a:p>
        </p:txBody>
      </p:sp>
      <p:cxnSp>
        <p:nvCxnSpPr>
          <p:cNvPr id="10249" name="曲線コネクタ 45"/>
          <p:cNvCxnSpPr>
            <a:cxnSpLocks noChangeShapeType="1"/>
            <a:stCxn id="45" idx="3"/>
            <a:endCxn id="58" idx="3"/>
          </p:cNvCxnSpPr>
          <p:nvPr/>
        </p:nvCxnSpPr>
        <p:spPr bwMode="auto">
          <a:xfrm flipH="1">
            <a:off x="6837362" y="4267200"/>
            <a:ext cx="325438" cy="995363"/>
          </a:xfrm>
          <a:prstGeom prst="curvedConnector3">
            <a:avLst>
              <a:gd name="adj1" fmla="val -70338"/>
            </a:avLst>
          </a:prstGeom>
          <a:noFill/>
          <a:ln w="9525" algn="ctr">
            <a:solidFill>
              <a:srgbClr val="000000"/>
            </a:solidFill>
            <a:round/>
            <a:headEnd/>
            <a:tailEnd type="triangle" w="med" len="med"/>
          </a:ln>
        </p:spPr>
      </p:cxnSp>
      <p:sp>
        <p:nvSpPr>
          <p:cNvPr id="47" name="正方形/長方形 46"/>
          <p:cNvSpPr/>
          <p:nvPr/>
        </p:nvSpPr>
        <p:spPr bwMode="auto">
          <a:xfrm>
            <a:off x="2606675" y="49482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48" name="正方形/長方形 47"/>
          <p:cNvSpPr/>
          <p:nvPr/>
        </p:nvSpPr>
        <p:spPr bwMode="auto">
          <a:xfrm>
            <a:off x="3113087" y="4948238"/>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49" name="円柱 48"/>
          <p:cNvSpPr/>
          <p:nvPr/>
        </p:nvSpPr>
        <p:spPr bwMode="auto">
          <a:xfrm>
            <a:off x="3652837" y="49482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sp>
        <p:nvSpPr>
          <p:cNvPr id="50" name="正方形/長方形 49"/>
          <p:cNvSpPr/>
          <p:nvPr/>
        </p:nvSpPr>
        <p:spPr bwMode="auto">
          <a:xfrm>
            <a:off x="5195887" y="49482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51" name="正方形/長方形 50"/>
          <p:cNvSpPr/>
          <p:nvPr/>
        </p:nvSpPr>
        <p:spPr bwMode="auto">
          <a:xfrm>
            <a:off x="5702300" y="4948238"/>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eaLnBrk="1" fontAlgn="auto" hangingPunct="1">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52" name="円柱 51"/>
          <p:cNvSpPr/>
          <p:nvPr/>
        </p:nvSpPr>
        <p:spPr bwMode="auto">
          <a:xfrm>
            <a:off x="6242050" y="49482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eaLnBrk="1" fontAlgn="auto" hangingPunct="1">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10256" name="直線コネクタ 52"/>
          <p:cNvCxnSpPr>
            <a:cxnSpLocks noChangeShapeType="1"/>
            <a:stCxn id="47" idx="3"/>
            <a:endCxn id="48" idx="1"/>
          </p:cNvCxnSpPr>
          <p:nvPr/>
        </p:nvCxnSpPr>
        <p:spPr bwMode="auto">
          <a:xfrm>
            <a:off x="2962275" y="5126038"/>
            <a:ext cx="150812" cy="0"/>
          </a:xfrm>
          <a:prstGeom prst="line">
            <a:avLst/>
          </a:prstGeom>
          <a:noFill/>
          <a:ln w="9525" algn="ctr">
            <a:solidFill>
              <a:srgbClr val="000000"/>
            </a:solidFill>
            <a:round/>
            <a:headEnd/>
            <a:tailEnd/>
          </a:ln>
        </p:spPr>
      </p:cxnSp>
      <p:cxnSp>
        <p:nvCxnSpPr>
          <p:cNvPr id="10257" name="直線コネクタ 53"/>
          <p:cNvCxnSpPr>
            <a:cxnSpLocks noChangeShapeType="1"/>
            <a:stCxn id="48" idx="3"/>
            <a:endCxn id="49" idx="2"/>
          </p:cNvCxnSpPr>
          <p:nvPr/>
        </p:nvCxnSpPr>
        <p:spPr bwMode="auto">
          <a:xfrm>
            <a:off x="3467100" y="5126038"/>
            <a:ext cx="185737" cy="0"/>
          </a:xfrm>
          <a:prstGeom prst="line">
            <a:avLst/>
          </a:prstGeom>
          <a:noFill/>
          <a:ln w="9525" algn="ctr">
            <a:solidFill>
              <a:srgbClr val="000000"/>
            </a:solidFill>
            <a:round/>
            <a:headEnd/>
            <a:tailEnd/>
          </a:ln>
        </p:spPr>
      </p:cxnSp>
      <p:cxnSp>
        <p:nvCxnSpPr>
          <p:cNvPr id="10258" name="直線コネクタ 54"/>
          <p:cNvCxnSpPr>
            <a:cxnSpLocks noChangeShapeType="1"/>
            <a:stCxn id="50" idx="3"/>
            <a:endCxn id="51" idx="1"/>
          </p:cNvCxnSpPr>
          <p:nvPr/>
        </p:nvCxnSpPr>
        <p:spPr bwMode="auto">
          <a:xfrm>
            <a:off x="5551487" y="5126038"/>
            <a:ext cx="150813" cy="0"/>
          </a:xfrm>
          <a:prstGeom prst="line">
            <a:avLst/>
          </a:prstGeom>
          <a:noFill/>
          <a:ln w="9525" algn="ctr">
            <a:solidFill>
              <a:srgbClr val="000000"/>
            </a:solidFill>
            <a:round/>
            <a:headEnd/>
            <a:tailEnd/>
          </a:ln>
        </p:spPr>
      </p:cxnSp>
      <p:cxnSp>
        <p:nvCxnSpPr>
          <p:cNvPr id="10259" name="直線コネクタ 55"/>
          <p:cNvCxnSpPr>
            <a:cxnSpLocks noChangeShapeType="1"/>
            <a:stCxn id="51" idx="3"/>
            <a:endCxn id="52" idx="2"/>
          </p:cNvCxnSpPr>
          <p:nvPr/>
        </p:nvCxnSpPr>
        <p:spPr bwMode="auto">
          <a:xfrm>
            <a:off x="6056312" y="5126038"/>
            <a:ext cx="185738" cy="0"/>
          </a:xfrm>
          <a:prstGeom prst="line">
            <a:avLst/>
          </a:prstGeom>
          <a:noFill/>
          <a:ln w="9525" algn="ctr">
            <a:solidFill>
              <a:srgbClr val="000000"/>
            </a:solidFill>
            <a:round/>
            <a:headEnd/>
            <a:tailEnd/>
          </a:ln>
        </p:spPr>
      </p:cxnSp>
      <p:sp>
        <p:nvSpPr>
          <p:cNvPr id="57" name="テキスト ボックス 56"/>
          <p:cNvSpPr txBox="1"/>
          <p:nvPr/>
        </p:nvSpPr>
        <p:spPr>
          <a:xfrm>
            <a:off x="3743325" y="5124450"/>
            <a:ext cx="530225" cy="27781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58" name="テキスト ボックス 57"/>
          <p:cNvSpPr txBox="1"/>
          <p:nvPr/>
        </p:nvSpPr>
        <p:spPr>
          <a:xfrm>
            <a:off x="6488112" y="5124450"/>
            <a:ext cx="349250" cy="277813"/>
          </a:xfrm>
          <a:prstGeom prst="rect">
            <a:avLst/>
          </a:prstGeom>
          <a:solidFill>
            <a:srgbClr val="FFFFFF"/>
          </a:solidFill>
          <a:ln>
            <a:solidFill>
              <a:srgbClr val="000000"/>
            </a:solidFill>
          </a:ln>
        </p:spPr>
        <p:txBody>
          <a:bodyPr wrap="none"/>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a:t>
            </a:r>
          </a:p>
        </p:txBody>
      </p:sp>
      <p:sp>
        <p:nvSpPr>
          <p:cNvPr id="59" name="テキスト ボックス 58"/>
          <p:cNvSpPr txBox="1"/>
          <p:nvPr/>
        </p:nvSpPr>
        <p:spPr>
          <a:xfrm>
            <a:off x="2859087" y="5346700"/>
            <a:ext cx="855663"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sp>
        <p:nvSpPr>
          <p:cNvPr id="60" name="テキスト ボックス 59"/>
          <p:cNvSpPr txBox="1"/>
          <p:nvPr/>
        </p:nvSpPr>
        <p:spPr>
          <a:xfrm>
            <a:off x="5476875" y="5346700"/>
            <a:ext cx="855662"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grpSp>
        <p:nvGrpSpPr>
          <p:cNvPr id="10264" name="グループ化 66"/>
          <p:cNvGrpSpPr>
            <a:grpSpLocks/>
          </p:cNvGrpSpPr>
          <p:nvPr/>
        </p:nvGrpSpPr>
        <p:grpSpPr bwMode="auto">
          <a:xfrm>
            <a:off x="2598737" y="3236913"/>
            <a:ext cx="1736725" cy="919162"/>
            <a:chOff x="907117" y="2959799"/>
            <a:chExt cx="1091532" cy="649221"/>
          </a:xfrm>
        </p:grpSpPr>
        <p:sp>
          <p:nvSpPr>
            <p:cNvPr id="68" name="テキスト ボックス 67"/>
            <p:cNvSpPr txBox="1"/>
            <p:nvPr/>
          </p:nvSpPr>
          <p:spPr>
            <a:xfrm>
              <a:off x="907117" y="2959799"/>
              <a:ext cx="1091532" cy="649221"/>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Response</a:t>
              </a:r>
            </a:p>
          </p:txBody>
        </p:sp>
        <p:sp>
          <p:nvSpPr>
            <p:cNvPr id="69" name="テキスト ボックス 68"/>
            <p:cNvSpPr txBox="1"/>
            <p:nvPr/>
          </p:nvSpPr>
          <p:spPr>
            <a:xfrm>
              <a:off x="1024851" y="3243483"/>
              <a:ext cx="856064" cy="261259"/>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Data</a:t>
              </a:r>
            </a:p>
          </p:txBody>
        </p:sp>
      </p:gr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3</a:t>
            </a:fld>
            <a:endParaRPr lang="en-US" altLang="ja-JP"/>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Problem</a:t>
            </a:r>
            <a:endParaRPr kumimoji="1" lang="ja-JP" altLang="en-US" smtClean="0"/>
          </a:p>
        </p:txBody>
      </p:sp>
      <p:cxnSp>
        <p:nvCxnSpPr>
          <p:cNvPr id="12291" name="直線矢印コネクタ 13"/>
          <p:cNvCxnSpPr>
            <a:cxnSpLocks noChangeShapeType="1"/>
          </p:cNvCxnSpPr>
          <p:nvPr/>
        </p:nvCxnSpPr>
        <p:spPr bwMode="auto">
          <a:xfrm>
            <a:off x="1812925" y="5540375"/>
            <a:ext cx="6124575" cy="0"/>
          </a:xfrm>
          <a:prstGeom prst="straightConnector1">
            <a:avLst/>
          </a:prstGeom>
          <a:noFill/>
          <a:ln w="12700" algn="ctr">
            <a:solidFill>
              <a:schemeClr val="tx1"/>
            </a:solidFill>
            <a:round/>
            <a:headEnd/>
            <a:tailEnd type="arrow" w="lg" len="lg"/>
          </a:ln>
          <a:extLst>
            <a:ext uri="{909E8E84-426E-40DD-AFC4-6F175D3DCCD1}">
              <a14:hiddenFill xmlns:a14="http://schemas.microsoft.com/office/drawing/2010/main">
                <a:noFill/>
              </a14:hiddenFill>
            </a:ext>
          </a:extLst>
        </p:spPr>
      </p:cxnSp>
      <p:cxnSp>
        <p:nvCxnSpPr>
          <p:cNvPr id="12292" name="直線矢印コネクタ 14"/>
          <p:cNvCxnSpPr>
            <a:cxnSpLocks noChangeShapeType="1"/>
          </p:cNvCxnSpPr>
          <p:nvPr/>
        </p:nvCxnSpPr>
        <p:spPr bwMode="auto">
          <a:xfrm flipV="1">
            <a:off x="1812925" y="2295525"/>
            <a:ext cx="0" cy="3244850"/>
          </a:xfrm>
          <a:prstGeom prst="straightConnector1">
            <a:avLst/>
          </a:prstGeom>
          <a:noFill/>
          <a:ln w="12700" algn="ctr">
            <a:solidFill>
              <a:schemeClr val="tx1"/>
            </a:solidFill>
            <a:round/>
            <a:headEnd/>
            <a:tailEnd type="arrow" w="lg" len="lg"/>
          </a:ln>
          <a:extLst>
            <a:ext uri="{909E8E84-426E-40DD-AFC4-6F175D3DCCD1}">
              <a14:hiddenFill xmlns:a14="http://schemas.microsoft.com/office/drawing/2010/main">
                <a:noFill/>
              </a14:hiddenFill>
            </a:ext>
          </a:extLst>
        </p:spPr>
      </p:cxnSp>
      <p:sp>
        <p:nvSpPr>
          <p:cNvPr id="12293" name="フリーフォーム 15"/>
          <p:cNvSpPr>
            <a:spLocks/>
          </p:cNvSpPr>
          <p:nvPr/>
        </p:nvSpPr>
        <p:spPr bwMode="auto">
          <a:xfrm>
            <a:off x="1798638" y="2570163"/>
            <a:ext cx="4791075" cy="2982912"/>
          </a:xfrm>
          <a:custGeom>
            <a:avLst/>
            <a:gdLst>
              <a:gd name="T0" fmla="*/ 0 w 4360334"/>
              <a:gd name="T1" fmla="*/ 4044323 h 2192819"/>
              <a:gd name="T2" fmla="*/ 2177142 w 4360334"/>
              <a:gd name="T3" fmla="*/ 3527096 h 2192819"/>
              <a:gd name="T4" fmla="*/ 3209495 w 4360334"/>
              <a:gd name="T5" fmla="*/ 549115 h 2192819"/>
              <a:gd name="T6" fmla="*/ 5263981 w 4360334"/>
              <a:gd name="T7" fmla="*/ 540 h 21928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60334" h="2192819">
                <a:moveTo>
                  <a:pt x="0" y="2184692"/>
                </a:moveTo>
                <a:cubicBezTo>
                  <a:pt x="680155" y="2202331"/>
                  <a:pt x="1360311" y="2219970"/>
                  <a:pt x="1803400" y="1905292"/>
                </a:cubicBezTo>
                <a:cubicBezTo>
                  <a:pt x="2246489" y="1590614"/>
                  <a:pt x="2232378" y="614125"/>
                  <a:pt x="2658534" y="296625"/>
                </a:cubicBezTo>
                <a:cubicBezTo>
                  <a:pt x="3084690" y="-20875"/>
                  <a:pt x="3708401" y="292"/>
                  <a:pt x="4360334" y="292"/>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ja-JP" altLang="en-US"/>
          </a:p>
        </p:txBody>
      </p:sp>
      <p:cxnSp>
        <p:nvCxnSpPr>
          <p:cNvPr id="12294" name="直線コネクタ 16"/>
          <p:cNvCxnSpPr>
            <a:cxnSpLocks noChangeShapeType="1"/>
            <a:stCxn id="12293" idx="3"/>
          </p:cNvCxnSpPr>
          <p:nvPr/>
        </p:nvCxnSpPr>
        <p:spPr bwMode="auto">
          <a:xfrm flipV="1">
            <a:off x="6589713" y="2570163"/>
            <a:ext cx="1163637"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12295" name="テキスト ボックス 17"/>
          <p:cNvSpPr txBox="1">
            <a:spLocks noChangeArrowheads="1"/>
          </p:cNvSpPr>
          <p:nvPr/>
        </p:nvSpPr>
        <p:spPr bwMode="auto">
          <a:xfrm>
            <a:off x="5924550" y="5585808"/>
            <a:ext cx="2056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a:t>Data</a:t>
            </a:r>
            <a:r>
              <a:rPr lang="ja-JP" altLang="en-US" sz="2800" dirty="0"/>
              <a:t> </a:t>
            </a:r>
            <a:r>
              <a:rPr lang="en-US" altLang="ja-JP" sz="2800" dirty="0"/>
              <a:t>Volume</a:t>
            </a:r>
            <a:endParaRPr kumimoji="1" lang="ja-JP" altLang="en-US" sz="2800" dirty="0"/>
          </a:p>
        </p:txBody>
      </p:sp>
      <p:sp>
        <p:nvSpPr>
          <p:cNvPr id="12296" name="テキスト ボックス 18"/>
          <p:cNvSpPr txBox="1">
            <a:spLocks noChangeArrowheads="1"/>
          </p:cNvSpPr>
          <p:nvPr/>
        </p:nvSpPr>
        <p:spPr bwMode="auto">
          <a:xfrm>
            <a:off x="1016000" y="1752600"/>
            <a:ext cx="19488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a:t>Utility Value</a:t>
            </a:r>
            <a:endParaRPr kumimoji="1" lang="ja-JP" altLang="en-US" sz="2800" dirty="0"/>
          </a:p>
        </p:txBody>
      </p:sp>
      <p:sp>
        <p:nvSpPr>
          <p:cNvPr id="2" name="正方形/長方形 1"/>
          <p:cNvSpPr/>
          <p:nvPr/>
        </p:nvSpPr>
        <p:spPr>
          <a:xfrm>
            <a:off x="5181600" y="2133600"/>
            <a:ext cx="27559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23"/>
          <p:cNvSpPr txBox="1">
            <a:spLocks noChangeArrowheads="1"/>
          </p:cNvSpPr>
          <p:nvPr/>
        </p:nvSpPr>
        <p:spPr bwMode="auto">
          <a:xfrm>
            <a:off x="4194175" y="1531332"/>
            <a:ext cx="3896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smtClean="0">
                <a:solidFill>
                  <a:srgbClr val="FF0000"/>
                </a:solidFill>
              </a:rPr>
              <a:t>Less increase of the value</a:t>
            </a:r>
            <a:endParaRPr kumimoji="1" lang="ja-JP" altLang="en-US" sz="2800" dirty="0">
              <a:solidFill>
                <a:srgbClr val="FF0000"/>
              </a:solidFill>
            </a:endParaRPr>
          </a:p>
        </p:txBody>
      </p:sp>
      <p:sp>
        <p:nvSpPr>
          <p:cNvPr id="11" name="テキスト ボックス 23"/>
          <p:cNvSpPr txBox="1">
            <a:spLocks noChangeArrowheads="1"/>
          </p:cNvSpPr>
          <p:nvPr/>
        </p:nvSpPr>
        <p:spPr bwMode="auto">
          <a:xfrm>
            <a:off x="4969508" y="3024216"/>
            <a:ext cx="4128823"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smtClean="0">
                <a:solidFill>
                  <a:srgbClr val="FF0000"/>
                </a:solidFill>
              </a:rPr>
              <a:t>Waste resources</a:t>
            </a:r>
          </a:p>
          <a:p>
            <a:pPr eaLnBrk="1" hangingPunct="1"/>
            <a:r>
              <a:rPr kumimoji="1" lang="en-US" altLang="ja-JP" sz="2400" dirty="0">
                <a:solidFill>
                  <a:srgbClr val="FF0000"/>
                </a:solidFill>
              </a:rPr>
              <a:t> </a:t>
            </a:r>
            <a:r>
              <a:rPr kumimoji="1" lang="en-US" altLang="ja-JP" sz="2400" dirty="0" smtClean="0">
                <a:solidFill>
                  <a:srgbClr val="FF0000"/>
                </a:solidFill>
              </a:rPr>
              <a:t>- vehicles (</a:t>
            </a:r>
            <a:r>
              <a:rPr kumimoji="1" lang="en-US" altLang="ja-JP" sz="2400" dirty="0" err="1" smtClean="0">
                <a:solidFill>
                  <a:srgbClr val="FF0000"/>
                </a:solidFill>
              </a:rPr>
              <a:t>storage&amp;processing</a:t>
            </a:r>
            <a:r>
              <a:rPr kumimoji="1" lang="en-US" altLang="ja-JP" sz="2400" dirty="0" smtClean="0">
                <a:solidFill>
                  <a:srgbClr val="FF0000"/>
                </a:solidFill>
              </a:rPr>
              <a:t>)</a:t>
            </a:r>
          </a:p>
          <a:p>
            <a:pPr eaLnBrk="1" hangingPunct="1"/>
            <a:r>
              <a:rPr kumimoji="1" lang="en-US" altLang="ja-JP" sz="2400" dirty="0" smtClean="0">
                <a:solidFill>
                  <a:srgbClr val="FF0000"/>
                </a:solidFill>
              </a:rPr>
              <a:t> - mobile network</a:t>
            </a:r>
          </a:p>
          <a:p>
            <a:pPr eaLnBrk="1" hangingPunct="1"/>
            <a:r>
              <a:rPr kumimoji="1" lang="en-US" altLang="ja-JP" sz="2400" dirty="0">
                <a:solidFill>
                  <a:srgbClr val="FF0000"/>
                </a:solidFill>
              </a:rPr>
              <a:t> </a:t>
            </a:r>
            <a:r>
              <a:rPr kumimoji="1" lang="en-US" altLang="ja-JP" sz="2400" dirty="0" smtClean="0">
                <a:solidFill>
                  <a:srgbClr val="FF0000"/>
                </a:solidFill>
              </a:rPr>
              <a:t>- network backhaul</a:t>
            </a:r>
          </a:p>
          <a:p>
            <a:pPr eaLnBrk="1" hangingPunct="1"/>
            <a:r>
              <a:rPr kumimoji="1" lang="en-US" altLang="ja-JP" sz="2400" dirty="0">
                <a:solidFill>
                  <a:srgbClr val="FF0000"/>
                </a:solidFill>
              </a:rPr>
              <a:t> </a:t>
            </a:r>
            <a:r>
              <a:rPr kumimoji="1" lang="en-US" altLang="ja-JP" sz="2400" dirty="0" smtClean="0">
                <a:solidFill>
                  <a:srgbClr val="FF0000"/>
                </a:solidFill>
              </a:rPr>
              <a:t>- data center</a:t>
            </a:r>
            <a:endParaRPr kumimoji="1" lang="ja-JP" altLang="en-US" sz="2400" dirty="0">
              <a:solidFill>
                <a:srgbClr val="FF0000"/>
              </a:solidFill>
            </a:endParaRPr>
          </a:p>
        </p:txBody>
      </p:sp>
      <p:sp>
        <p:nvSpPr>
          <p:cNvPr id="3" name="スライド番号プレースホルダー 2"/>
          <p:cNvSpPr>
            <a:spLocks noGrp="1"/>
          </p:cNvSpPr>
          <p:nvPr>
            <p:ph type="sldNum" sz="quarter" idx="10"/>
          </p:nvPr>
        </p:nvSpPr>
        <p:spPr/>
        <p:txBody>
          <a:bodyPr/>
          <a:lstStyle/>
          <a:p>
            <a:pPr>
              <a:defRPr/>
            </a:pPr>
            <a:fld id="{36CE163E-CC08-49B1-9A95-D6EA9B82B055}" type="slidenum">
              <a:rPr lang="en-US" altLang="ja-JP" smtClean="0"/>
              <a:pPr>
                <a:defRPr/>
              </a:pPr>
              <a:t>4</a:t>
            </a:fld>
            <a:endParaRPr lang="en-US" altLang="ja-JP"/>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Solution</a:t>
            </a:r>
            <a:endParaRPr kumimoji="1" lang="ja-JP" altLang="en-US" smtClean="0"/>
          </a:p>
        </p:txBody>
      </p:sp>
      <p:cxnSp>
        <p:nvCxnSpPr>
          <p:cNvPr id="14339" name="直線矢印コネクタ 13"/>
          <p:cNvCxnSpPr>
            <a:cxnSpLocks noChangeShapeType="1"/>
          </p:cNvCxnSpPr>
          <p:nvPr/>
        </p:nvCxnSpPr>
        <p:spPr bwMode="auto">
          <a:xfrm>
            <a:off x="1812925" y="5540375"/>
            <a:ext cx="6124575" cy="0"/>
          </a:xfrm>
          <a:prstGeom prst="straightConnector1">
            <a:avLst/>
          </a:prstGeom>
          <a:noFill/>
          <a:ln w="12700" algn="ctr">
            <a:solidFill>
              <a:schemeClr val="tx1"/>
            </a:solidFill>
            <a:round/>
            <a:headEnd/>
            <a:tailEnd type="arrow" w="lg" len="lg"/>
          </a:ln>
          <a:extLst>
            <a:ext uri="{909E8E84-426E-40DD-AFC4-6F175D3DCCD1}">
              <a14:hiddenFill xmlns:a14="http://schemas.microsoft.com/office/drawing/2010/main">
                <a:noFill/>
              </a14:hiddenFill>
            </a:ext>
          </a:extLst>
        </p:spPr>
      </p:cxnSp>
      <p:cxnSp>
        <p:nvCxnSpPr>
          <p:cNvPr id="14340" name="直線矢印コネクタ 14"/>
          <p:cNvCxnSpPr>
            <a:cxnSpLocks noChangeShapeType="1"/>
          </p:cNvCxnSpPr>
          <p:nvPr/>
        </p:nvCxnSpPr>
        <p:spPr bwMode="auto">
          <a:xfrm flipV="1">
            <a:off x="1812925" y="2295525"/>
            <a:ext cx="0" cy="3244850"/>
          </a:xfrm>
          <a:prstGeom prst="straightConnector1">
            <a:avLst/>
          </a:prstGeom>
          <a:noFill/>
          <a:ln w="12700" algn="ctr">
            <a:solidFill>
              <a:schemeClr val="tx1"/>
            </a:solidFill>
            <a:round/>
            <a:headEnd/>
            <a:tailEnd type="arrow" w="lg" len="lg"/>
          </a:ln>
          <a:extLst>
            <a:ext uri="{909E8E84-426E-40DD-AFC4-6F175D3DCCD1}">
              <a14:hiddenFill xmlns:a14="http://schemas.microsoft.com/office/drawing/2010/main">
                <a:noFill/>
              </a14:hiddenFill>
            </a:ext>
          </a:extLst>
        </p:spPr>
      </p:cxnSp>
      <p:sp>
        <p:nvSpPr>
          <p:cNvPr id="14341" name="フリーフォーム 15"/>
          <p:cNvSpPr>
            <a:spLocks/>
          </p:cNvSpPr>
          <p:nvPr/>
        </p:nvSpPr>
        <p:spPr bwMode="auto">
          <a:xfrm>
            <a:off x="1798638" y="2570163"/>
            <a:ext cx="4791075" cy="2982912"/>
          </a:xfrm>
          <a:custGeom>
            <a:avLst/>
            <a:gdLst>
              <a:gd name="T0" fmla="*/ 0 w 4360334"/>
              <a:gd name="T1" fmla="*/ 4044323 h 2192819"/>
              <a:gd name="T2" fmla="*/ 2177142 w 4360334"/>
              <a:gd name="T3" fmla="*/ 3527096 h 2192819"/>
              <a:gd name="T4" fmla="*/ 3209495 w 4360334"/>
              <a:gd name="T5" fmla="*/ 549115 h 2192819"/>
              <a:gd name="T6" fmla="*/ 5263981 w 4360334"/>
              <a:gd name="T7" fmla="*/ 540 h 21928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60334" h="2192819">
                <a:moveTo>
                  <a:pt x="0" y="2184692"/>
                </a:moveTo>
                <a:cubicBezTo>
                  <a:pt x="680155" y="2202331"/>
                  <a:pt x="1360311" y="2219970"/>
                  <a:pt x="1803400" y="1905292"/>
                </a:cubicBezTo>
                <a:cubicBezTo>
                  <a:pt x="2246489" y="1590614"/>
                  <a:pt x="2232378" y="614125"/>
                  <a:pt x="2658534" y="296625"/>
                </a:cubicBezTo>
                <a:cubicBezTo>
                  <a:pt x="3084690" y="-20875"/>
                  <a:pt x="3708401" y="292"/>
                  <a:pt x="4360334" y="292"/>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ja-JP" altLang="en-US"/>
          </a:p>
        </p:txBody>
      </p:sp>
      <p:cxnSp>
        <p:nvCxnSpPr>
          <p:cNvPr id="14342" name="直線コネクタ 16"/>
          <p:cNvCxnSpPr>
            <a:cxnSpLocks noChangeShapeType="1"/>
            <a:stCxn id="14341" idx="3"/>
          </p:cNvCxnSpPr>
          <p:nvPr/>
        </p:nvCxnSpPr>
        <p:spPr bwMode="auto">
          <a:xfrm flipV="1">
            <a:off x="6589713" y="2570163"/>
            <a:ext cx="1163637"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14344" name="テキスト ボックス 18"/>
          <p:cNvSpPr txBox="1">
            <a:spLocks noChangeArrowheads="1"/>
          </p:cNvSpPr>
          <p:nvPr/>
        </p:nvSpPr>
        <p:spPr bwMode="auto">
          <a:xfrm>
            <a:off x="1016000" y="1752600"/>
            <a:ext cx="19488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a:t>Utility Value</a:t>
            </a:r>
            <a:endParaRPr kumimoji="1" lang="ja-JP" altLang="en-US" sz="2800" dirty="0"/>
          </a:p>
        </p:txBody>
      </p:sp>
      <p:grpSp>
        <p:nvGrpSpPr>
          <p:cNvPr id="14345" name="グループ化 19"/>
          <p:cNvGrpSpPr>
            <a:grpSpLocks/>
          </p:cNvGrpSpPr>
          <p:nvPr/>
        </p:nvGrpSpPr>
        <p:grpSpPr bwMode="auto">
          <a:xfrm>
            <a:off x="5794375" y="2325688"/>
            <a:ext cx="488950" cy="488950"/>
            <a:chOff x="341531" y="2888940"/>
            <a:chExt cx="360040" cy="360040"/>
          </a:xfrm>
        </p:grpSpPr>
        <p:cxnSp>
          <p:nvCxnSpPr>
            <p:cNvPr id="14347" name="直線コネクタ 20"/>
            <p:cNvCxnSpPr>
              <a:cxnSpLocks noChangeShapeType="1"/>
              <a:stCxn id="14349" idx="1"/>
              <a:endCxn id="14349" idx="5"/>
            </p:cNvCxnSpPr>
            <p:nvPr/>
          </p:nvCxnSpPr>
          <p:spPr bwMode="auto">
            <a:xfrm>
              <a:off x="394258" y="2941667"/>
              <a:ext cx="254586" cy="254586"/>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14348" name="直線コネクタ 21"/>
            <p:cNvCxnSpPr>
              <a:cxnSpLocks noChangeShapeType="1"/>
              <a:stCxn id="14349" idx="3"/>
              <a:endCxn id="14349" idx="7"/>
            </p:cNvCxnSpPr>
            <p:nvPr/>
          </p:nvCxnSpPr>
          <p:spPr bwMode="auto">
            <a:xfrm flipV="1">
              <a:off x="394258" y="2941667"/>
              <a:ext cx="254586" cy="254586"/>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sp>
          <p:nvSpPr>
            <p:cNvPr id="14349" name="円/楕円 22"/>
            <p:cNvSpPr>
              <a:spLocks noChangeArrowheads="1"/>
            </p:cNvSpPr>
            <p:nvPr/>
          </p:nvSpPr>
          <p:spPr bwMode="auto">
            <a:xfrm>
              <a:off x="341531" y="2888940"/>
              <a:ext cx="360040" cy="36004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ja-JP" altLang="en-US">
                <a:latin typeface="Arial" panose="020B0604020202020204" pitchFamily="34" charset="0"/>
              </a:endParaRPr>
            </a:p>
          </p:txBody>
        </p:sp>
      </p:grpSp>
      <p:sp>
        <p:nvSpPr>
          <p:cNvPr id="14346" name="テキスト ボックス 23"/>
          <p:cNvSpPr txBox="1">
            <a:spLocks noChangeArrowheads="1"/>
          </p:cNvSpPr>
          <p:nvPr/>
        </p:nvSpPr>
        <p:spPr bwMode="auto">
          <a:xfrm>
            <a:off x="4157663" y="1881188"/>
            <a:ext cx="34563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smtClean="0">
                <a:solidFill>
                  <a:srgbClr val="FF0000"/>
                </a:solidFill>
              </a:rPr>
              <a:t>Stop further </a:t>
            </a:r>
            <a:r>
              <a:rPr kumimoji="1" lang="en-US" altLang="ja-JP" sz="2800" dirty="0">
                <a:solidFill>
                  <a:srgbClr val="FF0000"/>
                </a:solidFill>
              </a:rPr>
              <a:t>collection</a:t>
            </a:r>
            <a:endParaRPr kumimoji="1" lang="ja-JP" altLang="en-US" sz="2800" dirty="0">
              <a:solidFill>
                <a:srgbClr val="FF0000"/>
              </a:solidFill>
            </a:endParaRPr>
          </a:p>
        </p:txBody>
      </p:sp>
      <p:sp>
        <p:nvSpPr>
          <p:cNvPr id="14" name="テキスト ボックス 17"/>
          <p:cNvSpPr txBox="1">
            <a:spLocks noChangeArrowheads="1"/>
          </p:cNvSpPr>
          <p:nvPr/>
        </p:nvSpPr>
        <p:spPr bwMode="auto">
          <a:xfrm>
            <a:off x="5924550" y="5585808"/>
            <a:ext cx="2056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kumimoji="1" lang="en-US" altLang="ja-JP" sz="2800" dirty="0"/>
              <a:t>Data</a:t>
            </a:r>
            <a:r>
              <a:rPr lang="ja-JP" altLang="en-US" sz="2800" dirty="0"/>
              <a:t> </a:t>
            </a:r>
            <a:r>
              <a:rPr lang="en-US" altLang="ja-JP" sz="2800" dirty="0"/>
              <a:t>Volume</a:t>
            </a:r>
            <a:endParaRPr kumimoji="1" lang="ja-JP" altLang="en-US" sz="2800" dirty="0"/>
          </a:p>
        </p:txBody>
      </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5</a:t>
            </a:fld>
            <a:endParaRPr lang="en-US" altLang="ja-JP"/>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Pre-conditions</a:t>
            </a:r>
            <a:endParaRPr kumimoji="1" lang="ja-JP" altLang="en-US" smtClean="0"/>
          </a:p>
        </p:txBody>
      </p:sp>
      <p:grpSp>
        <p:nvGrpSpPr>
          <p:cNvPr id="16387" name="グループ化 112"/>
          <p:cNvGrpSpPr>
            <a:grpSpLocks/>
          </p:cNvGrpSpPr>
          <p:nvPr/>
        </p:nvGrpSpPr>
        <p:grpSpPr bwMode="auto">
          <a:xfrm>
            <a:off x="2478087" y="4560888"/>
            <a:ext cx="1803400" cy="1189037"/>
            <a:chOff x="2096725" y="3946573"/>
            <a:chExt cx="1125125" cy="742567"/>
          </a:xfrm>
        </p:grpSpPr>
        <p:sp>
          <p:nvSpPr>
            <p:cNvPr id="114" name="円/楕円 113"/>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15" name="円/楕円 114"/>
            <p:cNvSpPr/>
            <p:nvPr/>
          </p:nvSpPr>
          <p:spPr bwMode="auto">
            <a:xfrm>
              <a:off x="2227461"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16" name="円/楕円 115"/>
            <p:cNvSpPr/>
            <p:nvPr/>
          </p:nvSpPr>
          <p:spPr bwMode="auto">
            <a:xfrm>
              <a:off x="2816766"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117" name="雲 116"/>
          <p:cNvSpPr/>
          <p:nvPr/>
        </p:nvSpPr>
        <p:spPr bwMode="auto">
          <a:xfrm>
            <a:off x="3268662" y="2219325"/>
            <a:ext cx="2700338" cy="765175"/>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nvGrpSpPr>
          <p:cNvPr id="16389" name="グループ化 117"/>
          <p:cNvGrpSpPr>
            <a:grpSpLocks/>
          </p:cNvGrpSpPr>
          <p:nvPr/>
        </p:nvGrpSpPr>
        <p:grpSpPr bwMode="auto">
          <a:xfrm>
            <a:off x="5067300" y="4560888"/>
            <a:ext cx="1803400" cy="1189037"/>
            <a:chOff x="2096725" y="3946573"/>
            <a:chExt cx="1125125" cy="742567"/>
          </a:xfrm>
        </p:grpSpPr>
        <p:sp>
          <p:nvSpPr>
            <p:cNvPr id="119" name="円/楕円 118"/>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20" name="円/楕円 119"/>
            <p:cNvSpPr/>
            <p:nvPr/>
          </p:nvSpPr>
          <p:spPr bwMode="auto">
            <a:xfrm>
              <a:off x="2227461"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21" name="円/楕円 120"/>
            <p:cNvSpPr/>
            <p:nvPr/>
          </p:nvSpPr>
          <p:spPr bwMode="auto">
            <a:xfrm>
              <a:off x="2816765"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122" name="円柱 121"/>
          <p:cNvSpPr/>
          <p:nvPr/>
        </p:nvSpPr>
        <p:spPr bwMode="auto">
          <a:xfrm>
            <a:off x="4237037" y="1905000"/>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23" name="テキスト ボックス 122"/>
          <p:cNvSpPr txBox="1"/>
          <p:nvPr/>
        </p:nvSpPr>
        <p:spPr>
          <a:xfrm>
            <a:off x="4619625" y="3884613"/>
            <a:ext cx="2543175" cy="369887"/>
          </a:xfrm>
          <a:prstGeom prst="rect">
            <a:avLst/>
          </a:prstGeom>
          <a:noFill/>
        </p:spPr>
        <p:txBody>
          <a:bodyPr wrap="none">
            <a:spAutoFit/>
          </a:bodyPr>
          <a:lstStyle/>
          <a:p>
            <a:pPr defTabSz="457200" eaLnBrk="1" hangingPunct="1">
              <a:defRPr/>
            </a:pPr>
            <a:r>
              <a:rPr kumimoji="1" lang="en-US" altLang="ja-JP" dirty="0">
                <a:solidFill>
                  <a:srgbClr val="000000"/>
                </a:solidFill>
                <a:latin typeface="Arial" charset="0"/>
                <a:cs typeface="+mn-cs"/>
              </a:rPr>
              <a:t>Data is still developing.</a:t>
            </a:r>
            <a:endParaRPr kumimoji="1" lang="ja-JP" altLang="en-US" dirty="0">
              <a:solidFill>
                <a:srgbClr val="000000"/>
              </a:solidFill>
              <a:latin typeface="Arial" charset="0"/>
              <a:cs typeface="+mn-cs"/>
            </a:endParaRPr>
          </a:p>
        </p:txBody>
      </p:sp>
      <p:sp>
        <p:nvSpPr>
          <p:cNvPr id="124" name="テキスト ボックス 123"/>
          <p:cNvSpPr txBox="1"/>
          <p:nvPr/>
        </p:nvSpPr>
        <p:spPr>
          <a:xfrm>
            <a:off x="4381500" y="2149475"/>
            <a:ext cx="530225"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cxnSp>
        <p:nvCxnSpPr>
          <p:cNvPr id="16393" name="曲線コネクタ 124"/>
          <p:cNvCxnSpPr>
            <a:cxnSpLocks noChangeShapeType="1"/>
            <a:stCxn id="123" idx="3"/>
            <a:endCxn id="137" idx="3"/>
          </p:cNvCxnSpPr>
          <p:nvPr/>
        </p:nvCxnSpPr>
        <p:spPr bwMode="auto">
          <a:xfrm flipH="1">
            <a:off x="7021512" y="4068763"/>
            <a:ext cx="141288" cy="1117600"/>
          </a:xfrm>
          <a:prstGeom prst="curvedConnector3">
            <a:avLst>
              <a:gd name="adj1" fmla="val -161407"/>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6" name="正方形/長方形 125"/>
          <p:cNvSpPr/>
          <p:nvPr/>
        </p:nvSpPr>
        <p:spPr bwMode="auto">
          <a:xfrm>
            <a:off x="2692400"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127" name="正方形/長方形 126"/>
          <p:cNvSpPr/>
          <p:nvPr/>
        </p:nvSpPr>
        <p:spPr bwMode="auto">
          <a:xfrm>
            <a:off x="3198812" y="4872038"/>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128" name="円柱 127"/>
          <p:cNvSpPr/>
          <p:nvPr/>
        </p:nvSpPr>
        <p:spPr bwMode="auto">
          <a:xfrm>
            <a:off x="3738562"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29" name="正方形/長方形 128"/>
          <p:cNvSpPr/>
          <p:nvPr/>
        </p:nvSpPr>
        <p:spPr bwMode="auto">
          <a:xfrm>
            <a:off x="5281612"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130" name="正方形/長方形 129"/>
          <p:cNvSpPr/>
          <p:nvPr/>
        </p:nvSpPr>
        <p:spPr bwMode="auto">
          <a:xfrm>
            <a:off x="5788025" y="4872038"/>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131" name="円柱 130"/>
          <p:cNvSpPr/>
          <p:nvPr/>
        </p:nvSpPr>
        <p:spPr bwMode="auto">
          <a:xfrm>
            <a:off x="6327775"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16400" name="直線コネクタ 131"/>
          <p:cNvCxnSpPr>
            <a:cxnSpLocks noChangeShapeType="1"/>
            <a:stCxn id="126" idx="3"/>
            <a:endCxn id="127" idx="1"/>
          </p:cNvCxnSpPr>
          <p:nvPr/>
        </p:nvCxnSpPr>
        <p:spPr bwMode="auto">
          <a:xfrm>
            <a:off x="3048000" y="5049838"/>
            <a:ext cx="150812"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16401" name="直線コネクタ 132"/>
          <p:cNvCxnSpPr>
            <a:cxnSpLocks noChangeShapeType="1"/>
            <a:stCxn id="127" idx="3"/>
            <a:endCxn id="128" idx="2"/>
          </p:cNvCxnSpPr>
          <p:nvPr/>
        </p:nvCxnSpPr>
        <p:spPr bwMode="auto">
          <a:xfrm>
            <a:off x="3552825" y="5049838"/>
            <a:ext cx="185737"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16402" name="直線コネクタ 133"/>
          <p:cNvCxnSpPr>
            <a:cxnSpLocks noChangeShapeType="1"/>
            <a:stCxn id="129" idx="3"/>
            <a:endCxn id="130" idx="1"/>
          </p:cNvCxnSpPr>
          <p:nvPr/>
        </p:nvCxnSpPr>
        <p:spPr bwMode="auto">
          <a:xfrm>
            <a:off x="5637212" y="5049838"/>
            <a:ext cx="150813"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16403" name="直線コネクタ 134"/>
          <p:cNvCxnSpPr>
            <a:cxnSpLocks noChangeShapeType="1"/>
            <a:stCxn id="130" idx="3"/>
            <a:endCxn id="131" idx="2"/>
          </p:cNvCxnSpPr>
          <p:nvPr/>
        </p:nvCxnSpPr>
        <p:spPr bwMode="auto">
          <a:xfrm>
            <a:off x="6142037" y="5049838"/>
            <a:ext cx="185738"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136" name="テキスト ボックス 135"/>
          <p:cNvSpPr txBox="1"/>
          <p:nvPr/>
        </p:nvSpPr>
        <p:spPr>
          <a:xfrm>
            <a:off x="3829050" y="5048250"/>
            <a:ext cx="530225" cy="27781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137" name="テキスト ボックス 136"/>
          <p:cNvSpPr txBox="1"/>
          <p:nvPr/>
        </p:nvSpPr>
        <p:spPr>
          <a:xfrm>
            <a:off x="6573837" y="5048250"/>
            <a:ext cx="447675" cy="277813"/>
          </a:xfrm>
          <a:prstGeom prst="rect">
            <a:avLst/>
          </a:prstGeom>
          <a:solidFill>
            <a:srgbClr val="FFFFFF"/>
          </a:solidFill>
          <a:ln>
            <a:solidFill>
              <a:srgbClr val="000000"/>
            </a:solidFill>
          </a:ln>
        </p:spPr>
        <p:txBody>
          <a:bodyPr wrap="none"/>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Dat</a:t>
            </a:r>
            <a:endParaRPr kumimoji="1" lang="en-US" altLang="ja-JP" sz="1200" kern="0" dirty="0">
              <a:solidFill>
                <a:srgbClr val="000000"/>
              </a:solidFill>
              <a:latin typeface="Arial" charset="0"/>
              <a:cs typeface="+mn-cs"/>
            </a:endParaRPr>
          </a:p>
        </p:txBody>
      </p:sp>
      <p:sp>
        <p:nvSpPr>
          <p:cNvPr id="138" name="テキスト ボックス 137"/>
          <p:cNvSpPr txBox="1"/>
          <p:nvPr/>
        </p:nvSpPr>
        <p:spPr>
          <a:xfrm>
            <a:off x="2944812" y="5270500"/>
            <a:ext cx="855663"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sp>
        <p:nvSpPr>
          <p:cNvPr id="139" name="テキスト ボックス 138"/>
          <p:cNvSpPr txBox="1"/>
          <p:nvPr/>
        </p:nvSpPr>
        <p:spPr>
          <a:xfrm>
            <a:off x="5562600" y="5270500"/>
            <a:ext cx="855662"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6</a:t>
            </a:fld>
            <a:endParaRPr lang="en-US" altLang="ja-JP"/>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Normal Flow</a:t>
            </a:r>
            <a:endParaRPr kumimoji="1" lang="ja-JP" altLang="en-US" smtClean="0"/>
          </a:p>
        </p:txBody>
      </p:sp>
      <p:sp>
        <p:nvSpPr>
          <p:cNvPr id="2" name="コンテンツ プレースホルダー 1"/>
          <p:cNvSpPr>
            <a:spLocks noGrp="1"/>
          </p:cNvSpPr>
          <p:nvPr>
            <p:ph idx="1"/>
          </p:nvPr>
        </p:nvSpPr>
        <p:spPr/>
        <p:txBody>
          <a:bodyPr/>
          <a:lstStyle/>
          <a:p>
            <a:r>
              <a:rPr kumimoji="1" lang="en-US" altLang="ja-JP" dirty="0" smtClean="0"/>
              <a:t>Meta-data</a:t>
            </a:r>
            <a:br>
              <a:rPr kumimoji="1" lang="en-US" altLang="ja-JP" dirty="0" smtClean="0"/>
            </a:br>
            <a:r>
              <a:rPr kumimoji="1" lang="en-US" altLang="ja-JP" dirty="0" smtClean="0"/>
              <a:t>based</a:t>
            </a:r>
            <a:br>
              <a:rPr kumimoji="1" lang="en-US" altLang="ja-JP" dirty="0" smtClean="0"/>
            </a:br>
            <a:r>
              <a:rPr kumimoji="1" lang="en-US" altLang="ja-JP" dirty="0" smtClean="0"/>
              <a:t>operation</a:t>
            </a:r>
          </a:p>
        </p:txBody>
      </p:sp>
      <p:grpSp>
        <p:nvGrpSpPr>
          <p:cNvPr id="18435" name="グループ化 51"/>
          <p:cNvGrpSpPr>
            <a:grpSpLocks/>
          </p:cNvGrpSpPr>
          <p:nvPr/>
        </p:nvGrpSpPr>
        <p:grpSpPr bwMode="auto">
          <a:xfrm>
            <a:off x="2462212" y="4560888"/>
            <a:ext cx="1803400" cy="1189037"/>
            <a:chOff x="2096725" y="3946573"/>
            <a:chExt cx="1125125" cy="742567"/>
          </a:xfrm>
        </p:grpSpPr>
        <p:sp>
          <p:nvSpPr>
            <p:cNvPr id="53" name="円/楕円 52"/>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54" name="円/楕円 53"/>
            <p:cNvSpPr/>
            <p:nvPr/>
          </p:nvSpPr>
          <p:spPr bwMode="auto">
            <a:xfrm>
              <a:off x="2227461"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55" name="円/楕円 54"/>
            <p:cNvSpPr/>
            <p:nvPr/>
          </p:nvSpPr>
          <p:spPr bwMode="auto">
            <a:xfrm>
              <a:off x="2816766"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56" name="雲 55"/>
          <p:cNvSpPr/>
          <p:nvPr/>
        </p:nvSpPr>
        <p:spPr bwMode="auto">
          <a:xfrm>
            <a:off x="3252787" y="2219325"/>
            <a:ext cx="2700338" cy="765175"/>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nvGrpSpPr>
          <p:cNvPr id="18437" name="グループ化 56"/>
          <p:cNvGrpSpPr>
            <a:grpSpLocks/>
          </p:cNvGrpSpPr>
          <p:nvPr/>
        </p:nvGrpSpPr>
        <p:grpSpPr bwMode="auto">
          <a:xfrm>
            <a:off x="5051425" y="4560888"/>
            <a:ext cx="1803400" cy="1189037"/>
            <a:chOff x="2096725" y="3946573"/>
            <a:chExt cx="1125125" cy="742567"/>
          </a:xfrm>
        </p:grpSpPr>
        <p:sp>
          <p:nvSpPr>
            <p:cNvPr id="58" name="円/楕円 57"/>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59" name="円/楕円 58"/>
            <p:cNvSpPr/>
            <p:nvPr/>
          </p:nvSpPr>
          <p:spPr bwMode="auto">
            <a:xfrm>
              <a:off x="2227461"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60" name="円/楕円 59"/>
            <p:cNvSpPr/>
            <p:nvPr/>
          </p:nvSpPr>
          <p:spPr bwMode="auto">
            <a:xfrm>
              <a:off x="2816765"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61" name="円柱 60"/>
          <p:cNvSpPr/>
          <p:nvPr/>
        </p:nvSpPr>
        <p:spPr bwMode="auto">
          <a:xfrm>
            <a:off x="4221162" y="1905000"/>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18439" name="直線矢印コネクタ 61"/>
          <p:cNvCxnSpPr>
            <a:cxnSpLocks noChangeShapeType="1"/>
            <a:stCxn id="61" idx="3"/>
          </p:cNvCxnSpPr>
          <p:nvPr/>
        </p:nvCxnSpPr>
        <p:spPr bwMode="auto">
          <a:xfrm>
            <a:off x="4603750" y="2535238"/>
            <a:ext cx="1346200" cy="2336800"/>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440" name="直線矢印コネクタ 62"/>
          <p:cNvCxnSpPr>
            <a:cxnSpLocks noChangeShapeType="1"/>
          </p:cNvCxnSpPr>
          <p:nvPr/>
        </p:nvCxnSpPr>
        <p:spPr bwMode="auto">
          <a:xfrm flipH="1">
            <a:off x="3359150" y="2555875"/>
            <a:ext cx="1244600" cy="2316163"/>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0" name="テキスト ボックス 69"/>
          <p:cNvSpPr txBox="1"/>
          <p:nvPr/>
        </p:nvSpPr>
        <p:spPr>
          <a:xfrm>
            <a:off x="4365625" y="2149475"/>
            <a:ext cx="530225"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71" name="正方形/長方形 70"/>
          <p:cNvSpPr/>
          <p:nvPr/>
        </p:nvSpPr>
        <p:spPr bwMode="auto">
          <a:xfrm>
            <a:off x="2676525"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72" name="正方形/長方形 71"/>
          <p:cNvSpPr/>
          <p:nvPr/>
        </p:nvSpPr>
        <p:spPr bwMode="auto">
          <a:xfrm>
            <a:off x="3182937" y="4872038"/>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73" name="円柱 72"/>
          <p:cNvSpPr/>
          <p:nvPr/>
        </p:nvSpPr>
        <p:spPr bwMode="auto">
          <a:xfrm>
            <a:off x="3722687"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74" name="正方形/長方形 73"/>
          <p:cNvSpPr/>
          <p:nvPr/>
        </p:nvSpPr>
        <p:spPr bwMode="auto">
          <a:xfrm>
            <a:off x="5265737" y="4872038"/>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75" name="正方形/長方形 74"/>
          <p:cNvSpPr/>
          <p:nvPr/>
        </p:nvSpPr>
        <p:spPr bwMode="auto">
          <a:xfrm>
            <a:off x="5772150" y="4872038"/>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76" name="円柱 75"/>
          <p:cNvSpPr/>
          <p:nvPr/>
        </p:nvSpPr>
        <p:spPr bwMode="auto">
          <a:xfrm>
            <a:off x="6311900" y="4872038"/>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18448" name="直線コネクタ 76"/>
          <p:cNvCxnSpPr>
            <a:cxnSpLocks noChangeShapeType="1"/>
            <a:stCxn id="71" idx="3"/>
            <a:endCxn id="72" idx="1"/>
          </p:cNvCxnSpPr>
          <p:nvPr/>
        </p:nvCxnSpPr>
        <p:spPr bwMode="auto">
          <a:xfrm>
            <a:off x="3032125" y="5049838"/>
            <a:ext cx="150812"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18449" name="直線コネクタ 77"/>
          <p:cNvCxnSpPr>
            <a:cxnSpLocks noChangeShapeType="1"/>
            <a:stCxn id="72" idx="3"/>
            <a:endCxn id="73" idx="2"/>
          </p:cNvCxnSpPr>
          <p:nvPr/>
        </p:nvCxnSpPr>
        <p:spPr bwMode="auto">
          <a:xfrm>
            <a:off x="3536950" y="5049838"/>
            <a:ext cx="185737"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79" name="テキスト ボックス 78"/>
          <p:cNvSpPr txBox="1"/>
          <p:nvPr/>
        </p:nvSpPr>
        <p:spPr>
          <a:xfrm>
            <a:off x="3813175" y="5048250"/>
            <a:ext cx="530225" cy="27781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80" name="テキスト ボックス 79"/>
          <p:cNvSpPr txBox="1"/>
          <p:nvPr/>
        </p:nvSpPr>
        <p:spPr>
          <a:xfrm>
            <a:off x="6557962" y="5048250"/>
            <a:ext cx="447675" cy="277813"/>
          </a:xfrm>
          <a:prstGeom prst="rect">
            <a:avLst/>
          </a:prstGeom>
          <a:solidFill>
            <a:srgbClr val="FFFFFF"/>
          </a:solidFill>
          <a:ln>
            <a:solidFill>
              <a:srgbClr val="000000"/>
            </a:solidFill>
          </a:ln>
        </p:spPr>
        <p:txBody>
          <a:bodyPr wrap="none"/>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Dat</a:t>
            </a:r>
            <a:endParaRPr kumimoji="1" lang="en-US" altLang="ja-JP" sz="1200" kern="0" dirty="0">
              <a:solidFill>
                <a:srgbClr val="000000"/>
              </a:solidFill>
              <a:latin typeface="Arial" charset="0"/>
              <a:cs typeface="+mn-cs"/>
            </a:endParaRPr>
          </a:p>
        </p:txBody>
      </p:sp>
      <p:grpSp>
        <p:nvGrpSpPr>
          <p:cNvPr id="18452" name="グループ化 80"/>
          <p:cNvGrpSpPr>
            <a:grpSpLocks/>
          </p:cNvGrpSpPr>
          <p:nvPr/>
        </p:nvGrpSpPr>
        <p:grpSpPr bwMode="auto">
          <a:xfrm>
            <a:off x="4049712" y="5021263"/>
            <a:ext cx="358775" cy="360362"/>
            <a:chOff x="341531" y="2888940"/>
            <a:chExt cx="360040" cy="360040"/>
          </a:xfrm>
        </p:grpSpPr>
        <p:cxnSp>
          <p:nvCxnSpPr>
            <p:cNvPr id="18475" name="直線コネクタ 81"/>
            <p:cNvCxnSpPr>
              <a:cxnSpLocks noChangeShapeType="1"/>
              <a:stCxn id="84" idx="1"/>
              <a:endCxn id="84"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18476" name="直線コネクタ 82"/>
            <p:cNvCxnSpPr>
              <a:cxnSpLocks noChangeShapeType="1"/>
              <a:stCxn id="84" idx="3"/>
              <a:endCxn id="84"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84" name="円/楕円 83"/>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18453" name="グループ化 84"/>
          <p:cNvGrpSpPr>
            <a:grpSpLocks/>
          </p:cNvGrpSpPr>
          <p:nvPr/>
        </p:nvGrpSpPr>
        <p:grpSpPr bwMode="auto">
          <a:xfrm>
            <a:off x="6727825" y="5021263"/>
            <a:ext cx="358775" cy="360362"/>
            <a:chOff x="341531" y="2888940"/>
            <a:chExt cx="360040" cy="360040"/>
          </a:xfrm>
        </p:grpSpPr>
        <p:cxnSp>
          <p:nvCxnSpPr>
            <p:cNvPr id="18472" name="直線コネクタ 85"/>
            <p:cNvCxnSpPr>
              <a:cxnSpLocks noChangeShapeType="1"/>
              <a:stCxn id="88" idx="1"/>
              <a:endCxn id="88"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18473" name="直線コネクタ 86"/>
            <p:cNvCxnSpPr>
              <a:cxnSpLocks noChangeShapeType="1"/>
              <a:stCxn id="88" idx="3"/>
              <a:endCxn id="88"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88" name="円/楕円 87"/>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cxnSp>
        <p:nvCxnSpPr>
          <p:cNvPr id="18454" name="直線コネクタ 88"/>
          <p:cNvCxnSpPr>
            <a:cxnSpLocks noChangeShapeType="1"/>
            <a:stCxn id="74" idx="3"/>
            <a:endCxn id="75" idx="1"/>
          </p:cNvCxnSpPr>
          <p:nvPr/>
        </p:nvCxnSpPr>
        <p:spPr bwMode="auto">
          <a:xfrm>
            <a:off x="5621337" y="5049838"/>
            <a:ext cx="150813"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18455" name="直線コネクタ 89"/>
          <p:cNvCxnSpPr>
            <a:cxnSpLocks noChangeShapeType="1"/>
            <a:stCxn id="75" idx="3"/>
            <a:endCxn id="76" idx="2"/>
          </p:cNvCxnSpPr>
          <p:nvPr/>
        </p:nvCxnSpPr>
        <p:spPr bwMode="auto">
          <a:xfrm>
            <a:off x="6126162" y="5049838"/>
            <a:ext cx="185738"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91" name="テキスト ボックス 90"/>
          <p:cNvSpPr txBox="1"/>
          <p:nvPr/>
        </p:nvSpPr>
        <p:spPr>
          <a:xfrm>
            <a:off x="2928937" y="5270500"/>
            <a:ext cx="855663"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sp>
        <p:nvSpPr>
          <p:cNvPr id="92" name="テキスト ボックス 91"/>
          <p:cNvSpPr txBox="1"/>
          <p:nvPr/>
        </p:nvSpPr>
        <p:spPr>
          <a:xfrm>
            <a:off x="5546725" y="5270500"/>
            <a:ext cx="855662"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grpSp>
        <p:nvGrpSpPr>
          <p:cNvPr id="18458" name="グループ化 92"/>
          <p:cNvGrpSpPr>
            <a:grpSpLocks/>
          </p:cNvGrpSpPr>
          <p:nvPr/>
        </p:nvGrpSpPr>
        <p:grpSpPr bwMode="auto">
          <a:xfrm>
            <a:off x="3219450" y="5245100"/>
            <a:ext cx="360362" cy="360363"/>
            <a:chOff x="341531" y="2888940"/>
            <a:chExt cx="360040" cy="360040"/>
          </a:xfrm>
        </p:grpSpPr>
        <p:cxnSp>
          <p:nvCxnSpPr>
            <p:cNvPr id="18469" name="直線コネクタ 93"/>
            <p:cNvCxnSpPr>
              <a:cxnSpLocks noChangeShapeType="1"/>
              <a:stCxn id="96" idx="1"/>
              <a:endCxn id="96"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18470" name="直線コネクタ 94"/>
            <p:cNvCxnSpPr>
              <a:cxnSpLocks noChangeShapeType="1"/>
              <a:stCxn id="96" idx="3"/>
              <a:endCxn id="96"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96" name="円/楕円 95"/>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18459" name="グループ化 96"/>
          <p:cNvGrpSpPr>
            <a:grpSpLocks/>
          </p:cNvGrpSpPr>
          <p:nvPr/>
        </p:nvGrpSpPr>
        <p:grpSpPr bwMode="auto">
          <a:xfrm>
            <a:off x="5802312" y="5240338"/>
            <a:ext cx="360363" cy="360362"/>
            <a:chOff x="341531" y="2888940"/>
            <a:chExt cx="360040" cy="360040"/>
          </a:xfrm>
        </p:grpSpPr>
        <p:cxnSp>
          <p:nvCxnSpPr>
            <p:cNvPr id="18466" name="直線コネクタ 97"/>
            <p:cNvCxnSpPr>
              <a:cxnSpLocks noChangeShapeType="1"/>
              <a:stCxn id="100" idx="1"/>
              <a:endCxn id="100"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18467" name="直線コネクタ 98"/>
            <p:cNvCxnSpPr>
              <a:cxnSpLocks noChangeShapeType="1"/>
              <a:stCxn id="100" idx="3"/>
              <a:endCxn id="100"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100" name="円/楕円 99"/>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18460" name="グループ化 51"/>
          <p:cNvGrpSpPr>
            <a:grpSpLocks/>
          </p:cNvGrpSpPr>
          <p:nvPr/>
        </p:nvGrpSpPr>
        <p:grpSpPr bwMode="auto">
          <a:xfrm>
            <a:off x="4897437" y="3236913"/>
            <a:ext cx="1736725" cy="919162"/>
            <a:chOff x="907117" y="2959799"/>
            <a:chExt cx="1091532" cy="649221"/>
          </a:xfrm>
        </p:grpSpPr>
        <p:sp>
          <p:nvSpPr>
            <p:cNvPr id="57" name="テキスト ボックス 56"/>
            <p:cNvSpPr txBox="1"/>
            <p:nvPr/>
          </p:nvSpPr>
          <p:spPr>
            <a:xfrm>
              <a:off x="907117" y="2959799"/>
              <a:ext cx="1091532" cy="649221"/>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Wipe</a:t>
              </a:r>
            </a:p>
          </p:txBody>
        </p:sp>
        <p:sp>
          <p:nvSpPr>
            <p:cNvPr id="62" name="テキスト ボックス 61"/>
            <p:cNvSpPr txBox="1"/>
            <p:nvPr/>
          </p:nvSpPr>
          <p:spPr>
            <a:xfrm>
              <a:off x="1024851" y="3243483"/>
              <a:ext cx="856064" cy="24780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grpSp>
      <p:grpSp>
        <p:nvGrpSpPr>
          <p:cNvPr id="18461" name="グループ化 62"/>
          <p:cNvGrpSpPr>
            <a:grpSpLocks/>
          </p:cNvGrpSpPr>
          <p:nvPr/>
        </p:nvGrpSpPr>
        <p:grpSpPr bwMode="auto">
          <a:xfrm>
            <a:off x="2668587" y="3236913"/>
            <a:ext cx="1736725" cy="919162"/>
            <a:chOff x="907117" y="2959799"/>
            <a:chExt cx="1091532" cy="649221"/>
          </a:xfrm>
        </p:grpSpPr>
        <p:sp>
          <p:nvSpPr>
            <p:cNvPr id="64" name="テキスト ボックス 63"/>
            <p:cNvSpPr txBox="1"/>
            <p:nvPr/>
          </p:nvSpPr>
          <p:spPr>
            <a:xfrm>
              <a:off x="907117" y="2959799"/>
              <a:ext cx="1091532" cy="649221"/>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Wipe</a:t>
              </a:r>
            </a:p>
          </p:txBody>
        </p:sp>
        <p:sp>
          <p:nvSpPr>
            <p:cNvPr id="67" name="テキスト ボックス 66"/>
            <p:cNvSpPr txBox="1"/>
            <p:nvPr/>
          </p:nvSpPr>
          <p:spPr>
            <a:xfrm>
              <a:off x="1024851" y="3243483"/>
              <a:ext cx="856064" cy="24780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grpSp>
      <p:sp>
        <p:nvSpPr>
          <p:cNvPr id="3" name="スライド番号プレースホルダー 2"/>
          <p:cNvSpPr>
            <a:spLocks noGrp="1"/>
          </p:cNvSpPr>
          <p:nvPr>
            <p:ph type="sldNum" sz="quarter" idx="10"/>
          </p:nvPr>
        </p:nvSpPr>
        <p:spPr/>
        <p:txBody>
          <a:bodyPr/>
          <a:lstStyle/>
          <a:p>
            <a:pPr>
              <a:defRPr/>
            </a:pPr>
            <a:fld id="{36CE163E-CC08-49B1-9A95-D6EA9B82B055}" type="slidenum">
              <a:rPr lang="en-US" altLang="ja-JP" smtClean="0"/>
              <a:pPr>
                <a:defRPr/>
              </a:pPr>
              <a:t>7</a:t>
            </a:fld>
            <a:endParaRPr lang="en-US" altLang="ja-JP"/>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kumimoji="1" lang="en-US" altLang="ja-JP" smtClean="0"/>
              <a:t>Alternative Flow</a:t>
            </a:r>
            <a:endParaRPr kumimoji="1" lang="ja-JP" altLang="en-US" smtClean="0"/>
          </a:p>
        </p:txBody>
      </p:sp>
      <p:grpSp>
        <p:nvGrpSpPr>
          <p:cNvPr id="20483" name="グループ化 81"/>
          <p:cNvGrpSpPr>
            <a:grpSpLocks/>
          </p:cNvGrpSpPr>
          <p:nvPr/>
        </p:nvGrpSpPr>
        <p:grpSpPr bwMode="auto">
          <a:xfrm>
            <a:off x="2447123" y="4557713"/>
            <a:ext cx="1803400" cy="1189037"/>
            <a:chOff x="2096725" y="3946573"/>
            <a:chExt cx="1125125" cy="742567"/>
          </a:xfrm>
        </p:grpSpPr>
        <p:sp>
          <p:nvSpPr>
            <p:cNvPr id="156" name="円/楕円 155"/>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57" name="円/楕円 156"/>
            <p:cNvSpPr/>
            <p:nvPr/>
          </p:nvSpPr>
          <p:spPr bwMode="auto">
            <a:xfrm>
              <a:off x="2227461"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58" name="円/楕円 157"/>
            <p:cNvSpPr/>
            <p:nvPr/>
          </p:nvSpPr>
          <p:spPr bwMode="auto">
            <a:xfrm>
              <a:off x="2816766"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83" name="雲 82"/>
          <p:cNvSpPr/>
          <p:nvPr/>
        </p:nvSpPr>
        <p:spPr bwMode="auto">
          <a:xfrm>
            <a:off x="3237698" y="2217738"/>
            <a:ext cx="2700338" cy="763587"/>
          </a:xfrm>
          <a:prstGeom prst="cloud">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nvGrpSpPr>
          <p:cNvPr id="20485" name="グループ化 43"/>
          <p:cNvGrpSpPr>
            <a:grpSpLocks/>
          </p:cNvGrpSpPr>
          <p:nvPr/>
        </p:nvGrpSpPr>
        <p:grpSpPr bwMode="auto">
          <a:xfrm>
            <a:off x="5036336" y="4557713"/>
            <a:ext cx="1803400" cy="1189037"/>
            <a:chOff x="2096725" y="3946573"/>
            <a:chExt cx="1125125" cy="742567"/>
          </a:xfrm>
        </p:grpSpPr>
        <p:sp>
          <p:nvSpPr>
            <p:cNvPr id="153" name="円/楕円 152"/>
            <p:cNvSpPr/>
            <p:nvPr/>
          </p:nvSpPr>
          <p:spPr bwMode="auto">
            <a:xfrm>
              <a:off x="2096725" y="3946573"/>
              <a:ext cx="1125125" cy="64937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54" name="円/楕円 153"/>
            <p:cNvSpPr/>
            <p:nvPr/>
          </p:nvSpPr>
          <p:spPr bwMode="auto">
            <a:xfrm>
              <a:off x="2227461" y="4419476"/>
              <a:ext cx="270386"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155" name="円/楕円 154"/>
            <p:cNvSpPr/>
            <p:nvPr/>
          </p:nvSpPr>
          <p:spPr bwMode="auto">
            <a:xfrm>
              <a:off x="2816765" y="4419476"/>
              <a:ext cx="270387" cy="269664"/>
            </a:xfrm>
            <a:prstGeom prst="ellipse">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85" name="円柱 84"/>
          <p:cNvSpPr/>
          <p:nvPr/>
        </p:nvSpPr>
        <p:spPr bwMode="auto">
          <a:xfrm>
            <a:off x="4204486" y="1901825"/>
            <a:ext cx="765175" cy="630238"/>
          </a:xfrm>
          <a:prstGeom prst="can">
            <a:avLst/>
          </a:prstGeom>
          <a:solidFill>
            <a:srgbClr val="FFFFCC">
              <a:lumMod val="9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20487" name="直線矢印コネクタ 85"/>
          <p:cNvCxnSpPr>
            <a:cxnSpLocks noChangeShapeType="1"/>
            <a:stCxn id="85" idx="3"/>
          </p:cNvCxnSpPr>
          <p:nvPr/>
        </p:nvCxnSpPr>
        <p:spPr bwMode="auto">
          <a:xfrm>
            <a:off x="4587073" y="2532063"/>
            <a:ext cx="1346200" cy="2336800"/>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488" name="直線矢印コネクタ 86"/>
          <p:cNvCxnSpPr>
            <a:cxnSpLocks noChangeShapeType="1"/>
          </p:cNvCxnSpPr>
          <p:nvPr/>
        </p:nvCxnSpPr>
        <p:spPr bwMode="auto">
          <a:xfrm flipH="1">
            <a:off x="3344061" y="2552700"/>
            <a:ext cx="1243012" cy="2316163"/>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0" name="テキスト ボックス 89"/>
          <p:cNvSpPr txBox="1"/>
          <p:nvPr/>
        </p:nvSpPr>
        <p:spPr bwMode="auto">
          <a:xfrm>
            <a:off x="4350536" y="2146300"/>
            <a:ext cx="530225"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91" name="正方形/長方形 90"/>
          <p:cNvSpPr/>
          <p:nvPr/>
        </p:nvSpPr>
        <p:spPr bwMode="auto">
          <a:xfrm>
            <a:off x="2661436" y="4868863"/>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92" name="正方形/長方形 91"/>
          <p:cNvSpPr/>
          <p:nvPr/>
        </p:nvSpPr>
        <p:spPr bwMode="auto">
          <a:xfrm>
            <a:off x="3167848" y="4868863"/>
            <a:ext cx="354013"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93" name="円柱 92"/>
          <p:cNvSpPr/>
          <p:nvPr/>
        </p:nvSpPr>
        <p:spPr bwMode="auto">
          <a:xfrm>
            <a:off x="3707598" y="4868863"/>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sp>
        <p:nvSpPr>
          <p:cNvPr id="94" name="正方形/長方形 93"/>
          <p:cNvSpPr/>
          <p:nvPr/>
        </p:nvSpPr>
        <p:spPr bwMode="auto">
          <a:xfrm>
            <a:off x="5250648" y="4868863"/>
            <a:ext cx="355600"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SEN</a:t>
            </a:r>
            <a:br>
              <a:rPr lang="en-US" altLang="ja-JP" sz="1200" kern="0" dirty="0">
                <a:solidFill>
                  <a:srgbClr val="000000"/>
                </a:solidFill>
                <a:latin typeface="Arial" charset="0"/>
                <a:cs typeface="ＭＳ Ｐゴシック" charset="-128"/>
              </a:rPr>
            </a:br>
            <a:r>
              <a:rPr lang="en-US" altLang="ja-JP" sz="1200" kern="0" dirty="0">
                <a:solidFill>
                  <a:srgbClr val="000000"/>
                </a:solidFill>
                <a:latin typeface="Arial" charset="0"/>
                <a:cs typeface="ＭＳ Ｐゴシック" charset="-128"/>
              </a:rPr>
              <a:t>SOR</a:t>
            </a:r>
            <a:endParaRPr lang="ja-JP" altLang="en-US" sz="1200" kern="0" dirty="0">
              <a:solidFill>
                <a:srgbClr val="000000"/>
              </a:solidFill>
              <a:latin typeface="Arial" charset="0"/>
              <a:cs typeface="ＭＳ Ｐゴシック" charset="-128"/>
            </a:endParaRPr>
          </a:p>
        </p:txBody>
      </p:sp>
      <p:sp>
        <p:nvSpPr>
          <p:cNvPr id="95" name="正方形/長方形 94"/>
          <p:cNvSpPr/>
          <p:nvPr/>
        </p:nvSpPr>
        <p:spPr bwMode="auto">
          <a:xfrm>
            <a:off x="5757061" y="4868863"/>
            <a:ext cx="354012" cy="355600"/>
          </a:xfrm>
          <a:prstGeom prst="rect">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nchor="ctr"/>
          <a:lstStyle/>
          <a:p>
            <a:pPr algn="ctr" fontAlgn="auto">
              <a:spcBef>
                <a:spcPts val="0"/>
              </a:spcBef>
              <a:spcAft>
                <a:spcPts val="0"/>
              </a:spcAft>
              <a:defRPr/>
            </a:pPr>
            <a:r>
              <a:rPr lang="en-US" altLang="ja-JP" sz="1200" kern="0" dirty="0">
                <a:solidFill>
                  <a:srgbClr val="000000"/>
                </a:solidFill>
                <a:latin typeface="Arial" charset="0"/>
                <a:cs typeface="ＭＳ Ｐゴシック" charset="-128"/>
              </a:rPr>
              <a:t>GW</a:t>
            </a:r>
            <a:endParaRPr lang="ja-JP" altLang="en-US" sz="1200" kern="0" dirty="0">
              <a:solidFill>
                <a:srgbClr val="000000"/>
              </a:solidFill>
              <a:latin typeface="Arial" charset="0"/>
              <a:cs typeface="ＭＳ Ｐゴシック" charset="-128"/>
            </a:endParaRPr>
          </a:p>
        </p:txBody>
      </p:sp>
      <p:sp>
        <p:nvSpPr>
          <p:cNvPr id="96" name="円柱 95"/>
          <p:cNvSpPr/>
          <p:nvPr/>
        </p:nvSpPr>
        <p:spPr bwMode="auto">
          <a:xfrm>
            <a:off x="6296811" y="4868863"/>
            <a:ext cx="371475" cy="355600"/>
          </a:xfrm>
          <a:prstGeom prst="can">
            <a:avLst/>
          </a:prstGeom>
          <a:solidFill>
            <a:srgbClr val="339933">
              <a:lumMod val="40000"/>
              <a:lumOff val="60000"/>
            </a:srgbClr>
          </a:solidFill>
          <a:ln w="9525" cap="flat" cmpd="sng" algn="ctr">
            <a:solidFill>
              <a:srgbClr val="00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cxnSp>
        <p:nvCxnSpPr>
          <p:cNvPr id="20496" name="直線コネクタ 96"/>
          <p:cNvCxnSpPr>
            <a:cxnSpLocks noChangeShapeType="1"/>
            <a:stCxn id="91" idx="3"/>
            <a:endCxn id="92" idx="1"/>
          </p:cNvCxnSpPr>
          <p:nvPr/>
        </p:nvCxnSpPr>
        <p:spPr bwMode="auto">
          <a:xfrm>
            <a:off x="3017036" y="5046663"/>
            <a:ext cx="150812"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20497" name="直線コネクタ 97"/>
          <p:cNvCxnSpPr>
            <a:cxnSpLocks noChangeShapeType="1"/>
            <a:stCxn id="92" idx="3"/>
            <a:endCxn id="93" idx="2"/>
          </p:cNvCxnSpPr>
          <p:nvPr/>
        </p:nvCxnSpPr>
        <p:spPr bwMode="auto">
          <a:xfrm>
            <a:off x="3521861" y="5046663"/>
            <a:ext cx="185737"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99" name="テキスト ボックス 98"/>
          <p:cNvSpPr txBox="1"/>
          <p:nvPr/>
        </p:nvSpPr>
        <p:spPr bwMode="auto">
          <a:xfrm>
            <a:off x="3796498" y="5045075"/>
            <a:ext cx="531813" cy="277813"/>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a:solidFill>
                  <a:srgbClr val="000000"/>
                </a:solidFill>
                <a:latin typeface="Arial" charset="0"/>
                <a:cs typeface="+mn-cs"/>
              </a:rPr>
              <a:t>Data</a:t>
            </a:r>
          </a:p>
        </p:txBody>
      </p:sp>
      <p:sp>
        <p:nvSpPr>
          <p:cNvPr id="100" name="テキスト ボックス 99"/>
          <p:cNvSpPr txBox="1"/>
          <p:nvPr/>
        </p:nvSpPr>
        <p:spPr bwMode="auto">
          <a:xfrm>
            <a:off x="6542873" y="5045075"/>
            <a:ext cx="447675" cy="277813"/>
          </a:xfrm>
          <a:prstGeom prst="rect">
            <a:avLst/>
          </a:prstGeom>
          <a:solidFill>
            <a:srgbClr val="FFFFFF"/>
          </a:solidFill>
          <a:ln>
            <a:solidFill>
              <a:srgbClr val="000000"/>
            </a:solidFill>
          </a:ln>
        </p:spPr>
        <p:txBody>
          <a:bodyPr wrap="none"/>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Dat</a:t>
            </a:r>
            <a:endParaRPr kumimoji="1" lang="en-US" altLang="ja-JP" sz="1200" kern="0" dirty="0">
              <a:solidFill>
                <a:srgbClr val="000000"/>
              </a:solidFill>
              <a:latin typeface="Arial" charset="0"/>
              <a:cs typeface="+mn-cs"/>
            </a:endParaRPr>
          </a:p>
        </p:txBody>
      </p:sp>
      <p:grpSp>
        <p:nvGrpSpPr>
          <p:cNvPr id="20500" name="グループ化 53"/>
          <p:cNvGrpSpPr>
            <a:grpSpLocks/>
          </p:cNvGrpSpPr>
          <p:nvPr/>
        </p:nvGrpSpPr>
        <p:grpSpPr bwMode="auto">
          <a:xfrm>
            <a:off x="4033036" y="5018088"/>
            <a:ext cx="360362" cy="360362"/>
            <a:chOff x="341531" y="2888940"/>
            <a:chExt cx="360040" cy="360040"/>
          </a:xfrm>
        </p:grpSpPr>
        <p:cxnSp>
          <p:nvCxnSpPr>
            <p:cNvPr id="20552" name="直線コネクタ 145"/>
            <p:cNvCxnSpPr>
              <a:cxnSpLocks noChangeShapeType="1"/>
              <a:stCxn id="148" idx="1"/>
              <a:endCxn id="148"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20553" name="直線コネクタ 146"/>
            <p:cNvCxnSpPr>
              <a:cxnSpLocks noChangeShapeType="1"/>
              <a:stCxn id="148" idx="3"/>
              <a:endCxn id="148"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148" name="円/楕円 147"/>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20501" name="グループ化 54"/>
          <p:cNvGrpSpPr>
            <a:grpSpLocks/>
          </p:cNvGrpSpPr>
          <p:nvPr/>
        </p:nvGrpSpPr>
        <p:grpSpPr bwMode="auto">
          <a:xfrm>
            <a:off x="6711148" y="5018088"/>
            <a:ext cx="360363" cy="360362"/>
            <a:chOff x="341531" y="2888940"/>
            <a:chExt cx="360040" cy="360040"/>
          </a:xfrm>
        </p:grpSpPr>
        <p:cxnSp>
          <p:nvCxnSpPr>
            <p:cNvPr id="20549" name="直線コネクタ 142"/>
            <p:cNvCxnSpPr>
              <a:cxnSpLocks noChangeShapeType="1"/>
              <a:stCxn id="145" idx="1"/>
              <a:endCxn id="145"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20550" name="直線コネクタ 143"/>
            <p:cNvCxnSpPr>
              <a:cxnSpLocks noChangeShapeType="1"/>
              <a:stCxn id="145" idx="3"/>
              <a:endCxn id="145"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145" name="円/楕円 144"/>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cxnSp>
        <p:nvCxnSpPr>
          <p:cNvPr id="20502" name="直線コネクタ 102"/>
          <p:cNvCxnSpPr>
            <a:cxnSpLocks noChangeShapeType="1"/>
            <a:stCxn id="94" idx="3"/>
            <a:endCxn id="95" idx="1"/>
          </p:cNvCxnSpPr>
          <p:nvPr/>
        </p:nvCxnSpPr>
        <p:spPr bwMode="auto">
          <a:xfrm>
            <a:off x="5606248" y="5046663"/>
            <a:ext cx="150813"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cxnSp>
        <p:nvCxnSpPr>
          <p:cNvPr id="20503" name="直線コネクタ 103"/>
          <p:cNvCxnSpPr>
            <a:cxnSpLocks noChangeShapeType="1"/>
            <a:stCxn id="95" idx="3"/>
            <a:endCxn id="96" idx="2"/>
          </p:cNvCxnSpPr>
          <p:nvPr/>
        </p:nvCxnSpPr>
        <p:spPr bwMode="auto">
          <a:xfrm>
            <a:off x="6111073" y="5046663"/>
            <a:ext cx="185738"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105" name="テキスト ボックス 104"/>
          <p:cNvSpPr txBox="1"/>
          <p:nvPr/>
        </p:nvSpPr>
        <p:spPr bwMode="auto">
          <a:xfrm>
            <a:off x="2913848" y="5267325"/>
            <a:ext cx="855663"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sp>
        <p:nvSpPr>
          <p:cNvPr id="106" name="テキスト ボックス 105"/>
          <p:cNvSpPr txBox="1"/>
          <p:nvPr/>
        </p:nvSpPr>
        <p:spPr bwMode="auto">
          <a:xfrm>
            <a:off x="5531636" y="5267325"/>
            <a:ext cx="855662" cy="276225"/>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sz="1200" kern="0" dirty="0" err="1">
                <a:solidFill>
                  <a:srgbClr val="000000"/>
                </a:solidFill>
                <a:latin typeface="Arial" charset="0"/>
                <a:cs typeface="+mn-cs"/>
              </a:rPr>
              <a:t>MetaData</a:t>
            </a:r>
            <a:endParaRPr kumimoji="1" lang="en-US" altLang="ja-JP" sz="1200" kern="0" dirty="0">
              <a:solidFill>
                <a:srgbClr val="000000"/>
              </a:solidFill>
              <a:latin typeface="Arial" charset="0"/>
              <a:cs typeface="+mn-cs"/>
            </a:endParaRPr>
          </a:p>
        </p:txBody>
      </p:sp>
      <p:grpSp>
        <p:nvGrpSpPr>
          <p:cNvPr id="20506" name="グループ化 49"/>
          <p:cNvGrpSpPr>
            <a:grpSpLocks/>
          </p:cNvGrpSpPr>
          <p:nvPr/>
        </p:nvGrpSpPr>
        <p:grpSpPr bwMode="auto">
          <a:xfrm>
            <a:off x="3204361" y="5241925"/>
            <a:ext cx="360362" cy="360363"/>
            <a:chOff x="341531" y="2888940"/>
            <a:chExt cx="360040" cy="360040"/>
          </a:xfrm>
        </p:grpSpPr>
        <p:cxnSp>
          <p:nvCxnSpPr>
            <p:cNvPr id="20546" name="直線コネクタ 139"/>
            <p:cNvCxnSpPr>
              <a:cxnSpLocks noChangeShapeType="1"/>
              <a:stCxn id="142" idx="1"/>
              <a:endCxn id="142"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20547" name="直線コネクタ 140"/>
            <p:cNvCxnSpPr>
              <a:cxnSpLocks noChangeShapeType="1"/>
              <a:stCxn id="142" idx="3"/>
              <a:endCxn id="142"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142" name="円/楕円 141"/>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20507" name="グループ化 67"/>
          <p:cNvGrpSpPr>
            <a:grpSpLocks/>
          </p:cNvGrpSpPr>
          <p:nvPr/>
        </p:nvGrpSpPr>
        <p:grpSpPr bwMode="auto">
          <a:xfrm>
            <a:off x="5787223" y="5237163"/>
            <a:ext cx="360363" cy="360362"/>
            <a:chOff x="341531" y="2888940"/>
            <a:chExt cx="360040" cy="360040"/>
          </a:xfrm>
        </p:grpSpPr>
        <p:cxnSp>
          <p:nvCxnSpPr>
            <p:cNvPr id="20543" name="直線コネクタ 136"/>
            <p:cNvCxnSpPr>
              <a:cxnSpLocks noChangeShapeType="1"/>
              <a:stCxn id="139" idx="1"/>
              <a:endCxn id="139" idx="5"/>
            </p:cNvCxnSpPr>
            <p:nvPr/>
          </p:nvCxnSpPr>
          <p:spPr bwMode="auto">
            <a:xfrm>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cxnSp>
          <p:nvCxnSpPr>
            <p:cNvPr id="20544" name="直線コネクタ 137"/>
            <p:cNvCxnSpPr>
              <a:cxnSpLocks noChangeShapeType="1"/>
              <a:stCxn id="139" idx="3"/>
              <a:endCxn id="139" idx="7"/>
            </p:cNvCxnSpPr>
            <p:nvPr/>
          </p:nvCxnSpPr>
          <p:spPr bwMode="auto">
            <a:xfrm flipV="1">
              <a:off x="394258" y="2941667"/>
              <a:ext cx="254586" cy="254586"/>
            </a:xfrm>
            <a:prstGeom prst="line">
              <a:avLst/>
            </a:prstGeom>
            <a:noFill/>
            <a:ln w="38100" algn="ctr">
              <a:solidFill>
                <a:srgbClr val="FF1A1A"/>
              </a:solidFill>
              <a:round/>
              <a:headEnd/>
              <a:tailEnd/>
            </a:ln>
            <a:extLst>
              <a:ext uri="{909E8E84-426E-40DD-AFC4-6F175D3DCCD1}">
                <a14:hiddenFill xmlns:a14="http://schemas.microsoft.com/office/drawing/2010/main">
                  <a:noFill/>
                </a14:hiddenFill>
              </a:ext>
            </a:extLst>
          </p:spPr>
        </p:cxnSp>
        <p:sp>
          <p:nvSpPr>
            <p:cNvPr id="139" name="円/楕円 138"/>
            <p:cNvSpPr/>
            <p:nvPr/>
          </p:nvSpPr>
          <p:spPr bwMode="auto">
            <a:xfrm>
              <a:off x="341531" y="2888940"/>
              <a:ext cx="360040" cy="360040"/>
            </a:xfrm>
            <a:prstGeom prst="ellipse">
              <a:avLst/>
            </a:prstGeom>
            <a:noFill/>
            <a:ln w="9525" cap="flat" cmpd="sng" algn="ctr">
              <a:no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grpSp>
        <p:nvGrpSpPr>
          <p:cNvPr id="20508" name="グループ化 108"/>
          <p:cNvGrpSpPr>
            <a:grpSpLocks/>
          </p:cNvGrpSpPr>
          <p:nvPr/>
        </p:nvGrpSpPr>
        <p:grpSpPr bwMode="auto">
          <a:xfrm>
            <a:off x="4079073" y="1643063"/>
            <a:ext cx="103188" cy="179387"/>
            <a:chOff x="701570" y="1898830"/>
            <a:chExt cx="180020" cy="315034"/>
          </a:xfrm>
        </p:grpSpPr>
        <p:cxnSp>
          <p:nvCxnSpPr>
            <p:cNvPr id="20539" name="直線コネクタ 132"/>
            <p:cNvCxnSpPr>
              <a:cxnSpLocks noChangeShapeType="1"/>
            </p:cNvCxnSpPr>
            <p:nvPr/>
          </p:nvCxnSpPr>
          <p:spPr bwMode="auto">
            <a:xfrm>
              <a:off x="791580" y="2033845"/>
              <a:ext cx="0" cy="180019"/>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40" name="直線コネクタ 133"/>
            <p:cNvCxnSpPr>
              <a:cxnSpLocks noChangeShapeType="1"/>
            </p:cNvCxnSpPr>
            <p:nvPr/>
          </p:nvCxnSpPr>
          <p:spPr bwMode="auto">
            <a:xfrm>
              <a:off x="791580" y="2123855"/>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41" name="直線コネクタ 134"/>
            <p:cNvCxnSpPr>
              <a:cxnSpLocks noChangeShapeType="1"/>
            </p:cNvCxnSpPr>
            <p:nvPr/>
          </p:nvCxnSpPr>
          <p:spPr bwMode="auto">
            <a:xfrm>
              <a:off x="791580" y="2213864"/>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136" name="円/楕円 135"/>
            <p:cNvSpPr/>
            <p:nvPr/>
          </p:nvSpPr>
          <p:spPr bwMode="auto">
            <a:xfrm>
              <a:off x="701570" y="1898830"/>
              <a:ext cx="180020" cy="133820"/>
            </a:xfrm>
            <a:prstGeom prst="ellipse">
              <a:avLst/>
            </a:prstGeom>
            <a:noFill/>
            <a:ln w="19050" cap="flat" cmpd="sng" algn="ctr">
              <a:solidFill>
                <a:srgbClr val="FF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110" name="テキスト ボックス 109"/>
          <p:cNvSpPr txBox="1"/>
          <p:nvPr/>
        </p:nvSpPr>
        <p:spPr bwMode="auto">
          <a:xfrm>
            <a:off x="4153686" y="1547150"/>
            <a:ext cx="1117614" cy="338554"/>
          </a:xfrm>
          <a:prstGeom prst="rect">
            <a:avLst/>
          </a:prstGeom>
          <a:noFill/>
        </p:spPr>
        <p:txBody>
          <a:bodyPr wrap="none">
            <a:spAutoFit/>
          </a:bodyPr>
          <a:lstStyle/>
          <a:p>
            <a:pPr defTabSz="457200" eaLnBrk="1" fontAlgn="auto" hangingPunct="1">
              <a:spcBef>
                <a:spcPts val="0"/>
              </a:spcBef>
              <a:spcAft>
                <a:spcPts val="0"/>
              </a:spcAft>
              <a:defRPr/>
            </a:pPr>
            <a:r>
              <a:rPr kumimoji="1" lang="en-US" altLang="ja-JP" sz="1600" kern="0" dirty="0" smtClean="0">
                <a:solidFill>
                  <a:srgbClr val="000000"/>
                </a:solidFill>
                <a:latin typeface="Arial" charset="0"/>
                <a:cs typeface="+mn-cs"/>
              </a:rPr>
              <a:t>Credential</a:t>
            </a:r>
            <a:endParaRPr kumimoji="1" lang="ja-JP" altLang="en-US" sz="1600" kern="0" dirty="0">
              <a:solidFill>
                <a:srgbClr val="000000"/>
              </a:solidFill>
              <a:latin typeface="Arial" charset="0"/>
              <a:cs typeface="+mn-cs"/>
            </a:endParaRPr>
          </a:p>
        </p:txBody>
      </p:sp>
      <p:grpSp>
        <p:nvGrpSpPr>
          <p:cNvPr id="20510" name="グループ化 110"/>
          <p:cNvGrpSpPr>
            <a:grpSpLocks/>
          </p:cNvGrpSpPr>
          <p:nvPr/>
        </p:nvGrpSpPr>
        <p:grpSpPr bwMode="auto">
          <a:xfrm>
            <a:off x="2913848" y="5792788"/>
            <a:ext cx="103188" cy="179387"/>
            <a:chOff x="701570" y="1898830"/>
            <a:chExt cx="180020" cy="315034"/>
          </a:xfrm>
        </p:grpSpPr>
        <p:cxnSp>
          <p:nvCxnSpPr>
            <p:cNvPr id="20535" name="直線コネクタ 128"/>
            <p:cNvCxnSpPr>
              <a:cxnSpLocks noChangeShapeType="1"/>
            </p:cNvCxnSpPr>
            <p:nvPr/>
          </p:nvCxnSpPr>
          <p:spPr bwMode="auto">
            <a:xfrm>
              <a:off x="791580" y="2033845"/>
              <a:ext cx="0" cy="180019"/>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36" name="直線コネクタ 129"/>
            <p:cNvCxnSpPr>
              <a:cxnSpLocks noChangeShapeType="1"/>
            </p:cNvCxnSpPr>
            <p:nvPr/>
          </p:nvCxnSpPr>
          <p:spPr bwMode="auto">
            <a:xfrm>
              <a:off x="791580" y="2123855"/>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37" name="直線コネクタ 130"/>
            <p:cNvCxnSpPr>
              <a:cxnSpLocks noChangeShapeType="1"/>
            </p:cNvCxnSpPr>
            <p:nvPr/>
          </p:nvCxnSpPr>
          <p:spPr bwMode="auto">
            <a:xfrm>
              <a:off x="791580" y="2213864"/>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132" name="円/楕円 131"/>
            <p:cNvSpPr/>
            <p:nvPr/>
          </p:nvSpPr>
          <p:spPr bwMode="auto">
            <a:xfrm>
              <a:off x="701570" y="1898830"/>
              <a:ext cx="180020" cy="133820"/>
            </a:xfrm>
            <a:prstGeom prst="ellipse">
              <a:avLst/>
            </a:prstGeom>
            <a:noFill/>
            <a:ln w="19050" cap="flat" cmpd="sng" algn="ctr">
              <a:solidFill>
                <a:srgbClr val="FF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114" name="テキスト ボックス 113"/>
          <p:cNvSpPr txBox="1"/>
          <p:nvPr/>
        </p:nvSpPr>
        <p:spPr bwMode="auto">
          <a:xfrm>
            <a:off x="2986873" y="5701637"/>
            <a:ext cx="1117614" cy="338554"/>
          </a:xfrm>
          <a:prstGeom prst="rect">
            <a:avLst/>
          </a:prstGeom>
          <a:noFill/>
        </p:spPr>
        <p:txBody>
          <a:bodyPr wrap="none">
            <a:spAutoFit/>
          </a:bodyPr>
          <a:lstStyle/>
          <a:p>
            <a:pPr defTabSz="457200" eaLnBrk="1" fontAlgn="auto" hangingPunct="1">
              <a:spcBef>
                <a:spcPts val="0"/>
              </a:spcBef>
              <a:spcAft>
                <a:spcPts val="0"/>
              </a:spcAft>
              <a:defRPr/>
            </a:pPr>
            <a:r>
              <a:rPr kumimoji="1" lang="en-US" altLang="ja-JP" sz="1600" kern="0" dirty="0" smtClean="0">
                <a:solidFill>
                  <a:srgbClr val="000000"/>
                </a:solidFill>
                <a:latin typeface="Arial" charset="0"/>
                <a:cs typeface="+mn-cs"/>
              </a:rPr>
              <a:t>Credential</a:t>
            </a:r>
            <a:endParaRPr kumimoji="1" lang="en-US" altLang="ja-JP" sz="1600" kern="0" dirty="0">
              <a:solidFill>
                <a:srgbClr val="000000"/>
              </a:solidFill>
              <a:latin typeface="Arial" charset="0"/>
              <a:cs typeface="+mn-cs"/>
            </a:endParaRPr>
          </a:p>
        </p:txBody>
      </p:sp>
      <p:grpSp>
        <p:nvGrpSpPr>
          <p:cNvPr id="20514" name="グループ化 114"/>
          <p:cNvGrpSpPr>
            <a:grpSpLocks/>
          </p:cNvGrpSpPr>
          <p:nvPr/>
        </p:nvGrpSpPr>
        <p:grpSpPr bwMode="auto">
          <a:xfrm>
            <a:off x="5549098" y="5792788"/>
            <a:ext cx="103188" cy="179387"/>
            <a:chOff x="701570" y="1898830"/>
            <a:chExt cx="180020" cy="315034"/>
          </a:xfrm>
        </p:grpSpPr>
        <p:cxnSp>
          <p:nvCxnSpPr>
            <p:cNvPr id="20523" name="直線コネクタ 116"/>
            <p:cNvCxnSpPr>
              <a:cxnSpLocks noChangeShapeType="1"/>
            </p:cNvCxnSpPr>
            <p:nvPr/>
          </p:nvCxnSpPr>
          <p:spPr bwMode="auto">
            <a:xfrm>
              <a:off x="791580" y="2033845"/>
              <a:ext cx="0" cy="180019"/>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24" name="直線コネクタ 117"/>
            <p:cNvCxnSpPr>
              <a:cxnSpLocks noChangeShapeType="1"/>
            </p:cNvCxnSpPr>
            <p:nvPr/>
          </p:nvCxnSpPr>
          <p:spPr bwMode="auto">
            <a:xfrm>
              <a:off x="791580" y="2123855"/>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20525" name="直線コネクタ 118"/>
            <p:cNvCxnSpPr>
              <a:cxnSpLocks noChangeShapeType="1"/>
            </p:cNvCxnSpPr>
            <p:nvPr/>
          </p:nvCxnSpPr>
          <p:spPr bwMode="auto">
            <a:xfrm>
              <a:off x="791580" y="2213864"/>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120" name="円/楕円 119"/>
            <p:cNvSpPr/>
            <p:nvPr/>
          </p:nvSpPr>
          <p:spPr bwMode="auto">
            <a:xfrm>
              <a:off x="701570" y="1898830"/>
              <a:ext cx="180020" cy="133820"/>
            </a:xfrm>
            <a:prstGeom prst="ellipse">
              <a:avLst/>
            </a:prstGeom>
            <a:noFill/>
            <a:ln w="19050" cap="flat" cmpd="sng" algn="ctr">
              <a:solidFill>
                <a:srgbClr val="FF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116" name="テキスト ボックス 115"/>
          <p:cNvSpPr txBox="1"/>
          <p:nvPr/>
        </p:nvSpPr>
        <p:spPr bwMode="auto">
          <a:xfrm>
            <a:off x="5623711" y="5701637"/>
            <a:ext cx="1117614" cy="338554"/>
          </a:xfrm>
          <a:prstGeom prst="rect">
            <a:avLst/>
          </a:prstGeom>
          <a:noFill/>
        </p:spPr>
        <p:txBody>
          <a:bodyPr wrap="none">
            <a:spAutoFit/>
          </a:bodyPr>
          <a:lstStyle/>
          <a:p>
            <a:pPr defTabSz="457200" eaLnBrk="1" fontAlgn="auto" hangingPunct="1">
              <a:spcBef>
                <a:spcPts val="0"/>
              </a:spcBef>
              <a:spcAft>
                <a:spcPts val="0"/>
              </a:spcAft>
              <a:defRPr/>
            </a:pPr>
            <a:r>
              <a:rPr kumimoji="1" lang="en-US" altLang="ja-JP" sz="1600" kern="0" dirty="0" smtClean="0">
                <a:solidFill>
                  <a:srgbClr val="000000"/>
                </a:solidFill>
                <a:latin typeface="Arial" charset="0"/>
                <a:cs typeface="+mn-cs"/>
              </a:rPr>
              <a:t>Credential</a:t>
            </a:r>
            <a:endParaRPr kumimoji="1" lang="en-US" altLang="ja-JP" sz="1600" kern="0" dirty="0">
              <a:solidFill>
                <a:srgbClr val="000000"/>
              </a:solidFill>
              <a:latin typeface="Arial" charset="0"/>
              <a:cs typeface="+mn-cs"/>
            </a:endParaRPr>
          </a:p>
        </p:txBody>
      </p:sp>
      <p:sp>
        <p:nvSpPr>
          <p:cNvPr id="87" name="テキスト ボックス 86"/>
          <p:cNvSpPr txBox="1"/>
          <p:nvPr/>
        </p:nvSpPr>
        <p:spPr bwMode="auto">
          <a:xfrm>
            <a:off x="1828800" y="3236914"/>
            <a:ext cx="2561423" cy="919162"/>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Wipe</a:t>
            </a:r>
          </a:p>
        </p:txBody>
      </p:sp>
      <p:sp>
        <p:nvSpPr>
          <p:cNvPr id="88" name="テキスト ボックス 87"/>
          <p:cNvSpPr txBox="1"/>
          <p:nvPr/>
        </p:nvSpPr>
        <p:spPr bwMode="auto">
          <a:xfrm>
            <a:off x="2840823" y="3638558"/>
            <a:ext cx="1362074" cy="350838"/>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pic>
        <p:nvPicPr>
          <p:cNvPr id="108" name="Picture 3" descr="C:\Users\onishi.TITC_BASE\AppData\Local\Microsoft\Windows\Temporary Internet Files\Content.IE5\JLNRXOVK\MC900039002[2].wmf"/>
          <p:cNvPicPr>
            <a:picLocks noChangeAspect="1" noChangeArrowheads="1"/>
          </p:cNvPicPr>
          <p:nvPr/>
        </p:nvPicPr>
        <p:blipFill>
          <a:blip r:embed="rId3" cstate="print"/>
          <a:srcRect/>
          <a:stretch>
            <a:fillRect/>
          </a:stretch>
        </p:blipFill>
        <p:spPr bwMode="auto">
          <a:xfrm>
            <a:off x="1997861" y="3418349"/>
            <a:ext cx="705608" cy="541338"/>
          </a:xfrm>
          <a:prstGeom prst="rect">
            <a:avLst/>
          </a:prstGeom>
          <a:noFill/>
        </p:spPr>
      </p:pic>
      <p:sp>
        <p:nvSpPr>
          <p:cNvPr id="109" name="テキスト ボックス 108"/>
          <p:cNvSpPr txBox="1"/>
          <p:nvPr/>
        </p:nvSpPr>
        <p:spPr bwMode="auto">
          <a:xfrm>
            <a:off x="4783923" y="3236914"/>
            <a:ext cx="2561423" cy="919162"/>
          </a:xfrm>
          <a:prstGeom prst="rect">
            <a:avLst/>
          </a:prstGeom>
          <a:solidFill>
            <a:srgbClr val="FFFFFF"/>
          </a:solidFill>
          <a:ln>
            <a:solidFill>
              <a:srgbClr val="000000"/>
            </a:solidFill>
          </a:ln>
        </p:spPr>
        <p:txBody>
          <a:bodyPr/>
          <a:lstStyle/>
          <a:p>
            <a:pPr algn="ctr" defTabSz="457200" eaLnBrk="1" fontAlgn="auto" hangingPunct="1">
              <a:spcBef>
                <a:spcPts val="0"/>
              </a:spcBef>
              <a:spcAft>
                <a:spcPts val="0"/>
              </a:spcAft>
              <a:defRPr/>
            </a:pPr>
            <a:r>
              <a:rPr kumimoji="1" lang="en-US" altLang="ja-JP" kern="0" dirty="0">
                <a:solidFill>
                  <a:srgbClr val="000000"/>
                </a:solidFill>
                <a:latin typeface="Arial" charset="0"/>
                <a:cs typeface="+mn-cs"/>
              </a:rPr>
              <a:t>Wipe</a:t>
            </a:r>
          </a:p>
        </p:txBody>
      </p:sp>
      <p:sp>
        <p:nvSpPr>
          <p:cNvPr id="111" name="テキスト ボックス 110"/>
          <p:cNvSpPr txBox="1"/>
          <p:nvPr/>
        </p:nvSpPr>
        <p:spPr bwMode="auto">
          <a:xfrm>
            <a:off x="5795946" y="3638558"/>
            <a:ext cx="1362074" cy="350838"/>
          </a:xfrm>
          <a:prstGeom prst="rect">
            <a:avLst/>
          </a:prstGeom>
          <a:solidFill>
            <a:srgbClr val="FFFFFF"/>
          </a:solidFill>
          <a:ln>
            <a:solidFill>
              <a:srgbClr val="000000"/>
            </a:solidFill>
          </a:ln>
        </p:spPr>
        <p:txBody>
          <a:bodyPr>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pic>
        <p:nvPicPr>
          <p:cNvPr id="112" name="Picture 3" descr="C:\Users\onishi.TITC_BASE\AppData\Local\Microsoft\Windows\Temporary Internet Files\Content.IE5\JLNRXOVK\MC900039002[2].wmf"/>
          <p:cNvPicPr>
            <a:picLocks noChangeAspect="1" noChangeArrowheads="1"/>
          </p:cNvPicPr>
          <p:nvPr/>
        </p:nvPicPr>
        <p:blipFill>
          <a:blip r:embed="rId3" cstate="print"/>
          <a:srcRect/>
          <a:stretch>
            <a:fillRect/>
          </a:stretch>
        </p:blipFill>
        <p:spPr bwMode="auto">
          <a:xfrm>
            <a:off x="4952984" y="3418349"/>
            <a:ext cx="705608" cy="541338"/>
          </a:xfrm>
          <a:prstGeom prst="rect">
            <a:avLst/>
          </a:prstGeom>
          <a:noFill/>
        </p:spPr>
      </p:pic>
      <p:pic>
        <p:nvPicPr>
          <p:cNvPr id="113" name="Picture 3" descr="C:\Users\onishi.TITC_BASE\AppData\Local\Microsoft\Windows\Temporary Internet Files\Content.IE5\JLNRXOVK\MC900039002[2].wmf"/>
          <p:cNvPicPr>
            <a:picLocks noChangeAspect="1" noChangeArrowheads="1"/>
          </p:cNvPicPr>
          <p:nvPr/>
        </p:nvPicPr>
        <p:blipFill>
          <a:blip r:embed="rId3" cstate="print"/>
          <a:srcRect/>
          <a:stretch>
            <a:fillRect/>
          </a:stretch>
        </p:blipFill>
        <p:spPr bwMode="auto">
          <a:xfrm>
            <a:off x="8326577" y="1600200"/>
            <a:ext cx="705608" cy="541338"/>
          </a:xfrm>
          <a:prstGeom prst="rect">
            <a:avLst/>
          </a:prstGeom>
          <a:noFill/>
        </p:spPr>
      </p:pic>
      <p:sp>
        <p:nvSpPr>
          <p:cNvPr id="123" name="テキスト ボックス 122"/>
          <p:cNvSpPr txBox="1"/>
          <p:nvPr/>
        </p:nvSpPr>
        <p:spPr bwMode="auto">
          <a:xfrm>
            <a:off x="6215878" y="1695450"/>
            <a:ext cx="1175522" cy="369332"/>
          </a:xfrm>
          <a:prstGeom prst="rect">
            <a:avLst/>
          </a:prstGeom>
          <a:solidFill>
            <a:srgbClr val="FFFFFF"/>
          </a:solidFill>
          <a:ln>
            <a:solidFill>
              <a:srgbClr val="000000"/>
            </a:solidFill>
          </a:ln>
        </p:spPr>
        <p:txBody>
          <a:bodyPr wrap="square">
            <a:spAutoFit/>
          </a:bodyPr>
          <a:lstStyle/>
          <a:p>
            <a:pPr algn="ctr" defTabSz="457200" eaLnBrk="1" fontAlgn="auto" hangingPunct="1">
              <a:spcBef>
                <a:spcPts val="0"/>
              </a:spcBef>
              <a:spcAft>
                <a:spcPts val="0"/>
              </a:spcAft>
              <a:defRPr/>
            </a:pPr>
            <a:r>
              <a:rPr kumimoji="1" lang="en-US" altLang="ja-JP" kern="0" dirty="0" err="1">
                <a:solidFill>
                  <a:srgbClr val="000000"/>
                </a:solidFill>
                <a:latin typeface="Arial" charset="0"/>
                <a:cs typeface="+mn-cs"/>
              </a:rPr>
              <a:t>MetaData</a:t>
            </a:r>
            <a:endParaRPr kumimoji="1" lang="en-US" altLang="ja-JP" kern="0" dirty="0">
              <a:solidFill>
                <a:srgbClr val="000000"/>
              </a:solidFill>
              <a:latin typeface="Arial" charset="0"/>
              <a:cs typeface="+mn-cs"/>
            </a:endParaRPr>
          </a:p>
        </p:txBody>
      </p:sp>
      <p:grpSp>
        <p:nvGrpSpPr>
          <p:cNvPr id="19" name="グループ化 18"/>
          <p:cNvGrpSpPr/>
          <p:nvPr/>
        </p:nvGrpSpPr>
        <p:grpSpPr>
          <a:xfrm>
            <a:off x="7679199" y="1737811"/>
            <a:ext cx="266117" cy="266117"/>
            <a:chOff x="7602522" y="2500967"/>
            <a:chExt cx="266117" cy="266117"/>
          </a:xfrm>
        </p:grpSpPr>
        <p:sp>
          <p:nvSpPr>
            <p:cNvPr id="5" name="円/楕円 4"/>
            <p:cNvSpPr/>
            <p:nvPr/>
          </p:nvSpPr>
          <p:spPr>
            <a:xfrm>
              <a:off x="7602522" y="2500967"/>
              <a:ext cx="266117" cy="266117"/>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 7"/>
            <p:cNvCxnSpPr>
              <a:stCxn id="5" idx="1"/>
              <a:endCxn id="5" idx="5"/>
            </p:cNvCxnSpPr>
            <p:nvPr/>
          </p:nvCxnSpPr>
          <p:spPr>
            <a:xfrm>
              <a:off x="7641494" y="2539939"/>
              <a:ext cx="188173" cy="1881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5" idx="7"/>
              <a:endCxn id="5" idx="3"/>
            </p:cNvCxnSpPr>
            <p:nvPr/>
          </p:nvCxnSpPr>
          <p:spPr>
            <a:xfrm flipH="1">
              <a:off x="7641494" y="2539939"/>
              <a:ext cx="188173" cy="1881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線矢印コネクタ 11"/>
          <p:cNvCxnSpPr>
            <a:stCxn id="123" idx="3"/>
            <a:endCxn id="5" idx="2"/>
          </p:cNvCxnSpPr>
          <p:nvPr/>
        </p:nvCxnSpPr>
        <p:spPr>
          <a:xfrm flipV="1">
            <a:off x="7391400" y="1870870"/>
            <a:ext cx="287799" cy="924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a:stCxn id="5" idx="6"/>
            <a:endCxn id="113" idx="1"/>
          </p:cNvCxnSpPr>
          <p:nvPr/>
        </p:nvCxnSpPr>
        <p:spPr>
          <a:xfrm flipV="1">
            <a:off x="7945316" y="1870869"/>
            <a:ext cx="381261"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テキスト ボックス 121"/>
          <p:cNvSpPr txBox="1"/>
          <p:nvPr/>
        </p:nvSpPr>
        <p:spPr bwMode="auto">
          <a:xfrm>
            <a:off x="6197586" y="2133600"/>
            <a:ext cx="1117614" cy="338554"/>
          </a:xfrm>
          <a:prstGeom prst="rect">
            <a:avLst/>
          </a:prstGeom>
          <a:noFill/>
        </p:spPr>
        <p:txBody>
          <a:bodyPr wrap="none">
            <a:spAutoFit/>
          </a:bodyPr>
          <a:lstStyle/>
          <a:p>
            <a:pPr defTabSz="457200" eaLnBrk="1" fontAlgn="auto" hangingPunct="1">
              <a:spcBef>
                <a:spcPts val="0"/>
              </a:spcBef>
              <a:spcAft>
                <a:spcPts val="0"/>
              </a:spcAft>
              <a:defRPr/>
            </a:pPr>
            <a:r>
              <a:rPr kumimoji="1" lang="en-US" altLang="ja-JP" sz="1600" kern="0" dirty="0" smtClean="0">
                <a:solidFill>
                  <a:srgbClr val="000000"/>
                </a:solidFill>
                <a:latin typeface="Arial" charset="0"/>
                <a:cs typeface="+mn-cs"/>
              </a:rPr>
              <a:t>Credential</a:t>
            </a:r>
          </a:p>
        </p:txBody>
      </p:sp>
      <p:sp>
        <p:nvSpPr>
          <p:cNvPr id="34" name="テキスト ボックス 33"/>
          <p:cNvSpPr txBox="1"/>
          <p:nvPr/>
        </p:nvSpPr>
        <p:spPr>
          <a:xfrm>
            <a:off x="7958173" y="2130464"/>
            <a:ext cx="1074012" cy="646331"/>
          </a:xfrm>
          <a:prstGeom prst="rect">
            <a:avLst/>
          </a:prstGeom>
          <a:noFill/>
        </p:spPr>
        <p:txBody>
          <a:bodyPr wrap="none" rtlCol="0">
            <a:spAutoFit/>
          </a:bodyPr>
          <a:lstStyle/>
          <a:p>
            <a:r>
              <a:rPr kumimoji="1" lang="en-US" altLang="ja-JP" dirty="0" smtClean="0"/>
              <a:t>Digital</a:t>
            </a:r>
          </a:p>
          <a:p>
            <a:r>
              <a:rPr kumimoji="1" lang="en-US" altLang="ja-JP" dirty="0" smtClean="0"/>
              <a:t>Signature</a:t>
            </a:r>
            <a:endParaRPr kumimoji="1" lang="ja-JP" altLang="en-US" dirty="0"/>
          </a:p>
        </p:txBody>
      </p:sp>
      <p:cxnSp>
        <p:nvCxnSpPr>
          <p:cNvPr id="37" name="カギ線コネクタ 36"/>
          <p:cNvCxnSpPr>
            <a:stCxn id="41" idx="3"/>
            <a:endCxn id="5" idx="4"/>
          </p:cNvCxnSpPr>
          <p:nvPr/>
        </p:nvCxnSpPr>
        <p:spPr>
          <a:xfrm flipV="1">
            <a:off x="7417197" y="2003928"/>
            <a:ext cx="395061" cy="28129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4" name="グループ化 43"/>
          <p:cNvGrpSpPr/>
          <p:nvPr/>
        </p:nvGrpSpPr>
        <p:grpSpPr>
          <a:xfrm>
            <a:off x="7239000" y="2133600"/>
            <a:ext cx="178197" cy="303236"/>
            <a:chOff x="7413522" y="2228827"/>
            <a:chExt cx="178197" cy="303236"/>
          </a:xfrm>
        </p:grpSpPr>
        <p:grpSp>
          <p:nvGrpSpPr>
            <p:cNvPr id="115" name="グループ化 108"/>
            <p:cNvGrpSpPr>
              <a:grpSpLocks/>
            </p:cNvGrpSpPr>
            <p:nvPr/>
          </p:nvGrpSpPr>
          <p:grpSpPr bwMode="auto">
            <a:xfrm>
              <a:off x="7440612" y="2291009"/>
              <a:ext cx="103188" cy="179387"/>
              <a:chOff x="701570" y="1898830"/>
              <a:chExt cx="180020" cy="315034"/>
            </a:xfrm>
          </p:grpSpPr>
          <p:cxnSp>
            <p:nvCxnSpPr>
              <p:cNvPr id="117" name="直線コネクタ 132"/>
              <p:cNvCxnSpPr>
                <a:cxnSpLocks noChangeShapeType="1"/>
              </p:cNvCxnSpPr>
              <p:nvPr/>
            </p:nvCxnSpPr>
            <p:spPr bwMode="auto">
              <a:xfrm>
                <a:off x="791580" y="2033845"/>
                <a:ext cx="0" cy="180019"/>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118" name="直線コネクタ 133"/>
              <p:cNvCxnSpPr>
                <a:cxnSpLocks noChangeShapeType="1"/>
              </p:cNvCxnSpPr>
              <p:nvPr/>
            </p:nvCxnSpPr>
            <p:spPr bwMode="auto">
              <a:xfrm>
                <a:off x="791580" y="2123855"/>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119" name="直線コネクタ 134"/>
              <p:cNvCxnSpPr>
                <a:cxnSpLocks noChangeShapeType="1"/>
              </p:cNvCxnSpPr>
              <p:nvPr/>
            </p:nvCxnSpPr>
            <p:spPr bwMode="auto">
              <a:xfrm>
                <a:off x="791580" y="2213864"/>
                <a:ext cx="9001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121" name="円/楕円 120"/>
              <p:cNvSpPr/>
              <p:nvPr/>
            </p:nvSpPr>
            <p:spPr bwMode="auto">
              <a:xfrm>
                <a:off x="701570" y="1898830"/>
                <a:ext cx="180020" cy="133820"/>
              </a:xfrm>
              <a:prstGeom prst="ellipse">
                <a:avLst/>
              </a:prstGeom>
              <a:noFill/>
              <a:ln w="19050" cap="flat" cmpd="sng" algn="ctr">
                <a:solidFill>
                  <a:srgbClr val="FF0000"/>
                </a:solidFill>
                <a:prstDash val="solid"/>
                <a:round/>
                <a:headEnd type="none" w="med" len="med"/>
                <a:tailEnd type="none" w="med" len="med"/>
              </a:ln>
              <a:effectLst/>
            </p:spPr>
            <p:txBody>
              <a:bodyPr wrap="none"/>
              <a:lstStyle/>
              <a:p>
                <a:pPr fontAlgn="auto">
                  <a:spcBef>
                    <a:spcPts val="0"/>
                  </a:spcBef>
                  <a:spcAft>
                    <a:spcPts val="0"/>
                  </a:spcAft>
                  <a:defRPr/>
                </a:pPr>
                <a:endParaRPr lang="ja-JP" altLang="en-US" kern="0">
                  <a:solidFill>
                    <a:srgbClr val="000000"/>
                  </a:solidFill>
                  <a:latin typeface="Arial" charset="0"/>
                  <a:cs typeface="ＭＳ Ｐゴシック" charset="-128"/>
                </a:endParaRPr>
              </a:p>
            </p:txBody>
          </p:sp>
        </p:grpSp>
        <p:sp>
          <p:nvSpPr>
            <p:cNvPr id="41" name="正方形/長方形 40"/>
            <p:cNvSpPr/>
            <p:nvPr/>
          </p:nvSpPr>
          <p:spPr>
            <a:xfrm>
              <a:off x="7413522" y="2228827"/>
              <a:ext cx="178197" cy="3032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スライド番号プレースホルダー 1"/>
          <p:cNvSpPr>
            <a:spLocks noGrp="1"/>
          </p:cNvSpPr>
          <p:nvPr>
            <p:ph type="sldNum" sz="quarter" idx="10"/>
          </p:nvPr>
        </p:nvSpPr>
        <p:spPr/>
        <p:txBody>
          <a:bodyPr/>
          <a:lstStyle/>
          <a:p>
            <a:pPr>
              <a:defRPr/>
            </a:pPr>
            <a:fld id="{36CE163E-CC08-49B1-9A95-D6EA9B82B055}" type="slidenum">
              <a:rPr lang="en-US" altLang="ja-JP" smtClean="0"/>
              <a:pPr>
                <a:defRPr/>
              </a:pPr>
              <a:t>8</a:t>
            </a:fld>
            <a:endParaRPr lang="en-US" altLang="ja-JP"/>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TotalTime>
  <Words>1064</Words>
  <Application>Microsoft Office PowerPoint</Application>
  <PresentationFormat>画面に合わせる (4:3)</PresentationFormat>
  <Paragraphs>206</Paragraphs>
  <Slides>16</Slides>
  <Notes>11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16</vt:i4>
      </vt:variant>
    </vt:vector>
  </HeadingPairs>
  <TitlesOfParts>
    <vt:vector size="20" baseType="lpstr">
      <vt:lpstr>ＭＳ Ｐゴシック</vt:lpstr>
      <vt:lpstr>Arial</vt:lpstr>
      <vt:lpstr>Calibri</vt:lpstr>
      <vt:lpstr>Office Theme</vt:lpstr>
      <vt:lpstr>Use Case on Vehicle Data Wipe Service</vt:lpstr>
      <vt:lpstr>Vehicle Data Service</vt:lpstr>
      <vt:lpstr>Data Request</vt:lpstr>
      <vt:lpstr>Data Response</vt:lpstr>
      <vt:lpstr>Problem</vt:lpstr>
      <vt:lpstr>Solution</vt:lpstr>
      <vt:lpstr>Pre-conditions</vt:lpstr>
      <vt:lpstr>Normal Flow</vt:lpstr>
      <vt:lpstr>Alternative Flow</vt:lpstr>
      <vt:lpstr>Post-conditions</vt:lpstr>
      <vt:lpstr>Motivation</vt:lpstr>
      <vt:lpstr>Potential Requirements</vt:lpstr>
      <vt:lpstr>Anticipated TS-0002 CR</vt:lpstr>
      <vt:lpstr>Anticipated TS-0002 CR</vt:lpstr>
      <vt:lpstr>Anticipated TS-0002 CR</vt:lpstr>
      <vt:lpstr>High Level Architecture</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&lt;Presentation Title&gt;</dc:title>
  <dc:creator>oneM2M</dc:creator>
  <cp:lastModifiedBy>onishi</cp:lastModifiedBy>
  <cp:revision>43</cp:revision>
  <dcterms:created xsi:type="dcterms:W3CDTF">2012-09-11T22:52:11Z</dcterms:created>
  <dcterms:modified xsi:type="dcterms:W3CDTF">2015-07-20T06:09:13Z</dcterms:modified>
</cp:coreProperties>
</file>