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vsd" ContentType="application/vnd.visio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20"/>
  </p:notesMasterIdLst>
  <p:handoutMasterIdLst>
    <p:handoutMasterId r:id="rId21"/>
  </p:handoutMasterIdLst>
  <p:sldIdLst>
    <p:sldId id="305" r:id="rId2"/>
    <p:sldId id="713" r:id="rId3"/>
    <p:sldId id="732" r:id="rId4"/>
    <p:sldId id="733" r:id="rId5"/>
    <p:sldId id="703" r:id="rId6"/>
    <p:sldId id="704" r:id="rId7"/>
    <p:sldId id="706" r:id="rId8"/>
    <p:sldId id="722" r:id="rId9"/>
    <p:sldId id="734" r:id="rId10"/>
    <p:sldId id="741" r:id="rId11"/>
    <p:sldId id="742" r:id="rId12"/>
    <p:sldId id="707" r:id="rId13"/>
    <p:sldId id="738" r:id="rId14"/>
    <p:sldId id="739" r:id="rId15"/>
    <p:sldId id="731" r:id="rId16"/>
    <p:sldId id="744" r:id="rId17"/>
    <p:sldId id="743" r:id="rId18"/>
    <p:sldId id="746" r:id="rId19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Qualcomm_JB1" initials="QC_J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2025"/>
    <a:srgbClr val="7030A0"/>
    <a:srgbClr val="4F81BD"/>
    <a:srgbClr val="77933C"/>
    <a:srgbClr val="545054"/>
    <a:srgbClr val="34B233"/>
    <a:srgbClr val="376092"/>
    <a:srgbClr val="A88000"/>
    <a:srgbClr val="FF9933"/>
    <a:srgbClr val="FAC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14" autoAdjust="0"/>
    <p:restoredTop sz="74891" autoAdjust="0"/>
  </p:normalViewPr>
  <p:slideViewPr>
    <p:cSldViewPr>
      <p:cViewPr varScale="1">
        <p:scale>
          <a:sx n="61" d="100"/>
          <a:sy n="61" d="100"/>
        </p:scale>
        <p:origin x="226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6906"/>
    </p:cViewPr>
  </p:sorterViewPr>
  <p:notesViewPr>
    <p:cSldViewPr>
      <p:cViewPr varScale="1">
        <p:scale>
          <a:sx n="49" d="100"/>
          <a:sy n="49" d="100"/>
        </p:scale>
        <p:origin x="-3006" y="-114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401609-F54A-4009-91CF-0BEF828445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09522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3AF17833-FF17-4930-ACA3-4A68716B5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24782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554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3C3676-268C-43E7-9C5A-45E44A38893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272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55F4CD-CAD6-4342-B8F9-825D6B82AEF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222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6" name="文本框 5"/>
          <p:cNvSpPr txBox="1"/>
          <p:nvPr userDrawn="1"/>
        </p:nvSpPr>
        <p:spPr>
          <a:xfrm>
            <a:off x="3657600" y="6327481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2017 oneM2M</a:t>
            </a:r>
            <a:endParaRPr lang="zh-CN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7" name="文本框 5"/>
          <p:cNvSpPr txBox="1"/>
          <p:nvPr userDrawn="1"/>
        </p:nvSpPr>
        <p:spPr>
          <a:xfrm>
            <a:off x="3657600" y="6327481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2017 oneM2M</a:t>
            </a:r>
            <a:endParaRPr lang="zh-CN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5" name="文本框 5"/>
          <p:cNvSpPr txBox="1"/>
          <p:nvPr userDrawn="1"/>
        </p:nvSpPr>
        <p:spPr>
          <a:xfrm>
            <a:off x="3657600" y="6327481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2017 oneM2M</a:t>
            </a:r>
            <a:endParaRPr lang="zh-CN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  <p:sp>
        <p:nvSpPr>
          <p:cNvPr id="2" name="文本框 1"/>
          <p:cNvSpPr txBox="1"/>
          <p:nvPr userDrawn="1"/>
        </p:nvSpPr>
        <p:spPr>
          <a:xfrm>
            <a:off x="3657600" y="6262300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2016 oneM2M</a:t>
            </a:r>
            <a:endParaRPr lang="zh-CN" altLang="en-US" sz="1200" dirty="0"/>
          </a:p>
        </p:txBody>
      </p:sp>
      <p:sp>
        <p:nvSpPr>
          <p:cNvPr id="4" name="文本框 5"/>
          <p:cNvSpPr txBox="1"/>
          <p:nvPr userDrawn="1"/>
        </p:nvSpPr>
        <p:spPr>
          <a:xfrm>
            <a:off x="3657600" y="6327481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2017 oneM2M</a:t>
            </a:r>
            <a:endParaRPr lang="zh-CN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457200" y="5075238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581150" y="152400"/>
            <a:ext cx="5981700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076826"/>
            <a:ext cx="7772400" cy="12192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0" y="3629025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lnSpc>
                <a:spcPct val="90000"/>
              </a:lnSpc>
              <a:defRPr sz="4800" b="1" cap="all">
                <a:solidFill>
                  <a:srgbClr val="A0A0A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文本框 5"/>
          <p:cNvSpPr txBox="1"/>
          <p:nvPr userDrawn="1"/>
        </p:nvSpPr>
        <p:spPr>
          <a:xfrm>
            <a:off x="3657600" y="6327481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2017 oneM2M</a:t>
            </a:r>
            <a:endParaRPr lang="zh-CN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20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 userDrawn="1"/>
        </p:nvSpPr>
        <p:spPr>
          <a:xfrm>
            <a:off x="3581400" y="6300498"/>
            <a:ext cx="12779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 smtClean="0"/>
              <a:t>© 2015 oneM2M</a:t>
            </a:r>
            <a:endParaRPr lang="en-US" sz="1200" dirty="0"/>
          </a:p>
        </p:txBody>
      </p:sp>
      <p:sp>
        <p:nvSpPr>
          <p:cNvPr id="6" name="文本框 5"/>
          <p:cNvSpPr txBox="1"/>
          <p:nvPr userDrawn="1"/>
        </p:nvSpPr>
        <p:spPr>
          <a:xfrm>
            <a:off x="3657600" y="6262300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2016 oneM2M</a:t>
            </a:r>
            <a:endParaRPr lang="zh-CN" altLang="en-US" sz="1200" dirty="0"/>
          </a:p>
        </p:txBody>
      </p:sp>
      <p:sp>
        <p:nvSpPr>
          <p:cNvPr id="7" name="文本框 5"/>
          <p:cNvSpPr txBox="1"/>
          <p:nvPr userDrawn="1"/>
        </p:nvSpPr>
        <p:spPr>
          <a:xfrm>
            <a:off x="3657600" y="6327481"/>
            <a:ext cx="137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</a:t>
            </a:r>
            <a:r>
              <a:rPr lang="en-US" altLang="zh-CN" sz="1200" dirty="0" smtClean="0"/>
              <a:t>2017 oneM2M</a:t>
            </a:r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  <p:sldLayoutId id="2147484273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nem2m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4.emf"/><Relationship Id="rId4" Type="http://schemas.openxmlformats.org/officeDocument/2006/relationships/oleObject" Target="../embeddings/Microsoft_Visio_2003-2010_Drawing111.vsd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85800" y="5069775"/>
            <a:ext cx="7772400" cy="1219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b="1" dirty="0" smtClean="0"/>
              <a:t>Ian Deakin, iconectiv 3</a:t>
            </a:r>
            <a:r>
              <a:rPr lang="en-US" b="1" baseline="30000" dirty="0" smtClean="0"/>
              <a:t>rd</a:t>
            </a:r>
            <a:r>
              <a:rPr lang="en-US" b="1" dirty="0" smtClean="0"/>
              <a:t> July 2017</a:t>
            </a:r>
          </a:p>
          <a:p>
            <a:pPr algn="ctr">
              <a:spcBef>
                <a:spcPct val="0"/>
              </a:spcBef>
            </a:pPr>
            <a:r>
              <a:rPr lang="en-US" dirty="0" smtClean="0"/>
              <a:t>ideakin@iconectiv.com</a:t>
            </a:r>
          </a:p>
          <a:p>
            <a:pPr algn="ctr">
              <a:spcBef>
                <a:spcPct val="0"/>
              </a:spcBef>
            </a:pPr>
            <a:endParaRPr lang="en-US" dirty="0" smtClean="0"/>
          </a:p>
          <a:p>
            <a:pPr algn="ctr">
              <a:spcBef>
                <a:spcPct val="0"/>
              </a:spcBef>
            </a:pPr>
            <a:r>
              <a:rPr lang="en-US" b="1" dirty="0" smtClean="0"/>
              <a:t>oneM2M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www.oneM2M.org</a:t>
            </a:r>
            <a:r>
              <a:rPr lang="en-US" dirty="0" smtClean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3581400"/>
            <a:ext cx="7772400" cy="13620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de-DE" sz="3600" dirty="0" smtClean="0"/>
              <a:t>AppID Registry FUNTION</a:t>
            </a:r>
            <a:br>
              <a:rPr lang="de-DE" sz="3600" dirty="0" smtClean="0"/>
            </a:br>
            <a:r>
              <a:rPr lang="de-DE" sz="2400" dirty="0" smtClean="0"/>
              <a:t>AppID Profile Data to Identity, Verify and AutHenticate applications REGISTERing FOR services.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231597" y="6931922"/>
            <a:ext cx="329076" cy="161583"/>
          </a:xfrm>
          <a:prstGeom prst="rect">
            <a:avLst/>
          </a:prstGeom>
        </p:spPr>
        <p:txBody>
          <a:bodyPr/>
          <a:lstStyle/>
          <a:p>
            <a:fld id="{23331C8C-FA04-451E-8E18-09B309337E5D}" type="slidenum">
              <a:rPr lang="en-US" smtClean="0"/>
              <a:pPr/>
              <a:t>10</a:t>
            </a:fld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1473688" y="1859668"/>
            <a:ext cx="1043" cy="4236332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4704312" y="1797622"/>
            <a:ext cx="28091" cy="4236333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1496938" y="2371493"/>
            <a:ext cx="3322371" cy="6665"/>
          </a:xfrm>
          <a:prstGeom prst="straightConnector1">
            <a:avLst/>
          </a:prstGeom>
          <a:ln w="28575" cmpd="sng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58214" y="2512301"/>
            <a:ext cx="3548378" cy="1015663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Registry determines availability of the requested App-ID. </a:t>
            </a:r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Option’s to provide the </a:t>
            </a:r>
            <a:r>
              <a:rPr lang="en-US" sz="1200" dirty="0" smtClean="0"/>
              <a:t>meta data for characterizing the application for enrolment. . </a:t>
            </a:r>
            <a:endParaRPr lang="en-US" sz="1200" dirty="0"/>
          </a:p>
        </p:txBody>
      </p:sp>
      <p:sp>
        <p:nvSpPr>
          <p:cNvPr id="17" name="Oval 16"/>
          <p:cNvSpPr/>
          <p:nvPr/>
        </p:nvSpPr>
        <p:spPr>
          <a:xfrm>
            <a:off x="1035952" y="2018215"/>
            <a:ext cx="385701" cy="385701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/>
              <a:t>1</a:t>
            </a:r>
          </a:p>
        </p:txBody>
      </p:sp>
      <p:sp>
        <p:nvSpPr>
          <p:cNvPr id="18" name="Oval 17"/>
          <p:cNvSpPr/>
          <p:nvPr/>
        </p:nvSpPr>
        <p:spPr>
          <a:xfrm>
            <a:off x="2485607" y="2725611"/>
            <a:ext cx="385701" cy="385701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/>
              <a:t>2</a:t>
            </a:r>
          </a:p>
        </p:txBody>
      </p:sp>
      <p:sp>
        <p:nvSpPr>
          <p:cNvPr id="21" name="Oval 20"/>
          <p:cNvSpPr/>
          <p:nvPr/>
        </p:nvSpPr>
        <p:spPr>
          <a:xfrm>
            <a:off x="997361" y="3670960"/>
            <a:ext cx="385701" cy="385701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/>
              <a:t>3</a:t>
            </a:r>
          </a:p>
        </p:txBody>
      </p:sp>
      <p:grpSp>
        <p:nvGrpSpPr>
          <p:cNvPr id="23" name="Group 22"/>
          <p:cNvGrpSpPr>
            <a:grpSpLocks noChangeAspect="1"/>
          </p:cNvGrpSpPr>
          <p:nvPr/>
        </p:nvGrpSpPr>
        <p:grpSpPr>
          <a:xfrm>
            <a:off x="1221727" y="1353025"/>
            <a:ext cx="506006" cy="506006"/>
            <a:chOff x="5594822" y="4684827"/>
            <a:chExt cx="1102313" cy="1102313"/>
          </a:xfrm>
        </p:grpSpPr>
        <p:sp>
          <p:nvSpPr>
            <p:cNvPr id="25" name="Oval 24"/>
            <p:cNvSpPr/>
            <p:nvPr/>
          </p:nvSpPr>
          <p:spPr>
            <a:xfrm>
              <a:off x="5594822" y="4684827"/>
              <a:ext cx="1102313" cy="1102313"/>
            </a:xfrm>
            <a:prstGeom prst="ellipse">
              <a:avLst/>
            </a:prstGeom>
            <a:solidFill>
              <a:schemeClr val="bg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6" name="Picture 25" descr="pc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15634" y="4768697"/>
              <a:ext cx="881977" cy="735375"/>
            </a:xfrm>
            <a:prstGeom prst="rect">
              <a:avLst/>
            </a:prstGeom>
          </p:spPr>
        </p:pic>
      </p:grpSp>
      <p:sp>
        <p:nvSpPr>
          <p:cNvPr id="24" name="TextBox 23"/>
          <p:cNvSpPr txBox="1">
            <a:spLocks noChangeAspect="1"/>
          </p:cNvSpPr>
          <p:nvPr/>
        </p:nvSpPr>
        <p:spPr>
          <a:xfrm>
            <a:off x="1114175" y="958008"/>
            <a:ext cx="99869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EC1C24"/>
                </a:solidFill>
              </a:rPr>
              <a:t>IoT App Developer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441564" y="1935419"/>
            <a:ext cx="3132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Developer requests to register an App-ID , with </a:t>
            </a:r>
            <a:r>
              <a:rPr lang="en-US" sz="1200" dirty="0" smtClean="0"/>
              <a:t>metadata. </a:t>
            </a:r>
            <a:endParaRPr lang="en-US" sz="1200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1459386" y="3824968"/>
            <a:ext cx="3258971" cy="6902"/>
          </a:xfrm>
          <a:prstGeom prst="straightConnector1">
            <a:avLst/>
          </a:prstGeom>
          <a:ln w="28575" cmpd="sng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473688" y="3532461"/>
            <a:ext cx="52292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developer is assigned the App-ID</a:t>
            </a:r>
          </a:p>
        </p:txBody>
      </p:sp>
      <p:sp>
        <p:nvSpPr>
          <p:cNvPr id="42" name="Flowchart: Magnetic Disk 41"/>
          <p:cNvSpPr/>
          <p:nvPr/>
        </p:nvSpPr>
        <p:spPr>
          <a:xfrm>
            <a:off x="4042996" y="1123713"/>
            <a:ext cx="1122509" cy="900327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350" dirty="0" err="1" smtClean="0">
                <a:solidFill>
                  <a:srgbClr val="FFFFFF"/>
                </a:solidFill>
                <a:latin typeface="Calibri" panose="020F0502020204030204" pitchFamily="34" charset="0"/>
              </a:rPr>
              <a:t>AppID</a:t>
            </a:r>
            <a:r>
              <a:rPr lang="en-GB" sz="1350" dirty="0" smtClean="0">
                <a:solidFill>
                  <a:srgbClr val="FFFFFF"/>
                </a:solidFill>
                <a:latin typeface="Calibri" panose="020F0502020204030204" pitchFamily="34" charset="0"/>
              </a:rPr>
              <a:t> Registry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350" dirty="0" smtClean="0">
                <a:solidFill>
                  <a:srgbClr val="FFFFFF"/>
                </a:solidFill>
                <a:latin typeface="Calibri" panose="020F0502020204030204" pitchFamily="34" charset="0"/>
              </a:rPr>
              <a:t>Function </a:t>
            </a:r>
            <a:endParaRPr lang="en-GB" sz="135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43" name="Title 1"/>
          <p:cNvSpPr>
            <a:spLocks noGrp="1"/>
          </p:cNvSpPr>
          <p:nvPr>
            <p:ph type="title"/>
          </p:nvPr>
        </p:nvSpPr>
        <p:spPr>
          <a:xfrm>
            <a:off x="152663" y="112432"/>
            <a:ext cx="8408010" cy="966379"/>
          </a:xfrm>
        </p:spPr>
        <p:txBody>
          <a:bodyPr/>
          <a:lstStyle/>
          <a:p>
            <a:pPr algn="l"/>
            <a:r>
              <a:rPr lang="en-US" sz="4000" dirty="0" err="1" smtClean="0"/>
              <a:t>AppID</a:t>
            </a:r>
            <a:r>
              <a:rPr lang="en-US" sz="4000" dirty="0" smtClean="0"/>
              <a:t> Registry Function</a:t>
            </a:r>
            <a:br>
              <a:rPr lang="en-US" sz="4000" dirty="0" smtClean="0"/>
            </a:br>
            <a:r>
              <a:rPr lang="en-US" sz="2000" dirty="0" err="1"/>
              <a:t>AppID</a:t>
            </a:r>
            <a:r>
              <a:rPr lang="en-US" sz="2000" dirty="0"/>
              <a:t> Registration </a:t>
            </a:r>
            <a:r>
              <a:rPr lang="en-US" sz="2000" dirty="0" smtClean="0"/>
              <a:t>process</a:t>
            </a:r>
            <a:endParaRPr lang="en-US" sz="1800" dirty="0"/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7709852" y="1938495"/>
            <a:ext cx="1043" cy="4236332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>
            <a:grpSpLocks noChangeAspect="1"/>
          </p:cNvGrpSpPr>
          <p:nvPr/>
        </p:nvGrpSpPr>
        <p:grpSpPr>
          <a:xfrm>
            <a:off x="7457891" y="1431852"/>
            <a:ext cx="506006" cy="506006"/>
            <a:chOff x="5594822" y="4684827"/>
            <a:chExt cx="1102313" cy="1102313"/>
          </a:xfrm>
        </p:grpSpPr>
        <p:sp>
          <p:nvSpPr>
            <p:cNvPr id="29" name="Oval 28"/>
            <p:cNvSpPr/>
            <p:nvPr/>
          </p:nvSpPr>
          <p:spPr>
            <a:xfrm>
              <a:off x="5594822" y="4684827"/>
              <a:ext cx="1102313" cy="1102313"/>
            </a:xfrm>
            <a:prstGeom prst="ellipse">
              <a:avLst/>
            </a:prstGeom>
            <a:solidFill>
              <a:schemeClr val="bg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1" name="Picture 30" descr="pc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15634" y="4768697"/>
              <a:ext cx="881977" cy="735375"/>
            </a:xfrm>
            <a:prstGeom prst="rect">
              <a:avLst/>
            </a:prstGeom>
          </p:spPr>
        </p:pic>
      </p:grpSp>
      <p:sp>
        <p:nvSpPr>
          <p:cNvPr id="34" name="TextBox 33"/>
          <p:cNvSpPr txBox="1">
            <a:spLocks noChangeAspect="1"/>
          </p:cNvSpPr>
          <p:nvPr/>
        </p:nvSpPr>
        <p:spPr>
          <a:xfrm>
            <a:off x="7350339" y="1036835"/>
            <a:ext cx="99869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 smtClean="0">
                <a:solidFill>
                  <a:srgbClr val="EC1C24"/>
                </a:solidFill>
              </a:rPr>
              <a:t>Certification</a:t>
            </a:r>
          </a:p>
          <a:p>
            <a:r>
              <a:rPr lang="en-US" sz="1050" b="1" dirty="0" smtClean="0">
                <a:solidFill>
                  <a:srgbClr val="EC1C24"/>
                </a:solidFill>
              </a:rPr>
              <a:t>Body</a:t>
            </a:r>
            <a:endParaRPr lang="en-US" sz="1050" b="1" dirty="0">
              <a:solidFill>
                <a:srgbClr val="EC1C24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977192" y="4223411"/>
            <a:ext cx="3548378" cy="461665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Option for Certification of the IoT application conformity with oneM2M. Verifies the profile is valid. </a:t>
            </a:r>
            <a:endParaRPr lang="en-US" sz="1200" dirty="0"/>
          </a:p>
        </p:txBody>
      </p:sp>
      <p:sp>
        <p:nvSpPr>
          <p:cNvPr id="36" name="Oval 35"/>
          <p:cNvSpPr/>
          <p:nvPr/>
        </p:nvSpPr>
        <p:spPr>
          <a:xfrm>
            <a:off x="7835180" y="4261392"/>
            <a:ext cx="385701" cy="385701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 smtClean="0"/>
              <a:t>4</a:t>
            </a:r>
            <a:endParaRPr lang="en-US" sz="2100" b="1" dirty="0"/>
          </a:p>
        </p:txBody>
      </p:sp>
      <p:sp>
        <p:nvSpPr>
          <p:cNvPr id="37" name="Oval 36"/>
          <p:cNvSpPr/>
          <p:nvPr/>
        </p:nvSpPr>
        <p:spPr>
          <a:xfrm>
            <a:off x="1035952" y="4875856"/>
            <a:ext cx="385701" cy="385701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 smtClean="0"/>
              <a:t>5</a:t>
            </a:r>
            <a:endParaRPr lang="en-US" sz="2100" b="1" dirty="0"/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6499554" y="4454243"/>
            <a:ext cx="1210298" cy="8080"/>
          </a:xfrm>
          <a:prstGeom prst="straightConnector1">
            <a:avLst/>
          </a:prstGeom>
          <a:ln w="28575" cmpd="sng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506855" y="4791708"/>
            <a:ext cx="52292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developer is assigned the </a:t>
            </a:r>
            <a:r>
              <a:rPr lang="en-US" sz="1200" dirty="0" smtClean="0"/>
              <a:t>App-ID CA</a:t>
            </a:r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2977192" y="5310851"/>
            <a:ext cx="3548378" cy="461665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Option to provide the Certificate Authority of the </a:t>
            </a:r>
            <a:r>
              <a:rPr lang="en-US" sz="1200" dirty="0" err="1" smtClean="0"/>
              <a:t>AppID</a:t>
            </a:r>
            <a:r>
              <a:rPr lang="en-US" sz="1200" dirty="0" smtClean="0"/>
              <a:t> / AE-ID certificates. </a:t>
            </a:r>
            <a:endParaRPr lang="en-US" sz="1200" dirty="0"/>
          </a:p>
        </p:txBody>
      </p:sp>
      <p:cxnSp>
        <p:nvCxnSpPr>
          <p:cNvPr id="41" name="Straight Arrow Connector 40"/>
          <p:cNvCxnSpPr/>
          <p:nvPr/>
        </p:nvCxnSpPr>
        <p:spPr>
          <a:xfrm flipV="1">
            <a:off x="1496938" y="5129102"/>
            <a:ext cx="3221419" cy="6664"/>
          </a:xfrm>
          <a:prstGeom prst="straightConnector1">
            <a:avLst/>
          </a:prstGeom>
          <a:ln w="28575" cmpd="sng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172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 result for iot  gateway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723" y="1364000"/>
            <a:ext cx="2028699" cy="1866693"/>
          </a:xfrm>
          <a:prstGeom prst="rect">
            <a:avLst/>
          </a:prstGeom>
          <a:solidFill>
            <a:schemeClr val="bg2"/>
          </a:solidFill>
          <a:extLst/>
        </p:spPr>
      </p:pic>
      <p:sp>
        <p:nvSpPr>
          <p:cNvPr id="6" name="Rectangle 5"/>
          <p:cNvSpPr/>
          <p:nvPr/>
        </p:nvSpPr>
        <p:spPr>
          <a:xfrm>
            <a:off x="1519732" y="2279331"/>
            <a:ext cx="6591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proxima-nova"/>
              </a:rPr>
              <a:t>CSE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58524" y="3214531"/>
            <a:ext cx="110799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proxima-nova"/>
              </a:rPr>
              <a:t>HPE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  <a:latin typeface="proxima-nova"/>
              </a:rPr>
              <a:t>oneM2M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  <a:latin typeface="proxima-nova"/>
              </a:rPr>
              <a:t>CSE</a:t>
            </a:r>
            <a:endParaRPr lang="en-GB" b="1" dirty="0">
              <a:solidFill>
                <a:schemeClr val="bg1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1595864" y="2879188"/>
            <a:ext cx="0" cy="530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0955" y="3705124"/>
            <a:ext cx="442913" cy="300038"/>
          </a:xfrm>
          <a:prstGeom prst="rect">
            <a:avLst/>
          </a:prstGeom>
        </p:spPr>
      </p:pic>
      <p:sp>
        <p:nvSpPr>
          <p:cNvPr id="51" name="Flowchart: Magnetic Disk 50"/>
          <p:cNvSpPr/>
          <p:nvPr/>
        </p:nvSpPr>
        <p:spPr>
          <a:xfrm>
            <a:off x="5181600" y="1889037"/>
            <a:ext cx="1306430" cy="858859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350" dirty="0" smtClean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endParaRPr lang="en-GB" sz="1350" dirty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350" dirty="0" err="1">
                <a:solidFill>
                  <a:srgbClr val="FFFFFF"/>
                </a:solidFill>
                <a:latin typeface="Calibri" panose="020F0502020204030204" pitchFamily="34" charset="0"/>
              </a:rPr>
              <a:t>AppID</a:t>
            </a:r>
            <a:r>
              <a:rPr lang="en-GB" sz="135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n-GB" sz="1350" dirty="0" smtClean="0">
                <a:solidFill>
                  <a:srgbClr val="FFFFFF"/>
                </a:solidFill>
                <a:latin typeface="Calibri" panose="020F0502020204030204" pitchFamily="34" charset="0"/>
              </a:rPr>
              <a:t>Registry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350" dirty="0" smtClean="0">
                <a:solidFill>
                  <a:srgbClr val="FFFFFF"/>
                </a:solidFill>
                <a:latin typeface="Calibri" panose="020F0502020204030204" pitchFamily="34" charset="0"/>
              </a:rPr>
              <a:t>Function </a:t>
            </a:r>
            <a:endParaRPr lang="en-GB" sz="135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Content Placeholder 2"/>
          <p:cNvSpPr>
            <a:spLocks noGrp="1"/>
          </p:cNvSpPr>
          <p:nvPr>
            <p:ph idx="1"/>
          </p:nvPr>
        </p:nvSpPr>
        <p:spPr>
          <a:xfrm>
            <a:off x="3007958" y="2920685"/>
            <a:ext cx="6143663" cy="2483771"/>
          </a:xfrm>
        </p:spPr>
        <p:txBody>
          <a:bodyPr>
            <a:noAutofit/>
          </a:bodyPr>
          <a:lstStyle/>
          <a:p>
            <a:pPr marL="728663" lvl="1" indent="-385763">
              <a:lnSpc>
                <a:spcPct val="120000"/>
              </a:lnSpc>
              <a:buAutoNum type="arabicPeriod"/>
            </a:pPr>
            <a:r>
              <a:rPr lang="en-US" sz="1400" dirty="0"/>
              <a:t>When IoT </a:t>
            </a:r>
            <a:r>
              <a:rPr lang="en-US" sz="1400" dirty="0" smtClean="0"/>
              <a:t>application </a:t>
            </a:r>
            <a:r>
              <a:rPr lang="en-US" sz="1400" dirty="0"/>
              <a:t>connects, it presents its </a:t>
            </a:r>
            <a:r>
              <a:rPr lang="en-US" sz="1400" dirty="0" err="1"/>
              <a:t>AppID</a:t>
            </a:r>
            <a:r>
              <a:rPr lang="en-US" sz="1400" dirty="0"/>
              <a:t>. </a:t>
            </a:r>
          </a:p>
          <a:p>
            <a:pPr marL="728663" lvl="1" indent="-385763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r>
              <a:rPr lang="en-US" sz="1400" dirty="0"/>
              <a:t>The </a:t>
            </a:r>
            <a:r>
              <a:rPr lang="en-US" sz="1400" dirty="0" smtClean="0"/>
              <a:t>CSE verifies </a:t>
            </a:r>
            <a:r>
              <a:rPr lang="en-US" sz="1400" dirty="0"/>
              <a:t>the IoT </a:t>
            </a:r>
            <a:r>
              <a:rPr lang="en-US" sz="1400" dirty="0" err="1"/>
              <a:t>AppID</a:t>
            </a:r>
            <a:r>
              <a:rPr lang="en-US" sz="1400" dirty="0"/>
              <a:t> with </a:t>
            </a:r>
            <a:r>
              <a:rPr lang="en-US" sz="1400" dirty="0" smtClean="0"/>
              <a:t>the </a:t>
            </a:r>
            <a:r>
              <a:rPr lang="en-US" sz="1400" dirty="0" err="1" smtClean="0"/>
              <a:t>AppID</a:t>
            </a:r>
            <a:r>
              <a:rPr lang="en-US" sz="1400" dirty="0" smtClean="0"/>
              <a:t> Registry Function</a:t>
            </a:r>
            <a:endParaRPr lang="en-US" sz="1400" dirty="0"/>
          </a:p>
          <a:p>
            <a:pPr lvl="2">
              <a:lnSpc>
                <a:spcPct val="120000"/>
              </a:lnSpc>
            </a:pPr>
            <a:r>
              <a:rPr lang="en-US" sz="1400" dirty="0" err="1"/>
              <a:t>AppID</a:t>
            </a:r>
            <a:r>
              <a:rPr lang="en-US" sz="1400" dirty="0"/>
              <a:t> and Unique instance  </a:t>
            </a:r>
          </a:p>
          <a:p>
            <a:pPr marL="728663" lvl="1" indent="-385763">
              <a:lnSpc>
                <a:spcPct val="120000"/>
              </a:lnSpc>
              <a:buAutoNum type="arabicPeriod"/>
            </a:pPr>
            <a:r>
              <a:rPr lang="en-US" sz="1400" dirty="0" smtClean="0"/>
              <a:t>If the </a:t>
            </a:r>
            <a:r>
              <a:rPr lang="en-US" sz="1400" dirty="0" err="1" smtClean="0"/>
              <a:t>AppID</a:t>
            </a:r>
            <a:r>
              <a:rPr lang="en-US" sz="1400" dirty="0" smtClean="0"/>
              <a:t> is registered, provide </a:t>
            </a:r>
            <a:r>
              <a:rPr lang="en-US" sz="1400" dirty="0" err="1" smtClean="0"/>
              <a:t>AppID</a:t>
            </a:r>
            <a:r>
              <a:rPr lang="en-US" sz="1400" dirty="0" smtClean="0"/>
              <a:t> profile data:-</a:t>
            </a:r>
            <a:endParaRPr lang="en-US" sz="1400" dirty="0"/>
          </a:p>
          <a:p>
            <a:pPr lvl="2">
              <a:lnSpc>
                <a:spcPct val="120000"/>
              </a:lnSpc>
            </a:pPr>
            <a:r>
              <a:rPr lang="en-US" sz="1400" dirty="0" smtClean="0"/>
              <a:t>Meta data to enable the CSE verify the authenticity of the connecting IoT application.</a:t>
            </a:r>
          </a:p>
          <a:p>
            <a:pPr lvl="2">
              <a:lnSpc>
                <a:spcPct val="120000"/>
              </a:lnSpc>
            </a:pPr>
            <a:r>
              <a:rPr lang="en-US" sz="1400" dirty="0" smtClean="0"/>
              <a:t>How </a:t>
            </a:r>
            <a:r>
              <a:rPr lang="en-US" sz="1400" dirty="0"/>
              <a:t>to authenticate the </a:t>
            </a:r>
            <a:r>
              <a:rPr lang="en-US" sz="1400" dirty="0" smtClean="0"/>
              <a:t>application. </a:t>
            </a:r>
            <a:endParaRPr lang="en-US" sz="1400" dirty="0"/>
          </a:p>
          <a:p>
            <a:pPr lvl="2">
              <a:lnSpc>
                <a:spcPct val="120000"/>
              </a:lnSpc>
            </a:pPr>
            <a:r>
              <a:rPr lang="en-US" sz="1400" dirty="0"/>
              <a:t>Data </a:t>
            </a:r>
            <a:r>
              <a:rPr lang="en-US" sz="1400" dirty="0" smtClean="0"/>
              <a:t>model description</a:t>
            </a:r>
            <a:endParaRPr lang="en-US" sz="1400" dirty="0"/>
          </a:p>
          <a:p>
            <a:pPr lvl="2">
              <a:lnSpc>
                <a:spcPct val="120000"/>
              </a:lnSpc>
            </a:pPr>
            <a:r>
              <a:rPr lang="en-US" sz="1400" dirty="0" smtClean="0"/>
              <a:t>If the application is certified for use</a:t>
            </a:r>
            <a:endParaRPr lang="en-US" sz="1400" dirty="0"/>
          </a:p>
          <a:p>
            <a:pPr marL="728663" lvl="1" indent="-385763">
              <a:lnSpc>
                <a:spcPct val="120000"/>
              </a:lnSpc>
              <a:buAutoNum type="arabicPeriod"/>
            </a:pPr>
            <a:r>
              <a:rPr lang="en-US" sz="1400" dirty="0"/>
              <a:t>Providing  </a:t>
            </a:r>
            <a:r>
              <a:rPr lang="en-US" sz="1400" dirty="0" err="1"/>
              <a:t>AppiID</a:t>
            </a:r>
            <a:r>
              <a:rPr lang="en-US" sz="1400" dirty="0"/>
              <a:t> profile is acceptable to the IoT platform , the </a:t>
            </a:r>
            <a:r>
              <a:rPr lang="en-US" sz="1400" dirty="0" smtClean="0"/>
              <a:t>application </a:t>
            </a:r>
            <a:r>
              <a:rPr lang="en-US" sz="1400" dirty="0"/>
              <a:t>is allowed connection to share data. </a:t>
            </a:r>
            <a:endParaRPr lang="en-US" sz="1400" b="1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</p:txBody>
      </p:sp>
      <p:sp>
        <p:nvSpPr>
          <p:cNvPr id="56" name="Rounded Rectangle 55"/>
          <p:cNvSpPr/>
          <p:nvPr/>
        </p:nvSpPr>
        <p:spPr>
          <a:xfrm>
            <a:off x="353988" y="3409866"/>
            <a:ext cx="2490107" cy="86541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135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61063" y="4364662"/>
            <a:ext cx="213082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/>
              <a:t>IoT application Identity </a:t>
            </a:r>
            <a:endParaRPr lang="en-US" sz="1400" b="1" dirty="0"/>
          </a:p>
          <a:p>
            <a:pPr algn="ctr"/>
            <a:r>
              <a:rPr lang="en-US" sz="1400" b="1" dirty="0"/>
              <a:t>Verified and authorized to be used </a:t>
            </a:r>
            <a:r>
              <a:rPr lang="en-US" sz="1400" b="1" dirty="0" smtClean="0"/>
              <a:t>on the CSE</a:t>
            </a:r>
            <a:endParaRPr lang="en-US" sz="1400" b="1" dirty="0"/>
          </a:p>
        </p:txBody>
      </p:sp>
      <p:sp>
        <p:nvSpPr>
          <p:cNvPr id="36" name="Rectangle 35"/>
          <p:cNvSpPr/>
          <p:nvPr/>
        </p:nvSpPr>
        <p:spPr>
          <a:xfrm>
            <a:off x="5711655" y="1173858"/>
            <a:ext cx="28040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Automated Onboarding of IoT applications.  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461063" y="3525894"/>
            <a:ext cx="12225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IoT </a:t>
            </a:r>
          </a:p>
          <a:p>
            <a:pPr algn="ctr"/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1360572" y="3079999"/>
            <a:ext cx="204716" cy="2034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350" dirty="0">
                <a:solidFill>
                  <a:srgbClr val="FFFFFF"/>
                </a:solidFill>
                <a:latin typeface="Calibri" panose="020F0502020204030204" pitchFamily="34" charset="0"/>
              </a:rPr>
              <a:t>1</a:t>
            </a:r>
          </a:p>
        </p:txBody>
      </p:sp>
      <p:cxnSp>
        <p:nvCxnSpPr>
          <p:cNvPr id="49" name="Straight Arrow Connector 48"/>
          <p:cNvCxnSpPr/>
          <p:nvPr/>
        </p:nvCxnSpPr>
        <p:spPr>
          <a:xfrm flipV="1">
            <a:off x="2646162" y="2177225"/>
            <a:ext cx="3667409" cy="143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/>
          <p:cNvSpPr/>
          <p:nvPr/>
        </p:nvSpPr>
        <p:spPr>
          <a:xfrm>
            <a:off x="4302982" y="1934257"/>
            <a:ext cx="204716" cy="2034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350" dirty="0">
                <a:solidFill>
                  <a:srgbClr val="FFFFFF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157" y="173983"/>
            <a:ext cx="8408010" cy="950856"/>
          </a:xfrm>
        </p:spPr>
        <p:txBody>
          <a:bodyPr/>
          <a:lstStyle/>
          <a:p>
            <a:pPr algn="l"/>
            <a:r>
              <a:rPr lang="en-US" sz="4000" dirty="0" err="1" smtClean="0"/>
              <a:t>AppID</a:t>
            </a:r>
            <a:r>
              <a:rPr lang="en-US" sz="4000" dirty="0" smtClean="0"/>
              <a:t> Registry Function</a:t>
            </a:r>
            <a:br>
              <a:rPr lang="en-US" sz="4000" dirty="0" smtClean="0"/>
            </a:br>
            <a:r>
              <a:rPr lang="en-US" sz="2400" dirty="0" err="1" smtClean="0"/>
              <a:t>AppID</a:t>
            </a:r>
            <a:r>
              <a:rPr lang="en-US" sz="2400" dirty="0" smtClean="0"/>
              <a:t> Application Auto Identity Enrolment using </a:t>
            </a:r>
            <a:r>
              <a:rPr lang="en-US" sz="2400" dirty="0" err="1" smtClean="0"/>
              <a:t>AppID</a:t>
            </a:r>
            <a:endParaRPr lang="en-US" sz="1800" dirty="0"/>
          </a:p>
        </p:txBody>
      </p:sp>
      <p:cxnSp>
        <p:nvCxnSpPr>
          <p:cNvPr id="53" name="Straight Arrow Connector 52"/>
          <p:cNvCxnSpPr/>
          <p:nvPr/>
        </p:nvCxnSpPr>
        <p:spPr>
          <a:xfrm flipH="1">
            <a:off x="2763672" y="2505218"/>
            <a:ext cx="3549899" cy="10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4302982" y="2548996"/>
            <a:ext cx="204716" cy="2034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350" dirty="0">
                <a:solidFill>
                  <a:srgbClr val="FFFFFF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61" name="Oval 60"/>
          <p:cNvSpPr/>
          <p:nvPr/>
        </p:nvSpPr>
        <p:spPr>
          <a:xfrm>
            <a:off x="2013097" y="2633793"/>
            <a:ext cx="204716" cy="2034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350" dirty="0">
                <a:solidFill>
                  <a:srgbClr val="FFFFFF"/>
                </a:solidFill>
                <a:latin typeface="Calibri" panose="020F0502020204030204" pitchFamily="34" charset="0"/>
              </a:rPr>
              <a:t>4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2110039" y="2854048"/>
            <a:ext cx="4979" cy="580958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670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7696200" cy="373949"/>
          </a:xfrm>
        </p:spPr>
        <p:txBody>
          <a:bodyPr/>
          <a:lstStyle/>
          <a:p>
            <a:pPr algn="l"/>
            <a:r>
              <a:rPr lang="en-GB" sz="3600" dirty="0" smtClean="0"/>
              <a:t>Enrolment using </a:t>
            </a:r>
            <a:r>
              <a:rPr lang="en-GB" sz="3200" dirty="0" err="1" smtClean="0"/>
              <a:t>AppID</a:t>
            </a:r>
            <a:r>
              <a:rPr lang="en-GB" sz="3600" dirty="0" smtClean="0"/>
              <a:t> Registry</a:t>
            </a:r>
            <a:br>
              <a:rPr lang="en-GB" sz="3600" dirty="0" smtClean="0"/>
            </a:br>
            <a:r>
              <a:rPr lang="en-GB" sz="3600" dirty="0" smtClean="0"/>
              <a:t>Meta Data  </a:t>
            </a:r>
            <a:endParaRPr lang="en-GB" sz="3600" dirty="0"/>
          </a:p>
        </p:txBody>
      </p:sp>
      <p:sp>
        <p:nvSpPr>
          <p:cNvPr id="5" name="Content Placeholder 1"/>
          <p:cNvSpPr>
            <a:spLocks noGrp="1"/>
          </p:cNvSpPr>
          <p:nvPr>
            <p:ph sz="quarter" idx="4294967295"/>
          </p:nvPr>
        </p:nvSpPr>
        <p:spPr>
          <a:xfrm>
            <a:off x="324059" y="1413465"/>
            <a:ext cx="4310081" cy="352931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1800" dirty="0" smtClean="0"/>
              <a:t>Where the AE-ID/</a:t>
            </a:r>
            <a:r>
              <a:rPr lang="en-US" sz="1800" dirty="0" err="1" smtClean="0"/>
              <a:t>AppID</a:t>
            </a:r>
            <a:r>
              <a:rPr lang="en-US" sz="1800" dirty="0" smtClean="0"/>
              <a:t> are unknown to the CSE. Using the </a:t>
            </a:r>
            <a:r>
              <a:rPr lang="en-US" sz="1800" dirty="0" err="1" smtClean="0"/>
              <a:t>AppID</a:t>
            </a:r>
            <a:r>
              <a:rPr lang="en-US" sz="1800" dirty="0" smtClean="0"/>
              <a:t> registry will enable the service subscription to be auto-populated. </a:t>
            </a:r>
          </a:p>
          <a:p>
            <a:r>
              <a:rPr lang="en-US" sz="1800" dirty="0" smtClean="0"/>
              <a:t>The </a:t>
            </a:r>
            <a:r>
              <a:rPr lang="en-US" sz="1800" dirty="0"/>
              <a:t>&lt;</a:t>
            </a:r>
            <a:r>
              <a:rPr lang="en-US" sz="1800" dirty="0" err="1"/>
              <a:t>serviceSubscribedAppRule</a:t>
            </a:r>
            <a:r>
              <a:rPr lang="en-US" sz="1800" dirty="0"/>
              <a:t>&gt; resource represents a rule that defines allowed Role-ID, </a:t>
            </a:r>
            <a:r>
              <a:rPr lang="en-US" sz="1800" dirty="0">
                <a:solidFill>
                  <a:srgbClr val="FF0000"/>
                </a:solidFill>
              </a:rPr>
              <a:t>App-ID</a:t>
            </a:r>
            <a:r>
              <a:rPr lang="en-US" sz="1800" dirty="0"/>
              <a:t> and AE-ID combinations that are acceptable for registering an AE on a Registrar CSE </a:t>
            </a:r>
          </a:p>
          <a:p>
            <a:r>
              <a:rPr lang="en-US" sz="1800" dirty="0"/>
              <a:t>The rule contained in a &lt;</a:t>
            </a:r>
            <a:r>
              <a:rPr lang="en-US" sz="1800" dirty="0" err="1"/>
              <a:t>serviceSubscribedAppRule</a:t>
            </a:r>
            <a:r>
              <a:rPr lang="en-US" sz="1800" dirty="0"/>
              <a:t>&gt; resource defines a mapping between: </a:t>
            </a:r>
          </a:p>
          <a:p>
            <a:pPr marL="342900" lvl="1" indent="0">
              <a:buNone/>
            </a:pPr>
            <a:r>
              <a:rPr lang="en-US" sz="1400" dirty="0"/>
              <a:t>a) one or more Credential-ID(s); and</a:t>
            </a:r>
          </a:p>
          <a:p>
            <a:pPr marL="342900" lvl="1" indent="0">
              <a:buNone/>
            </a:pPr>
            <a:r>
              <a:rPr lang="en-US" sz="1400" dirty="0"/>
              <a:t>b) combinations of one or more Role-ID(s), one or more </a:t>
            </a:r>
            <a:r>
              <a:rPr lang="en-US" sz="1400" dirty="0">
                <a:solidFill>
                  <a:srgbClr val="B42025"/>
                </a:solidFill>
              </a:rPr>
              <a:t>App-ID(s) </a:t>
            </a:r>
            <a:r>
              <a:rPr lang="en-US" sz="1400" dirty="0"/>
              <a:t>and one or more AE-ID(s) which are allowed to be used for registering AE(s) that issued a registration request via a Security Association established with the credentials associated with the Credential-ID(s)</a:t>
            </a:r>
          </a:p>
          <a:p>
            <a:endParaRPr lang="en-US" sz="1800" dirty="0"/>
          </a:p>
          <a:p>
            <a:pPr lvl="1"/>
            <a:endParaRPr lang="en-US" sz="11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149666"/>
              </p:ext>
            </p:extLst>
          </p:nvPr>
        </p:nvGraphicFramePr>
        <p:xfrm>
          <a:off x="5298298" y="2271011"/>
          <a:ext cx="3105150" cy="248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Visio" r:id="rId4" imgW="3110039" imgH="2493794" progId="Visio.Drawing.11">
                  <p:embed/>
                </p:oleObj>
              </mc:Choice>
              <mc:Fallback>
                <p:oleObj name="Visio" r:id="rId4" imgW="3110039" imgH="2493794" progId="Visio.Drawing.11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8298" y="2271011"/>
                        <a:ext cx="3105150" cy="2482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6"/>
          <p:cNvSpPr/>
          <p:nvPr/>
        </p:nvSpPr>
        <p:spPr>
          <a:xfrm>
            <a:off x="6626614" y="2650657"/>
            <a:ext cx="1862983" cy="230736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94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28600" y="1634698"/>
            <a:ext cx="3690257" cy="4159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When </a:t>
            </a:r>
            <a:r>
              <a:rPr lang="en-US" dirty="0">
                <a:latin typeface="Calibri" panose="020F0502020204030204" pitchFamily="34" charset="0"/>
              </a:rPr>
              <a:t>representing the same kinds of </a:t>
            </a:r>
            <a:r>
              <a:rPr lang="en-US" dirty="0" smtClean="0">
                <a:latin typeface="Calibri" panose="020F0502020204030204" pitchFamily="34" charset="0"/>
              </a:rPr>
              <a:t>devices from </a:t>
            </a:r>
            <a:r>
              <a:rPr lang="en-US" dirty="0">
                <a:latin typeface="Calibri" panose="020F0502020204030204" pitchFamily="34" charset="0"/>
              </a:rPr>
              <a:t>different vendors on M2M </a:t>
            </a:r>
            <a:r>
              <a:rPr lang="en-US" dirty="0" smtClean="0">
                <a:latin typeface="Calibri" panose="020F0502020204030204" pitchFamily="34" charset="0"/>
              </a:rPr>
              <a:t>platforms application developers </a:t>
            </a:r>
            <a:r>
              <a:rPr lang="en-US" dirty="0">
                <a:latin typeface="Calibri" panose="020F0502020204030204" pitchFamily="34" charset="0"/>
              </a:rPr>
              <a:t>may create </a:t>
            </a:r>
            <a:r>
              <a:rPr lang="en-US" dirty="0" smtClean="0">
                <a:latin typeface="Calibri" panose="020F0502020204030204" pitchFamily="34" charset="0"/>
              </a:rPr>
              <a:t>completely different </a:t>
            </a:r>
            <a:r>
              <a:rPr lang="en-US" dirty="0">
                <a:latin typeface="Calibri" panose="020F0502020204030204" pitchFamily="34" charset="0"/>
              </a:rPr>
              <a:t>resource trees without </a:t>
            </a:r>
            <a:r>
              <a:rPr lang="en-US" dirty="0" smtClean="0">
                <a:latin typeface="Calibri" panose="020F0502020204030204" pitchFamily="34" charset="0"/>
              </a:rPr>
              <a:t> common understanding </a:t>
            </a:r>
            <a:r>
              <a:rPr lang="en-US" dirty="0">
                <a:latin typeface="Calibri" panose="020F0502020204030204" pitchFamily="34" charset="0"/>
              </a:rPr>
              <a:t>of the meaning of the </a:t>
            </a:r>
            <a:r>
              <a:rPr lang="en-US" dirty="0" smtClean="0">
                <a:latin typeface="Calibri" panose="020F0502020204030204" pitchFamily="34" charset="0"/>
              </a:rPr>
              <a:t>data</a:t>
            </a:r>
          </a:p>
          <a:p>
            <a:endParaRPr lang="en-US" dirty="0">
              <a:latin typeface="Calibri" panose="020F0502020204030204" pitchFamily="34" charset="0"/>
            </a:endParaRPr>
          </a:p>
          <a:p>
            <a:r>
              <a:rPr lang="en-GB" b="1" dirty="0" smtClean="0">
                <a:latin typeface="Calibri" panose="020F0502020204030204" pitchFamily="34" charset="0"/>
              </a:rPr>
              <a:t>Example: Light Switch</a:t>
            </a:r>
            <a:endParaRPr lang="en-GB" b="1" dirty="0">
              <a:latin typeface="Calibri" panose="020F0502020204030204" pitchFamily="34" charset="0"/>
            </a:endParaRPr>
          </a:p>
          <a:p>
            <a:pPr marL="171450" indent="-171450">
              <a:lnSpc>
                <a:spcPct val="120000"/>
              </a:lnSpc>
              <a:spcBef>
                <a:spcPts val="750"/>
              </a:spcBef>
              <a:buClr>
                <a:srgbClr val="C00000"/>
              </a:buClr>
              <a:buSzPct val="98000"/>
              <a:buFont typeface="Arial" panose="020B0604020202020204" pitchFamily="34" charset="0"/>
              <a:buChar char="•"/>
            </a:pPr>
            <a:r>
              <a:rPr lang="en-GB" sz="12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“On” / “Off”</a:t>
            </a:r>
          </a:p>
          <a:p>
            <a:pPr marL="171450" indent="-171450">
              <a:lnSpc>
                <a:spcPct val="120000"/>
              </a:lnSpc>
              <a:spcBef>
                <a:spcPts val="750"/>
              </a:spcBef>
              <a:buClr>
                <a:srgbClr val="C00000"/>
              </a:buClr>
              <a:buSzPct val="98000"/>
              <a:buFont typeface="Arial" panose="020B0604020202020204" pitchFamily="34" charset="0"/>
              <a:buChar char="•"/>
            </a:pPr>
            <a:r>
              <a:rPr lang="en-US" sz="12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1 / 0 … or maybe 0 / 1 ?</a:t>
            </a:r>
          </a:p>
          <a:p>
            <a:pPr marL="171450" indent="-171450">
              <a:lnSpc>
                <a:spcPct val="120000"/>
              </a:lnSpc>
              <a:spcBef>
                <a:spcPts val="750"/>
              </a:spcBef>
              <a:buClr>
                <a:srgbClr val="C00000"/>
              </a:buClr>
              <a:buSzPct val="98000"/>
              <a:buFont typeface="Arial" panose="020B0604020202020204" pitchFamily="34" charset="0"/>
              <a:buChar char="•"/>
            </a:pPr>
            <a:r>
              <a:rPr lang="en-GB" sz="12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TRUE / FALSE</a:t>
            </a:r>
          </a:p>
          <a:p>
            <a:pPr marL="171450" indent="-171450">
              <a:lnSpc>
                <a:spcPct val="120000"/>
              </a:lnSpc>
              <a:spcBef>
                <a:spcPts val="750"/>
              </a:spcBef>
              <a:buClr>
                <a:srgbClr val="C00000"/>
              </a:buClr>
              <a:buSzPct val="98000"/>
              <a:buFont typeface="Arial" panose="020B0604020202020204" pitchFamily="34" charset="0"/>
              <a:buChar char="•"/>
            </a:pPr>
            <a:endParaRPr lang="en-GB" sz="1200" b="1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</a:rPr>
              <a:t>… which one is it ?</a:t>
            </a:r>
            <a:endParaRPr lang="en-GB" sz="1500" dirty="0"/>
          </a:p>
        </p:txBody>
      </p:sp>
      <p:pic>
        <p:nvPicPr>
          <p:cNvPr id="1026" name="Picture 2" descr="Image result for light switc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338851"/>
            <a:ext cx="1143000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4495800" y="1036586"/>
            <a:ext cx="4572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C10000"/>
                </a:solidFill>
                <a:latin typeface="Arial" panose="020B0604020202020204" pitchFamily="34" charset="0"/>
              </a:rPr>
              <a:t>Data Validation</a:t>
            </a:r>
          </a:p>
          <a:p>
            <a:endParaRPr lang="en-GB" dirty="0">
              <a:latin typeface="Calibri" panose="020F050202020403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– </a:t>
            </a:r>
            <a:r>
              <a:rPr lang="en-US" dirty="0">
                <a:latin typeface="Calibri" panose="020F0502020204030204" pitchFamily="34" charset="0"/>
              </a:rPr>
              <a:t>Uses “Smart Device Template” (</a:t>
            </a:r>
            <a:r>
              <a:rPr lang="en-US" b="1" i="1" dirty="0">
                <a:latin typeface="Calibri-BoldItalic"/>
              </a:rPr>
              <a:t>SDT</a:t>
            </a:r>
            <a:r>
              <a:rPr lang="en-US" dirty="0">
                <a:latin typeface="Calibri" panose="020F0502020204030204" pitchFamily="34" charset="0"/>
              </a:rPr>
              <a:t>) from HGI as a</a:t>
            </a:r>
          </a:p>
          <a:p>
            <a:r>
              <a:rPr lang="en-US" i="1" dirty="0">
                <a:latin typeface="Calibri-Italic"/>
              </a:rPr>
              <a:t>flexible </a:t>
            </a:r>
            <a:r>
              <a:rPr lang="en-US" dirty="0">
                <a:latin typeface="Calibri" panose="020F0502020204030204" pitchFamily="34" charset="0"/>
              </a:rPr>
              <a:t>and </a:t>
            </a:r>
            <a:r>
              <a:rPr lang="en-US" i="1" dirty="0">
                <a:latin typeface="Calibri-Italic"/>
              </a:rPr>
              <a:t>extensible </a:t>
            </a:r>
            <a:r>
              <a:rPr lang="en-US" dirty="0">
                <a:latin typeface="Calibri" panose="020F0502020204030204" pitchFamily="34" charset="0"/>
              </a:rPr>
              <a:t>tool for specifying </a:t>
            </a:r>
            <a:r>
              <a:rPr lang="en-US" dirty="0" smtClean="0">
                <a:latin typeface="Calibri" panose="020F0502020204030204" pitchFamily="34" charset="0"/>
              </a:rPr>
              <a:t>the</a:t>
            </a:r>
            <a:endParaRPr lang="en-US" dirty="0">
              <a:latin typeface="Calibri" panose="020F0502020204030204" pitchFamily="34" charset="0"/>
            </a:endParaRPr>
          </a:p>
          <a:p>
            <a:r>
              <a:rPr lang="en-GB" b="1" i="1" dirty="0">
                <a:solidFill>
                  <a:srgbClr val="C10000"/>
                </a:solidFill>
                <a:latin typeface="Calibri-BoldItalic"/>
              </a:rPr>
              <a:t>abstract information </a:t>
            </a:r>
            <a:r>
              <a:rPr lang="en-GB" b="1" i="1" dirty="0" smtClean="0">
                <a:solidFill>
                  <a:srgbClr val="C10000"/>
                </a:solidFill>
                <a:latin typeface="Calibri-BoldItalic"/>
              </a:rPr>
              <a:t>model</a:t>
            </a:r>
          </a:p>
          <a:p>
            <a:endParaRPr lang="en-GB" b="1" i="1" dirty="0">
              <a:solidFill>
                <a:srgbClr val="C10000"/>
              </a:solidFill>
              <a:latin typeface="Calibri-BoldItalic"/>
            </a:endParaRPr>
          </a:p>
          <a:p>
            <a:r>
              <a:rPr lang="en-US" dirty="0">
                <a:latin typeface="Arial" panose="020B0604020202020204" pitchFamily="34" charset="0"/>
              </a:rPr>
              <a:t>– </a:t>
            </a:r>
            <a:r>
              <a:rPr lang="en-US" dirty="0">
                <a:latin typeface="Calibri" panose="020F0502020204030204" pitchFamily="34" charset="0"/>
              </a:rPr>
              <a:t>The abstract information model is made concrete</a:t>
            </a:r>
          </a:p>
          <a:p>
            <a:r>
              <a:rPr lang="en-US" dirty="0">
                <a:latin typeface="Calibri" panose="020F0502020204030204" pitchFamily="34" charset="0"/>
              </a:rPr>
              <a:t>(as resources in the oneM2M system) by</a:t>
            </a:r>
          </a:p>
          <a:p>
            <a:r>
              <a:rPr lang="en-GB" b="1" i="1" dirty="0">
                <a:solidFill>
                  <a:srgbClr val="C10000"/>
                </a:solidFill>
                <a:latin typeface="Calibri-BoldItalic"/>
              </a:rPr>
              <a:t>mapping </a:t>
            </a:r>
            <a:r>
              <a:rPr lang="en-GB" b="1" i="1" dirty="0" smtClean="0">
                <a:solidFill>
                  <a:srgbClr val="C10000"/>
                </a:solidFill>
                <a:latin typeface="Calibri-BoldItalic"/>
              </a:rPr>
              <a:t>rules </a:t>
            </a:r>
          </a:p>
          <a:p>
            <a:endParaRPr lang="en-GB" b="1" i="1" dirty="0">
              <a:solidFill>
                <a:srgbClr val="C10000"/>
              </a:solidFill>
              <a:latin typeface="Calibri-BoldItalic"/>
            </a:endParaRPr>
          </a:p>
          <a:p>
            <a:r>
              <a:rPr lang="en-US" dirty="0" smtClean="0">
                <a:latin typeface="Arial" panose="020B0604020202020204" pitchFamily="34" charset="0"/>
              </a:rPr>
              <a:t>– </a:t>
            </a:r>
            <a:r>
              <a:rPr lang="en-US" dirty="0">
                <a:latin typeface="Calibri" panose="020F0502020204030204" pitchFamily="34" charset="0"/>
              </a:rPr>
              <a:t>who is allowed to see it </a:t>
            </a:r>
          </a:p>
          <a:p>
            <a:r>
              <a:rPr lang="en-US" dirty="0">
                <a:latin typeface="Calibri" panose="020F0502020204030204" pitchFamily="34" charset="0"/>
              </a:rPr>
              <a:t>How the fields relate to action and manageable data for privacy </a:t>
            </a:r>
          </a:p>
          <a:p>
            <a:r>
              <a:rPr lang="en-US" b="1" dirty="0">
                <a:solidFill>
                  <a:schemeClr val="bg2"/>
                </a:solidFill>
                <a:latin typeface="Calibri" panose="020F0502020204030204" pitchFamily="34" charset="0"/>
              </a:rPr>
              <a:t>Privacy management </a:t>
            </a:r>
          </a:p>
          <a:p>
            <a:endParaRPr lang="en-US" dirty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2590800" y="5842193"/>
            <a:ext cx="56578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rgbClr val="C10000"/>
                </a:solidFill>
              </a:rPr>
              <a:t>Ensures IoT data format is valid and can be trusted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41995" y="178821"/>
            <a:ext cx="8408010" cy="677392"/>
          </a:xfrm>
        </p:spPr>
        <p:txBody>
          <a:bodyPr/>
          <a:lstStyle/>
          <a:p>
            <a:pPr algn="l"/>
            <a:r>
              <a:rPr lang="en-US" sz="4000" dirty="0" err="1" smtClean="0"/>
              <a:t>AppID</a:t>
            </a:r>
            <a:r>
              <a:rPr lang="en-US" sz="4000" dirty="0" smtClean="0"/>
              <a:t> </a:t>
            </a:r>
            <a:r>
              <a:rPr lang="en-US" sz="4000" dirty="0"/>
              <a:t>R</a:t>
            </a:r>
            <a:r>
              <a:rPr lang="en-US" sz="4000" dirty="0" smtClean="0"/>
              <a:t>egistry Function</a:t>
            </a:r>
            <a:br>
              <a:rPr lang="en-US" sz="4000" dirty="0" smtClean="0"/>
            </a:br>
            <a:r>
              <a:rPr lang="en-US" sz="2400" dirty="0"/>
              <a:t>Discovery/Data Model Onboarding a new </a:t>
            </a:r>
            <a:r>
              <a:rPr lang="en-US" sz="2400" dirty="0" smtClean="0"/>
              <a:t>application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0538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 result for iot  gateway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375" y="3317368"/>
            <a:ext cx="2028699" cy="1866693"/>
          </a:xfrm>
          <a:prstGeom prst="rect">
            <a:avLst/>
          </a:prstGeom>
          <a:solidFill>
            <a:schemeClr val="bg2"/>
          </a:solidFill>
          <a:extLst/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853" y="1631990"/>
            <a:ext cx="3628270" cy="205424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163547" y="4260277"/>
            <a:ext cx="15311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proxima-nova"/>
              </a:rPr>
              <a:t>IoT Platform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54142" y="4757053"/>
            <a:ext cx="110799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proxima-nova"/>
              </a:rPr>
              <a:t>HPE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  <a:latin typeface="proxima-nova"/>
              </a:rPr>
              <a:t>oneM2M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  <a:latin typeface="proxima-nova"/>
              </a:rPr>
              <a:t>CSE</a:t>
            </a:r>
            <a:endParaRPr lang="en-GB" b="1" dirty="0">
              <a:solidFill>
                <a:schemeClr val="bg1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4918522" y="4768458"/>
            <a:ext cx="10619" cy="2352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Flowchart: Magnetic Disk 50"/>
          <p:cNvSpPr/>
          <p:nvPr/>
        </p:nvSpPr>
        <p:spPr>
          <a:xfrm>
            <a:off x="7858174" y="3771479"/>
            <a:ext cx="1122509" cy="996979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350" dirty="0" smtClean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n-GB" sz="1350" dirty="0" err="1" smtClean="0">
                <a:solidFill>
                  <a:srgbClr val="FFFFFF"/>
                </a:solidFill>
                <a:latin typeface="Calibri" panose="020F0502020204030204" pitchFamily="34" charset="0"/>
              </a:rPr>
              <a:t>AppID</a:t>
            </a:r>
            <a:r>
              <a:rPr lang="en-GB" sz="1350" dirty="0" smtClean="0">
                <a:solidFill>
                  <a:srgbClr val="FFFFFF"/>
                </a:solidFill>
                <a:latin typeface="Calibri" panose="020F0502020204030204" pitchFamily="34" charset="0"/>
              </a:rPr>
              <a:t> Registry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350" dirty="0" smtClean="0">
                <a:solidFill>
                  <a:srgbClr val="FFFFFF"/>
                </a:solidFill>
                <a:latin typeface="Calibri" panose="020F0502020204030204" pitchFamily="34" charset="0"/>
              </a:rPr>
              <a:t>Function </a:t>
            </a:r>
            <a:endParaRPr lang="en-GB" sz="135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Content Placeholder 2"/>
          <p:cNvSpPr>
            <a:spLocks noGrp="1"/>
          </p:cNvSpPr>
          <p:nvPr>
            <p:ph idx="1"/>
          </p:nvPr>
        </p:nvSpPr>
        <p:spPr>
          <a:xfrm>
            <a:off x="141995" y="1975537"/>
            <a:ext cx="3490544" cy="2397458"/>
          </a:xfrm>
        </p:spPr>
        <p:txBody>
          <a:bodyPr>
            <a:noAutofit/>
          </a:bodyPr>
          <a:lstStyle/>
          <a:p>
            <a:pPr marL="342900" lvl="1" indent="0">
              <a:lnSpc>
                <a:spcPct val="120000"/>
              </a:lnSpc>
              <a:buNone/>
            </a:pPr>
            <a:r>
              <a:rPr lang="en-US" sz="1400" dirty="0">
                <a:solidFill>
                  <a:schemeClr val="tx1"/>
                </a:solidFill>
              </a:rPr>
              <a:t>The </a:t>
            </a:r>
            <a:r>
              <a:rPr lang="en-US" sz="1400" dirty="0" smtClean="0">
                <a:solidFill>
                  <a:schemeClr val="tx1"/>
                </a:solidFill>
              </a:rPr>
              <a:t>IoT application </a:t>
            </a:r>
            <a:r>
              <a:rPr lang="en-US" sz="1400" dirty="0">
                <a:solidFill>
                  <a:schemeClr val="tx1"/>
                </a:solidFill>
              </a:rPr>
              <a:t>provider, provides the data definition and ontology ID for the specific </a:t>
            </a:r>
            <a:r>
              <a:rPr lang="en-US" sz="1400" dirty="0" err="1">
                <a:solidFill>
                  <a:schemeClr val="tx1"/>
                </a:solidFill>
              </a:rPr>
              <a:t>AppID</a:t>
            </a:r>
            <a:r>
              <a:rPr lang="en-US" sz="1400" dirty="0">
                <a:solidFill>
                  <a:schemeClr val="tx1"/>
                </a:solidFill>
              </a:rPr>
              <a:t> on the registry. </a:t>
            </a:r>
          </a:p>
          <a:p>
            <a:pPr marL="728663" lvl="1" indent="-385763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At AE registration request, the CSE makes a request to the </a:t>
            </a:r>
            <a:r>
              <a:rPr lang="en-US" sz="1400" dirty="0" err="1">
                <a:solidFill>
                  <a:schemeClr val="tx1"/>
                </a:solidFill>
              </a:rPr>
              <a:t>AppID</a:t>
            </a:r>
            <a:r>
              <a:rPr lang="en-US" sz="1400" dirty="0">
                <a:solidFill>
                  <a:schemeClr val="tx1"/>
                </a:solidFill>
              </a:rPr>
              <a:t> registry for the data definition of the </a:t>
            </a:r>
            <a:r>
              <a:rPr lang="en-US" sz="1400" dirty="0" err="1">
                <a:solidFill>
                  <a:schemeClr val="tx1"/>
                </a:solidFill>
              </a:rPr>
              <a:t>AppID</a:t>
            </a:r>
            <a:r>
              <a:rPr lang="en-US" sz="1400" dirty="0">
                <a:solidFill>
                  <a:schemeClr val="tx1"/>
                </a:solidFill>
              </a:rPr>
              <a:t>. </a:t>
            </a:r>
          </a:p>
          <a:p>
            <a:pPr marL="728663" lvl="1" indent="-385763">
              <a:lnSpc>
                <a:spcPct val="120000"/>
              </a:lnSpc>
              <a:buAutoNum type="arabicPeriod"/>
            </a:pPr>
            <a:r>
              <a:rPr lang="en-US" sz="1400" dirty="0" smtClean="0">
                <a:solidFill>
                  <a:schemeClr val="tx1"/>
                </a:solidFill>
              </a:rPr>
              <a:t>Informs </a:t>
            </a:r>
            <a:r>
              <a:rPr lang="en-US" sz="1400" dirty="0">
                <a:solidFill>
                  <a:schemeClr val="tx1"/>
                </a:solidFill>
              </a:rPr>
              <a:t>platform what the data </a:t>
            </a:r>
            <a:r>
              <a:rPr lang="en-US" sz="1400" dirty="0" smtClean="0">
                <a:solidFill>
                  <a:schemeClr val="tx1"/>
                </a:solidFill>
              </a:rPr>
              <a:t>model </a:t>
            </a:r>
            <a:r>
              <a:rPr lang="en-US" sz="1400" dirty="0">
                <a:solidFill>
                  <a:schemeClr val="tx1"/>
                </a:solidFill>
              </a:rPr>
              <a:t>is </a:t>
            </a:r>
          </a:p>
          <a:p>
            <a:pPr marL="728663" lvl="1" indent="-385763">
              <a:lnSpc>
                <a:spcPct val="120000"/>
              </a:lnSpc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The IoT platform can auto generate the data </a:t>
            </a:r>
            <a:r>
              <a:rPr lang="en-US" sz="1400" dirty="0" smtClean="0">
                <a:solidFill>
                  <a:schemeClr val="tx1"/>
                </a:solidFill>
              </a:rPr>
              <a:t>model </a:t>
            </a:r>
            <a:endParaRPr lang="en-US" sz="1400" dirty="0">
              <a:solidFill>
                <a:schemeClr val="tx1"/>
              </a:solidFill>
            </a:endParaRPr>
          </a:p>
          <a:p>
            <a:pPr marL="728663" lvl="1" indent="-385763">
              <a:lnSpc>
                <a:spcPct val="120000"/>
              </a:lnSpc>
              <a:buAutoNum type="arabicPeriod"/>
            </a:pPr>
            <a:endParaRPr lang="en-US" sz="1400" dirty="0">
              <a:solidFill>
                <a:schemeClr val="tx1"/>
              </a:solidFill>
            </a:endParaRPr>
          </a:p>
          <a:p>
            <a:pPr marL="728663" lvl="1" indent="-385763">
              <a:lnSpc>
                <a:spcPct val="120000"/>
              </a:lnSpc>
              <a:buAutoNum type="arabicPeriod"/>
            </a:pPr>
            <a:endParaRPr lang="en-US" sz="1400" dirty="0">
              <a:solidFill>
                <a:schemeClr val="tx1"/>
              </a:solidFill>
            </a:endParaRPr>
          </a:p>
          <a:p>
            <a:pPr lvl="1"/>
            <a:endParaRPr lang="en-US" sz="1400" dirty="0">
              <a:solidFill>
                <a:schemeClr val="tx1"/>
              </a:solidFill>
            </a:endParaRPr>
          </a:p>
          <a:p>
            <a:pPr lvl="1"/>
            <a:endParaRPr lang="en-US" sz="1400" dirty="0">
              <a:solidFill>
                <a:schemeClr val="tx1"/>
              </a:solidFill>
            </a:endParaRPr>
          </a:p>
          <a:p>
            <a:pPr lvl="1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3124201" y="5003668"/>
            <a:ext cx="2690326" cy="62555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135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352714" y="5003668"/>
            <a:ext cx="12450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IoT </a:t>
            </a:r>
          </a:p>
          <a:p>
            <a:pPr algn="ctr"/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7498429" y="3927344"/>
            <a:ext cx="204716" cy="2034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350" dirty="0">
                <a:solidFill>
                  <a:srgbClr val="FFFFFF"/>
                </a:solidFill>
                <a:latin typeface="Calibri" panose="020F0502020204030204" pitchFamily="34" charset="0"/>
              </a:rPr>
              <a:t>1</a:t>
            </a:r>
          </a:p>
        </p:txBody>
      </p:sp>
      <p:cxnSp>
        <p:nvCxnSpPr>
          <p:cNvPr id="49" name="Straight Arrow Connector 48"/>
          <p:cNvCxnSpPr/>
          <p:nvPr/>
        </p:nvCxnSpPr>
        <p:spPr>
          <a:xfrm flipV="1">
            <a:off x="5840717" y="4194074"/>
            <a:ext cx="1994663" cy="29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/>
          <p:cNvSpPr/>
          <p:nvPr/>
        </p:nvSpPr>
        <p:spPr>
          <a:xfrm>
            <a:off x="5957732" y="4474115"/>
            <a:ext cx="204716" cy="2034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350" dirty="0">
                <a:solidFill>
                  <a:srgbClr val="FFFFFF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995" y="178821"/>
            <a:ext cx="8408010" cy="664798"/>
          </a:xfrm>
        </p:spPr>
        <p:txBody>
          <a:bodyPr/>
          <a:lstStyle/>
          <a:p>
            <a:pPr algn="l"/>
            <a:r>
              <a:rPr lang="en-US" sz="4000" dirty="0" err="1" smtClean="0"/>
              <a:t>AppID</a:t>
            </a:r>
            <a:r>
              <a:rPr lang="en-US" sz="4000" dirty="0" smtClean="0"/>
              <a:t> </a:t>
            </a:r>
            <a:r>
              <a:rPr lang="en-US" sz="4000" dirty="0"/>
              <a:t>R</a:t>
            </a:r>
            <a:r>
              <a:rPr lang="en-US" sz="4000" dirty="0" smtClean="0"/>
              <a:t>egistry Function</a:t>
            </a:r>
            <a:br>
              <a:rPr lang="en-US" sz="4000" dirty="0" smtClean="0"/>
            </a:br>
            <a:r>
              <a:rPr lang="en-US" sz="2400" dirty="0"/>
              <a:t>Discovery/Data Model Onboarding a new </a:t>
            </a:r>
            <a:r>
              <a:rPr lang="en-US" sz="2400" dirty="0" smtClean="0"/>
              <a:t>application </a:t>
            </a:r>
            <a:endParaRPr lang="en-US" sz="2000" dirty="0"/>
          </a:p>
        </p:txBody>
      </p:sp>
      <p:cxnSp>
        <p:nvCxnSpPr>
          <p:cNvPr id="53" name="Straight Arrow Connector 52"/>
          <p:cNvCxnSpPr/>
          <p:nvPr/>
        </p:nvCxnSpPr>
        <p:spPr>
          <a:xfrm flipH="1">
            <a:off x="5840717" y="4439185"/>
            <a:ext cx="19946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0" y="1595746"/>
            <a:ext cx="485007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500" dirty="0"/>
              <a:t>Automated data model discover and mapping to ontology </a:t>
            </a:r>
          </a:p>
        </p:txBody>
      </p:sp>
      <p:pic>
        <p:nvPicPr>
          <p:cNvPr id="29" name="Picture 2" descr="Image result for light switch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8279" y="5059643"/>
            <a:ext cx="569575" cy="569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282" y="5103302"/>
            <a:ext cx="271463" cy="485775"/>
          </a:xfrm>
          <a:prstGeom prst="rect">
            <a:avLst/>
          </a:prstGeom>
        </p:spPr>
      </p:pic>
      <p:sp>
        <p:nvSpPr>
          <p:cNvPr id="60" name="Oval 59"/>
          <p:cNvSpPr/>
          <p:nvPr/>
        </p:nvSpPr>
        <p:spPr>
          <a:xfrm>
            <a:off x="5052796" y="3168856"/>
            <a:ext cx="204716" cy="2034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350" dirty="0">
                <a:solidFill>
                  <a:srgbClr val="FFFFFF"/>
                </a:solidFill>
                <a:latin typeface="Calibri" panose="020F0502020204030204" pitchFamily="34" charset="0"/>
              </a:rPr>
              <a:t>3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4929141" y="3254104"/>
            <a:ext cx="563925" cy="4260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211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59" y="152400"/>
            <a:ext cx="7239000" cy="1143000"/>
          </a:xfrm>
        </p:spPr>
        <p:txBody>
          <a:bodyPr/>
          <a:lstStyle/>
          <a:p>
            <a:pPr algn="l"/>
            <a:r>
              <a:rPr lang="en-GB" dirty="0" err="1" smtClean="0"/>
              <a:t>AppID</a:t>
            </a:r>
            <a:r>
              <a:rPr lang="en-GB" dirty="0" smtClean="0"/>
              <a:t> Registry Meta Data </a:t>
            </a:r>
            <a:endParaRPr lang="en-GB" dirty="0"/>
          </a:p>
        </p:txBody>
      </p:sp>
      <p:sp>
        <p:nvSpPr>
          <p:cNvPr id="5" name="Content Placeholder 1"/>
          <p:cNvSpPr>
            <a:spLocks noGrp="1"/>
          </p:cNvSpPr>
          <p:nvPr>
            <p:ph sz="quarter" idx="4294967295"/>
          </p:nvPr>
        </p:nvSpPr>
        <p:spPr>
          <a:xfrm>
            <a:off x="562288" y="1447800"/>
            <a:ext cx="6762541" cy="483493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1800" dirty="0" smtClean="0"/>
              <a:t>Proposal to have </a:t>
            </a:r>
            <a:r>
              <a:rPr lang="en-US" sz="1800" dirty="0" err="1" smtClean="0"/>
              <a:t>AppID</a:t>
            </a:r>
            <a:r>
              <a:rPr lang="en-US" sz="1800" dirty="0" smtClean="0"/>
              <a:t> Meta Data as XML defined characteristics to enable CSE easily configure the resources and mapping of the data to ontology for use within applications. </a:t>
            </a:r>
          </a:p>
          <a:p>
            <a:endParaRPr lang="en-US" sz="1800" dirty="0"/>
          </a:p>
          <a:p>
            <a:r>
              <a:rPr lang="en-US" sz="1800" dirty="0" smtClean="0"/>
              <a:t>Examples Including but not limited to :-</a:t>
            </a:r>
          </a:p>
          <a:p>
            <a:pPr lvl="1"/>
            <a:r>
              <a:rPr lang="en-US" sz="1400" dirty="0" smtClean="0"/>
              <a:t>Type of IoT application – Sensor, Application, gateway </a:t>
            </a:r>
          </a:p>
          <a:p>
            <a:pPr lvl="1"/>
            <a:r>
              <a:rPr lang="en-US" sz="1400" dirty="0" smtClean="0"/>
              <a:t>Vertical application – Home, Healthcare, Industry </a:t>
            </a:r>
          </a:p>
          <a:p>
            <a:pPr lvl="1"/>
            <a:r>
              <a:rPr lang="en-US" sz="1400" dirty="0" smtClean="0"/>
              <a:t>Security Capabilities – None, Identity, Communication, </a:t>
            </a:r>
          </a:p>
          <a:p>
            <a:pPr lvl="1"/>
            <a:r>
              <a:rPr lang="en-US" sz="1400" dirty="0" smtClean="0"/>
              <a:t>Native communications – </a:t>
            </a:r>
            <a:r>
              <a:rPr lang="en-US" sz="1400" dirty="0" err="1" smtClean="0"/>
              <a:t>CoAP</a:t>
            </a:r>
            <a:r>
              <a:rPr lang="en-US" sz="1400" dirty="0" smtClean="0"/>
              <a:t>, MQTT, 3GPP</a:t>
            </a:r>
          </a:p>
          <a:p>
            <a:pPr lvl="1"/>
            <a:r>
              <a:rPr lang="en-US" sz="1400" dirty="0" smtClean="0"/>
              <a:t>Data type – Low Burst , Stream</a:t>
            </a:r>
          </a:p>
          <a:p>
            <a:pPr lvl="1"/>
            <a:endParaRPr lang="en-US" sz="1400" dirty="0"/>
          </a:p>
          <a:p>
            <a:pPr lvl="1"/>
            <a:r>
              <a:rPr lang="en-US" sz="1400" dirty="0" smtClean="0"/>
              <a:t>Data mapping to ontology </a:t>
            </a:r>
          </a:p>
          <a:p>
            <a:pPr lvl="2"/>
            <a:r>
              <a:rPr lang="en-US" sz="1400" dirty="0">
                <a:solidFill>
                  <a:srgbClr val="B42025"/>
                </a:solidFill>
              </a:rPr>
              <a:t>Ontology Reference </a:t>
            </a:r>
            <a:endParaRPr lang="en-US" sz="1400" dirty="0" smtClean="0">
              <a:solidFill>
                <a:srgbClr val="B42025"/>
              </a:solidFill>
            </a:endParaRPr>
          </a:p>
          <a:p>
            <a:pPr lvl="2"/>
            <a:r>
              <a:rPr lang="en-US" sz="1400" dirty="0" smtClean="0">
                <a:solidFill>
                  <a:srgbClr val="B42025"/>
                </a:solidFill>
              </a:rPr>
              <a:t>W3C Mapping ? </a:t>
            </a:r>
            <a:endParaRPr lang="en-US" sz="1400" dirty="0">
              <a:solidFill>
                <a:srgbClr val="B42025"/>
              </a:solidFill>
            </a:endParaRPr>
          </a:p>
          <a:p>
            <a:pPr lvl="2"/>
            <a:endParaRPr lang="en-US" sz="1400" dirty="0" smtClean="0">
              <a:solidFill>
                <a:srgbClr val="B42025"/>
              </a:solidFill>
            </a:endParaRPr>
          </a:p>
          <a:p>
            <a:pPr lvl="1"/>
            <a:endParaRPr lang="en-US" sz="1400" dirty="0"/>
          </a:p>
          <a:p>
            <a:pPr lvl="1"/>
            <a:endParaRPr lang="en-US" sz="1400" dirty="0" smtClean="0"/>
          </a:p>
          <a:p>
            <a:pPr lvl="1"/>
            <a:endParaRPr lang="en-US" sz="1400" dirty="0" smtClean="0"/>
          </a:p>
          <a:p>
            <a:endParaRPr lang="en-US" sz="1800" dirty="0"/>
          </a:p>
          <a:p>
            <a:endParaRPr lang="en-US" sz="1800" dirty="0"/>
          </a:p>
          <a:p>
            <a:pPr lvl="1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290611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" y="381000"/>
            <a:ext cx="7886700" cy="1038746"/>
          </a:xfrm>
        </p:spPr>
        <p:txBody>
          <a:bodyPr/>
          <a:lstStyle/>
          <a:p>
            <a:pPr algn="l"/>
            <a:r>
              <a:rPr lang="en-US" sz="4000" dirty="0" err="1" smtClean="0"/>
              <a:t>AppID</a:t>
            </a:r>
            <a:r>
              <a:rPr lang="en-US" sz="4000" dirty="0" smtClean="0"/>
              <a:t> registry Function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2800" dirty="0" smtClean="0"/>
              <a:t>Digital </a:t>
            </a:r>
            <a:r>
              <a:rPr lang="en-US" sz="2800" dirty="0"/>
              <a:t>Certificate </a:t>
            </a:r>
            <a:r>
              <a:rPr lang="en-US" sz="2800" dirty="0" smtClean="0"/>
              <a:t>– CA Trust</a:t>
            </a:r>
            <a:r>
              <a:rPr lang="en-US" sz="5400" dirty="0"/>
              <a:t/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439749" cy="3263504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800" b="1" dirty="0" smtClean="0"/>
              <a:t>Where </a:t>
            </a:r>
            <a:r>
              <a:rPr lang="en-US" sz="1800" b="1" dirty="0" smtClean="0"/>
              <a:t>an </a:t>
            </a:r>
            <a:r>
              <a:rPr lang="en-US" sz="1800" b="1" dirty="0" err="1" smtClean="0"/>
              <a:t>AppID</a:t>
            </a:r>
            <a:r>
              <a:rPr lang="en-US" sz="1800" b="1" dirty="0" smtClean="0"/>
              <a:t> is using </a:t>
            </a:r>
            <a:r>
              <a:rPr lang="en-US" sz="1800" b="1" dirty="0"/>
              <a:t>a </a:t>
            </a:r>
            <a:r>
              <a:rPr lang="en-US" sz="1800" b="1" dirty="0" smtClean="0"/>
              <a:t>AE-ID public </a:t>
            </a:r>
            <a:r>
              <a:rPr lang="en-US" sz="1800" b="1" dirty="0"/>
              <a:t>key to </a:t>
            </a:r>
            <a:r>
              <a:rPr lang="en-US" sz="1800" b="1" dirty="0" smtClean="0"/>
              <a:t>provide authentication with a CSE</a:t>
            </a:r>
            <a:endParaRPr lang="en-US" sz="1800" b="1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800" dirty="0" smtClean="0"/>
              <a:t>- </a:t>
            </a:r>
            <a:r>
              <a:rPr lang="en-US" sz="1800" dirty="0"/>
              <a:t>How will a CSE know that a </a:t>
            </a:r>
            <a:r>
              <a:rPr lang="en-US" sz="1800" dirty="0" smtClean="0"/>
              <a:t>Certificate Authority </a:t>
            </a:r>
            <a:r>
              <a:rPr lang="en-US" sz="1800" dirty="0"/>
              <a:t>can be trusted </a:t>
            </a:r>
            <a:r>
              <a:rPr lang="en-US" sz="1800" dirty="0" smtClean="0"/>
              <a:t>that has assigned a </a:t>
            </a:r>
            <a:r>
              <a:rPr lang="en-US" sz="1800" smtClean="0"/>
              <a:t>certificate for an </a:t>
            </a:r>
            <a:r>
              <a:rPr lang="en-US" sz="1800" dirty="0"/>
              <a:t>AE-ID.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800" dirty="0" smtClean="0"/>
              <a:t>- The </a:t>
            </a:r>
            <a:r>
              <a:rPr lang="en-US" sz="1800" dirty="0" err="1" smtClean="0"/>
              <a:t>AppID</a:t>
            </a:r>
            <a:r>
              <a:rPr lang="en-US" sz="1800" dirty="0" smtClean="0"/>
              <a:t> Registry </a:t>
            </a:r>
            <a:r>
              <a:rPr lang="en-US" sz="1800" dirty="0"/>
              <a:t>F</a:t>
            </a:r>
            <a:r>
              <a:rPr lang="en-US" sz="1800" dirty="0" smtClean="0"/>
              <a:t>unction enables the CSE to verify if the IoT application AE-ID </a:t>
            </a:r>
            <a:r>
              <a:rPr lang="en-US" sz="1800" dirty="0"/>
              <a:t>digital </a:t>
            </a:r>
            <a:r>
              <a:rPr lang="en-US" sz="1800" dirty="0" smtClean="0"/>
              <a:t>certificate is authentic. </a:t>
            </a:r>
            <a:endParaRPr lang="en-US" sz="18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sz="1800" dirty="0" smtClean="0"/>
              <a:t>Inform the CSE that the AE-ID has </a:t>
            </a:r>
            <a:r>
              <a:rPr lang="en-US" altLang="en-US" sz="1800" u="sng" dirty="0"/>
              <a:t>obtained a digital certificate from a Trusted Public </a:t>
            </a:r>
            <a:r>
              <a:rPr lang="en-US" altLang="en-US" sz="1800" u="sng" dirty="0" smtClean="0"/>
              <a:t>CA</a:t>
            </a:r>
            <a:endParaRPr lang="en-US" sz="18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800" b="1" dirty="0">
                <a:solidFill>
                  <a:schemeClr val="bg2"/>
                </a:solidFill>
              </a:rPr>
              <a:t>Advantages</a:t>
            </a:r>
            <a:r>
              <a:rPr lang="en-US" sz="1800" dirty="0">
                <a:solidFill>
                  <a:schemeClr val="bg2"/>
                </a:solidFill>
              </a:rPr>
              <a:t>: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800" dirty="0" smtClean="0"/>
              <a:t>- CSE can </a:t>
            </a:r>
            <a:r>
              <a:rPr lang="en-US" sz="1800" dirty="0"/>
              <a:t>connect </a:t>
            </a:r>
            <a:r>
              <a:rPr lang="en-US" sz="1800" u="sng" dirty="0"/>
              <a:t>any IoT </a:t>
            </a:r>
            <a:r>
              <a:rPr lang="en-US" sz="1800" u="sng" dirty="0" smtClean="0"/>
              <a:t>application </a:t>
            </a:r>
            <a:r>
              <a:rPr lang="en-US" sz="1800" dirty="0"/>
              <a:t>using </a:t>
            </a:r>
            <a:r>
              <a:rPr lang="en-US" sz="1800" u="sng" dirty="0"/>
              <a:t>any digital certificate </a:t>
            </a:r>
            <a:r>
              <a:rPr lang="en-US" sz="1800" u="sng" dirty="0" smtClean="0"/>
              <a:t>authority </a:t>
            </a:r>
            <a:r>
              <a:rPr lang="en-US" sz="1800" dirty="0" smtClean="0"/>
              <a:t>that is trusted by the </a:t>
            </a:r>
            <a:r>
              <a:rPr lang="en-US" sz="1800" dirty="0" err="1" smtClean="0"/>
              <a:t>AppID</a:t>
            </a:r>
            <a:r>
              <a:rPr lang="en-US" sz="1800" dirty="0" smtClean="0"/>
              <a:t> Registry Function. </a:t>
            </a:r>
            <a:endParaRPr lang="en-US" sz="18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800" dirty="0" smtClean="0"/>
              <a:t>- The CSE can choose to revoke attachment of an AE-ID if the CA is not to be trusted. </a:t>
            </a:r>
            <a:endParaRPr lang="en-US" sz="18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800" dirty="0" smtClean="0"/>
              <a:t>- Digital </a:t>
            </a:r>
            <a:r>
              <a:rPr lang="en-US" sz="1800" dirty="0"/>
              <a:t>certificates can be revoked for a misbehaving </a:t>
            </a:r>
            <a:r>
              <a:rPr lang="en-US" sz="1800" dirty="0" smtClean="0"/>
              <a:t>AE-IDs, </a:t>
            </a:r>
            <a:r>
              <a:rPr lang="en-US" sz="1800" dirty="0"/>
              <a:t>which immediately stops the application from communicating with the </a:t>
            </a:r>
            <a:r>
              <a:rPr lang="en-US" sz="1800" dirty="0" smtClean="0"/>
              <a:t>CSE. </a:t>
            </a:r>
            <a:endParaRPr lang="en-US" sz="1800" dirty="0"/>
          </a:p>
          <a:p>
            <a:pPr marL="0" indent="0">
              <a:lnSpc>
                <a:spcPct val="120000"/>
              </a:lnSpc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7222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 result for iot  gateway ic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289" y="1946520"/>
            <a:ext cx="2028699" cy="1866693"/>
          </a:xfrm>
          <a:prstGeom prst="rect">
            <a:avLst/>
          </a:prstGeom>
          <a:solidFill>
            <a:schemeClr val="bg2"/>
          </a:solidFill>
          <a:extLst/>
        </p:spPr>
      </p:pic>
      <p:sp>
        <p:nvSpPr>
          <p:cNvPr id="6" name="Rectangle 5"/>
          <p:cNvSpPr/>
          <p:nvPr/>
        </p:nvSpPr>
        <p:spPr>
          <a:xfrm>
            <a:off x="1553906" y="2856156"/>
            <a:ext cx="6591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proxima-nova"/>
              </a:rPr>
              <a:t>CSE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48082" y="3831291"/>
            <a:ext cx="110799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proxima-nova"/>
              </a:rPr>
              <a:t>HPE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  <a:latin typeface="proxima-nova"/>
              </a:rPr>
              <a:t>oneM2M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  <a:latin typeface="proxima-nova"/>
              </a:rPr>
              <a:t>CSE</a:t>
            </a:r>
            <a:endParaRPr lang="en-GB" b="1" dirty="0">
              <a:solidFill>
                <a:schemeClr val="bg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794584" y="3430679"/>
            <a:ext cx="4979" cy="580958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Flowchart: Magnetic Disk 50"/>
          <p:cNvSpPr/>
          <p:nvPr/>
        </p:nvSpPr>
        <p:spPr>
          <a:xfrm>
            <a:off x="5410200" y="1628533"/>
            <a:ext cx="1122509" cy="900327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350" dirty="0" err="1" smtClean="0">
                <a:solidFill>
                  <a:srgbClr val="FFFFFF"/>
                </a:solidFill>
                <a:latin typeface="Calibri" panose="020F0502020204030204" pitchFamily="34" charset="0"/>
              </a:rPr>
              <a:t>AppID</a:t>
            </a:r>
            <a:r>
              <a:rPr lang="en-GB" sz="1350" dirty="0" smtClean="0">
                <a:solidFill>
                  <a:srgbClr val="FFFFFF"/>
                </a:solidFill>
                <a:latin typeface="Calibri" panose="020F0502020204030204" pitchFamily="34" charset="0"/>
              </a:rPr>
              <a:t> Registry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350" dirty="0" smtClean="0">
                <a:solidFill>
                  <a:srgbClr val="FFFFFF"/>
                </a:solidFill>
                <a:latin typeface="Calibri" panose="020F0502020204030204" pitchFamily="34" charset="0"/>
              </a:rPr>
              <a:t>Function </a:t>
            </a:r>
            <a:endParaRPr lang="en-GB" sz="135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Content Placeholder 2"/>
          <p:cNvSpPr>
            <a:spLocks noGrp="1"/>
          </p:cNvSpPr>
          <p:nvPr>
            <p:ph idx="1"/>
          </p:nvPr>
        </p:nvSpPr>
        <p:spPr>
          <a:xfrm>
            <a:off x="3363001" y="3557177"/>
            <a:ext cx="5538277" cy="1863182"/>
          </a:xfrm>
        </p:spPr>
        <p:txBody>
          <a:bodyPr>
            <a:noAutofit/>
          </a:bodyPr>
          <a:lstStyle/>
          <a:p>
            <a:pPr marL="728663" lvl="1" indent="-385763">
              <a:lnSpc>
                <a:spcPct val="120000"/>
              </a:lnSpc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The </a:t>
            </a:r>
            <a:r>
              <a:rPr lang="en-US" sz="1400" dirty="0" smtClean="0">
                <a:solidFill>
                  <a:schemeClr val="tx1"/>
                </a:solidFill>
              </a:rPr>
              <a:t>CSE, </a:t>
            </a:r>
            <a:r>
              <a:rPr lang="en-US" sz="1400" dirty="0">
                <a:solidFill>
                  <a:schemeClr val="tx1"/>
                </a:solidFill>
              </a:rPr>
              <a:t>requests t</a:t>
            </a:r>
            <a:r>
              <a:rPr lang="en-US" sz="1400" dirty="0" smtClean="0">
                <a:solidFill>
                  <a:schemeClr val="tx1"/>
                </a:solidFill>
              </a:rPr>
              <a:t>he </a:t>
            </a:r>
            <a:r>
              <a:rPr lang="en-US" sz="1400" dirty="0" err="1" smtClean="0">
                <a:solidFill>
                  <a:schemeClr val="tx1"/>
                </a:solidFill>
              </a:rPr>
              <a:t>AppID</a:t>
            </a:r>
            <a:r>
              <a:rPr lang="en-US" sz="1400" dirty="0" smtClean="0">
                <a:solidFill>
                  <a:schemeClr val="tx1"/>
                </a:solidFill>
              </a:rPr>
              <a:t> Registry the Root Certificate for the AE-ID CA. </a:t>
            </a:r>
            <a:r>
              <a:rPr lang="en-US" sz="1400" dirty="0">
                <a:solidFill>
                  <a:schemeClr val="tx1"/>
                </a:solidFill>
              </a:rPr>
              <a:t>( Could be part of </a:t>
            </a:r>
            <a:r>
              <a:rPr lang="en-US" sz="1400" dirty="0" smtClean="0">
                <a:solidFill>
                  <a:schemeClr val="tx1"/>
                </a:solidFill>
              </a:rPr>
              <a:t>MAF flow ? ) </a:t>
            </a:r>
            <a:endParaRPr lang="en-US" sz="1400" dirty="0">
              <a:solidFill>
                <a:schemeClr val="tx1"/>
              </a:solidFill>
            </a:endParaRPr>
          </a:p>
          <a:p>
            <a:pPr marL="728663" lvl="1" indent="-385763">
              <a:lnSpc>
                <a:spcPct val="120000"/>
              </a:lnSpc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The </a:t>
            </a:r>
            <a:r>
              <a:rPr lang="en-US" sz="1400" dirty="0" err="1">
                <a:solidFill>
                  <a:schemeClr val="tx1"/>
                </a:solidFill>
              </a:rPr>
              <a:t>AppID</a:t>
            </a:r>
            <a:r>
              <a:rPr lang="en-US" sz="1400" dirty="0">
                <a:solidFill>
                  <a:schemeClr val="tx1"/>
                </a:solidFill>
              </a:rPr>
              <a:t> registry provides the public and root certificate </a:t>
            </a:r>
            <a:r>
              <a:rPr lang="en-US" sz="1400" dirty="0" smtClean="0">
                <a:solidFill>
                  <a:schemeClr val="tx1"/>
                </a:solidFill>
              </a:rPr>
              <a:t>for the CA</a:t>
            </a:r>
            <a:endParaRPr lang="en-US" sz="1400" dirty="0">
              <a:solidFill>
                <a:schemeClr val="tx1"/>
              </a:solidFill>
            </a:endParaRPr>
          </a:p>
          <a:p>
            <a:pPr marL="728663" lvl="1" indent="-385763">
              <a:lnSpc>
                <a:spcPct val="120000"/>
              </a:lnSpc>
              <a:buAutoNum type="arabicPeriod"/>
            </a:pPr>
            <a:r>
              <a:rPr lang="en-US" sz="1400" dirty="0" smtClean="0">
                <a:solidFill>
                  <a:schemeClr val="tx1"/>
                </a:solidFill>
              </a:rPr>
              <a:t>CSE verifies the AE-ID with the Root certificate for the </a:t>
            </a:r>
            <a:r>
              <a:rPr lang="en-US" sz="1400" dirty="0">
                <a:solidFill>
                  <a:schemeClr val="tx1"/>
                </a:solidFill>
              </a:rPr>
              <a:t>CA </a:t>
            </a:r>
          </a:p>
          <a:p>
            <a:pPr marL="728663" lvl="1" indent="-385763">
              <a:lnSpc>
                <a:spcPct val="120000"/>
              </a:lnSpc>
              <a:buAutoNum type="arabicPeriod"/>
            </a:pPr>
            <a:r>
              <a:rPr lang="en-US" sz="1400" dirty="0" smtClean="0">
                <a:solidFill>
                  <a:schemeClr val="tx1"/>
                </a:solidFill>
              </a:rPr>
              <a:t>Once </a:t>
            </a:r>
            <a:r>
              <a:rPr lang="en-US" sz="1400" dirty="0">
                <a:solidFill>
                  <a:schemeClr val="tx1"/>
                </a:solidFill>
              </a:rPr>
              <a:t>authenticated, the IoT </a:t>
            </a:r>
            <a:r>
              <a:rPr lang="en-US" sz="1400" dirty="0" smtClean="0">
                <a:solidFill>
                  <a:schemeClr val="tx1"/>
                </a:solidFill>
              </a:rPr>
              <a:t>application has </a:t>
            </a:r>
            <a:r>
              <a:rPr lang="en-US" sz="1400" dirty="0">
                <a:solidFill>
                  <a:schemeClr val="tx1"/>
                </a:solidFill>
              </a:rPr>
              <a:t>secure connectivity. </a:t>
            </a:r>
          </a:p>
          <a:p>
            <a:pPr marL="342900" lvl="1" indent="0">
              <a:lnSpc>
                <a:spcPct val="120000"/>
              </a:lnSpc>
              <a:buNone/>
            </a:pPr>
            <a:endParaRPr lang="en-US" sz="1400" dirty="0">
              <a:solidFill>
                <a:schemeClr val="tx1"/>
              </a:solidFill>
            </a:endParaRPr>
          </a:p>
          <a:p>
            <a:pPr lvl="1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443546" y="4026625"/>
            <a:ext cx="2490107" cy="86541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135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672178" y="1877254"/>
            <a:ext cx="204716" cy="2034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350" dirty="0">
                <a:solidFill>
                  <a:srgbClr val="FFFFFF"/>
                </a:solidFill>
                <a:latin typeface="Calibri" panose="020F0502020204030204" pitchFamily="34" charset="0"/>
              </a:rPr>
              <a:t>1</a:t>
            </a:r>
          </a:p>
        </p:txBody>
      </p:sp>
      <p:cxnSp>
        <p:nvCxnSpPr>
          <p:cNvPr id="49" name="Straight Arrow Connector 48"/>
          <p:cNvCxnSpPr/>
          <p:nvPr/>
        </p:nvCxnSpPr>
        <p:spPr>
          <a:xfrm flipV="1">
            <a:off x="2683508" y="1972592"/>
            <a:ext cx="2726693" cy="7346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/>
          <p:cNvSpPr/>
          <p:nvPr/>
        </p:nvSpPr>
        <p:spPr>
          <a:xfrm>
            <a:off x="3030605" y="2922152"/>
            <a:ext cx="204716" cy="2034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350" dirty="0">
                <a:solidFill>
                  <a:srgbClr val="FFFFFF"/>
                </a:solidFill>
                <a:latin typeface="Calibri" panose="020F0502020204030204" pitchFamily="34" charset="0"/>
              </a:rPr>
              <a:t>2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 flipH="1">
            <a:off x="2862077" y="2258920"/>
            <a:ext cx="2548124" cy="686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2532777" y="1748096"/>
            <a:ext cx="204716" cy="2034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350" dirty="0">
                <a:solidFill>
                  <a:srgbClr val="FFFFFF"/>
                </a:solidFill>
                <a:latin typeface="Calibri" panose="020F0502020204030204" pitchFamily="34" charset="0"/>
              </a:rPr>
              <a:t>3</a:t>
            </a:r>
          </a:p>
        </p:txBody>
      </p:sp>
      <p:cxnSp>
        <p:nvCxnSpPr>
          <p:cNvPr id="26" name="Straight Arrow Connector 25"/>
          <p:cNvCxnSpPr>
            <a:endCxn id="27" idx="1"/>
          </p:cNvCxnSpPr>
          <p:nvPr/>
        </p:nvCxnSpPr>
        <p:spPr>
          <a:xfrm flipV="1">
            <a:off x="1844575" y="1667838"/>
            <a:ext cx="1690351" cy="659474"/>
          </a:xfrm>
          <a:prstGeom prst="straightConnector1">
            <a:avLst/>
          </a:prstGeom>
          <a:ln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9174" y="4265673"/>
            <a:ext cx="450056" cy="371475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6483" y="4246860"/>
            <a:ext cx="264319" cy="421481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2614787" y="1015317"/>
            <a:ext cx="28040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Public CA</a:t>
            </a:r>
          </a:p>
        </p:txBody>
      </p:sp>
      <p:sp>
        <p:nvSpPr>
          <p:cNvPr id="32" name="Oval 31"/>
          <p:cNvSpPr/>
          <p:nvPr/>
        </p:nvSpPr>
        <p:spPr>
          <a:xfrm>
            <a:off x="1692226" y="3166714"/>
            <a:ext cx="204716" cy="2034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350" dirty="0">
                <a:solidFill>
                  <a:srgbClr val="FFFFFF"/>
                </a:solidFill>
                <a:latin typeface="Calibri" panose="020F0502020204030204" pitchFamily="34" charset="0"/>
              </a:rPr>
              <a:t>4</a:t>
            </a:r>
          </a:p>
        </p:txBody>
      </p:sp>
      <p:sp>
        <p:nvSpPr>
          <p:cNvPr id="37" name="Rectangle 36"/>
          <p:cNvSpPr/>
          <p:nvPr/>
        </p:nvSpPr>
        <p:spPr>
          <a:xfrm>
            <a:off x="937182" y="5059651"/>
            <a:ext cx="15997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Authenticated </a:t>
            </a:r>
          </a:p>
          <a:p>
            <a:pPr algn="ctr"/>
            <a:r>
              <a:rPr lang="en-US" b="1" dirty="0" smtClean="0"/>
              <a:t>and secure</a:t>
            </a:r>
            <a:endParaRPr lang="en-US" b="1" dirty="0"/>
          </a:p>
        </p:txBody>
      </p:sp>
      <p:sp>
        <p:nvSpPr>
          <p:cNvPr id="38" name="Oval 37"/>
          <p:cNvSpPr/>
          <p:nvPr/>
        </p:nvSpPr>
        <p:spPr>
          <a:xfrm>
            <a:off x="1532333" y="3661999"/>
            <a:ext cx="204716" cy="2034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350" dirty="0">
                <a:solidFill>
                  <a:srgbClr val="FFFFFF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27" name="Rounded Rectangle 14"/>
          <p:cNvSpPr/>
          <p:nvPr/>
        </p:nvSpPr>
        <p:spPr>
          <a:xfrm>
            <a:off x="3534926" y="1478528"/>
            <a:ext cx="954881" cy="378619"/>
          </a:xfrm>
          <a:prstGeom prst="round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/>
              <a:t>Certificate Authority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205168" y="-162589"/>
            <a:ext cx="7886700" cy="1193146"/>
          </a:xfrm>
        </p:spPr>
        <p:txBody>
          <a:bodyPr/>
          <a:lstStyle/>
          <a:p>
            <a:pPr algn="l"/>
            <a:r>
              <a:rPr lang="en-US" sz="4000" dirty="0" err="1" smtClean="0"/>
              <a:t>AppID</a:t>
            </a:r>
            <a:r>
              <a:rPr lang="en-US" sz="4000" dirty="0" smtClean="0"/>
              <a:t> registry Function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2800" dirty="0" smtClean="0"/>
              <a:t>Digital </a:t>
            </a:r>
            <a:r>
              <a:rPr lang="en-US" sz="2800" dirty="0"/>
              <a:t>Certificate </a:t>
            </a:r>
            <a:r>
              <a:rPr lang="en-US" sz="2800" dirty="0" smtClean="0"/>
              <a:t>– CA Trust</a:t>
            </a:r>
            <a:endParaRPr lang="en-US" sz="5400" dirty="0"/>
          </a:p>
        </p:txBody>
      </p:sp>
      <p:sp>
        <p:nvSpPr>
          <p:cNvPr id="30" name="Rectangle 29"/>
          <p:cNvSpPr/>
          <p:nvPr/>
        </p:nvSpPr>
        <p:spPr>
          <a:xfrm>
            <a:off x="460443" y="4165603"/>
            <a:ext cx="12225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IoT </a:t>
            </a:r>
          </a:p>
          <a:p>
            <a:pPr algn="ctr"/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6752168" y="1428723"/>
            <a:ext cx="21393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 err="1" smtClean="0"/>
              <a:t>AppID</a:t>
            </a:r>
            <a:endParaRPr lang="en-US" u="sn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AE-ID CA = xxx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Root Certificate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Trust Level  </a:t>
            </a:r>
          </a:p>
        </p:txBody>
      </p:sp>
    </p:spTree>
    <p:extLst>
      <p:ext uri="{BB962C8B-B14F-4D97-AF65-F5344CB8AC3E}">
        <p14:creationId xmlns:p14="http://schemas.microsoft.com/office/powerpoint/2010/main" val="32627159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2819400"/>
            <a:ext cx="3124200" cy="1143000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Thank You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2006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543800" cy="1143000"/>
          </a:xfrm>
        </p:spPr>
        <p:txBody>
          <a:bodyPr>
            <a:noAutofit/>
          </a:bodyPr>
          <a:lstStyle/>
          <a:p>
            <a:pPr algn="l"/>
            <a:r>
              <a:rPr lang="en-GB" sz="3600" dirty="0" smtClean="0"/>
              <a:t>Challenges for the CSE connecting </a:t>
            </a:r>
            <a:br>
              <a:rPr lang="en-GB" sz="3600" dirty="0" smtClean="0"/>
            </a:br>
            <a:r>
              <a:rPr lang="en-GB" sz="3600" dirty="0" smtClean="0"/>
              <a:t>unknown IoT applications. </a:t>
            </a:r>
            <a:endParaRPr lang="en-GB" sz="3600" dirty="0"/>
          </a:p>
        </p:txBody>
      </p:sp>
      <p:sp>
        <p:nvSpPr>
          <p:cNvPr id="3" name="Rectangle 2"/>
          <p:cNvSpPr/>
          <p:nvPr/>
        </p:nvSpPr>
        <p:spPr>
          <a:xfrm>
            <a:off x="381000" y="1502688"/>
            <a:ext cx="838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an IoT application </a:t>
            </a:r>
            <a:r>
              <a:rPr lang="en-US" dirty="0" smtClean="0"/>
              <a:t>is unknown </a:t>
            </a:r>
            <a:r>
              <a:rPr lang="en-US" dirty="0"/>
              <a:t>to the </a:t>
            </a:r>
            <a:r>
              <a:rPr lang="en-US" dirty="0" smtClean="0"/>
              <a:t>oneM2M system attempts </a:t>
            </a:r>
            <a:r>
              <a:rPr lang="en-US" dirty="0"/>
              <a:t>to connect, the </a:t>
            </a:r>
            <a:r>
              <a:rPr lang="en-US" dirty="0" smtClean="0"/>
              <a:t>current </a:t>
            </a:r>
            <a:r>
              <a:rPr lang="en-US" dirty="0"/>
              <a:t>workflow will not provide a mechanism to enable the </a:t>
            </a:r>
            <a:r>
              <a:rPr lang="en-US" dirty="0" smtClean="0"/>
              <a:t>oneM2M system to </a:t>
            </a:r>
            <a:r>
              <a:rPr lang="en-US" dirty="0"/>
              <a:t>access the APPID Registry </a:t>
            </a:r>
            <a:r>
              <a:rPr lang="en-US" dirty="0" smtClean="0"/>
              <a:t>Function data </a:t>
            </a:r>
            <a:r>
              <a:rPr lang="en-US" dirty="0"/>
              <a:t>to identify and verify the identity of the connecting application.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Why would you want to verify the </a:t>
            </a:r>
            <a:r>
              <a:rPr lang="en-US" dirty="0" err="1" smtClean="0"/>
              <a:t>AppID</a:t>
            </a:r>
            <a:r>
              <a:rPr lang="en-US" dirty="0" smtClean="0"/>
              <a:t> with the </a:t>
            </a:r>
            <a:r>
              <a:rPr lang="en-US" dirty="0" err="1" smtClean="0"/>
              <a:t>AppID</a:t>
            </a:r>
            <a:r>
              <a:rPr lang="en-US" dirty="0" smtClean="0"/>
              <a:t> registry:-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Today onboarding of IoT applications is a manual process, this limits the scaling of the services for application enrolment at mass scale.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Know if the IoT application is certified to be used for the purpose.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How can the IoT application  be authenticated , if using a public CA , can the CA be trusted.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What will be the data it produces and how it is mapped to a oneM2M ontology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90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44" y="455707"/>
            <a:ext cx="7886700" cy="664798"/>
          </a:xfrm>
        </p:spPr>
        <p:txBody>
          <a:bodyPr/>
          <a:lstStyle/>
          <a:p>
            <a:pPr algn="l"/>
            <a:r>
              <a:rPr lang="en-US" sz="3200" dirty="0"/>
              <a:t>Smart City Challenges</a:t>
            </a:r>
            <a:br>
              <a:rPr lang="en-US" sz="3200" dirty="0"/>
            </a:br>
            <a:r>
              <a:rPr lang="en-US" sz="3200" dirty="0"/>
              <a:t>Limitations </a:t>
            </a:r>
            <a:r>
              <a:rPr lang="en-US" sz="3200" dirty="0" smtClean="0"/>
              <a:t>due to IoT application onboarding </a:t>
            </a:r>
            <a:br>
              <a:rPr lang="en-US" sz="3200" dirty="0" smtClean="0"/>
            </a:br>
            <a:endParaRPr lang="en-US" sz="2800" dirty="0"/>
          </a:p>
        </p:txBody>
      </p:sp>
      <p:pic>
        <p:nvPicPr>
          <p:cNvPr id="5" name="Picture 2" descr="Image result for iot  gateway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646" y="2729127"/>
            <a:ext cx="2028699" cy="1866693"/>
          </a:xfrm>
          <a:prstGeom prst="rect">
            <a:avLst/>
          </a:prstGeom>
          <a:solidFill>
            <a:schemeClr val="bg2"/>
          </a:solidFill>
          <a:extLst/>
        </p:spPr>
      </p:pic>
      <p:sp>
        <p:nvSpPr>
          <p:cNvPr id="6" name="Rectangle 5"/>
          <p:cNvSpPr/>
          <p:nvPr/>
        </p:nvSpPr>
        <p:spPr>
          <a:xfrm>
            <a:off x="905063" y="3504064"/>
            <a:ext cx="14029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proxima-nova"/>
              </a:rPr>
              <a:t>Smart City 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  <a:latin typeface="proxima-nova"/>
              </a:rPr>
              <a:t>CSE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7" name="Picture 2" descr="Image result for iot  gateway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5435" y="2701908"/>
            <a:ext cx="2028699" cy="1866693"/>
          </a:xfrm>
          <a:prstGeom prst="rect">
            <a:avLst/>
          </a:prstGeom>
          <a:solidFill>
            <a:schemeClr val="bg2"/>
          </a:solidFill>
          <a:extLst/>
        </p:spPr>
      </p:pic>
      <p:sp>
        <p:nvSpPr>
          <p:cNvPr id="8" name="Rectangle 7"/>
          <p:cNvSpPr/>
          <p:nvPr/>
        </p:nvSpPr>
        <p:spPr>
          <a:xfrm>
            <a:off x="3427072" y="3433797"/>
            <a:ext cx="14029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proxima-nova"/>
              </a:rPr>
              <a:t>Smart City 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  <a:latin typeface="proxima-nova"/>
              </a:rPr>
              <a:t>CSE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5974" y="4856901"/>
            <a:ext cx="450056" cy="3714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2582" y="4836205"/>
            <a:ext cx="264319" cy="42148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5789" y="4839775"/>
            <a:ext cx="428625" cy="4286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75886" y="4843348"/>
            <a:ext cx="292894" cy="40719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3500" y="4813183"/>
            <a:ext cx="385763" cy="43576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48985" y="4882861"/>
            <a:ext cx="347804" cy="342453"/>
          </a:xfrm>
          <a:prstGeom prst="rect">
            <a:avLst/>
          </a:prstGeom>
        </p:spPr>
      </p:pic>
      <p:cxnSp>
        <p:nvCxnSpPr>
          <p:cNvPr id="21" name="Straight Arrow Connector 20"/>
          <p:cNvCxnSpPr/>
          <p:nvPr/>
        </p:nvCxnSpPr>
        <p:spPr>
          <a:xfrm flipV="1">
            <a:off x="1236381" y="4212029"/>
            <a:ext cx="0" cy="530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1885506" y="4212028"/>
            <a:ext cx="0" cy="530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3528537" y="4207943"/>
            <a:ext cx="0" cy="530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3925958" y="4207942"/>
            <a:ext cx="0" cy="530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4314228" y="4207942"/>
            <a:ext cx="0" cy="530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4679268" y="4207941"/>
            <a:ext cx="0" cy="530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2538649" y="3826935"/>
            <a:ext cx="613594" cy="137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97625" y="1970003"/>
            <a:ext cx="257175" cy="421481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538648" y="2005800"/>
            <a:ext cx="442913" cy="300038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485165" y="1955638"/>
            <a:ext cx="587900" cy="348578"/>
          </a:xfrm>
          <a:prstGeom prst="rect">
            <a:avLst/>
          </a:prstGeom>
        </p:spPr>
      </p:pic>
      <p:cxnSp>
        <p:nvCxnSpPr>
          <p:cNvPr id="35" name="Straight Arrow Connector 34"/>
          <p:cNvCxnSpPr/>
          <p:nvPr/>
        </p:nvCxnSpPr>
        <p:spPr>
          <a:xfrm flipH="1">
            <a:off x="1695872" y="2489364"/>
            <a:ext cx="189635" cy="5959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1884250" y="2488554"/>
            <a:ext cx="1791780" cy="6722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1885506" y="2454166"/>
            <a:ext cx="874599" cy="699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2760105" y="2454167"/>
            <a:ext cx="1019010" cy="6311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3832536" y="2420810"/>
            <a:ext cx="81669" cy="6312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ontent Placeholder 2"/>
          <p:cNvSpPr txBox="1">
            <a:spLocks/>
          </p:cNvSpPr>
          <p:nvPr/>
        </p:nvSpPr>
        <p:spPr>
          <a:xfrm>
            <a:off x="5963065" y="1724214"/>
            <a:ext cx="3180935" cy="1709583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SzPct val="98000"/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98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98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98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98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/>
              <a:t>Manual </a:t>
            </a:r>
            <a:r>
              <a:rPr lang="en-US" sz="1200" dirty="0" smtClean="0"/>
              <a:t>AEID onboarding </a:t>
            </a:r>
            <a:r>
              <a:rPr lang="en-US" sz="1200" dirty="0"/>
              <a:t>provides limited </a:t>
            </a:r>
            <a:r>
              <a:rPr lang="en-US" sz="1200" dirty="0" smtClean="0"/>
              <a:t>scope to enroll IoT applications that you have no prior knowledge of:-</a:t>
            </a:r>
            <a:endParaRPr lang="en-US" sz="1200" dirty="0"/>
          </a:p>
          <a:p>
            <a:r>
              <a:rPr lang="en-US" sz="1200" dirty="0"/>
              <a:t>Cannot detect rogue or counterfeit </a:t>
            </a:r>
            <a:r>
              <a:rPr lang="en-US" sz="1200" dirty="0" smtClean="0"/>
              <a:t>applications </a:t>
            </a:r>
            <a:r>
              <a:rPr lang="en-US" sz="1200" dirty="0"/>
              <a:t>from entering the systems. </a:t>
            </a:r>
          </a:p>
          <a:p>
            <a:r>
              <a:rPr lang="en-US" sz="1200" dirty="0"/>
              <a:t>Unknown </a:t>
            </a:r>
            <a:r>
              <a:rPr lang="en-US" sz="1200" dirty="0" smtClean="0"/>
              <a:t>applications cannot be identified and profiled to know how to enroll them. </a:t>
            </a:r>
            <a:endParaRPr lang="en-US" sz="1200" dirty="0"/>
          </a:p>
          <a:p>
            <a:r>
              <a:rPr lang="en-US" sz="1200" dirty="0" smtClean="0"/>
              <a:t>No reference to know if the data provided is valid and can be trusted. </a:t>
            </a:r>
            <a:endParaRPr lang="en-US" sz="1200" dirty="0"/>
          </a:p>
          <a:p>
            <a:endParaRPr lang="en-US" sz="1200" dirty="0"/>
          </a:p>
          <a:p>
            <a:pPr marL="0" indent="0">
              <a:buNone/>
            </a:pPr>
            <a:r>
              <a:rPr lang="en-US" sz="1200" dirty="0"/>
              <a:t>Without </a:t>
            </a:r>
            <a:r>
              <a:rPr lang="en-US" sz="1200" dirty="0" smtClean="0"/>
              <a:t>using </a:t>
            </a:r>
            <a:r>
              <a:rPr lang="en-US" sz="1200" dirty="0" err="1" smtClean="0"/>
              <a:t>AppID</a:t>
            </a:r>
            <a:r>
              <a:rPr lang="en-US" sz="1200" dirty="0" smtClean="0"/>
              <a:t> </a:t>
            </a:r>
            <a:r>
              <a:rPr lang="en-US" sz="1200" dirty="0"/>
              <a:t>identity and </a:t>
            </a:r>
            <a:r>
              <a:rPr lang="en-US" sz="1200" dirty="0" smtClean="0"/>
              <a:t>authorization </a:t>
            </a:r>
            <a:r>
              <a:rPr lang="en-US" sz="1200" dirty="0"/>
              <a:t>management, severely </a:t>
            </a:r>
            <a:r>
              <a:rPr lang="en-US" sz="1200" dirty="0" smtClean="0"/>
              <a:t>limits the smart city business :</a:t>
            </a:r>
            <a:endParaRPr lang="en-US" sz="1200" dirty="0"/>
          </a:p>
          <a:p>
            <a:r>
              <a:rPr lang="en-US" sz="1200" dirty="0"/>
              <a:t>Scale of service due to security controls. </a:t>
            </a:r>
          </a:p>
          <a:p>
            <a:r>
              <a:rPr lang="en-US" sz="1200" dirty="0"/>
              <a:t>Protection from data compromise </a:t>
            </a:r>
          </a:p>
          <a:p>
            <a:r>
              <a:rPr lang="en-US" sz="1200" dirty="0"/>
              <a:t>Interoperability to share trusted data</a:t>
            </a:r>
          </a:p>
          <a:p>
            <a:r>
              <a:rPr lang="en-US" sz="1200" dirty="0"/>
              <a:t>Ability to monetization services </a:t>
            </a:r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56" name="Rounded Rectangle 55"/>
          <p:cNvSpPr/>
          <p:nvPr/>
        </p:nvSpPr>
        <p:spPr>
          <a:xfrm>
            <a:off x="167322" y="4598359"/>
            <a:ext cx="2517697" cy="86541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1350" dirty="0">
              <a:solidFill>
                <a:schemeClr val="tx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458028" y="1769516"/>
            <a:ext cx="4198403" cy="86541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1350" dirty="0">
              <a:solidFill>
                <a:schemeClr val="tx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3087277" y="4621380"/>
            <a:ext cx="2654928" cy="86541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1350" dirty="0">
              <a:solidFill>
                <a:schemeClr val="tx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724534" y="3462832"/>
            <a:ext cx="2920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?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271260" y="2665603"/>
            <a:ext cx="2920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?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139285" y="2718398"/>
            <a:ext cx="2920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?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820534" y="4812017"/>
            <a:ext cx="91082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1">
                    <a:lumMod val="50000"/>
                  </a:schemeClr>
                </a:solidFill>
              </a:rPr>
              <a:t>IoT </a:t>
            </a:r>
          </a:p>
          <a:p>
            <a:pPr algn="ctr"/>
            <a:r>
              <a:rPr lang="en-US" sz="1100" b="1" dirty="0" smtClean="0">
                <a:solidFill>
                  <a:schemeClr val="tx1">
                    <a:lumMod val="50000"/>
                  </a:schemeClr>
                </a:solidFill>
              </a:rPr>
              <a:t>Applications</a:t>
            </a:r>
            <a:endParaRPr lang="en-US" sz="11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71720" y="4710107"/>
            <a:ext cx="91082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1">
                    <a:lumMod val="50000"/>
                  </a:schemeClr>
                </a:solidFill>
              </a:rPr>
              <a:t>IoT </a:t>
            </a:r>
          </a:p>
          <a:p>
            <a:pPr algn="ctr"/>
            <a:r>
              <a:rPr lang="en-US" sz="1100" b="1" dirty="0" smtClean="0">
                <a:solidFill>
                  <a:schemeClr val="tx1">
                    <a:lumMod val="50000"/>
                  </a:schemeClr>
                </a:solidFill>
              </a:rPr>
              <a:t>Applications</a:t>
            </a:r>
            <a:endParaRPr lang="en-US" sz="11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98788" y="1864271"/>
            <a:ext cx="12014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</a:rPr>
              <a:t>Unknown &amp; </a:t>
            </a: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</a:rPr>
              <a:t>Uncontrolled</a:t>
            </a: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</a:rPr>
              <a:t> IoT applications</a:t>
            </a:r>
            <a:endParaRPr lang="en-US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018422" y="1776139"/>
            <a:ext cx="201458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proxima-nova"/>
              </a:rPr>
              <a:t>Passive Device Data</a:t>
            </a:r>
            <a:endParaRPr lang="en-GB" sz="9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144965" y="4272825"/>
            <a:ext cx="2920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?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946336" y="4288329"/>
            <a:ext cx="2920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?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953012" y="5257800"/>
            <a:ext cx="201458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proxima-nova"/>
              </a:rPr>
              <a:t>Contracted Device Data </a:t>
            </a:r>
            <a:endParaRPr lang="en-GB" sz="9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581400" y="5257800"/>
            <a:ext cx="201458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proxima-nova"/>
              </a:rPr>
              <a:t>Contracted Devices Data </a:t>
            </a:r>
            <a:endParaRPr lang="en-GB" sz="9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60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83" y="387247"/>
            <a:ext cx="6469697" cy="664798"/>
          </a:xfrm>
        </p:spPr>
        <p:txBody>
          <a:bodyPr/>
          <a:lstStyle/>
          <a:p>
            <a:pPr algn="l"/>
            <a:r>
              <a:rPr lang="en-US" sz="3200" dirty="0"/>
              <a:t>Smart </a:t>
            </a:r>
            <a:r>
              <a:rPr lang="en-US" sz="3200" dirty="0" smtClean="0"/>
              <a:t>City oneM2M service 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Using </a:t>
            </a:r>
            <a:r>
              <a:rPr lang="en-US" sz="3200" dirty="0"/>
              <a:t>an </a:t>
            </a:r>
            <a:r>
              <a:rPr lang="en-US" sz="3200" dirty="0" err="1" smtClean="0"/>
              <a:t>AppID</a:t>
            </a:r>
            <a:r>
              <a:rPr lang="en-US" sz="3200" dirty="0" smtClean="0"/>
              <a:t> Registry Function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52" name="Content Placeholder 2"/>
          <p:cNvSpPr>
            <a:spLocks noGrp="1"/>
          </p:cNvSpPr>
          <p:nvPr>
            <p:ph idx="1"/>
          </p:nvPr>
        </p:nvSpPr>
        <p:spPr>
          <a:xfrm>
            <a:off x="6285632" y="1399478"/>
            <a:ext cx="2778293" cy="4925122"/>
          </a:xfrm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-US" sz="1200" b="1" dirty="0" err="1" smtClean="0"/>
              <a:t>AppID</a:t>
            </a:r>
            <a:r>
              <a:rPr lang="en-US" sz="1200" b="1" dirty="0" smtClean="0"/>
              <a:t> Registry Function </a:t>
            </a:r>
            <a:r>
              <a:rPr lang="en-US" sz="1200" b="1" dirty="0"/>
              <a:t>provides information to the smart city </a:t>
            </a:r>
            <a:r>
              <a:rPr lang="en-US" sz="1200" b="1" dirty="0" smtClean="0"/>
              <a:t>IoT Platform to </a:t>
            </a:r>
            <a:r>
              <a:rPr lang="en-US" sz="1200" b="1" dirty="0"/>
              <a:t>enable it to </a:t>
            </a:r>
            <a:r>
              <a:rPr lang="en-US" sz="1200" b="1" dirty="0" smtClean="0"/>
              <a:t>identify and manage any </a:t>
            </a:r>
            <a:r>
              <a:rPr lang="en-US" sz="1200" b="1" dirty="0"/>
              <a:t>connecting IoT application </a:t>
            </a:r>
          </a:p>
          <a:p>
            <a:r>
              <a:rPr lang="en-US" sz="1200" dirty="0"/>
              <a:t>Identify any connecting IoT application and characterize its properties before allowing it provide any data. </a:t>
            </a:r>
          </a:p>
          <a:p>
            <a:r>
              <a:rPr lang="en-US" sz="1200" dirty="0" smtClean="0"/>
              <a:t>Using </a:t>
            </a:r>
            <a:r>
              <a:rPr lang="en-US" sz="1200" dirty="0" err="1" smtClean="0"/>
              <a:t>AppID</a:t>
            </a:r>
            <a:r>
              <a:rPr lang="en-US" sz="1200" dirty="0" smtClean="0"/>
              <a:t> profile data to decide if and how to enroll the application onto the IoT platform. </a:t>
            </a:r>
          </a:p>
          <a:p>
            <a:r>
              <a:rPr lang="en-US" sz="1200" dirty="0" smtClean="0"/>
              <a:t>Description of mapping of application data. </a:t>
            </a:r>
          </a:p>
          <a:p>
            <a:r>
              <a:rPr lang="en-US" sz="1200" dirty="0" smtClean="0"/>
              <a:t>Have reference data to know if the application is certified for use and is fit for purpose. </a:t>
            </a:r>
            <a:endParaRPr lang="en-US" sz="1200" dirty="0"/>
          </a:p>
          <a:p>
            <a:r>
              <a:rPr lang="en-US" sz="1200" dirty="0" smtClean="0"/>
              <a:t>Cost </a:t>
            </a:r>
            <a:r>
              <a:rPr lang="en-US" sz="1200" dirty="0"/>
              <a:t>efficiencies to manage plethora of connected IoT applications </a:t>
            </a:r>
          </a:p>
          <a:p>
            <a:r>
              <a:rPr lang="en-US" sz="1200" dirty="0"/>
              <a:t>Trust framework to share and commercialize data securely</a:t>
            </a:r>
          </a:p>
          <a:p>
            <a:r>
              <a:rPr lang="en-US" sz="1200" dirty="0"/>
              <a:t>Trusted open environment to crowd source uncontrolled IoT data at scale</a:t>
            </a:r>
          </a:p>
          <a:p>
            <a:r>
              <a:rPr lang="en-US" sz="1200" dirty="0"/>
              <a:t>Protect from data breeches and rogue </a:t>
            </a:r>
            <a:r>
              <a:rPr lang="en-US" sz="1200" dirty="0" smtClean="0"/>
              <a:t>applications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85838" y="5711037"/>
            <a:ext cx="39374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All Known and identified to be trusted </a:t>
            </a:r>
            <a:endParaRPr lang="en-US" b="1" dirty="0"/>
          </a:p>
        </p:txBody>
      </p:sp>
      <p:sp>
        <p:nvSpPr>
          <p:cNvPr id="47" name="Flowchart: Magnetic Disk 46"/>
          <p:cNvSpPr/>
          <p:nvPr/>
        </p:nvSpPr>
        <p:spPr>
          <a:xfrm>
            <a:off x="5034850" y="1887050"/>
            <a:ext cx="1122509" cy="900327"/>
          </a:xfrm>
          <a:prstGeom prst="flowChartMagneticDisk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200" b="1" dirty="0" err="1" smtClean="0">
                <a:solidFill>
                  <a:srgbClr val="FFFFFF"/>
                </a:solidFill>
                <a:latin typeface="Calibri" panose="020F0502020204030204" pitchFamily="34" charset="0"/>
              </a:rPr>
              <a:t>AppID</a:t>
            </a:r>
            <a:r>
              <a:rPr lang="en-GB" sz="1200" b="1" dirty="0" smtClean="0">
                <a:solidFill>
                  <a:srgbClr val="FFFFFF"/>
                </a:solidFill>
                <a:latin typeface="Calibri" panose="020F0502020204030204" pitchFamily="34" charset="0"/>
              </a:rPr>
              <a:t> Registry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200" b="1" dirty="0" smtClean="0">
                <a:solidFill>
                  <a:srgbClr val="FFFFFF"/>
                </a:solidFill>
                <a:latin typeface="Calibri" panose="020F0502020204030204" pitchFamily="34" charset="0"/>
              </a:rPr>
              <a:t>Function</a:t>
            </a:r>
            <a:endParaRPr lang="en-GB" sz="1200" b="1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50" name="Picture 2" descr="Image result for iot  gateway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104" y="2746199"/>
            <a:ext cx="2028699" cy="1866693"/>
          </a:xfrm>
          <a:prstGeom prst="rect">
            <a:avLst/>
          </a:prstGeom>
          <a:solidFill>
            <a:schemeClr val="bg2"/>
          </a:solidFill>
          <a:extLst/>
        </p:spPr>
      </p:pic>
      <p:sp>
        <p:nvSpPr>
          <p:cNvPr id="51" name="Rectangle 50"/>
          <p:cNvSpPr/>
          <p:nvPr/>
        </p:nvSpPr>
        <p:spPr>
          <a:xfrm>
            <a:off x="1067521" y="3521136"/>
            <a:ext cx="14029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proxima-nova"/>
              </a:rPr>
              <a:t>Smart City 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  <a:latin typeface="proxima-nova"/>
              </a:rPr>
              <a:t>CSE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53" name="Picture 2" descr="Image result for iot  gateway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7893" y="2718980"/>
            <a:ext cx="2028699" cy="1866693"/>
          </a:xfrm>
          <a:prstGeom prst="rect">
            <a:avLst/>
          </a:prstGeom>
          <a:solidFill>
            <a:schemeClr val="bg2"/>
          </a:solidFill>
          <a:extLst/>
        </p:spPr>
      </p:pic>
      <p:sp>
        <p:nvSpPr>
          <p:cNvPr id="54" name="Rectangle 53"/>
          <p:cNvSpPr/>
          <p:nvPr/>
        </p:nvSpPr>
        <p:spPr>
          <a:xfrm>
            <a:off x="3589530" y="3450869"/>
            <a:ext cx="14029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proxima-nova"/>
              </a:rPr>
              <a:t>Smart City 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  <a:latin typeface="proxima-nova"/>
              </a:rPr>
              <a:t>CSE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432" y="4873973"/>
            <a:ext cx="450056" cy="371475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5040" y="4853277"/>
            <a:ext cx="264319" cy="421481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98247" y="4856847"/>
            <a:ext cx="428625" cy="428625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38344" y="4860420"/>
            <a:ext cx="292894" cy="407194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05958" y="4830255"/>
            <a:ext cx="385763" cy="435769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11443" y="4899933"/>
            <a:ext cx="347804" cy="342453"/>
          </a:xfrm>
          <a:prstGeom prst="rect">
            <a:avLst/>
          </a:prstGeom>
        </p:spPr>
      </p:pic>
      <p:cxnSp>
        <p:nvCxnSpPr>
          <p:cNvPr id="65" name="Straight Arrow Connector 64"/>
          <p:cNvCxnSpPr/>
          <p:nvPr/>
        </p:nvCxnSpPr>
        <p:spPr>
          <a:xfrm flipV="1">
            <a:off x="1398839" y="4229101"/>
            <a:ext cx="0" cy="530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V="1">
            <a:off x="2047964" y="4229100"/>
            <a:ext cx="0" cy="530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3690995" y="4225015"/>
            <a:ext cx="0" cy="530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V="1">
            <a:off x="4088416" y="4225014"/>
            <a:ext cx="0" cy="530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V="1">
            <a:off x="4476686" y="4225014"/>
            <a:ext cx="0" cy="530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V="1">
            <a:off x="4841726" y="4225013"/>
            <a:ext cx="0" cy="530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H="1" flipV="1">
            <a:off x="2701107" y="3844007"/>
            <a:ext cx="613594" cy="137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2" name="Picture 7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60083" y="1987075"/>
            <a:ext cx="257175" cy="421481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01106" y="2022872"/>
            <a:ext cx="442913" cy="300038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47623" y="1972710"/>
            <a:ext cx="587900" cy="348578"/>
          </a:xfrm>
          <a:prstGeom prst="rect">
            <a:avLst/>
          </a:prstGeom>
        </p:spPr>
      </p:pic>
      <p:cxnSp>
        <p:nvCxnSpPr>
          <p:cNvPr id="75" name="Straight Arrow Connector 74"/>
          <p:cNvCxnSpPr/>
          <p:nvPr/>
        </p:nvCxnSpPr>
        <p:spPr>
          <a:xfrm flipH="1">
            <a:off x="1858330" y="2506436"/>
            <a:ext cx="189635" cy="5959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2046708" y="2505626"/>
            <a:ext cx="1791780" cy="6722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H="1">
            <a:off x="2047964" y="2471238"/>
            <a:ext cx="874599" cy="699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2922563" y="2471239"/>
            <a:ext cx="1019010" cy="6311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3994994" y="2437882"/>
            <a:ext cx="81669" cy="6312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ounded Rectangle 79"/>
          <p:cNvSpPr/>
          <p:nvPr/>
        </p:nvSpPr>
        <p:spPr>
          <a:xfrm>
            <a:off x="329780" y="4615431"/>
            <a:ext cx="2517697" cy="86541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1350" dirty="0">
              <a:solidFill>
                <a:schemeClr val="tx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620486" y="1786588"/>
            <a:ext cx="4198403" cy="86541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1350" dirty="0">
              <a:solidFill>
                <a:schemeClr val="tx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3249735" y="4638452"/>
            <a:ext cx="2603324" cy="86541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1350" dirty="0">
              <a:solidFill>
                <a:schemeClr val="tx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2180880" y="1793211"/>
            <a:ext cx="201458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proxima-nova"/>
              </a:rPr>
              <a:t>Passive Device Data</a:t>
            </a:r>
            <a:endParaRPr lang="en-GB" sz="9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115470" y="5274872"/>
            <a:ext cx="201458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proxima-nova"/>
              </a:rPr>
              <a:t>Contracted Device Data </a:t>
            </a:r>
            <a:endParaRPr lang="en-GB" sz="9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743858" y="5274872"/>
            <a:ext cx="201458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proxima-nova"/>
              </a:rPr>
              <a:t>Contracted Devices Data </a:t>
            </a:r>
            <a:endParaRPr lang="en-GB" sz="900" dirty="0">
              <a:solidFill>
                <a:schemeClr val="tx1">
                  <a:lumMod val="50000"/>
                </a:schemeClr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H="1">
            <a:off x="2470138" y="2588840"/>
            <a:ext cx="2546006" cy="882390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>
            <a:off x="5089882" y="2787377"/>
            <a:ext cx="325474" cy="731354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93"/>
          <p:cNvSpPr/>
          <p:nvPr/>
        </p:nvSpPr>
        <p:spPr>
          <a:xfrm>
            <a:off x="4942232" y="4920830"/>
            <a:ext cx="91082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1">
                    <a:lumMod val="50000"/>
                  </a:schemeClr>
                </a:solidFill>
              </a:rPr>
              <a:t>IoT </a:t>
            </a:r>
          </a:p>
          <a:p>
            <a:pPr algn="ctr"/>
            <a:r>
              <a:rPr lang="en-US" sz="1100" b="1" dirty="0" smtClean="0">
                <a:solidFill>
                  <a:schemeClr val="tx1">
                    <a:lumMod val="50000"/>
                  </a:schemeClr>
                </a:solidFill>
              </a:rPr>
              <a:t>Applications</a:t>
            </a:r>
            <a:endParaRPr lang="en-US" sz="11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293418" y="4818920"/>
            <a:ext cx="91082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1">
                    <a:lumMod val="50000"/>
                  </a:schemeClr>
                </a:solidFill>
              </a:rPr>
              <a:t>IoT </a:t>
            </a:r>
          </a:p>
          <a:p>
            <a:pPr algn="ctr"/>
            <a:r>
              <a:rPr lang="en-US" sz="1100" b="1" dirty="0" smtClean="0">
                <a:solidFill>
                  <a:schemeClr val="tx1">
                    <a:lumMod val="50000"/>
                  </a:schemeClr>
                </a:solidFill>
              </a:rPr>
              <a:t>Applications</a:t>
            </a:r>
            <a:endParaRPr lang="en-US" sz="11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620486" y="1973084"/>
            <a:ext cx="12014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</a:rPr>
              <a:t>Unknown &amp; </a:t>
            </a: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</a:rPr>
              <a:t>Uncontrolled</a:t>
            </a:r>
          </a:p>
          <a:p>
            <a:pPr algn="ctr"/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</a:rPr>
              <a:t> IoT applications</a:t>
            </a:r>
            <a:endParaRPr lang="en-US" sz="12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92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637" y="265567"/>
            <a:ext cx="8770416" cy="664798"/>
          </a:xfrm>
        </p:spPr>
        <p:txBody>
          <a:bodyPr/>
          <a:lstStyle/>
          <a:p>
            <a:pPr algn="l"/>
            <a:r>
              <a:rPr lang="en-US" sz="3200" dirty="0" err="1" smtClean="0"/>
              <a:t>AppID</a:t>
            </a:r>
            <a:r>
              <a:rPr lang="en-US" sz="3200" dirty="0" smtClean="0"/>
              <a:t> Registry Function 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2400" dirty="0" smtClean="0"/>
              <a:t>Identify connecting Applications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325" y="1219200"/>
            <a:ext cx="8085680" cy="38350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 smtClean="0"/>
              <a:t>The </a:t>
            </a:r>
            <a:r>
              <a:rPr lang="en-US" sz="1800" b="1" dirty="0" err="1" smtClean="0"/>
              <a:t>AppID</a:t>
            </a:r>
            <a:r>
              <a:rPr lang="en-US" sz="1800" b="1" dirty="0" smtClean="0"/>
              <a:t> Registry data can be interrogated in REAL-TIME to provide </a:t>
            </a:r>
            <a:r>
              <a:rPr lang="en-US" sz="1800" b="1" dirty="0"/>
              <a:t>a central trusted repository of IoT application identities and profiles to enable </a:t>
            </a:r>
            <a:r>
              <a:rPr lang="en-US" sz="1800" b="1" dirty="0" smtClean="0"/>
              <a:t>a oneM2M system to </a:t>
            </a:r>
            <a:r>
              <a:rPr lang="en-US" sz="1800" b="1" u="sng" dirty="0"/>
              <a:t>trust and securely connect IoT </a:t>
            </a:r>
            <a:r>
              <a:rPr lang="en-US" sz="1800" b="1" u="sng" dirty="0" smtClean="0"/>
              <a:t>application </a:t>
            </a:r>
            <a:r>
              <a:rPr lang="en-US" sz="1800" b="1" u="sng" dirty="0"/>
              <a:t>layer</a:t>
            </a:r>
            <a:r>
              <a:rPr lang="en-US" sz="1800" b="1" dirty="0"/>
              <a:t>, though an </a:t>
            </a:r>
            <a:r>
              <a:rPr lang="en-US" sz="1800" b="1" u="sng" dirty="0"/>
              <a:t>automated</a:t>
            </a:r>
            <a:r>
              <a:rPr lang="en-US" sz="1800" b="1" dirty="0"/>
              <a:t> process</a:t>
            </a:r>
            <a:r>
              <a:rPr lang="en-US" sz="1800" b="1" dirty="0" smtClean="0"/>
              <a:t>:</a:t>
            </a:r>
          </a:p>
          <a:p>
            <a:pPr marL="0" indent="0">
              <a:buNone/>
            </a:pPr>
            <a:endParaRPr lang="en-US" sz="1000" b="1" dirty="0"/>
          </a:p>
          <a:p>
            <a:r>
              <a:rPr lang="en-US" sz="1800" b="1" dirty="0"/>
              <a:t>IoT Application </a:t>
            </a:r>
            <a:r>
              <a:rPr lang="en-US" sz="1800" b="1" dirty="0" smtClean="0"/>
              <a:t>Registration ( </a:t>
            </a:r>
            <a:r>
              <a:rPr lang="en-US" sz="1800" b="1" dirty="0" err="1" smtClean="0"/>
              <a:t>AppID</a:t>
            </a:r>
            <a:r>
              <a:rPr lang="en-US" sz="1800" b="1" dirty="0" smtClean="0"/>
              <a:t>) :</a:t>
            </a:r>
            <a:endParaRPr lang="en-US" sz="1800" b="1" dirty="0"/>
          </a:p>
          <a:p>
            <a:pPr lvl="1"/>
            <a:r>
              <a:rPr lang="en-US" sz="1400" dirty="0"/>
              <a:t>A unique identity to enable an IoT platform to authorize the connecting application</a:t>
            </a:r>
          </a:p>
          <a:p>
            <a:pPr lvl="1"/>
            <a:r>
              <a:rPr lang="en-US" sz="1400" dirty="0"/>
              <a:t>A trusted data model for the registered IoT application</a:t>
            </a:r>
          </a:p>
          <a:p>
            <a:pPr lvl="1"/>
            <a:r>
              <a:rPr lang="en-US" sz="1400" dirty="0"/>
              <a:t>Data privacy policy specific for the application type and its use </a:t>
            </a:r>
          </a:p>
          <a:p>
            <a:pPr lvl="1"/>
            <a:r>
              <a:rPr lang="en-US" sz="1400" dirty="0" smtClean="0"/>
              <a:t>Certificate Authority </a:t>
            </a:r>
            <a:r>
              <a:rPr lang="en-US" sz="1400" dirty="0"/>
              <a:t>identity used to authenticate the </a:t>
            </a:r>
            <a:r>
              <a:rPr lang="en-US" sz="1400" dirty="0" smtClean="0"/>
              <a:t>AE-ID</a:t>
            </a:r>
            <a:endParaRPr lang="en-US" sz="1400" dirty="0"/>
          </a:p>
          <a:p>
            <a:pPr lvl="1"/>
            <a:endParaRPr lang="en-US" sz="1000" dirty="0"/>
          </a:p>
          <a:p>
            <a:r>
              <a:rPr lang="en-US" sz="1800" b="1" dirty="0"/>
              <a:t>IoT </a:t>
            </a:r>
            <a:r>
              <a:rPr lang="en-US" sz="1800" b="1" dirty="0" err="1" smtClean="0"/>
              <a:t>AppID</a:t>
            </a:r>
            <a:r>
              <a:rPr lang="en-US" sz="1800" b="1" dirty="0" smtClean="0"/>
              <a:t> Identity </a:t>
            </a:r>
            <a:r>
              <a:rPr lang="en-US" sz="1800" b="1" dirty="0"/>
              <a:t>verification:</a:t>
            </a:r>
          </a:p>
          <a:p>
            <a:pPr lvl="1"/>
            <a:r>
              <a:rPr lang="en-US" sz="1400" dirty="0"/>
              <a:t>Verify that the IoT application and its </a:t>
            </a:r>
            <a:r>
              <a:rPr lang="en-US" sz="1400" dirty="0" smtClean="0"/>
              <a:t>AE-ID is </a:t>
            </a:r>
            <a:r>
              <a:rPr lang="en-US" sz="1400" dirty="0"/>
              <a:t>valid and can be supported according to the application registration profile (e.g., healthcare </a:t>
            </a:r>
            <a:r>
              <a:rPr lang="en-US" sz="1400" dirty="0" smtClean="0"/>
              <a:t>applications </a:t>
            </a:r>
            <a:r>
              <a:rPr lang="en-US" sz="1400" dirty="0"/>
              <a:t>not connecting to a smart city) </a:t>
            </a:r>
          </a:p>
          <a:p>
            <a:pPr marL="342900" lvl="1" indent="0">
              <a:buNone/>
            </a:pPr>
            <a:endParaRPr lang="en-US" sz="1000" dirty="0"/>
          </a:p>
          <a:p>
            <a:r>
              <a:rPr lang="en-US" sz="1800" b="1" dirty="0"/>
              <a:t>IoT </a:t>
            </a:r>
            <a:r>
              <a:rPr lang="en-US" sz="1800" b="1" dirty="0" err="1" smtClean="0"/>
              <a:t>AppID</a:t>
            </a:r>
            <a:r>
              <a:rPr lang="en-US" sz="1800" b="1" dirty="0" smtClean="0"/>
              <a:t> Authentication</a:t>
            </a:r>
            <a:r>
              <a:rPr lang="en-US" sz="1800" b="1" dirty="0"/>
              <a:t>: </a:t>
            </a:r>
          </a:p>
          <a:p>
            <a:pPr lvl="1"/>
            <a:r>
              <a:rPr lang="en-US" sz="1400" dirty="0" smtClean="0"/>
              <a:t>Provide the </a:t>
            </a:r>
            <a:r>
              <a:rPr lang="en-US" sz="1400" dirty="0"/>
              <a:t>identity of the </a:t>
            </a:r>
            <a:r>
              <a:rPr lang="en-US" sz="1400" dirty="0" smtClean="0"/>
              <a:t>Certificate Authority  </a:t>
            </a:r>
            <a:r>
              <a:rPr lang="en-US" sz="1400" dirty="0"/>
              <a:t>with the root certificate used to authenticate the IoT application identity. data is valid and can be trusted by the IoT </a:t>
            </a:r>
            <a:r>
              <a:rPr lang="en-US" sz="1400" dirty="0" smtClean="0"/>
              <a:t>platform.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5119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061" y="304800"/>
            <a:ext cx="8770416" cy="664798"/>
          </a:xfrm>
        </p:spPr>
        <p:txBody>
          <a:bodyPr/>
          <a:lstStyle/>
          <a:p>
            <a:pPr algn="l"/>
            <a:r>
              <a:rPr lang="en-US" sz="3600" dirty="0" err="1" smtClean="0"/>
              <a:t>AppID</a:t>
            </a:r>
            <a:r>
              <a:rPr lang="en-US" sz="3600" dirty="0" smtClean="0"/>
              <a:t> Registry Function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Value Benefits </a:t>
            </a:r>
            <a:r>
              <a:rPr lang="en-US" sz="3600" dirty="0" smtClean="0"/>
              <a:t>to all stakeholders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863" y="1524000"/>
            <a:ext cx="8085680" cy="3835001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1800" b="1" dirty="0"/>
              <a:t>IoT </a:t>
            </a:r>
            <a:r>
              <a:rPr lang="en-US" sz="1800" b="1" dirty="0" smtClean="0"/>
              <a:t>Application </a:t>
            </a:r>
            <a:r>
              <a:rPr lang="en-US" sz="1800" b="1" dirty="0"/>
              <a:t>Vendors: 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Ability for </a:t>
            </a:r>
            <a:r>
              <a:rPr lang="en-US" sz="1400" dirty="0" smtClean="0"/>
              <a:t>IoT applications </a:t>
            </a:r>
            <a:r>
              <a:rPr lang="en-US" sz="1400" dirty="0"/>
              <a:t>to be broadly adopted by any IoT service provider. Improves reach 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Provides confidence to the community that the </a:t>
            </a:r>
            <a:r>
              <a:rPr lang="en-US" sz="1400" dirty="0" smtClean="0"/>
              <a:t>IoT applications </a:t>
            </a:r>
            <a:r>
              <a:rPr lang="en-US" sz="1400" dirty="0"/>
              <a:t>are secure and can be trusted</a:t>
            </a:r>
          </a:p>
          <a:p>
            <a:pPr marL="342900" lvl="1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1400" dirty="0"/>
              <a:t> </a:t>
            </a:r>
          </a:p>
          <a:p>
            <a:pPr>
              <a:lnSpc>
                <a:spcPct val="80000"/>
              </a:lnSpc>
            </a:pPr>
            <a:r>
              <a:rPr lang="en-US" sz="1800" b="1" dirty="0"/>
              <a:t>IoT Platform and System Integrators: 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Automated onboarding and enrolment, integration with broader range of </a:t>
            </a:r>
            <a:r>
              <a:rPr lang="en-US" sz="1400" dirty="0" smtClean="0"/>
              <a:t>IoT applications, </a:t>
            </a:r>
            <a:r>
              <a:rPr lang="en-US" sz="1400" dirty="0"/>
              <a:t>reduce cost of management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Security built in by design architecture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Inclusion of IoT data for application integration and privacy is harmonized 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Maximizing the use of the platform and ability to create service offering </a:t>
            </a:r>
          </a:p>
          <a:p>
            <a:pPr marL="342900" lvl="1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1400" dirty="0"/>
              <a:t> </a:t>
            </a:r>
          </a:p>
          <a:p>
            <a:pPr>
              <a:lnSpc>
                <a:spcPct val="80000"/>
              </a:lnSpc>
            </a:pPr>
            <a:r>
              <a:rPr lang="en-US" sz="1800" b="1" dirty="0"/>
              <a:t>IoT Service Providers: 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Open access, inclusion for a broader range of IoT data to be more innovative 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Reduce cost of vertically integrated sponsors 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Broader adoption, increasing return on investment and opens new revenue possibilities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Underpins a trust framework to share or commercialize IoT Data 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Supports compliance with data protection</a:t>
            </a:r>
          </a:p>
          <a:p>
            <a:pPr marL="342900" lvl="1" indent="0">
              <a:lnSpc>
                <a:spcPct val="80000"/>
              </a:lnSpc>
              <a:spcBef>
                <a:spcPts val="0"/>
              </a:spcBef>
              <a:buNone/>
            </a:pPr>
            <a:endParaRPr lang="en-US" sz="1400" dirty="0"/>
          </a:p>
          <a:p>
            <a:pPr>
              <a:lnSpc>
                <a:spcPct val="80000"/>
              </a:lnSpc>
            </a:pPr>
            <a:r>
              <a:rPr lang="en-US" sz="1800" b="1" dirty="0"/>
              <a:t>Consumers and End Users: 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Ease of access to participate in service using own IoT </a:t>
            </a:r>
            <a:r>
              <a:rPr lang="en-US" sz="1400" dirty="0" smtClean="0"/>
              <a:t>applications </a:t>
            </a:r>
            <a:endParaRPr lang="en-US" sz="1400" dirty="0"/>
          </a:p>
          <a:p>
            <a:pPr lvl="1">
              <a:lnSpc>
                <a:spcPct val="80000"/>
              </a:lnSpc>
            </a:pPr>
            <a:r>
              <a:rPr lang="en-US" sz="1400" dirty="0"/>
              <a:t>Participation in broader range of services offering better value and choice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Ensure privacy controls over use of data</a:t>
            </a:r>
          </a:p>
          <a:p>
            <a:pPr marL="0" indent="0">
              <a:buNone/>
            </a:pPr>
            <a:endParaRPr lang="en-GB" sz="4400" dirty="0" smtClean="0"/>
          </a:p>
          <a:p>
            <a:pPr lvl="1"/>
            <a:endParaRPr lang="en-US" sz="800" dirty="0"/>
          </a:p>
          <a:p>
            <a:endParaRPr lang="en-US" sz="1800" dirty="0"/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548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71604" y="1524000"/>
            <a:ext cx="7951683" cy="3263504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B42025"/>
                </a:solidFill>
              </a:rPr>
              <a:t>An IoT AppID Security Registry for the industry: 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Provides the foundation for IoT security across the ecosystem, for all stakeholders. 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Ensures that IoT applications and the data they produce can be trusted.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Underpins secure interoperability as a trust framework to share and commercialize IoT data.  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en-US" sz="1000" b="1" dirty="0">
              <a:solidFill>
                <a:srgbClr val="B42025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B42025"/>
                </a:solidFill>
              </a:rPr>
              <a:t>Benefiting the IoT economy for all: 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Enables broader inclusion for IoT </a:t>
            </a:r>
            <a:r>
              <a:rPr lang="en-US" sz="2000" dirty="0" smtClean="0"/>
              <a:t>application </a:t>
            </a:r>
            <a:r>
              <a:rPr lang="en-US" sz="2000" dirty="0"/>
              <a:t>manufacturers and consumers</a:t>
            </a: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2000" dirty="0"/>
              <a:t>Lowers cost of integration and maximizes service innovation possibilities.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Creates data that can be trusted, while protecting privacy of the customers.</a:t>
            </a: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2000" dirty="0"/>
              <a:t>Maximizes revenue and limits IoT security vulnerabilities through trusted open IoT services for service providers.  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Anticipates innovative services, knowing that those services are secure.</a:t>
            </a:r>
            <a:endParaRPr lang="en-US" sz="1800" dirty="0"/>
          </a:p>
          <a:p>
            <a:pPr marL="342900" lvl="1" indent="0">
              <a:lnSpc>
                <a:spcPct val="80000"/>
              </a:lnSpc>
              <a:buNone/>
            </a:pPr>
            <a:endParaRPr lang="en-US" sz="4000" dirty="0" smtClean="0"/>
          </a:p>
          <a:p>
            <a:pPr lvl="1">
              <a:lnSpc>
                <a:spcPct val="80000"/>
              </a:lnSpc>
            </a:pPr>
            <a:endParaRPr lang="en-US" sz="4000" dirty="0" smtClean="0"/>
          </a:p>
          <a:p>
            <a:pPr marL="342900" lvl="1" indent="0">
              <a:lnSpc>
                <a:spcPct val="80000"/>
              </a:lnSpc>
              <a:buNone/>
            </a:pPr>
            <a:endParaRPr lang="en-US" sz="4000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15277" y="76200"/>
            <a:ext cx="840801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36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rgbClr val="C00000"/>
                </a:solidFill>
              </a:defRPr>
            </a:lvl2pPr>
            <a:lvl3pPr algn="ctr" eaLnBrk="0" hangingPunct="0">
              <a:defRPr sz="4400">
                <a:solidFill>
                  <a:srgbClr val="C00000"/>
                </a:solidFill>
              </a:defRPr>
            </a:lvl3pPr>
            <a:lvl4pPr algn="ctr" eaLnBrk="0" hangingPunct="0">
              <a:defRPr sz="4400">
                <a:solidFill>
                  <a:srgbClr val="C00000"/>
                </a:solidFill>
              </a:defRPr>
            </a:lvl4pPr>
            <a:lvl5pPr algn="ctr" eaLnBrk="0" hangingPunct="0">
              <a:defRPr sz="4400">
                <a:solidFill>
                  <a:srgbClr val="C00000"/>
                </a:solidFill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9pPr>
          </a:lstStyle>
          <a:p>
            <a:r>
              <a:rPr lang="en-US" sz="2800" dirty="0" smtClean="0"/>
              <a:t>Using </a:t>
            </a:r>
            <a:r>
              <a:rPr lang="en-US" sz="2800" dirty="0" err="1" smtClean="0"/>
              <a:t>AppID</a:t>
            </a:r>
            <a:r>
              <a:rPr lang="en-US" sz="2800" dirty="0" smtClean="0"/>
              <a:t> Registry Function data to enable </a:t>
            </a:r>
          </a:p>
          <a:p>
            <a:r>
              <a:rPr lang="en-US" sz="2800" dirty="0" smtClean="0"/>
              <a:t>oneM2M system authenticate unknown applications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1707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438400"/>
            <a:ext cx="7239000" cy="1143000"/>
          </a:xfrm>
        </p:spPr>
        <p:txBody>
          <a:bodyPr/>
          <a:lstStyle/>
          <a:p>
            <a:r>
              <a:rPr lang="en-GB" dirty="0" smtClean="0"/>
              <a:t>Possible scenario for </a:t>
            </a:r>
            <a:r>
              <a:rPr lang="en-GB" dirty="0" err="1" smtClean="0"/>
              <a:t>AppID</a:t>
            </a:r>
            <a:r>
              <a:rPr lang="en-GB" dirty="0" smtClean="0"/>
              <a:t> Registry Function Integration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7821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686800" cy="1143000"/>
          </a:xfrm>
        </p:spPr>
        <p:txBody>
          <a:bodyPr>
            <a:noAutofit/>
          </a:bodyPr>
          <a:lstStyle/>
          <a:p>
            <a:pPr algn="l"/>
            <a:r>
              <a:rPr lang="en-GB" sz="3600" dirty="0" smtClean="0"/>
              <a:t>CSE to check </a:t>
            </a:r>
            <a:r>
              <a:rPr lang="en-GB" sz="3600" dirty="0" err="1" smtClean="0"/>
              <a:t>AppID</a:t>
            </a:r>
            <a:r>
              <a:rPr lang="en-GB" sz="3600" dirty="0" smtClean="0"/>
              <a:t> data in </a:t>
            </a:r>
            <a:r>
              <a:rPr lang="en-GB" sz="3600" dirty="0"/>
              <a:t>real </a:t>
            </a:r>
            <a:r>
              <a:rPr lang="en-GB" sz="3600" dirty="0" smtClean="0"/>
              <a:t>time</a:t>
            </a:r>
            <a:br>
              <a:rPr lang="en-GB" sz="3600" dirty="0" smtClean="0"/>
            </a:br>
            <a:r>
              <a:rPr lang="en-GB" sz="3600" dirty="0" smtClean="0"/>
              <a:t>from the </a:t>
            </a:r>
            <a:r>
              <a:rPr lang="en-GB" sz="3600" dirty="0" err="1" smtClean="0"/>
              <a:t>AppID</a:t>
            </a:r>
            <a:r>
              <a:rPr lang="en-GB" sz="3600" dirty="0" smtClean="0"/>
              <a:t> Registry Function</a:t>
            </a:r>
            <a:endParaRPr lang="en-GB" sz="3600" dirty="0"/>
          </a:p>
        </p:txBody>
      </p:sp>
      <p:sp>
        <p:nvSpPr>
          <p:cNvPr id="3" name="Rectangle 2"/>
          <p:cNvSpPr/>
          <p:nvPr/>
        </p:nvSpPr>
        <p:spPr>
          <a:xfrm>
            <a:off x="152400" y="1498426"/>
            <a:ext cx="8382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As a Common Service Entity, I want to query the App-ID Registry so I can determine if an App-ID exists and is </a:t>
            </a:r>
            <a:r>
              <a:rPr lang="en-US" sz="1600" dirty="0" smtClean="0"/>
              <a:t>registered and use its data to enroll the application. </a:t>
            </a:r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When an Application Entity (AE) attempts to register with a common service entity (CSE), it passes its App-ID as a parameter of the CREATE request made to the registrar CSE.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The CSE may wish to check (OPTIONALLY) if the App-ID exists in the App-ID Registry </a:t>
            </a:r>
            <a:r>
              <a:rPr lang="en-US" sz="1600" dirty="0" err="1" smtClean="0"/>
              <a:t>Funtion</a:t>
            </a:r>
            <a:r>
              <a:rPr lang="en-US" sz="1600" dirty="0" smtClean="0"/>
              <a:t> before </a:t>
            </a:r>
            <a:r>
              <a:rPr lang="en-US" sz="1600" dirty="0"/>
              <a:t>it allows the AE resource instance to be </a:t>
            </a:r>
            <a:r>
              <a:rPr lang="en-US" sz="1600" dirty="0" smtClean="0"/>
              <a:t>enrolled.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4097471" y="3124200"/>
            <a:ext cx="4589329" cy="3431230"/>
            <a:chOff x="3883361" y="1441660"/>
            <a:chExt cx="5199679" cy="4425903"/>
          </a:xfrm>
        </p:grpSpPr>
        <p:sp>
          <p:nvSpPr>
            <p:cNvPr id="4" name="Rounded Rectangle 3"/>
            <p:cNvSpPr/>
            <p:nvPr/>
          </p:nvSpPr>
          <p:spPr>
            <a:xfrm>
              <a:off x="4167593" y="2113507"/>
              <a:ext cx="728662" cy="50482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accent2">
                      <a:lumMod val="10000"/>
                    </a:schemeClr>
                  </a:solidFill>
                </a:rPr>
                <a:t>AE</a:t>
              </a:r>
              <a:endParaRPr lang="en-US" sz="1400" b="1" dirty="0">
                <a:solidFill>
                  <a:schemeClr val="accent2">
                    <a:lumMod val="10000"/>
                  </a:schemeClr>
                </a:solidFill>
              </a:endParaRP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4167593" y="3280722"/>
              <a:ext cx="728662" cy="50482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accent2">
                      <a:lumMod val="10000"/>
                    </a:schemeClr>
                  </a:solidFill>
                </a:rPr>
                <a:t>CSE</a:t>
              </a:r>
              <a:endParaRPr lang="en-US" sz="1400" b="1" dirty="0">
                <a:solidFill>
                  <a:schemeClr val="accent2">
                    <a:lumMod val="10000"/>
                  </a:schemeClr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4167593" y="4447936"/>
              <a:ext cx="728662" cy="50482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accent2">
                      <a:lumMod val="10000"/>
                    </a:schemeClr>
                  </a:solidFill>
                </a:rPr>
                <a:t>N</a:t>
              </a:r>
              <a:r>
                <a:rPr lang="en-US" sz="1400" b="1" dirty="0" smtClean="0">
                  <a:solidFill>
                    <a:schemeClr val="accent2">
                      <a:lumMod val="10000"/>
                    </a:schemeClr>
                  </a:solidFill>
                </a:rPr>
                <a:t>SE</a:t>
              </a:r>
              <a:endParaRPr lang="en-US" sz="1400" b="1" dirty="0">
                <a:solidFill>
                  <a:schemeClr val="accent2">
                    <a:lumMod val="10000"/>
                  </a:schemeClr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6566802" y="2113507"/>
              <a:ext cx="728662" cy="50482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accent2">
                      <a:lumMod val="10000"/>
                    </a:schemeClr>
                  </a:solidFill>
                </a:rPr>
                <a:t>AE</a:t>
              </a:r>
              <a:endParaRPr lang="en-US" sz="1400" b="1" dirty="0">
                <a:solidFill>
                  <a:schemeClr val="accent2">
                    <a:lumMod val="10000"/>
                  </a:schemeClr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6566802" y="3280722"/>
              <a:ext cx="728662" cy="50482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accent2">
                      <a:lumMod val="10000"/>
                    </a:schemeClr>
                  </a:solidFill>
                </a:rPr>
                <a:t>CSE</a:t>
              </a:r>
              <a:endParaRPr lang="en-US" sz="1400" b="1" dirty="0">
                <a:solidFill>
                  <a:schemeClr val="accent2">
                    <a:lumMod val="10000"/>
                  </a:schemeClr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566802" y="4447936"/>
              <a:ext cx="728662" cy="50482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accent2">
                      <a:lumMod val="10000"/>
                    </a:schemeClr>
                  </a:solidFill>
                </a:rPr>
                <a:t>N</a:t>
              </a:r>
              <a:r>
                <a:rPr lang="en-US" sz="1400" b="1" dirty="0" smtClean="0">
                  <a:solidFill>
                    <a:schemeClr val="accent2">
                      <a:lumMod val="10000"/>
                    </a:schemeClr>
                  </a:solidFill>
                </a:rPr>
                <a:t>SE</a:t>
              </a:r>
              <a:endParaRPr lang="en-US" sz="1400" b="1" dirty="0">
                <a:solidFill>
                  <a:schemeClr val="accent2">
                    <a:lumMod val="10000"/>
                  </a:schemeClr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883361" y="1441660"/>
              <a:ext cx="1297123" cy="396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/>
                <a:t>Field Domain</a:t>
              </a:r>
              <a:endParaRPr lang="en-US" sz="1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10834" y="1443289"/>
              <a:ext cx="2040600" cy="396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/>
                <a:t>Infrastructure Domain</a:t>
              </a:r>
              <a:endParaRPr lang="en-US" sz="1400" dirty="0"/>
            </a:p>
          </p:txBody>
        </p:sp>
        <p:cxnSp>
          <p:nvCxnSpPr>
            <p:cNvPr id="12" name="Straight Connector 11"/>
            <p:cNvCxnSpPr>
              <a:stCxn id="4" idx="2"/>
              <a:endCxn id="5" idx="0"/>
            </p:cNvCxnSpPr>
            <p:nvPr/>
          </p:nvCxnSpPr>
          <p:spPr>
            <a:xfrm>
              <a:off x="4531924" y="2618332"/>
              <a:ext cx="0" cy="662390"/>
            </a:xfrm>
            <a:prstGeom prst="line">
              <a:avLst/>
            </a:prstGeom>
            <a:ln>
              <a:solidFill>
                <a:schemeClr val="tx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5" idx="2"/>
              <a:endCxn id="6" idx="0"/>
            </p:cNvCxnSpPr>
            <p:nvPr/>
          </p:nvCxnSpPr>
          <p:spPr>
            <a:xfrm>
              <a:off x="4531924" y="3785547"/>
              <a:ext cx="0" cy="662389"/>
            </a:xfrm>
            <a:prstGeom prst="line">
              <a:avLst/>
            </a:prstGeom>
            <a:ln>
              <a:solidFill>
                <a:schemeClr val="tx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7" idx="2"/>
              <a:endCxn id="8" idx="0"/>
            </p:cNvCxnSpPr>
            <p:nvPr/>
          </p:nvCxnSpPr>
          <p:spPr>
            <a:xfrm>
              <a:off x="6931133" y="2618332"/>
              <a:ext cx="0" cy="662390"/>
            </a:xfrm>
            <a:prstGeom prst="line">
              <a:avLst/>
            </a:prstGeom>
            <a:ln>
              <a:solidFill>
                <a:schemeClr val="tx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6931133" y="3785547"/>
              <a:ext cx="0" cy="662390"/>
            </a:xfrm>
            <a:prstGeom prst="line">
              <a:avLst/>
            </a:prstGeom>
            <a:ln>
              <a:solidFill>
                <a:schemeClr val="tx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5729524" y="1822171"/>
              <a:ext cx="17417" cy="3130590"/>
            </a:xfrm>
            <a:prstGeom prst="line">
              <a:avLst/>
            </a:prstGeom>
            <a:ln>
              <a:solidFill>
                <a:schemeClr val="tx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endCxn id="8" idx="1"/>
            </p:cNvCxnSpPr>
            <p:nvPr/>
          </p:nvCxnSpPr>
          <p:spPr>
            <a:xfrm>
              <a:off x="4531924" y="2618332"/>
              <a:ext cx="2034878" cy="914803"/>
            </a:xfrm>
            <a:prstGeom prst="line">
              <a:avLst/>
            </a:prstGeom>
            <a:ln>
              <a:solidFill>
                <a:schemeClr val="tx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5" idx="3"/>
              <a:endCxn id="8" idx="1"/>
            </p:cNvCxnSpPr>
            <p:nvPr/>
          </p:nvCxnSpPr>
          <p:spPr>
            <a:xfrm>
              <a:off x="4896255" y="3533135"/>
              <a:ext cx="1670547" cy="0"/>
            </a:xfrm>
            <a:prstGeom prst="line">
              <a:avLst/>
            </a:prstGeom>
            <a:ln>
              <a:solidFill>
                <a:schemeClr val="tx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8" idx="3"/>
            </p:cNvCxnSpPr>
            <p:nvPr/>
          </p:nvCxnSpPr>
          <p:spPr>
            <a:xfrm>
              <a:off x="7295464" y="3533135"/>
              <a:ext cx="350662" cy="0"/>
            </a:xfrm>
            <a:prstGeom prst="line">
              <a:avLst/>
            </a:prstGeom>
            <a:ln>
              <a:solidFill>
                <a:schemeClr val="tx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loud 19"/>
            <p:cNvSpPr/>
            <p:nvPr/>
          </p:nvSpPr>
          <p:spPr>
            <a:xfrm>
              <a:off x="7659796" y="2989199"/>
              <a:ext cx="1423244" cy="1087868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Infrastructure Domain of other Service Provider</a:t>
              </a:r>
              <a:endParaRPr lang="en-US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77634" y="2850699"/>
              <a:ext cx="488918" cy="3374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err="1" smtClean="0"/>
                <a:t>Mca</a:t>
              </a:r>
              <a:endParaRPr lang="en-US" sz="105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931133" y="2809697"/>
              <a:ext cx="488918" cy="3374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err="1" smtClean="0"/>
                <a:t>Mca</a:t>
              </a:r>
              <a:endParaRPr lang="en-US" sz="105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155464" y="2671197"/>
              <a:ext cx="488918" cy="3374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err="1" smtClean="0"/>
                <a:t>Mca</a:t>
              </a:r>
              <a:endParaRPr lang="en-US" sz="105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088191" y="3978241"/>
              <a:ext cx="496183" cy="3374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err="1" smtClean="0"/>
                <a:t>Mcn</a:t>
              </a:r>
              <a:endParaRPr lang="en-US" sz="105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923439" y="3988957"/>
              <a:ext cx="496183" cy="3374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err="1" smtClean="0"/>
                <a:t>Mcn</a:t>
              </a:r>
              <a:endParaRPr lang="en-US" sz="105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977031" y="3276854"/>
              <a:ext cx="479839" cy="3374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err="1" smtClean="0"/>
                <a:t>Mcc</a:t>
              </a:r>
              <a:endParaRPr lang="en-US" sz="1050" dirty="0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5303930" y="5032875"/>
              <a:ext cx="895682" cy="83468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 err="1" smtClean="0">
                  <a:solidFill>
                    <a:srgbClr val="C00000"/>
                  </a:solidFill>
                </a:rPr>
                <a:t>AppID</a:t>
              </a:r>
              <a:endParaRPr lang="en-US" sz="1100" b="1" dirty="0" smtClean="0">
                <a:solidFill>
                  <a:srgbClr val="C00000"/>
                </a:solidFill>
              </a:endParaRPr>
            </a:p>
            <a:p>
              <a:pPr algn="ctr"/>
              <a:r>
                <a:rPr lang="en-US" sz="1100" b="1" dirty="0" smtClean="0">
                  <a:solidFill>
                    <a:srgbClr val="C00000"/>
                  </a:solidFill>
                </a:rPr>
                <a:t>Registry</a:t>
              </a:r>
            </a:p>
            <a:p>
              <a:pPr algn="ctr"/>
              <a:r>
                <a:rPr lang="en-US" sz="1100" b="1" dirty="0" smtClean="0">
                  <a:solidFill>
                    <a:srgbClr val="C00000"/>
                  </a:solidFill>
                </a:rPr>
                <a:t>Function </a:t>
              </a:r>
              <a:endParaRPr lang="en-US" sz="1100" b="1" dirty="0">
                <a:solidFill>
                  <a:srgbClr val="C00000"/>
                </a:solidFill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4840010" y="3785545"/>
              <a:ext cx="769746" cy="1268046"/>
            </a:xfrm>
            <a:prstGeom prst="line">
              <a:avLst/>
            </a:prstGeom>
            <a:ln>
              <a:solidFill>
                <a:schemeClr val="tx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5974088" y="3775187"/>
              <a:ext cx="646159" cy="1257687"/>
            </a:xfrm>
            <a:prstGeom prst="line">
              <a:avLst/>
            </a:prstGeom>
            <a:ln>
              <a:solidFill>
                <a:schemeClr val="tx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5985104" y="4061847"/>
              <a:ext cx="468941" cy="3374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err="1" smtClean="0">
                  <a:solidFill>
                    <a:srgbClr val="C00000"/>
                  </a:solidFill>
                </a:rPr>
                <a:t>Mcr</a:t>
              </a:r>
              <a:endParaRPr lang="en-US" sz="1050" dirty="0">
                <a:solidFill>
                  <a:srgbClr val="C0000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081504" y="4071850"/>
              <a:ext cx="468941" cy="3374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err="1" smtClean="0">
                  <a:solidFill>
                    <a:srgbClr val="C00000"/>
                  </a:solidFill>
                </a:rPr>
                <a:t>Mcr</a:t>
              </a:r>
              <a:endParaRPr lang="en-US" sz="1050" dirty="0">
                <a:solidFill>
                  <a:srgbClr val="C00000"/>
                </a:solidFill>
              </a:endParaRPr>
            </a:p>
          </p:txBody>
        </p:sp>
      </p:grpSp>
      <p:sp>
        <p:nvSpPr>
          <p:cNvPr id="33" name="Rectangle 32"/>
          <p:cNvSpPr/>
          <p:nvPr/>
        </p:nvSpPr>
        <p:spPr>
          <a:xfrm>
            <a:off x="456438" y="3314477"/>
            <a:ext cx="27337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Standalone </a:t>
            </a:r>
            <a:r>
              <a:rPr lang="en-GB" b="1" dirty="0" err="1"/>
              <a:t>AppID</a:t>
            </a:r>
            <a:r>
              <a:rPr lang="en-GB" b="1" dirty="0"/>
              <a:t> Registry Function (ARF)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dirty="0" err="1"/>
              <a:t>AppID</a:t>
            </a:r>
            <a:r>
              <a:rPr lang="en-US" dirty="0"/>
              <a:t> Registry function is defined as part of the oneM2M architecture.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Defining a new interface for the CSE to query the ARF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544761"/>
      </p:ext>
    </p:extLst>
  </p:cSld>
  <p:clrMapOvr>
    <a:masterClrMapping/>
  </p:clrMapOvr>
</p:sld>
</file>

<file path=ppt/theme/theme1.xml><?xml version="1.0" encoding="utf-8"?>
<a:theme xmlns:a="http://schemas.openxmlformats.org/drawingml/2006/main" name="oneM2M Content Theme">
  <a:themeElements>
    <a:clrScheme name="oneM2M">
      <a:dk1>
        <a:srgbClr val="000000"/>
      </a:dk1>
      <a:lt1>
        <a:sysClr val="window" lastClr="FFFFFF"/>
      </a:lt1>
      <a:dk2>
        <a:srgbClr val="505450"/>
      </a:dk2>
      <a:lt2>
        <a:srgbClr val="A0A0A3"/>
      </a:lt2>
      <a:accent1>
        <a:srgbClr val="B42025"/>
      </a:accent1>
      <a:accent2>
        <a:srgbClr val="F6921E"/>
      </a:accent2>
      <a:accent3>
        <a:srgbClr val="005480"/>
      </a:accent3>
      <a:accent4>
        <a:srgbClr val="668C97"/>
      </a:accent4>
      <a:accent5>
        <a:srgbClr val="716896"/>
      </a:accent5>
      <a:accent6>
        <a:srgbClr val="008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neM2M">
    <a:dk1>
      <a:srgbClr val="000000"/>
    </a:dk1>
    <a:lt1>
      <a:sysClr val="window" lastClr="FFFFFF"/>
    </a:lt1>
    <a:dk2>
      <a:srgbClr val="505450"/>
    </a:dk2>
    <a:lt2>
      <a:srgbClr val="A0A0A3"/>
    </a:lt2>
    <a:accent1>
      <a:srgbClr val="B42025"/>
    </a:accent1>
    <a:accent2>
      <a:srgbClr val="F6921E"/>
    </a:accent2>
    <a:accent3>
      <a:srgbClr val="005480"/>
    </a:accent3>
    <a:accent4>
      <a:srgbClr val="668C97"/>
    </a:accent4>
    <a:accent5>
      <a:srgbClr val="716896"/>
    </a:accent5>
    <a:accent6>
      <a:srgbClr val="008000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63441</TotalTime>
  <Words>1957</Words>
  <Application>Microsoft Office PowerPoint</Application>
  <PresentationFormat>On-screen Show (4:3)</PresentationFormat>
  <Paragraphs>321</Paragraphs>
  <Slides>18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宋体</vt:lpstr>
      <vt:lpstr>Arial</vt:lpstr>
      <vt:lpstr>Calibri</vt:lpstr>
      <vt:lpstr>Calibri-BoldItalic</vt:lpstr>
      <vt:lpstr>Calibri-Italic</vt:lpstr>
      <vt:lpstr>proxima-nova</vt:lpstr>
      <vt:lpstr>Times New Roman</vt:lpstr>
      <vt:lpstr>oneM2M Content Theme</vt:lpstr>
      <vt:lpstr>Visio</vt:lpstr>
      <vt:lpstr>AppID Registry FUNTION AppID Profile Data to Identity, Verify and AutHenticate applications REGISTERing FOR services.</vt:lpstr>
      <vt:lpstr>Challenges for the CSE connecting  unknown IoT applications. </vt:lpstr>
      <vt:lpstr>Smart City Challenges Limitations due to IoT application onboarding  </vt:lpstr>
      <vt:lpstr>Smart City oneM2M service  Using an AppID Registry Function </vt:lpstr>
      <vt:lpstr>AppID Registry Function  Identify connecting Applications</vt:lpstr>
      <vt:lpstr>AppID Registry Function  Value Benefits to all stakeholders</vt:lpstr>
      <vt:lpstr>PowerPoint Presentation</vt:lpstr>
      <vt:lpstr>Possible scenario for AppID Registry Function Integration </vt:lpstr>
      <vt:lpstr>CSE to check AppID data in real time from the AppID Registry Function</vt:lpstr>
      <vt:lpstr>AppID Registry Function AppID Registration process</vt:lpstr>
      <vt:lpstr>AppID Registry Function AppID Application Auto Identity Enrolment using AppID</vt:lpstr>
      <vt:lpstr>Enrolment using AppID Registry Meta Data  </vt:lpstr>
      <vt:lpstr>AppID Registry Function Discovery/Data Model Onboarding a new application</vt:lpstr>
      <vt:lpstr>AppID Registry Function Discovery/Data Model Onboarding a new application </vt:lpstr>
      <vt:lpstr>AppID Registry Meta Data </vt:lpstr>
      <vt:lpstr>AppID registry Function Digital Certificate – CA Trust </vt:lpstr>
      <vt:lpstr>AppID registry Function Digital Certificate – CA Trust</vt:lpstr>
      <vt:lpstr>Thank You </vt:lpstr>
    </vt:vector>
  </TitlesOfParts>
  <Company>oneM2M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oneM2M - Taking a Look Inside</dc:title>
  <dc:creator>Nicolas Damour</dc:creator>
  <cp:keywords>oneM2M, M2M, IoT</cp:keywords>
  <cp:lastModifiedBy>Deakin, Ian</cp:lastModifiedBy>
  <cp:revision>2528</cp:revision>
  <cp:lastPrinted>2014-10-30T16:01:28Z</cp:lastPrinted>
  <dcterms:created xsi:type="dcterms:W3CDTF">2012-09-11T22:52:11Z</dcterms:created>
  <dcterms:modified xsi:type="dcterms:W3CDTF">2017-07-03T21:45:12Z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2015_ms_pID_725343">
    <vt:lpwstr>(3)Y3t5k2PDFQCF+9mkPvzyGkEW18deRCqwkAKDs2CHVs0Y5m6yTAQNZOl9/z0zusTD6CvUPSEU
BPKU5QKSSaUzfumvPZUhU5uAbI2219YzX+5qluh+ClCjKwQJW4JE5VgmK+VvmRiyf0keNI09
NHmKMOswOnPpWjAWTWYmBLOymyOi7jFFZXiYi4k9L84KG1ZY3o75nr/YjqY1SnqZE+muqxKc
ezHYzfXlBKX3sCgocZ</vt:lpwstr>
  </property>
  <property fmtid="{D5CDD505-2E9C-101B-9397-08002B2CF9AE}" pid="4" name="_2015_ms_pID_7253431">
    <vt:lpwstr>/xRTEfzfGfXFv2iZPGujVQg0ZoaUSWIn8h16toCk78ud/E19Fi58de
pC8egKQnlkVwtKrCrMxLHInvefv0h5sZkybGbAaMlqcsIskb7kKEPlNnDlezFdp/5gF+ah+Q
tFg54brUVwxVKgpgm9jQ3XPnChYgOWyrC64LmwWT9J5GuB6BfHXmpODQMvX254GkD/90UnFP
9n6UCLy3GeAuT1WLK9ZoqtgCuXksjPPF17FX</vt:lpwstr>
  </property>
  <property fmtid="{D5CDD505-2E9C-101B-9397-08002B2CF9AE}" pid="5" name="_2015_ms_pID_7253432">
    <vt:lpwstr>VMMcifd5nI/ISOoxuAmw7UUjmWtNzJgfyOVb
XLCaT47wRq7uyiQfXqF0ypXAXuj3xEef/EnDoH1yWG2KBhII7Bs=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1468202790</vt:lpwstr>
  </property>
</Properties>
</file>