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5" r:id="rId3"/>
    <p:sldId id="276" r:id="rId4"/>
    <p:sldId id="280" r:id="rId5"/>
    <p:sldId id="281" r:id="rId6"/>
    <p:sldId id="279" r:id="rId7"/>
    <p:sldId id="272" r:id="rId8"/>
    <p:sldId id="265" r:id="rId9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67" autoAdjust="0"/>
    <p:restoredTop sz="94660"/>
  </p:normalViewPr>
  <p:slideViewPr>
    <p:cSldViewPr snapToGrid="0">
      <p:cViewPr varScale="1">
        <p:scale>
          <a:sx n="97" d="100"/>
          <a:sy n="97" d="100"/>
        </p:scale>
        <p:origin x="7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7978E-C56D-684D-AB73-680C383568C6}" type="datetimeFigureOut">
              <a:rPr lang="en-US" smtClean="0"/>
              <a:t>9/16/18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643D9-5951-1248-8ED3-3109FE5B4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19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DE8D662E-6289-1246-9DBB-FF026F5C2852}" type="slidenum">
              <a:rPr lang="zh-CN" altLang="en-AU"/>
              <a:pPr>
                <a:spcBef>
                  <a:spcPct val="0"/>
                </a:spcBef>
              </a:pPr>
              <a:t>2</a:t>
            </a:fld>
            <a:endParaRPr lang="en-AU" altLang="zh-CN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7597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DE8D662E-6289-1246-9DBB-FF026F5C2852}" type="slidenum">
              <a:rPr lang="zh-CN" altLang="en-AU"/>
              <a:pPr>
                <a:spcBef>
                  <a:spcPct val="0"/>
                </a:spcBef>
              </a:pPr>
              <a:t>3</a:t>
            </a:fld>
            <a:endParaRPr lang="en-AU" altLang="zh-CN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3018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E3BE48B6-3F2F-E147-9CDB-44222A08FBD6}" type="slidenum">
              <a:rPr lang="zh-CN" altLang="en-AU"/>
              <a:pPr>
                <a:spcBef>
                  <a:spcPct val="0"/>
                </a:spcBef>
              </a:pPr>
              <a:t>4</a:t>
            </a:fld>
            <a:endParaRPr lang="en-AU" altLang="zh-CN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1552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801A2B33-909E-4949-85FB-B039E2D3787B}" type="slidenum">
              <a:rPr lang="zh-CN" altLang="en-AU"/>
              <a:pPr>
                <a:spcBef>
                  <a:spcPct val="0"/>
                </a:spcBef>
              </a:pPr>
              <a:t>7</a:t>
            </a:fld>
            <a:endParaRPr lang="en-AU" altLang="zh-CN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3425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9/16/18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9/16/18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9/16/18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9/16/18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9/16/18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ko-KR" sz="4800" dirty="0">
                <a:solidFill>
                  <a:srgbClr val="C00000"/>
                </a:solidFill>
                <a:uFillTx/>
                <a:latin typeface="Arial" charset="0"/>
                <a:ea typeface="Arial" charset="0"/>
                <a:cs typeface="Arial" charset="0"/>
              </a:rPr>
              <a:t>Dis</a:t>
            </a:r>
            <a:r>
              <a:rPr lang="en-US" altLang="ko-KR" sz="48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tributed Blockchain Database </a:t>
            </a:r>
            <a:br>
              <a:rPr lang="en-US" altLang="ko-KR" sz="48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altLang="ko-KR" sz="48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Use Case</a:t>
            </a:r>
            <a:endParaRPr lang="ko-KR" altLang="en-US" sz="4800" dirty="0">
              <a:solidFill>
                <a:srgbClr val="C00000"/>
              </a:solidFill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REQ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</a:t>
            </a:r>
            <a:r>
              <a:rPr lang="en-US" altLang="ja-JP" sz="2400" dirty="0" err="1">
                <a:solidFill>
                  <a:schemeClr val="bg1"/>
                </a:solidFill>
              </a:rPr>
              <a:t>ChanHyung</a:t>
            </a:r>
            <a:r>
              <a:rPr lang="en-US" altLang="ja-JP" sz="2400" dirty="0">
                <a:solidFill>
                  <a:schemeClr val="bg1"/>
                </a:solidFill>
              </a:rPr>
              <a:t> Lee, Lewis</a:t>
            </a:r>
            <a:r>
              <a:rPr lang="en" altLang="ja-JP" b="1" dirty="0"/>
              <a:t> </a:t>
            </a:r>
            <a:r>
              <a:rPr lang="en-US" altLang="ja-JP" sz="2400" dirty="0" err="1">
                <a:solidFill>
                  <a:schemeClr val="bg1"/>
                </a:solidFill>
              </a:rPr>
              <a:t>Nkenyereye</a:t>
            </a:r>
            <a:r>
              <a:rPr lang="en-US" altLang="ja-JP" sz="2400" dirty="0">
                <a:solidFill>
                  <a:schemeClr val="bg1"/>
                </a:solidFill>
              </a:rPr>
              <a:t>,</a:t>
            </a:r>
            <a:r>
              <a:rPr lang="en-US" altLang="ja-JP" sz="2400" dirty="0">
                <a:solidFill>
                  <a:schemeClr val="bg1"/>
                </a:solidFill>
                <a:ea typeface="SimSun" charset="-122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a typeface="SimSun" charset="-122"/>
              </a:rPr>
              <a:t>JaeSeung</a:t>
            </a:r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 Song (KETI)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2018-09-17 to 2018-09-21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0521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REQ</a:t>
            </a:r>
            <a:r>
              <a:rPr lang="mr-IN" sz="2000" b="1" dirty="0" smtClean="0">
                <a:latin typeface="Arial" charset="0"/>
                <a:ea typeface="Arial" charset="0"/>
                <a:cs typeface="Arial" charset="0"/>
              </a:rPr>
              <a:t>-2018-0</a:t>
            </a:r>
            <a:r>
              <a:rPr lang="en-US" sz="2000" b="1" dirty="0" smtClean="0">
                <a:latin typeface="Arial" charset="0"/>
                <a:ea typeface="Arial" charset="0"/>
                <a:cs typeface="Arial" charset="0"/>
              </a:rPr>
              <a:t>076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018" y="1299854"/>
            <a:ext cx="10515600" cy="5242989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>
                <a:latin typeface="Arial" charset="0"/>
                <a:ea typeface="Arial" charset="0"/>
                <a:cs typeface="Arial" charset="0"/>
              </a:rPr>
              <a:t>Distributed Blockchain Database</a:t>
            </a:r>
          </a:p>
          <a:p>
            <a:pPr lvl="1"/>
            <a:r>
              <a:rPr lang="en-US" altLang="ko-KR" dirty="0">
                <a:latin typeface="Arial" charset="0"/>
                <a:ea typeface="Arial" charset="0"/>
                <a:cs typeface="Arial" charset="0"/>
              </a:rPr>
              <a:t>Data would be stored in multiple blockchain peers</a:t>
            </a:r>
          </a:p>
          <a:p>
            <a:pPr lvl="1"/>
            <a:r>
              <a:rPr lang="en-US" dirty="0"/>
              <a:t>Between peers, they will be a consensus on the data before sharing it</a:t>
            </a:r>
          </a:p>
          <a:p>
            <a:pPr lvl="1"/>
            <a:r>
              <a:rPr lang="en-US" dirty="0"/>
              <a:t>The shared data shared and added to block is hard to compromise  by malicious user or attacker. </a:t>
            </a:r>
          </a:p>
          <a:p>
            <a:pPr lvl="2"/>
            <a:r>
              <a:rPr lang="en-US" dirty="0"/>
              <a:t>Because, for a data to be modified, many blocks on all peers should  also be modified at the same time.</a:t>
            </a:r>
          </a:p>
          <a:p>
            <a:pPr lvl="1"/>
            <a:r>
              <a:rPr lang="en-US" dirty="0"/>
              <a:t>To provide integrity of data, blockchain based distributed database </a:t>
            </a:r>
            <a:br>
              <a:rPr lang="en-US" dirty="0"/>
            </a:br>
            <a:r>
              <a:rPr lang="en-US" dirty="0"/>
              <a:t>can be a good option on IoT service.</a:t>
            </a:r>
          </a:p>
          <a:p>
            <a:pPr lvl="1"/>
            <a:r>
              <a:rPr lang="en-US" dirty="0"/>
              <a:t>Example: </a:t>
            </a:r>
          </a:p>
          <a:p>
            <a:pPr lvl="2"/>
            <a:r>
              <a:rPr lang="en-US" dirty="0"/>
              <a:t>Let’s think about this on food supply chain.</a:t>
            </a:r>
          </a:p>
          <a:p>
            <a:pPr lvl="2"/>
            <a:r>
              <a:rPr lang="en-US" dirty="0"/>
              <a:t>Farmer, transporter, seller need to  share the data </a:t>
            </a:r>
            <a:br>
              <a:rPr lang="en-US" dirty="0"/>
            </a:br>
            <a:r>
              <a:rPr lang="en-US" dirty="0"/>
              <a:t>about food</a:t>
            </a:r>
            <a:r>
              <a:rPr lang="ko-KR" altLang="en-US" dirty="0"/>
              <a:t> </a:t>
            </a:r>
            <a:r>
              <a:rPr lang="en-US" altLang="ko-KR" dirty="0"/>
              <a:t>like temperature, humidity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Data will be stored on each peer, and before it is added to block,</a:t>
            </a:r>
            <a:br>
              <a:rPr lang="en-US" dirty="0"/>
            </a:br>
            <a:r>
              <a:rPr lang="en-US" dirty="0"/>
              <a:t>all peers will check and have a consensus on the data.</a:t>
            </a:r>
          </a:p>
          <a:p>
            <a:pPr lvl="2"/>
            <a:r>
              <a:rPr lang="en-US" dirty="0"/>
              <a:t>After that, the integrity of data  is achieved due</a:t>
            </a:r>
          </a:p>
          <a:p>
            <a:pPr marL="914400" lvl="2" indent="0">
              <a:buNone/>
            </a:pPr>
            <a:r>
              <a:rPr lang="en-US" dirty="0"/>
              <a:t>    to the advantages of blockchain.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34696" y="0"/>
            <a:ext cx="8352104" cy="1173570"/>
          </a:xfrm>
        </p:spPr>
        <p:txBody>
          <a:bodyPr>
            <a:normAutofit/>
          </a:bodyPr>
          <a:lstStyle/>
          <a:p>
            <a:r>
              <a:rPr lang="en-US" sz="3600" dirty="0"/>
              <a:t>Distributed Blockchain Database</a:t>
            </a: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xmlns="" id="{1B01CA5E-E11C-2B43-8435-07DA07DCF7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53" y="3788846"/>
            <a:ext cx="4991346" cy="2599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48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018" y="1299855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latin typeface="Arial" charset="0"/>
                <a:ea typeface="Arial" charset="0"/>
                <a:cs typeface="Arial" charset="0"/>
              </a:rPr>
              <a:t>Distributed Blockchain Database</a:t>
            </a:r>
          </a:p>
          <a:p>
            <a:pPr lvl="1"/>
            <a:r>
              <a:rPr lang="en-US" altLang="ko-KR" sz="1800" dirty="0">
                <a:latin typeface="Arial" charset="0"/>
                <a:ea typeface="ＭＳ Ｐゴシック" charset="-128"/>
              </a:rPr>
              <a:t>There are AEs and CSE on private blockchain network.</a:t>
            </a:r>
          </a:p>
          <a:p>
            <a:pPr lvl="1"/>
            <a:r>
              <a:rPr lang="en-US" altLang="ko-KR" sz="1800" dirty="0">
                <a:latin typeface="Arial" charset="0"/>
                <a:ea typeface="ＭＳ Ｐゴシック" charset="-128"/>
              </a:rPr>
              <a:t>AEs parse blockchain transaction created by each marking peer, </a:t>
            </a:r>
            <a:br>
              <a:rPr lang="en-US" altLang="ko-KR" sz="1800" dirty="0">
                <a:latin typeface="Arial" charset="0"/>
                <a:ea typeface="ＭＳ Ｐゴシック" charset="-128"/>
              </a:rPr>
            </a:br>
            <a:r>
              <a:rPr lang="en-US" altLang="ko-KR" sz="1800" dirty="0">
                <a:latin typeface="Arial" charset="0"/>
                <a:ea typeface="ＭＳ Ｐゴシック" charset="-128"/>
              </a:rPr>
              <a:t>and forward to CSE using </a:t>
            </a:r>
            <a:r>
              <a:rPr lang="en-US" altLang="ko-KR" sz="1800" dirty="0" err="1">
                <a:latin typeface="Arial" charset="0"/>
                <a:ea typeface="ＭＳ Ｐゴシック" charset="-128"/>
              </a:rPr>
              <a:t>Mca</a:t>
            </a:r>
            <a:r>
              <a:rPr lang="en-US" altLang="ko-KR" sz="1800" dirty="0">
                <a:latin typeface="Arial" charset="0"/>
                <a:ea typeface="ＭＳ Ｐゴシック" charset="-128"/>
              </a:rPr>
              <a:t> reference point with the peer’s</a:t>
            </a:r>
            <a:r>
              <a:rPr lang="ko-KR" altLang="en-US" sz="1800" dirty="0">
                <a:latin typeface="Arial" charset="0"/>
                <a:ea typeface="ＭＳ Ｐゴシック" charset="-128"/>
              </a:rPr>
              <a:t> </a:t>
            </a:r>
            <a:r>
              <a:rPr lang="en-US" altLang="ko-KR" sz="1800" dirty="0">
                <a:latin typeface="Arial" charset="0"/>
                <a:ea typeface="ＭＳ Ｐゴシック" charset="-128"/>
              </a:rPr>
              <a:t>information like AE-ID.</a:t>
            </a:r>
          </a:p>
          <a:p>
            <a:pPr lvl="1"/>
            <a:r>
              <a:rPr lang="en-US" altLang="ko-KR" sz="1800" dirty="0">
                <a:latin typeface="Arial" charset="0"/>
                <a:ea typeface="ＭＳ Ｐゴシック" charset="-128"/>
              </a:rPr>
              <a:t>CSE </a:t>
            </a:r>
            <a:r>
              <a:rPr lang="en-US" altLang="ko-KR" sz="1800" dirty="0" smtClean="0">
                <a:latin typeface="Arial" charset="0"/>
                <a:ea typeface="ＭＳ Ｐゴシック" charset="-128"/>
              </a:rPr>
              <a:t>provides CRUD operations </a:t>
            </a:r>
            <a:r>
              <a:rPr lang="en-US" altLang="ko-KR" sz="1800" dirty="0">
                <a:latin typeface="Arial" charset="0"/>
                <a:ea typeface="ＭＳ Ｐゴシック" charset="-128"/>
              </a:rPr>
              <a:t>using distributed blockchain database for specific resources like containing ‘</a:t>
            </a:r>
            <a:r>
              <a:rPr lang="en-US" altLang="ko-KR" sz="1800" dirty="0" err="1">
                <a:latin typeface="Arial" charset="0"/>
                <a:ea typeface="ＭＳ Ｐゴシック" charset="-128"/>
              </a:rPr>
              <a:t>bc</a:t>
            </a:r>
            <a:r>
              <a:rPr lang="en-US" altLang="ko-KR" sz="1800" dirty="0">
                <a:latin typeface="Arial" charset="0"/>
                <a:ea typeface="ＭＳ Ｐゴシック" charset="-128"/>
              </a:rPr>
              <a:t>’ optional attribute.</a:t>
            </a:r>
          </a:p>
          <a:p>
            <a:pPr lvl="1"/>
            <a:r>
              <a:rPr lang="en-US" altLang="ko-KR" sz="1800" dirty="0">
                <a:latin typeface="Arial" charset="0"/>
                <a:ea typeface="ＭＳ Ｐゴシック" charset="-128"/>
              </a:rPr>
              <a:t>CSE also can provide the data with its integrity to consumer.</a:t>
            </a:r>
          </a:p>
          <a:p>
            <a:pPr lvl="1"/>
            <a:endParaRPr lang="en-US" altLang="ko-KR" sz="1800" dirty="0">
              <a:latin typeface="Arial" charset="0"/>
              <a:ea typeface="ＭＳ Ｐゴシック" charset="-128"/>
            </a:endParaRPr>
          </a:p>
          <a:p>
            <a:endParaRPr lang="en-US" altLang="zh-CN" sz="1800" dirty="0">
              <a:latin typeface="Arial" charset="0"/>
              <a:ea typeface="ＭＳ Ｐゴシック" charset="-128"/>
            </a:endParaRPr>
          </a:p>
          <a:p>
            <a:endParaRPr lang="en-US" altLang="zh-CN" sz="2400" dirty="0">
              <a:latin typeface="Arial" charset="0"/>
              <a:ea typeface="ＭＳ Ｐゴシック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Distributed Blockchain Database </a:t>
            </a:r>
            <a:br>
              <a:rPr lang="en-US" sz="3600" dirty="0"/>
            </a:br>
            <a:r>
              <a:rPr lang="en-US" sz="3600" dirty="0"/>
              <a:t>Use Case in oneM2M </a:t>
            </a:r>
          </a:p>
        </p:txBody>
      </p:sp>
      <p:pic>
        <p:nvPicPr>
          <p:cNvPr id="12295" name="그림 12294">
            <a:extLst>
              <a:ext uri="{FF2B5EF4-FFF2-40B4-BE49-F238E27FC236}">
                <a16:creationId xmlns:a16="http://schemas.microsoft.com/office/drawing/2014/main" xmlns="" id="{830DED42-22D6-0B47-9CB5-123AD2139D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628" y="3453414"/>
            <a:ext cx="6294676" cy="302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83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424" y="0"/>
            <a:ext cx="9534728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High-level concept of Distributed Blockchain Database Use case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xmlns="" id="{37B3CB41-6178-D44F-8D51-34D3FF3A6E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13" y="1296138"/>
            <a:ext cx="8497133" cy="5319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585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430741" cy="1173570"/>
          </a:xfrm>
        </p:spPr>
        <p:txBody>
          <a:bodyPr>
            <a:normAutofit/>
          </a:bodyPr>
          <a:lstStyle/>
          <a:p>
            <a:r>
              <a:rPr lang="en-US" dirty="0"/>
              <a:t>Blockchain database usage Procedures</a:t>
            </a:r>
          </a:p>
        </p:txBody>
      </p:sp>
      <p:grpSp>
        <p:nvGrpSpPr>
          <p:cNvPr id="54" name="그룹 53">
            <a:extLst>
              <a:ext uri="{FF2B5EF4-FFF2-40B4-BE49-F238E27FC236}">
                <a16:creationId xmlns:a16="http://schemas.microsoft.com/office/drawing/2014/main" xmlns="" id="{E26B97AB-DD36-0042-A067-37D620B69D3E}"/>
              </a:ext>
            </a:extLst>
          </p:cNvPr>
          <p:cNvGrpSpPr/>
          <p:nvPr/>
        </p:nvGrpSpPr>
        <p:grpSpPr>
          <a:xfrm>
            <a:off x="2310293" y="1328922"/>
            <a:ext cx="7037893" cy="5064173"/>
            <a:chOff x="703435" y="341206"/>
            <a:chExt cx="8533940" cy="6140666"/>
          </a:xfrm>
        </p:grpSpPr>
        <p:sp>
          <p:nvSpPr>
            <p:cNvPr id="55" name="직사각형 54">
              <a:extLst>
                <a:ext uri="{FF2B5EF4-FFF2-40B4-BE49-F238E27FC236}">
                  <a16:creationId xmlns:a16="http://schemas.microsoft.com/office/drawing/2014/main" xmlns="" id="{6E205472-ECEA-D24F-B978-6A373120C895}"/>
                </a:ext>
              </a:extLst>
            </p:cNvPr>
            <p:cNvSpPr/>
            <p:nvPr/>
          </p:nvSpPr>
          <p:spPr>
            <a:xfrm>
              <a:off x="703435" y="341206"/>
              <a:ext cx="1620000" cy="6195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ko-KR" sz="1300" dirty="0">
                  <a:solidFill>
                    <a:schemeClr val="tx1"/>
                  </a:solidFill>
                </a:rPr>
                <a:t>Blockchain Peers</a:t>
              </a:r>
              <a:br>
                <a:rPr kumimoji="1" lang="en-US" altLang="ko-KR" sz="1300" dirty="0">
                  <a:solidFill>
                    <a:schemeClr val="tx1"/>
                  </a:solidFill>
                </a:rPr>
              </a:br>
              <a:r>
                <a:rPr kumimoji="1" lang="en-US" altLang="ko-KR" sz="1300" dirty="0">
                  <a:solidFill>
                    <a:schemeClr val="tx1"/>
                  </a:solidFill>
                </a:rPr>
                <a:t>(Sensors)</a:t>
              </a:r>
              <a:endParaRPr kumimoji="1" lang="ko-KR" altLang="en-US" sz="1300" dirty="0">
                <a:solidFill>
                  <a:schemeClr val="tx1"/>
                </a:solidFill>
              </a:endParaRPr>
            </a:p>
          </p:txBody>
        </p:sp>
        <p:sp>
          <p:nvSpPr>
            <p:cNvPr id="56" name="직사각형 55">
              <a:extLst>
                <a:ext uri="{FF2B5EF4-FFF2-40B4-BE49-F238E27FC236}">
                  <a16:creationId xmlns:a16="http://schemas.microsoft.com/office/drawing/2014/main" xmlns="" id="{08EC445C-574D-084B-8675-BDFBCB5312E4}"/>
                </a:ext>
              </a:extLst>
            </p:cNvPr>
            <p:cNvSpPr/>
            <p:nvPr/>
          </p:nvSpPr>
          <p:spPr>
            <a:xfrm>
              <a:off x="3008082" y="341206"/>
              <a:ext cx="1620000" cy="6195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ko-KR" dirty="0">
                  <a:solidFill>
                    <a:schemeClr val="tx1"/>
                  </a:solidFill>
                </a:rPr>
                <a:t>AE-1</a:t>
              </a:r>
              <a:endParaRPr kumimoji="1"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직사각형 56">
              <a:extLst>
                <a:ext uri="{FF2B5EF4-FFF2-40B4-BE49-F238E27FC236}">
                  <a16:creationId xmlns:a16="http://schemas.microsoft.com/office/drawing/2014/main" xmlns="" id="{A5ACB7D1-8B79-8B49-88DA-AFA06DCE8E43}"/>
                </a:ext>
              </a:extLst>
            </p:cNvPr>
            <p:cNvSpPr/>
            <p:nvPr/>
          </p:nvSpPr>
          <p:spPr>
            <a:xfrm>
              <a:off x="5312729" y="341206"/>
              <a:ext cx="1620000" cy="6195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ko-KR" dirty="0">
                  <a:solidFill>
                    <a:schemeClr val="tx1"/>
                  </a:solidFill>
                </a:rPr>
                <a:t>CSE</a:t>
              </a:r>
              <a:endParaRPr kumimoji="1" lang="ko-KR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58" name="직선 연결선[R] 57">
              <a:extLst>
                <a:ext uri="{FF2B5EF4-FFF2-40B4-BE49-F238E27FC236}">
                  <a16:creationId xmlns:a16="http://schemas.microsoft.com/office/drawing/2014/main" xmlns="" id="{C11BD1D4-0ACC-C64A-9FD6-3F09C0A2B1C3}"/>
                </a:ext>
              </a:extLst>
            </p:cNvPr>
            <p:cNvCxnSpPr>
              <a:cxnSpLocks/>
              <a:stCxn id="55" idx="2"/>
            </p:cNvCxnSpPr>
            <p:nvPr/>
          </p:nvCxnSpPr>
          <p:spPr>
            <a:xfrm>
              <a:off x="1513435" y="960746"/>
              <a:ext cx="0" cy="55211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직선 연결선[R] 58">
              <a:extLst>
                <a:ext uri="{FF2B5EF4-FFF2-40B4-BE49-F238E27FC236}">
                  <a16:creationId xmlns:a16="http://schemas.microsoft.com/office/drawing/2014/main" xmlns="" id="{6B4B7523-BA50-4C48-8F5A-C7A99301DAC4}"/>
                </a:ext>
              </a:extLst>
            </p:cNvPr>
            <p:cNvCxnSpPr>
              <a:cxnSpLocks/>
              <a:stCxn id="56" idx="2"/>
            </p:cNvCxnSpPr>
            <p:nvPr/>
          </p:nvCxnSpPr>
          <p:spPr>
            <a:xfrm>
              <a:off x="3818082" y="960746"/>
              <a:ext cx="0" cy="55211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직선 연결선[R] 59">
              <a:extLst>
                <a:ext uri="{FF2B5EF4-FFF2-40B4-BE49-F238E27FC236}">
                  <a16:creationId xmlns:a16="http://schemas.microsoft.com/office/drawing/2014/main" xmlns="" id="{3268DE6E-2FF5-274B-B36E-1DED5D9E6B0C}"/>
                </a:ext>
              </a:extLst>
            </p:cNvPr>
            <p:cNvCxnSpPr>
              <a:cxnSpLocks/>
              <a:stCxn id="57" idx="2"/>
            </p:cNvCxnSpPr>
            <p:nvPr/>
          </p:nvCxnSpPr>
          <p:spPr>
            <a:xfrm>
              <a:off x="6122729" y="960746"/>
              <a:ext cx="0" cy="55211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직사각형 60">
              <a:extLst>
                <a:ext uri="{FF2B5EF4-FFF2-40B4-BE49-F238E27FC236}">
                  <a16:creationId xmlns:a16="http://schemas.microsoft.com/office/drawing/2014/main" xmlns="" id="{9E63AA8A-A458-744B-A9E9-132D2085FB17}"/>
                </a:ext>
              </a:extLst>
            </p:cNvPr>
            <p:cNvSpPr/>
            <p:nvPr/>
          </p:nvSpPr>
          <p:spPr>
            <a:xfrm>
              <a:off x="7617375" y="341206"/>
              <a:ext cx="1620000" cy="6195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ko-KR" dirty="0">
                  <a:solidFill>
                    <a:schemeClr val="tx1"/>
                  </a:solidFill>
                </a:rPr>
                <a:t>AE-2</a:t>
              </a:r>
              <a:endParaRPr kumimoji="1" lang="ko-KR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62" name="직선 연결선[R] 61">
              <a:extLst>
                <a:ext uri="{FF2B5EF4-FFF2-40B4-BE49-F238E27FC236}">
                  <a16:creationId xmlns:a16="http://schemas.microsoft.com/office/drawing/2014/main" xmlns="" id="{6D5BB3AA-154B-3844-8748-EF903102D8F5}"/>
                </a:ext>
              </a:extLst>
            </p:cNvPr>
            <p:cNvCxnSpPr>
              <a:cxnSpLocks/>
              <a:stCxn id="61" idx="2"/>
            </p:cNvCxnSpPr>
            <p:nvPr/>
          </p:nvCxnSpPr>
          <p:spPr>
            <a:xfrm>
              <a:off x="8427375" y="960746"/>
              <a:ext cx="0" cy="55211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직선 화살표 연결선 62">
              <a:extLst>
                <a:ext uri="{FF2B5EF4-FFF2-40B4-BE49-F238E27FC236}">
                  <a16:creationId xmlns:a16="http://schemas.microsoft.com/office/drawing/2014/main" xmlns="" id="{33DAA2D6-D8FA-9845-8123-9111E85CC4D8}"/>
                </a:ext>
              </a:extLst>
            </p:cNvPr>
            <p:cNvCxnSpPr>
              <a:cxnSpLocks/>
            </p:cNvCxnSpPr>
            <p:nvPr/>
          </p:nvCxnSpPr>
          <p:spPr>
            <a:xfrm>
              <a:off x="1513435" y="1608088"/>
              <a:ext cx="2304647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직선 화살표 연결선 63">
              <a:extLst>
                <a:ext uri="{FF2B5EF4-FFF2-40B4-BE49-F238E27FC236}">
                  <a16:creationId xmlns:a16="http://schemas.microsoft.com/office/drawing/2014/main" xmlns="" id="{1E1F1455-FE56-814D-81CA-0709DF535693}"/>
                </a:ext>
              </a:extLst>
            </p:cNvPr>
            <p:cNvCxnSpPr>
              <a:cxnSpLocks/>
            </p:cNvCxnSpPr>
            <p:nvPr/>
          </p:nvCxnSpPr>
          <p:spPr>
            <a:xfrm>
              <a:off x="3818081" y="2575039"/>
              <a:ext cx="230464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직사각형 64">
              <a:extLst>
                <a:ext uri="{FF2B5EF4-FFF2-40B4-BE49-F238E27FC236}">
                  <a16:creationId xmlns:a16="http://schemas.microsoft.com/office/drawing/2014/main" xmlns="" id="{6E2282A7-B858-8D4B-A154-9FA0E92892A2}"/>
                </a:ext>
              </a:extLst>
            </p:cNvPr>
            <p:cNvSpPr/>
            <p:nvPr/>
          </p:nvSpPr>
          <p:spPr>
            <a:xfrm>
              <a:off x="2560160" y="1752200"/>
              <a:ext cx="2515842" cy="3888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ko-KR" sz="1400" dirty="0">
                  <a:solidFill>
                    <a:schemeClr val="tx1"/>
                  </a:solidFill>
                </a:rPr>
                <a:t>002: Internal processing</a:t>
              </a:r>
              <a:endParaRPr kumimoji="1" lang="ko-KR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xmlns="" id="{2A08E502-8C52-7943-8C67-96FEFCD8172B}"/>
                </a:ext>
              </a:extLst>
            </p:cNvPr>
            <p:cNvSpPr txBox="1"/>
            <p:nvPr/>
          </p:nvSpPr>
          <p:spPr>
            <a:xfrm>
              <a:off x="1680618" y="1269534"/>
              <a:ext cx="1913353" cy="373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1400" dirty="0"/>
                <a:t>001: Data generate</a:t>
              </a:r>
              <a:endParaRPr kumimoji="1" lang="ko-KR" altLang="en-US" sz="1400" dirty="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xmlns="" id="{C799A5D0-C782-764C-BA3D-79ECD465E534}"/>
                </a:ext>
              </a:extLst>
            </p:cNvPr>
            <p:cNvSpPr txBox="1"/>
            <p:nvPr/>
          </p:nvSpPr>
          <p:spPr>
            <a:xfrm>
              <a:off x="3920663" y="2236485"/>
              <a:ext cx="2063022" cy="373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1400" dirty="0"/>
                <a:t>003: Create resource</a:t>
              </a:r>
              <a:endParaRPr kumimoji="1" lang="ko-KR" altLang="en-US" sz="1400" dirty="0"/>
            </a:p>
          </p:txBody>
        </p:sp>
        <p:cxnSp>
          <p:nvCxnSpPr>
            <p:cNvPr id="68" name="직선 화살표 연결선 67">
              <a:extLst>
                <a:ext uri="{FF2B5EF4-FFF2-40B4-BE49-F238E27FC236}">
                  <a16:creationId xmlns:a16="http://schemas.microsoft.com/office/drawing/2014/main" xmlns="" id="{6274151D-54EF-934A-9488-F27B536D68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13436" y="3026845"/>
              <a:ext cx="460929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xmlns="" id="{509DB427-6580-5249-A379-CF32B5FAB234}"/>
                </a:ext>
              </a:extLst>
            </p:cNvPr>
            <p:cNvSpPr txBox="1"/>
            <p:nvPr/>
          </p:nvSpPr>
          <p:spPr>
            <a:xfrm>
              <a:off x="2988650" y="2687486"/>
              <a:ext cx="3174538" cy="373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1400" dirty="0"/>
                <a:t>004: Store </a:t>
              </a:r>
              <a:r>
                <a:rPr kumimoji="1" lang="en-US" altLang="ko-KR" sz="1400" dirty="0" smtClean="0"/>
                <a:t>resource to </a:t>
              </a:r>
              <a:r>
                <a:rPr kumimoji="1" lang="en-US" altLang="ko-KR" sz="1400" dirty="0" err="1" smtClean="0"/>
                <a:t>blockchain</a:t>
              </a:r>
              <a:endParaRPr kumimoji="1" lang="ko-KR" altLang="en-US" sz="1400" dirty="0"/>
            </a:p>
          </p:txBody>
        </p:sp>
        <p:cxnSp>
          <p:nvCxnSpPr>
            <p:cNvPr id="70" name="직선 화살표 연결선 69">
              <a:extLst>
                <a:ext uri="{FF2B5EF4-FFF2-40B4-BE49-F238E27FC236}">
                  <a16:creationId xmlns:a16="http://schemas.microsoft.com/office/drawing/2014/main" xmlns="" id="{E1610DF8-BA16-3D46-AF9E-042D976361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22729" y="3562870"/>
              <a:ext cx="230464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xmlns="" id="{E0874003-F5E3-8047-9EF1-F252FFB99443}"/>
                </a:ext>
              </a:extLst>
            </p:cNvPr>
            <p:cNvSpPr txBox="1"/>
            <p:nvPr/>
          </p:nvSpPr>
          <p:spPr>
            <a:xfrm>
              <a:off x="6152212" y="3224316"/>
              <a:ext cx="2217590" cy="373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1400" dirty="0"/>
                <a:t>005: Retrieve resource</a:t>
              </a:r>
              <a:endParaRPr kumimoji="1" lang="ko-KR" altLang="en-US" sz="1400" dirty="0"/>
            </a:p>
          </p:txBody>
        </p:sp>
        <p:cxnSp>
          <p:nvCxnSpPr>
            <p:cNvPr id="72" name="직선 화살표 연결선 71">
              <a:extLst>
                <a:ext uri="{FF2B5EF4-FFF2-40B4-BE49-F238E27FC236}">
                  <a16:creationId xmlns:a16="http://schemas.microsoft.com/office/drawing/2014/main" xmlns="" id="{51321EB7-57A8-E340-BDC4-EE304243C02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13435" y="3920223"/>
              <a:ext cx="460929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xmlns="" id="{102EC73A-13C6-4440-8859-A34FC9F6F22D}"/>
                </a:ext>
              </a:extLst>
            </p:cNvPr>
            <p:cNvSpPr txBox="1"/>
            <p:nvPr/>
          </p:nvSpPr>
          <p:spPr>
            <a:xfrm>
              <a:off x="2481132" y="3581671"/>
              <a:ext cx="3683259" cy="373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1400" dirty="0"/>
                <a:t>006: Retrieve </a:t>
              </a:r>
              <a:r>
                <a:rPr kumimoji="1" lang="en-US" altLang="ko-KR" sz="1400" dirty="0" smtClean="0"/>
                <a:t>resource from </a:t>
              </a:r>
              <a:r>
                <a:rPr kumimoji="1" lang="en-US" altLang="ko-KR" sz="1400" dirty="0" err="1" smtClean="0"/>
                <a:t>blockchain</a:t>
              </a:r>
              <a:endParaRPr kumimoji="1" lang="ko-KR" altLang="en-US" sz="1400" dirty="0"/>
            </a:p>
          </p:txBody>
        </p:sp>
        <p:cxnSp>
          <p:nvCxnSpPr>
            <p:cNvPr id="74" name="직선 화살표 연결선 73">
              <a:extLst>
                <a:ext uri="{FF2B5EF4-FFF2-40B4-BE49-F238E27FC236}">
                  <a16:creationId xmlns:a16="http://schemas.microsoft.com/office/drawing/2014/main" xmlns="" id="{42FC781D-35D6-A341-BD01-9DBE14BFF1D6}"/>
                </a:ext>
              </a:extLst>
            </p:cNvPr>
            <p:cNvCxnSpPr>
              <a:cxnSpLocks/>
            </p:cNvCxnSpPr>
            <p:nvPr/>
          </p:nvCxnSpPr>
          <p:spPr>
            <a:xfrm>
              <a:off x="1513434" y="4330269"/>
              <a:ext cx="461989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xmlns="" id="{1C28C7B1-9236-1943-B6D7-4FB807D3DB9D}"/>
                </a:ext>
              </a:extLst>
            </p:cNvPr>
            <p:cNvSpPr txBox="1"/>
            <p:nvPr/>
          </p:nvSpPr>
          <p:spPr>
            <a:xfrm>
              <a:off x="1530749" y="3988151"/>
              <a:ext cx="1510764" cy="373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1400" dirty="0"/>
                <a:t>007: Response</a:t>
              </a:r>
              <a:endParaRPr kumimoji="1" lang="ko-KR" altLang="en-US" sz="1400" dirty="0"/>
            </a:p>
          </p:txBody>
        </p:sp>
        <p:sp>
          <p:nvSpPr>
            <p:cNvPr id="76" name="직사각형 75">
              <a:extLst>
                <a:ext uri="{FF2B5EF4-FFF2-40B4-BE49-F238E27FC236}">
                  <a16:creationId xmlns:a16="http://schemas.microsoft.com/office/drawing/2014/main" xmlns="" id="{596C4FC8-6F2A-934F-B384-A7F531FB1C77}"/>
                </a:ext>
              </a:extLst>
            </p:cNvPr>
            <p:cNvSpPr/>
            <p:nvPr/>
          </p:nvSpPr>
          <p:spPr>
            <a:xfrm>
              <a:off x="4864806" y="4475048"/>
              <a:ext cx="2515842" cy="3888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ko-KR" sz="1400" dirty="0">
                  <a:solidFill>
                    <a:schemeClr val="tx1"/>
                  </a:solidFill>
                </a:rPr>
                <a:t>008: Internal processing</a:t>
              </a:r>
              <a:endParaRPr kumimoji="1" lang="ko-KR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xmlns="" id="{9DCCAFA0-7160-8F40-B200-E2DBE2EE391B}"/>
                </a:ext>
              </a:extLst>
            </p:cNvPr>
            <p:cNvSpPr txBox="1"/>
            <p:nvPr/>
          </p:nvSpPr>
          <p:spPr>
            <a:xfrm>
              <a:off x="6512568" y="4949814"/>
              <a:ext cx="1510764" cy="3732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ko-KR" sz="1400" dirty="0"/>
                <a:t>009: Response</a:t>
              </a:r>
              <a:endParaRPr kumimoji="1" lang="ko-KR" altLang="en-US" sz="1400" dirty="0"/>
            </a:p>
          </p:txBody>
        </p:sp>
        <p:cxnSp>
          <p:nvCxnSpPr>
            <p:cNvPr id="78" name="직선 화살표 연결선 77">
              <a:extLst>
                <a:ext uri="{FF2B5EF4-FFF2-40B4-BE49-F238E27FC236}">
                  <a16:creationId xmlns:a16="http://schemas.microsoft.com/office/drawing/2014/main" xmlns="" id="{D7E87919-3956-BF4B-BF2C-E318EF1F1027}"/>
                </a:ext>
              </a:extLst>
            </p:cNvPr>
            <p:cNvCxnSpPr>
              <a:cxnSpLocks/>
            </p:cNvCxnSpPr>
            <p:nvPr/>
          </p:nvCxnSpPr>
          <p:spPr>
            <a:xfrm>
              <a:off x="6133332" y="5288369"/>
              <a:ext cx="2304647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93937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0" y="1319134"/>
            <a:ext cx="11842230" cy="533769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en-US" sz="2000" b="1" dirty="0">
                <a:latin typeface="Arial" charset="0"/>
                <a:ea typeface="Arial" charset="0"/>
                <a:cs typeface="Arial" charset="0"/>
              </a:rPr>
              <a:t>Step 001</a:t>
            </a:r>
            <a:r>
              <a:rPr lang="en-GB" altLang="en-US" sz="2000" dirty="0">
                <a:latin typeface="Arial" charset="0"/>
                <a:ea typeface="Arial" charset="0"/>
                <a:cs typeface="Arial" charset="0"/>
              </a:rPr>
              <a:t>:</a:t>
            </a:r>
            <a:r>
              <a:rPr lang="ko-KR" alt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en-US" sz="2000" dirty="0">
                <a:latin typeface="Arial" charset="0"/>
                <a:ea typeface="Arial" charset="0"/>
                <a:cs typeface="Arial" charset="0"/>
              </a:rPr>
              <a:t>Data is generated by sensor and forwarded to AE-1 by blockchain peer </a:t>
            </a:r>
          </a:p>
          <a:p>
            <a:pPr>
              <a:defRPr/>
            </a:pPr>
            <a:r>
              <a:rPr lang="en-GB" altLang="en-US" sz="2000" b="1" dirty="0">
                <a:latin typeface="Arial" charset="0"/>
                <a:ea typeface="ＭＳ Ｐゴシック" charset="-128"/>
                <a:cs typeface="Arial" charset="0"/>
              </a:rPr>
              <a:t>Step 002:</a:t>
            </a:r>
            <a:r>
              <a:rPr lang="en-GB" altLang="en-US" sz="2000" dirty="0">
                <a:latin typeface="Arial" charset="0"/>
                <a:ea typeface="ＭＳ Ｐゴシック" charset="-128"/>
                <a:cs typeface="Arial" charset="0"/>
              </a:rPr>
              <a:t> AE-1 parse blockchain transaction and make to oneM2M  a resource creation request</a:t>
            </a:r>
            <a:br>
              <a:rPr lang="en-GB" altLang="en-US" sz="2000" dirty="0">
                <a:latin typeface="Arial" charset="0"/>
                <a:ea typeface="ＭＳ Ｐゴシック" charset="-128"/>
                <a:cs typeface="Arial" charset="0"/>
              </a:rPr>
            </a:br>
            <a:r>
              <a:rPr lang="en-GB" altLang="en-US" sz="2000" dirty="0">
                <a:latin typeface="Arial" charset="0"/>
                <a:ea typeface="ＭＳ Ｐゴシック" charset="-128"/>
                <a:cs typeface="Arial" charset="0"/>
              </a:rPr>
              <a:t>	       including sensor information like AE-ID</a:t>
            </a:r>
          </a:p>
          <a:p>
            <a:pPr>
              <a:defRPr/>
            </a:pPr>
            <a:r>
              <a:rPr lang="en-GB" altLang="en-US" sz="2000" b="1" dirty="0">
                <a:latin typeface="Arial" charset="0"/>
                <a:ea typeface="ＭＳ Ｐゴシック" charset="-128"/>
                <a:cs typeface="Arial" charset="0"/>
              </a:rPr>
              <a:t>Step 003:</a:t>
            </a:r>
            <a:r>
              <a:rPr lang="en-GB" altLang="en-US" sz="2000" dirty="0">
                <a:latin typeface="Arial" charset="0"/>
                <a:ea typeface="ＭＳ Ｐゴシック" charset="-128"/>
                <a:cs typeface="Arial" charset="0"/>
              </a:rPr>
              <a:t> AE-1 requests resource creation to CSE with ‘</a:t>
            </a:r>
            <a:r>
              <a:rPr lang="en-GB" altLang="en-US" sz="2000" dirty="0" err="1">
                <a:latin typeface="Arial" charset="0"/>
                <a:ea typeface="ＭＳ Ｐゴシック" charset="-128"/>
                <a:cs typeface="Arial" charset="0"/>
              </a:rPr>
              <a:t>bc</a:t>
            </a:r>
            <a:r>
              <a:rPr lang="en-GB" altLang="en-US" sz="2000" dirty="0">
                <a:latin typeface="Arial" charset="0"/>
                <a:ea typeface="ＭＳ Ｐゴシック" charset="-128"/>
                <a:cs typeface="Arial" charset="0"/>
              </a:rPr>
              <a:t>’ optional attribute</a:t>
            </a:r>
          </a:p>
          <a:p>
            <a:pPr lvl="1">
              <a:defRPr/>
            </a:pPr>
            <a:r>
              <a:rPr lang="en-GB" altLang="en-US" sz="1600" dirty="0">
                <a:latin typeface="Arial" charset="0"/>
                <a:ea typeface="ＭＳ Ｐゴシック" charset="-128"/>
                <a:cs typeface="Arial" charset="0"/>
              </a:rPr>
              <a:t>‘</a:t>
            </a:r>
            <a:r>
              <a:rPr lang="en-GB" altLang="en-US" sz="1600" dirty="0" err="1">
                <a:latin typeface="Arial" charset="0"/>
                <a:ea typeface="ＭＳ Ｐゴシック" charset="-128"/>
                <a:cs typeface="Arial" charset="0"/>
              </a:rPr>
              <a:t>bc</a:t>
            </a:r>
            <a:r>
              <a:rPr lang="en-GB" altLang="en-US" sz="1600" dirty="0">
                <a:latin typeface="Arial" charset="0"/>
                <a:ea typeface="ＭＳ Ｐゴシック" charset="-128"/>
                <a:cs typeface="Arial" charset="0"/>
              </a:rPr>
              <a:t>’ optional attribute : It means the resource would be stored in distributed blockchain database.</a:t>
            </a:r>
          </a:p>
          <a:p>
            <a:pPr>
              <a:defRPr/>
            </a:pPr>
            <a:r>
              <a:rPr lang="en-GB" altLang="en-US" sz="2000" b="1" dirty="0">
                <a:latin typeface="Arial" charset="0"/>
                <a:ea typeface="ＭＳ Ｐゴシック" charset="-128"/>
                <a:cs typeface="Arial" charset="0"/>
              </a:rPr>
              <a:t>Step 004:</a:t>
            </a:r>
            <a:r>
              <a:rPr lang="en-GB" altLang="en-US" sz="2000" dirty="0">
                <a:latin typeface="Arial" charset="0"/>
                <a:ea typeface="ＭＳ Ｐゴシック" charset="-128"/>
                <a:cs typeface="Arial" charset="0"/>
              </a:rPr>
              <a:t> CSE creates blockchain transaction containing oneM2M resource information</a:t>
            </a:r>
            <a:br>
              <a:rPr lang="en-GB" altLang="en-US" sz="2000" dirty="0">
                <a:latin typeface="Arial" charset="0"/>
                <a:ea typeface="ＭＳ Ｐゴシック" charset="-128"/>
                <a:cs typeface="Arial" charset="0"/>
              </a:rPr>
            </a:br>
            <a:r>
              <a:rPr lang="en-GB" altLang="en-US" sz="2000" dirty="0">
                <a:latin typeface="Arial" charset="0"/>
                <a:ea typeface="ＭＳ Ｐゴシック" charset="-128"/>
                <a:cs typeface="Arial" charset="0"/>
              </a:rPr>
              <a:t>	        and the resource would be stored in blockchain</a:t>
            </a:r>
            <a:endParaRPr lang="de-DE" altLang="en-US" sz="2000" dirty="0">
              <a:latin typeface="Arial" charset="0"/>
              <a:ea typeface="ＭＳ Ｐゴシック" charset="-128"/>
              <a:cs typeface="Arial" charset="0"/>
            </a:endParaRPr>
          </a:p>
          <a:p>
            <a:pPr>
              <a:defRPr/>
            </a:pPr>
            <a:r>
              <a:rPr lang="en-GB" altLang="en-US" sz="2000" b="1" dirty="0">
                <a:latin typeface="Arial" charset="0"/>
                <a:ea typeface="ＭＳ Ｐゴシック" charset="-128"/>
                <a:cs typeface="Arial" charset="0"/>
              </a:rPr>
              <a:t>Step 005:</a:t>
            </a:r>
            <a:r>
              <a:rPr lang="en-GB" altLang="en-US" sz="2000" dirty="0">
                <a:latin typeface="Arial" charset="0"/>
                <a:ea typeface="ＭＳ Ｐゴシック" charset="-128"/>
                <a:cs typeface="Arial" charset="0"/>
              </a:rPr>
              <a:t> AE-2 requests resource retrieving to CSE</a:t>
            </a:r>
          </a:p>
          <a:p>
            <a:r>
              <a:rPr lang="en-GB" altLang="en-US" sz="2000" b="1" dirty="0">
                <a:latin typeface="Arial" charset="0"/>
                <a:ea typeface="ＭＳ Ｐゴシック" charset="-128"/>
              </a:rPr>
              <a:t>Step 006:</a:t>
            </a:r>
            <a:r>
              <a:rPr lang="en-GB" altLang="en-US" sz="2000" dirty="0">
                <a:latin typeface="Arial" charset="0"/>
                <a:ea typeface="ＭＳ Ｐゴシック" charset="-128"/>
              </a:rPr>
              <a:t> CSE check ‘</a:t>
            </a:r>
            <a:r>
              <a:rPr lang="en-GB" altLang="en-US" sz="2000" dirty="0" err="1">
                <a:latin typeface="Arial" charset="0"/>
                <a:ea typeface="ＭＳ Ｐゴシック" charset="-128"/>
              </a:rPr>
              <a:t>bc</a:t>
            </a:r>
            <a:r>
              <a:rPr lang="en-GB" altLang="en-US" sz="2000" dirty="0">
                <a:latin typeface="Arial" charset="0"/>
                <a:ea typeface="ＭＳ Ｐゴシック" charset="-128"/>
              </a:rPr>
              <a:t>’ optional attribute, after that, retrieve data from blockchain peer</a:t>
            </a:r>
            <a:endParaRPr lang="de-DE" altLang="en-US" sz="1600" dirty="0">
              <a:latin typeface="Arial" charset="0"/>
              <a:ea typeface="ＭＳ Ｐゴシック" charset="-128"/>
            </a:endParaRPr>
          </a:p>
          <a:p>
            <a:r>
              <a:rPr lang="en-GB" altLang="en-US" sz="2000" b="1" dirty="0">
                <a:latin typeface="Arial" charset="0"/>
                <a:ea typeface="ＭＳ Ｐゴシック" charset="-128"/>
              </a:rPr>
              <a:t>Step 007:</a:t>
            </a:r>
            <a:r>
              <a:rPr lang="en-GB" altLang="en-US" sz="2000" dirty="0">
                <a:latin typeface="Arial" charset="0"/>
                <a:ea typeface="ＭＳ Ｐゴシック" charset="-128"/>
              </a:rPr>
              <a:t> </a:t>
            </a:r>
            <a:r>
              <a:rPr lang="en-US" altLang="en-US" sz="2000" dirty="0">
                <a:latin typeface="Arial" charset="0"/>
                <a:ea typeface="ＭＳ Ｐゴシック" charset="-128"/>
              </a:rPr>
              <a:t>Blockchain peer returns data with guaranteed integrity</a:t>
            </a:r>
            <a:endParaRPr lang="de-DE" altLang="en-US" sz="2000" dirty="0">
              <a:latin typeface="Arial" charset="0"/>
              <a:ea typeface="ＭＳ Ｐゴシック" charset="-128"/>
            </a:endParaRPr>
          </a:p>
          <a:p>
            <a:r>
              <a:rPr lang="en-GB" altLang="en-US" sz="2000" b="1" dirty="0">
                <a:latin typeface="Arial" charset="0"/>
                <a:ea typeface="ＭＳ Ｐゴシック" charset="-128"/>
              </a:rPr>
              <a:t>Step 008:</a:t>
            </a:r>
            <a:r>
              <a:rPr lang="en-GB" altLang="en-US" sz="2000" dirty="0">
                <a:latin typeface="Arial" charset="0"/>
                <a:ea typeface="ＭＳ Ｐゴシック" charset="-128"/>
              </a:rPr>
              <a:t> </a:t>
            </a:r>
            <a:r>
              <a:rPr lang="en-US" altLang="en-US" sz="2000" dirty="0">
                <a:latin typeface="Arial" charset="0"/>
                <a:ea typeface="ＭＳ Ｐゴシック" charset="-128"/>
              </a:rPr>
              <a:t>CSE makes comparison between internal data and blockchain data</a:t>
            </a:r>
          </a:p>
          <a:p>
            <a:pPr lvl="1"/>
            <a:r>
              <a:rPr lang="de-DE" altLang="en-US" sz="1600" dirty="0">
                <a:latin typeface="Arial" charset="0"/>
                <a:ea typeface="ＭＳ Ｐゴシック" charset="-128"/>
              </a:rPr>
              <a:t>If there is any difference </a:t>
            </a:r>
            <a:r>
              <a:rPr lang="en-US" altLang="en-US" sz="1600" dirty="0">
                <a:latin typeface="Arial" charset="0"/>
                <a:ea typeface="ＭＳ Ｐゴシック" charset="-128"/>
              </a:rPr>
              <a:t>difference, CSE sends a  warning to service manager.</a:t>
            </a:r>
          </a:p>
          <a:p>
            <a:pPr lvl="1"/>
            <a:r>
              <a:rPr lang="de-DE" altLang="en-US" sz="1600" dirty="0">
                <a:latin typeface="Arial" charset="0"/>
                <a:ea typeface="ＭＳ Ｐゴシック" charset="-128"/>
              </a:rPr>
              <a:t>This </a:t>
            </a:r>
            <a:r>
              <a:rPr lang="de-DE" altLang="en-US" sz="1600" dirty="0" err="1">
                <a:latin typeface="Arial" charset="0"/>
                <a:ea typeface="ＭＳ Ｐゴシック" charset="-128"/>
              </a:rPr>
              <a:t>step</a:t>
            </a:r>
            <a:r>
              <a:rPr lang="de-DE" altLang="en-US" sz="1600" dirty="0">
                <a:latin typeface="Arial" charset="0"/>
                <a:ea typeface="ＭＳ Ｐゴシック" charset="-128"/>
              </a:rPr>
              <a:t> will </a:t>
            </a:r>
            <a:r>
              <a:rPr lang="de-DE" altLang="en-US" sz="1600" dirty="0" err="1">
                <a:latin typeface="Arial" charset="0"/>
                <a:ea typeface="ＭＳ Ｐゴシック" charset="-128"/>
              </a:rPr>
              <a:t>consume</a:t>
            </a:r>
            <a:r>
              <a:rPr lang="de-DE" altLang="en-US" sz="1600" dirty="0">
                <a:latin typeface="Arial" charset="0"/>
                <a:ea typeface="ＭＳ Ｐゴシック" charset="-128"/>
              </a:rPr>
              <a:t> </a:t>
            </a:r>
            <a:r>
              <a:rPr lang="de-DE" altLang="en-US" sz="1600" dirty="0" err="1">
                <a:latin typeface="Arial" charset="0"/>
                <a:ea typeface="ＭＳ Ｐゴシック" charset="-128"/>
              </a:rPr>
              <a:t>computational</a:t>
            </a:r>
            <a:r>
              <a:rPr lang="de-DE" altLang="en-US" sz="1600" dirty="0">
                <a:latin typeface="Arial" charset="0"/>
                <a:ea typeface="ＭＳ Ｐゴシック" charset="-128"/>
              </a:rPr>
              <a:t> power </a:t>
            </a:r>
            <a:r>
              <a:rPr lang="de-DE" altLang="en-US" sz="1600" dirty="0" err="1">
                <a:latin typeface="Arial" charset="0"/>
                <a:ea typeface="ＭＳ Ｐゴシック" charset="-128"/>
              </a:rPr>
              <a:t>and</a:t>
            </a:r>
            <a:r>
              <a:rPr lang="de-DE" altLang="en-US" sz="1600" dirty="0">
                <a:latin typeface="Arial" charset="0"/>
                <a:ea typeface="ＭＳ Ｐゴシック" charset="-128"/>
              </a:rPr>
              <a:t> time. If there is  no sufficient computational capabilities, </a:t>
            </a:r>
            <a:br>
              <a:rPr lang="de-DE" altLang="en-US" sz="1600" dirty="0">
                <a:latin typeface="Arial" charset="0"/>
                <a:ea typeface="ＭＳ Ｐゴシック" charset="-128"/>
              </a:rPr>
            </a:br>
            <a:r>
              <a:rPr lang="de-DE" altLang="en-US" sz="1600" dirty="0">
                <a:latin typeface="Arial" charset="0"/>
                <a:ea typeface="ＭＳ Ｐゴシック" charset="-128"/>
              </a:rPr>
              <a:t>this step can be ommited. </a:t>
            </a:r>
            <a:r>
              <a:rPr lang="de-DE" altLang="en-US" sz="1600" dirty="0" err="1">
                <a:latin typeface="Arial" charset="0"/>
                <a:ea typeface="ＭＳ Ｐゴシック" charset="-128"/>
              </a:rPr>
              <a:t>Then</a:t>
            </a:r>
            <a:r>
              <a:rPr lang="de-DE" altLang="en-US" sz="1600" dirty="0">
                <a:latin typeface="Arial" charset="0"/>
                <a:ea typeface="ＭＳ Ｐゴシック" charset="-128"/>
              </a:rPr>
              <a:t> CSE will </a:t>
            </a:r>
            <a:r>
              <a:rPr lang="de-DE" altLang="en-US" sz="1600" dirty="0" err="1">
                <a:latin typeface="Arial" charset="0"/>
                <a:ea typeface="ＭＳ Ｐゴシック" charset="-128"/>
              </a:rPr>
              <a:t>return</a:t>
            </a:r>
            <a:r>
              <a:rPr lang="de-DE" altLang="en-US" sz="1600" dirty="0">
                <a:latin typeface="Arial" charset="0"/>
                <a:ea typeface="ＭＳ Ｐゴシック" charset="-128"/>
              </a:rPr>
              <a:t> </a:t>
            </a:r>
            <a:r>
              <a:rPr lang="de-DE" altLang="en-US" sz="1600" dirty="0" err="1">
                <a:latin typeface="Arial" charset="0"/>
                <a:ea typeface="ＭＳ Ｐゴシック" charset="-128"/>
              </a:rPr>
              <a:t>the</a:t>
            </a:r>
            <a:r>
              <a:rPr lang="de-DE" altLang="en-US" sz="1600" dirty="0">
                <a:latin typeface="Arial" charset="0"/>
                <a:ea typeface="ＭＳ Ｐゴシック" charset="-128"/>
              </a:rPr>
              <a:t> </a:t>
            </a:r>
            <a:r>
              <a:rPr lang="de-DE" altLang="en-US" sz="1600" dirty="0" err="1">
                <a:latin typeface="Arial" charset="0"/>
                <a:ea typeface="ＭＳ Ｐゴシック" charset="-128"/>
              </a:rPr>
              <a:t>data</a:t>
            </a:r>
            <a:r>
              <a:rPr lang="de-DE" altLang="en-US" sz="1600" dirty="0">
                <a:latin typeface="Arial" charset="0"/>
                <a:ea typeface="ＭＳ Ｐゴシック" charset="-128"/>
              </a:rPr>
              <a:t> </a:t>
            </a:r>
            <a:r>
              <a:rPr lang="de-DE" altLang="en-US" sz="1600" dirty="0" err="1">
                <a:latin typeface="Arial" charset="0"/>
                <a:ea typeface="ＭＳ Ｐゴシック" charset="-128"/>
              </a:rPr>
              <a:t>from</a:t>
            </a:r>
            <a:r>
              <a:rPr lang="de-DE" altLang="en-US" sz="1600" dirty="0">
                <a:latin typeface="Arial" charset="0"/>
                <a:ea typeface="ＭＳ Ｐゴシック" charset="-128"/>
              </a:rPr>
              <a:t> </a:t>
            </a:r>
            <a:r>
              <a:rPr lang="de-DE" altLang="en-US" sz="1600" dirty="0" err="1">
                <a:latin typeface="Arial" charset="0"/>
                <a:ea typeface="ＭＳ Ｐゴシック" charset="-128"/>
              </a:rPr>
              <a:t>blockchain</a:t>
            </a:r>
            <a:r>
              <a:rPr lang="de-DE" altLang="en-US" sz="1600" dirty="0">
                <a:latin typeface="Arial" charset="0"/>
                <a:ea typeface="ＭＳ Ｐゴシック" charset="-128"/>
              </a:rPr>
              <a:t>.</a:t>
            </a:r>
          </a:p>
          <a:p>
            <a:pPr>
              <a:defRPr/>
            </a:pPr>
            <a:r>
              <a:rPr lang="en-GB" altLang="en-US" sz="2000" b="1" dirty="0">
                <a:latin typeface="Arial" charset="0"/>
                <a:ea typeface="ＭＳ Ｐゴシック" charset="-128"/>
              </a:rPr>
              <a:t>Step 009:</a:t>
            </a:r>
            <a:r>
              <a:rPr lang="en-GB" altLang="en-US" sz="2000" dirty="0">
                <a:latin typeface="Arial" charset="0"/>
                <a:ea typeface="ＭＳ Ｐゴシック" charset="-128"/>
              </a:rPr>
              <a:t> Data integrity is guaranteed for </a:t>
            </a:r>
            <a:r>
              <a:rPr lang="en-US" altLang="en-US" sz="2000" dirty="0">
                <a:latin typeface="Arial" charset="0"/>
                <a:ea typeface="ＭＳ Ｐゴシック" charset="-128"/>
              </a:rPr>
              <a:t>AE-2</a:t>
            </a:r>
            <a:endParaRPr lang="en-GB" altLang="en-US" sz="2000" dirty="0">
              <a:latin typeface="Arial" charset="0"/>
              <a:ea typeface="ＭＳ Ｐゴシック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634927" cy="1173570"/>
          </a:xfrm>
        </p:spPr>
        <p:txBody>
          <a:bodyPr>
            <a:normAutofit/>
          </a:bodyPr>
          <a:lstStyle/>
          <a:p>
            <a:r>
              <a:rPr lang="en-US" dirty="0"/>
              <a:t>Blockchain database usage Procedures</a:t>
            </a:r>
          </a:p>
        </p:txBody>
      </p:sp>
    </p:spTree>
    <p:extLst>
      <p:ext uri="{BB962C8B-B14F-4D97-AF65-F5344CB8AC3E}">
        <p14:creationId xmlns:p14="http://schemas.microsoft.com/office/powerpoint/2010/main" val="3431125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800" dirty="0">
                <a:latin typeface="Arial" charset="0"/>
                <a:ea typeface="ＭＳ Ｐゴシック" charset="-128"/>
              </a:rPr>
              <a:t>REQ1: </a:t>
            </a:r>
            <a:r>
              <a:rPr lang="en-US" altLang="zh-CN" sz="1800" dirty="0" smtClean="0">
                <a:latin typeface="Arial" charset="0"/>
                <a:ea typeface="ＭＳ Ｐゴシック" charset="-128"/>
              </a:rPr>
              <a:t>oneM2M System shall be able to use multiple databases (e.g., relational database, distributed databases and distributed ledger) to be selected by oneM2M Applications</a:t>
            </a:r>
            <a:endParaRPr lang="en-US" altLang="zh-CN" sz="1800" dirty="0">
              <a:latin typeface="Arial" charset="0"/>
              <a:ea typeface="ＭＳ Ｐゴシック" charset="-128"/>
            </a:endParaRPr>
          </a:p>
          <a:p>
            <a:r>
              <a:rPr lang="en-US" altLang="en-US" sz="1800" dirty="0">
                <a:latin typeface="Arial" charset="0"/>
                <a:ea typeface="ＭＳ Ｐゴシック" charset="-128"/>
              </a:rPr>
              <a:t>REQ2: oneM2M System shall be able to use </a:t>
            </a:r>
            <a:r>
              <a:rPr lang="en-US" altLang="en-US" sz="1800" dirty="0" err="1">
                <a:latin typeface="Arial" charset="0"/>
                <a:ea typeface="ＭＳ Ｐゴシック" charset="-128"/>
              </a:rPr>
              <a:t>blockchain</a:t>
            </a:r>
            <a:r>
              <a:rPr lang="en-US" altLang="en-US" sz="1800" dirty="0">
                <a:latin typeface="Arial" charset="0"/>
                <a:ea typeface="ＭＳ Ｐゴシック" charset="-128"/>
              </a:rPr>
              <a:t> </a:t>
            </a:r>
            <a:r>
              <a:rPr lang="en-US" altLang="en-US" sz="1800" dirty="0" smtClean="0">
                <a:latin typeface="Arial" charset="0"/>
                <a:ea typeface="ＭＳ Ｐゴシック" charset="-128"/>
              </a:rPr>
              <a:t>APIs </a:t>
            </a:r>
            <a:r>
              <a:rPr lang="en-US" altLang="en-US" sz="1800" dirty="0">
                <a:latin typeface="Arial" charset="0"/>
                <a:ea typeface="ＭＳ Ｐゴシック" charset="-128"/>
              </a:rPr>
              <a:t>to create and retrieve data from blockchain</a:t>
            </a:r>
            <a:endParaRPr lang="en-US" altLang="en-US" sz="1600" dirty="0">
              <a:latin typeface="Arial" charset="0"/>
              <a:ea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Requirements</a:t>
            </a:r>
          </a:p>
        </p:txBody>
      </p:sp>
    </p:spTree>
    <p:extLst>
      <p:ext uri="{BB962C8B-B14F-4D97-AF65-F5344CB8AC3E}">
        <p14:creationId xmlns:p14="http://schemas.microsoft.com/office/powerpoint/2010/main" val="2043210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279</Words>
  <Application>Microsoft Macintosh PowerPoint</Application>
  <PresentationFormat>Widescreen</PresentationFormat>
  <Paragraphs>61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Calibri</vt:lpstr>
      <vt:lpstr>MS PGothic</vt:lpstr>
      <vt:lpstr>ＭＳ Ｐゴシック</vt:lpstr>
      <vt:lpstr>Myriad Pro</vt:lpstr>
      <vt:lpstr>Myriad Pro Light</vt:lpstr>
      <vt:lpstr>SimSun</vt:lpstr>
      <vt:lpstr>Times New Roman</vt:lpstr>
      <vt:lpstr>맑은 고딕</vt:lpstr>
      <vt:lpstr>Arial</vt:lpstr>
      <vt:lpstr>Office Theme</vt:lpstr>
      <vt:lpstr>Distributed Blockchain Database  Use Case</vt:lpstr>
      <vt:lpstr>Distributed Blockchain Database</vt:lpstr>
      <vt:lpstr>Distributed Blockchain Database  Use Case in oneM2M </vt:lpstr>
      <vt:lpstr>High-level concept of Distributed Blockchain Database Use case</vt:lpstr>
      <vt:lpstr>Blockchain database usage Procedures</vt:lpstr>
      <vt:lpstr>Blockchain database usage Procedures</vt:lpstr>
      <vt:lpstr>System Requirements</vt:lpstr>
      <vt:lpstr>Thank you!</vt:lpstr>
    </vt:vector>
  </TitlesOfParts>
  <Company>iconectiv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JaeSeung Song</cp:lastModifiedBy>
  <cp:revision>72</cp:revision>
  <dcterms:created xsi:type="dcterms:W3CDTF">2017-09-21T15:46:31Z</dcterms:created>
  <dcterms:modified xsi:type="dcterms:W3CDTF">2018-09-16T11:29:41Z</dcterms:modified>
</cp:coreProperties>
</file>