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6" r:id="rId2"/>
    <p:sldId id="268" r:id="rId3"/>
    <p:sldId id="267" r:id="rId4"/>
    <p:sldId id="257" r:id="rId5"/>
    <p:sldId id="259" r:id="rId6"/>
    <p:sldId id="263" r:id="rId7"/>
    <p:sldId id="261" r:id="rId8"/>
    <p:sldId id="262" r:id="rId9"/>
    <p:sldId id="260" r:id="rId10"/>
    <p:sldId id="264" r:id="rId11"/>
    <p:sldId id="271" r:id="rId12"/>
    <p:sldId id="274" r:id="rId13"/>
    <p:sldId id="272" r:id="rId14"/>
    <p:sldId id="270" r:id="rId15"/>
    <p:sldId id="273" r:id="rId16"/>
    <p:sldId id="275" r:id="rId17"/>
    <p:sldId id="276" r:id="rId18"/>
    <p:sldId id="277" r:id="rId19"/>
    <p:sldId id="279" r:id="rId20"/>
    <p:sldId id="278" r:id="rId2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750" autoAdjust="0"/>
  </p:normalViewPr>
  <p:slideViewPr>
    <p:cSldViewPr snapToGrid="0">
      <p:cViewPr varScale="1">
        <p:scale>
          <a:sx n="104" d="100"/>
          <a:sy n="104" d="100"/>
        </p:scale>
        <p:origin x="-216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55741-DE69-9442-B2DB-BF56DE2F008A}" type="datetimeFigureOut">
              <a:rPr kumimoji="1" lang="ja-JP" altLang="en-US" smtClean="0"/>
              <a:t>2015/05/19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450DB-30C0-2446-91DD-C98A25A6BF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797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450DB-30C0-2446-91DD-C98A25A6BFB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4327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450DB-30C0-2446-91DD-C98A25A6BFB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366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PPM is</a:t>
            </a:r>
            <a:r>
              <a:rPr kumimoji="1" lang="en-US" altLang="ja-JP" baseline="0" dirty="0" smtClean="0"/>
              <a:t> a personal data management based on the user’s privacy preference.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A</a:t>
            </a:r>
            <a:r>
              <a:rPr kumimoji="1" lang="en-US" altLang="ja-JP" baseline="0" dirty="0" smtClean="0"/>
              <a:t> user set up use’s privacy preference when the user join a M2M platform.</a:t>
            </a:r>
          </a:p>
          <a:p>
            <a:endParaRPr kumimoji="1" lang="en-US" altLang="ja-JP" baseline="0" dirty="0" smtClean="0"/>
          </a:p>
          <a:p>
            <a:r>
              <a:rPr kumimoji="1" lang="en-US" altLang="ja-JP" baseline="0" dirty="0" smtClean="0"/>
              <a:t>The user set up access control policies when the user subscribes ASP’s service.</a:t>
            </a:r>
          </a:p>
          <a:p>
            <a:r>
              <a:rPr kumimoji="1" lang="en-US" altLang="ja-JP" baseline="0" dirty="0" smtClean="0"/>
              <a:t>	A user need to accept a privacy policy which is provided by an ASP.</a:t>
            </a:r>
          </a:p>
          <a:p>
            <a:r>
              <a:rPr kumimoji="1" lang="en-US" altLang="ja-JP" baseline="0" dirty="0" smtClean="0"/>
              <a:t>	PPM creates a customized privacy policy </a:t>
            </a:r>
          </a:p>
          <a:p>
            <a:endParaRPr kumimoji="1" lang="en-US" altLang="ja-JP" baseline="0" dirty="0" smtClean="0"/>
          </a:p>
          <a:p>
            <a:r>
              <a:rPr kumimoji="1" lang="en-US" altLang="ja-JP" baseline="0" dirty="0" smtClean="0"/>
              <a:t>An ASP requests personal data to a  M2M platform When ASP need personal data for ASP’s service.</a:t>
            </a:r>
          </a:p>
          <a:p>
            <a:r>
              <a:rPr kumimoji="1" lang="en-US" altLang="ja-JP" baseline="0" dirty="0" smtClean="0"/>
              <a:t>the M2M platform need to decide Whether the M2M platform permit this request.</a:t>
            </a:r>
          </a:p>
          <a:p>
            <a:endParaRPr kumimoji="1" lang="en-US" altLang="ja-JP" baseline="0" dirty="0" smtClean="0"/>
          </a:p>
          <a:p>
            <a:r>
              <a:rPr kumimoji="1" lang="en-US" altLang="ja-JP" baseline="0" dirty="0" smtClean="0"/>
              <a:t>PPM store the access log of personal data.</a:t>
            </a:r>
          </a:p>
          <a:p>
            <a:r>
              <a:rPr kumimoji="1" lang="en-US" altLang="ja-JP" baseline="0" dirty="0" smtClean="0"/>
              <a:t>user can check what kind of user’s personal data is accessed by ASPs, and which ASP accessed user’s personal data.</a:t>
            </a:r>
          </a:p>
          <a:p>
            <a:r>
              <a:rPr kumimoji="1" lang="en-US" altLang="ja-JP" baseline="0" dirty="0" smtClean="0"/>
              <a:t>In addition, user can request to delete user’s personal data to ASPs. </a:t>
            </a:r>
          </a:p>
          <a:p>
            <a:endParaRPr kumimoji="1" lang="en-US" altLang="ja-JP" baseline="0" dirty="0" smtClean="0"/>
          </a:p>
          <a:p>
            <a:endParaRPr kumimoji="1" lang="en-US" altLang="ja-JP" baseline="0" dirty="0" smtClean="0"/>
          </a:p>
          <a:p>
            <a:endParaRPr kumimoji="1" lang="en-US" altLang="ja-JP" baseline="0" dirty="0" smtClean="0"/>
          </a:p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450DB-30C0-2446-91DD-C98A25A6BFB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2488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this</a:t>
            </a:r>
            <a:r>
              <a:rPr kumimoji="1" lang="en-US" altLang="ja-JP" baseline="0" dirty="0" smtClean="0"/>
              <a:t> is a basic PPM architecture in M2M platform</a:t>
            </a:r>
          </a:p>
          <a:p>
            <a:r>
              <a:rPr kumimoji="1" lang="en-US" altLang="ja-JP" baseline="0" dirty="0" smtClean="0"/>
              <a:t>the ppm is inside the M2M platform</a:t>
            </a:r>
          </a:p>
          <a:p>
            <a:endParaRPr kumimoji="1" lang="en-US" altLang="ja-JP" baseline="0" dirty="0" smtClean="0"/>
          </a:p>
          <a:p>
            <a:r>
              <a:rPr kumimoji="1" lang="en-US" altLang="ja-JP" baseline="0" dirty="0" smtClean="0"/>
              <a:t>Portal is a Web site or Web application that a user can access.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Data</a:t>
            </a:r>
            <a:r>
              <a:rPr kumimoji="1" lang="en-US" altLang="ja-JP" baseline="0" dirty="0" smtClean="0"/>
              <a:t> Flow Control controls both data from M2M device and data requested from ASP.</a:t>
            </a:r>
          </a:p>
          <a:p>
            <a:r>
              <a:rPr kumimoji="1" lang="en-US" altLang="ja-JP" baseline="0" dirty="0" smtClean="0"/>
              <a:t>Data Flow Control have the same function as Policy enforcement point and Policy Decision Point.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1.</a:t>
            </a:r>
            <a:r>
              <a:rPr kumimoji="1" lang="en-US" altLang="ja-JP" baseline="0" dirty="0" smtClean="0"/>
              <a:t> </a:t>
            </a:r>
          </a:p>
          <a:p>
            <a:r>
              <a:rPr kumimoji="1" lang="en-US" altLang="ja-JP" dirty="0" smtClean="0"/>
              <a:t>a</a:t>
            </a:r>
            <a:r>
              <a:rPr kumimoji="1" lang="en-US" altLang="ja-JP" baseline="0" dirty="0" smtClean="0"/>
              <a:t> user join a M2M platform</a:t>
            </a:r>
          </a:p>
          <a:p>
            <a:r>
              <a:rPr kumimoji="1" lang="en-US" altLang="ja-JP" baseline="0" dirty="0" smtClean="0"/>
              <a:t>This flow is same as access to Web site or Web application</a:t>
            </a:r>
          </a:p>
          <a:p>
            <a:r>
              <a:rPr kumimoji="1" lang="en-US" altLang="ja-JP" baseline="0" dirty="0" smtClean="0"/>
              <a:t>http or https are used</a:t>
            </a:r>
          </a:p>
          <a:p>
            <a:endParaRPr kumimoji="1" lang="en-US" altLang="ja-JP" baseline="0" dirty="0" smtClean="0"/>
          </a:p>
          <a:p>
            <a:r>
              <a:rPr kumimoji="1" lang="en-US" altLang="ja-JP" baseline="0" dirty="0" smtClean="0"/>
              <a:t>2.</a:t>
            </a:r>
          </a:p>
          <a:p>
            <a:r>
              <a:rPr kumimoji="1" lang="en-US" altLang="ja-JP" baseline="0" dirty="0" smtClean="0"/>
              <a:t>the user set up user’s privacy preference when the user join the M2M platform.</a:t>
            </a:r>
          </a:p>
          <a:p>
            <a:endParaRPr kumimoji="1" lang="en-US" altLang="ja-JP" baseline="0" dirty="0" smtClean="0"/>
          </a:p>
          <a:p>
            <a:endParaRPr kumimoji="1" lang="en-US" altLang="ja-JP" baseline="0" dirty="0" smtClean="0"/>
          </a:p>
          <a:p>
            <a:endParaRPr kumimoji="1" lang="en-US" altLang="ja-JP" baseline="0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450DB-30C0-2446-91DD-C98A25A6BFB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5757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450DB-30C0-2446-91DD-C98A25A6BFB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709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450DB-30C0-2446-91DD-C98A25A6BFBE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204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450DB-30C0-2446-91DD-C98A25A6BFBE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9590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 スライド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250980" y="5958832"/>
            <a:ext cx="2128161" cy="674493"/>
          </a:xfrm>
          <a:prstGeom prst="rect">
            <a:avLst/>
          </a:prstGeom>
        </p:spPr>
      </p:pic>
      <p:cxnSp>
        <p:nvCxnSpPr>
          <p:cNvPr id="11" name="直線コネクタ 10"/>
          <p:cNvCxnSpPr/>
          <p:nvPr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0224" y="2343925"/>
            <a:ext cx="9784016" cy="1470025"/>
          </a:xfrm>
        </p:spPr>
        <p:txBody>
          <a:bodyPr anchor="b">
            <a:normAutofit/>
          </a:bodyPr>
          <a:lstStyle>
            <a:lvl1pPr algn="l"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8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10281292" y="3854141"/>
            <a:ext cx="1910709" cy="275160"/>
          </a:xfrm>
          <a:prstGeom prst="rect">
            <a:avLst/>
          </a:prstGeom>
        </p:spPr>
        <p:txBody>
          <a:bodyPr anchor="b"/>
          <a:lstStyle>
            <a:lvl1pPr marL="0" algn="r" defTabSz="1038977" rtl="0" eaLnBrk="1" latinLnBrk="0" hangingPunct="1">
              <a:defRPr kumimoji="1" lang="ja-JP" altLang="en-US" sz="1333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fld id="{0CAFCCD0-61DF-44EB-ACCD-474CD9A4CA5A}" type="datetimeFigureOut">
              <a:rPr kumimoji="1" lang="ja-JP" altLang="en-US" smtClean="0"/>
              <a:t>2015/05/19</a:t>
            </a:fld>
            <a:endParaRPr kumimoji="1" lang="ja-JP" altLang="en-US"/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50222" y="3854142"/>
            <a:ext cx="9784017" cy="365125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6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960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256118" y="6566000"/>
            <a:ext cx="767161" cy="240000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242373" y="721427"/>
            <a:ext cx="11614267" cy="5773476"/>
          </a:xfrm>
        </p:spPr>
        <p:txBody>
          <a:bodyPr/>
          <a:lstStyle>
            <a:lvl1pPr marL="303035" indent="-303035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</a:defRPr>
            </a:lvl1pPr>
            <a:lvl2pPr marL="613285" indent="-310250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</a:defRPr>
            </a:lvl2pPr>
            <a:lvl3pPr marL="817112" indent="-203827">
              <a:buClr>
                <a:schemeClr val="tx1"/>
              </a:buClr>
              <a:defRPr sz="1867">
                <a:solidFill>
                  <a:schemeClr val="tx1"/>
                </a:solidFill>
              </a:defRPr>
            </a:lvl3pPr>
            <a:lvl4pPr marL="1019136" indent="-202023">
              <a:buClr>
                <a:schemeClr val="tx1"/>
              </a:buClr>
              <a:defRPr sz="1600">
                <a:solidFill>
                  <a:schemeClr val="tx1"/>
                </a:solidFill>
              </a:defRPr>
            </a:lvl4pPr>
            <a:lvl5pPr marL="1221159" indent="-202023">
              <a:defRPr sz="1600"/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42373" y="77559"/>
            <a:ext cx="10972800" cy="476672"/>
          </a:xfrm>
        </p:spPr>
        <p:txBody>
          <a:bodyPr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3" name="直線コネクタ 12"/>
          <p:cNvCxnSpPr/>
          <p:nvPr/>
        </p:nvCxnSpPr>
        <p:spPr bwMode="gray">
          <a:xfrm>
            <a:off x="0" y="521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/>
          <p:cNvSpPr/>
          <p:nvPr/>
        </p:nvSpPr>
        <p:spPr bwMode="gray">
          <a:xfrm>
            <a:off x="0" y="1"/>
            <a:ext cx="152400" cy="521297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1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9011840" y="6494904"/>
            <a:ext cx="2844800" cy="365125"/>
          </a:xfrm>
          <a:prstGeom prst="rect">
            <a:avLst/>
          </a:prstGeom>
        </p:spPr>
        <p:txBody>
          <a:bodyPr anchor="t"/>
          <a:lstStyle/>
          <a:p>
            <a:fld id="{E347F91F-81AC-4D13-841A-BEFEC5EBF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 bwMode="gray">
          <a:xfrm>
            <a:off x="242373" y="6494903"/>
            <a:ext cx="116142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165600" y="6494904"/>
            <a:ext cx="3860800" cy="365125"/>
          </a:xfrm>
          <a:prstGeom prst="rect">
            <a:avLst/>
          </a:prstGeom>
        </p:spPr>
        <p:txBody>
          <a:bodyPr vert="horz" lIns="77925" tIns="38963" rIns="77925" bIns="38963" rtlCol="0" anchor="t"/>
          <a:lstStyle>
            <a:lvl1pPr>
              <a:defRPr lang="ja-JP" altLang="en-US" sz="1067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7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11094221" y="261666"/>
            <a:ext cx="1097780" cy="259631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CAFCCD0-61DF-44EB-ACCD-474CD9A4CA5A}" type="datetimeFigureOut">
              <a:rPr kumimoji="1" lang="ja-JP" altLang="en-US" smtClean="0"/>
              <a:t>2015/05/19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270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8"/>
          <p:cNvCxnSpPr/>
          <p:nvPr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250979" y="2343925"/>
            <a:ext cx="9784016" cy="1470025"/>
          </a:xfrm>
        </p:spPr>
        <p:txBody>
          <a:bodyPr anchor="b">
            <a:normAutofit/>
          </a:bodyPr>
          <a:lstStyle>
            <a:lvl1pPr algn="l"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9737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2373" y="77559"/>
            <a:ext cx="10972800" cy="476672"/>
          </a:xfrm>
        </p:spPr>
        <p:txBody>
          <a:bodyPr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1" name="直線コネクタ 10"/>
          <p:cNvCxnSpPr/>
          <p:nvPr/>
        </p:nvCxnSpPr>
        <p:spPr bwMode="gray">
          <a:xfrm>
            <a:off x="0" y="521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/>
        </p:nvSpPr>
        <p:spPr bwMode="gray">
          <a:xfrm>
            <a:off x="0" y="1"/>
            <a:ext cx="152400" cy="521297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9011840" y="6494904"/>
            <a:ext cx="2844800" cy="365125"/>
          </a:xfrm>
          <a:prstGeom prst="rect">
            <a:avLst/>
          </a:prstGeom>
        </p:spPr>
        <p:txBody>
          <a:bodyPr anchor="t"/>
          <a:lstStyle/>
          <a:p>
            <a:fld id="{E347F91F-81AC-4D13-841A-BEFEC5EBF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 bwMode="gray">
          <a:xfrm>
            <a:off x="242373" y="6494903"/>
            <a:ext cx="116142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11048728" y="246136"/>
            <a:ext cx="1143273" cy="27516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CAFCCD0-61DF-44EB-ACCD-474CD9A4CA5A}" type="datetimeFigureOut">
              <a:rPr kumimoji="1" lang="ja-JP" altLang="en-US" smtClean="0"/>
              <a:t>2015/05/19</a:t>
            </a:fld>
            <a:endParaRPr kumimoji="1" lang="ja-JP" altLang="en-US"/>
          </a:p>
        </p:txBody>
      </p:sp>
      <p:sp>
        <p:nvSpPr>
          <p:cNvPr id="14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165600" y="6494904"/>
            <a:ext cx="3860800" cy="365125"/>
          </a:xfrm>
          <a:prstGeom prst="rect">
            <a:avLst/>
          </a:prstGeom>
        </p:spPr>
        <p:txBody>
          <a:bodyPr vert="horz" lIns="77925" tIns="38963" rIns="77925" bIns="38963" rtlCol="0" anchor="t"/>
          <a:lstStyle>
            <a:lvl1pPr>
              <a:defRPr lang="ja-JP" altLang="en-US" sz="1067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256118" y="6566000"/>
            <a:ext cx="767161" cy="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936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242374" y="1279567"/>
            <a:ext cx="5746127" cy="5143328"/>
          </a:xfrm>
        </p:spPr>
        <p:txBody>
          <a:bodyPr/>
          <a:lstStyle>
            <a:lvl1pPr marL="303035" indent="-303035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62" indent="-203827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97" indent="-207435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124" indent="-203827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 bwMode="gray">
          <a:xfrm>
            <a:off x="6173850" y="1279567"/>
            <a:ext cx="5746127" cy="5143328"/>
          </a:xfrm>
        </p:spPr>
        <p:txBody>
          <a:bodyPr/>
          <a:lstStyle>
            <a:lvl1pPr marL="303035" indent="-303035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651" indent="-389616">
              <a:buClr>
                <a:schemeClr val="tx1"/>
              </a:buClr>
              <a:defRPr kumimoji="1" lang="ja-JP" altLang="en-US" sz="1867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6478" indent="-389616">
              <a:buClr>
                <a:schemeClr val="tx1"/>
              </a:buClr>
              <a:defRPr kumimoji="1" lang="ja-JP" alt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8977" indent="-324680">
              <a:defRPr kumimoji="1" lang="ja-JP" altLang="en-US" sz="1333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42373" y="77559"/>
            <a:ext cx="10972800" cy="476672"/>
          </a:xfrm>
        </p:spPr>
        <p:txBody>
          <a:bodyPr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4" name="直線コネクタ 13"/>
          <p:cNvCxnSpPr/>
          <p:nvPr/>
        </p:nvCxnSpPr>
        <p:spPr bwMode="gray">
          <a:xfrm>
            <a:off x="0" y="521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/>
        </p:nvSpPr>
        <p:spPr bwMode="gray">
          <a:xfrm>
            <a:off x="0" y="1"/>
            <a:ext cx="152400" cy="521297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11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9011840" y="6494904"/>
            <a:ext cx="2844800" cy="365125"/>
          </a:xfrm>
          <a:prstGeom prst="rect">
            <a:avLst/>
          </a:prstGeom>
        </p:spPr>
        <p:txBody>
          <a:bodyPr anchor="t"/>
          <a:lstStyle/>
          <a:p>
            <a:fld id="{E347F91F-81AC-4D13-841A-BEFEC5EBF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3" name="直線コネクタ 12"/>
          <p:cNvCxnSpPr/>
          <p:nvPr/>
        </p:nvCxnSpPr>
        <p:spPr bwMode="gray">
          <a:xfrm>
            <a:off x="242373" y="6494903"/>
            <a:ext cx="116142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付プレースホルダー 2"/>
          <p:cNvSpPr>
            <a:spLocks noGrp="1"/>
          </p:cNvSpPr>
          <p:nvPr>
            <p:ph type="dt" sz="half" idx="13"/>
          </p:nvPr>
        </p:nvSpPr>
        <p:spPr bwMode="gray">
          <a:xfrm>
            <a:off x="11094222" y="261666"/>
            <a:ext cx="1097780" cy="259631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CAFCCD0-61DF-44EB-ACCD-474CD9A4CA5A}" type="datetimeFigureOut">
              <a:rPr kumimoji="1" lang="ja-JP" altLang="en-US" smtClean="0"/>
              <a:t>2015/05/19</a:t>
            </a:fld>
            <a:endParaRPr kumimoji="1" lang="ja-JP" altLang="en-US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165600" y="6494904"/>
            <a:ext cx="3860800" cy="365125"/>
          </a:xfrm>
          <a:prstGeom prst="rect">
            <a:avLst/>
          </a:prstGeom>
        </p:spPr>
        <p:txBody>
          <a:bodyPr vert="horz" lIns="77925" tIns="38963" rIns="77925" bIns="38963" rtlCol="0" anchor="t"/>
          <a:lstStyle>
            <a:lvl1pPr>
              <a:defRPr lang="ja-JP" altLang="en-US" sz="1067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256118" y="6566000"/>
            <a:ext cx="767161" cy="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414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42373" y="1175947"/>
            <a:ext cx="5754144" cy="386464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88" indent="0">
              <a:buNone/>
              <a:defRPr sz="2267" b="1"/>
            </a:lvl2pPr>
            <a:lvl3pPr marL="1038977" indent="0">
              <a:buNone/>
              <a:defRPr sz="2000" b="1"/>
            </a:lvl3pPr>
            <a:lvl4pPr marL="1558465" indent="0">
              <a:buNone/>
              <a:defRPr sz="1867" b="1"/>
            </a:lvl4pPr>
            <a:lvl5pPr marL="2077952" indent="0">
              <a:buNone/>
              <a:defRPr sz="1867" b="1"/>
            </a:lvl5pPr>
            <a:lvl6pPr marL="2597440" indent="0">
              <a:buNone/>
              <a:defRPr sz="1867" b="1"/>
            </a:lvl6pPr>
            <a:lvl7pPr marL="3116929" indent="0">
              <a:buNone/>
              <a:defRPr sz="1867" b="1"/>
            </a:lvl7pPr>
            <a:lvl8pPr marL="3636417" indent="0">
              <a:buNone/>
              <a:defRPr sz="1867" b="1"/>
            </a:lvl8pPr>
            <a:lvl9pPr marL="4155905" indent="0">
              <a:buNone/>
              <a:defRPr sz="1867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3850" y="1175947"/>
            <a:ext cx="5746127" cy="386464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88" indent="0">
              <a:buNone/>
              <a:defRPr sz="2267" b="1"/>
            </a:lvl2pPr>
            <a:lvl3pPr marL="1038977" indent="0">
              <a:buNone/>
              <a:defRPr sz="2000" b="1"/>
            </a:lvl3pPr>
            <a:lvl4pPr marL="1558465" indent="0">
              <a:buNone/>
              <a:defRPr sz="1867" b="1"/>
            </a:lvl4pPr>
            <a:lvl5pPr marL="2077952" indent="0">
              <a:buNone/>
              <a:defRPr sz="1867" b="1"/>
            </a:lvl5pPr>
            <a:lvl6pPr marL="2597440" indent="0">
              <a:buNone/>
              <a:defRPr sz="1867" b="1"/>
            </a:lvl6pPr>
            <a:lvl7pPr marL="3116929" indent="0">
              <a:buNone/>
              <a:defRPr sz="1867" b="1"/>
            </a:lvl7pPr>
            <a:lvl8pPr marL="3636417" indent="0">
              <a:buNone/>
              <a:defRPr sz="1867" b="1"/>
            </a:lvl8pPr>
            <a:lvl9pPr marL="4155905" indent="0">
              <a:buNone/>
              <a:defRPr sz="1867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242373" y="77559"/>
            <a:ext cx="10972800" cy="476672"/>
          </a:xfrm>
        </p:spPr>
        <p:txBody>
          <a:bodyPr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6" name="直線コネクタ 15"/>
          <p:cNvCxnSpPr/>
          <p:nvPr/>
        </p:nvCxnSpPr>
        <p:spPr bwMode="gray">
          <a:xfrm>
            <a:off x="0" y="521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 bwMode="gray">
          <a:xfrm>
            <a:off x="0" y="1"/>
            <a:ext cx="152400" cy="521297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21" name="コンテンツ プレースホルダー 2"/>
          <p:cNvSpPr>
            <a:spLocks noGrp="1"/>
          </p:cNvSpPr>
          <p:nvPr>
            <p:ph sz="half" idx="14"/>
          </p:nvPr>
        </p:nvSpPr>
        <p:spPr>
          <a:xfrm>
            <a:off x="242374" y="1652361"/>
            <a:ext cx="5746127" cy="4610217"/>
          </a:xfrm>
        </p:spPr>
        <p:txBody>
          <a:bodyPr/>
          <a:lstStyle>
            <a:lvl1pPr marL="324680" indent="-324680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62" indent="-203827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97" indent="-207435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124" indent="-203827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</p:txBody>
      </p:sp>
      <p:sp>
        <p:nvSpPr>
          <p:cNvPr id="22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3850" y="1652361"/>
            <a:ext cx="5746127" cy="4610217"/>
          </a:xfrm>
        </p:spPr>
        <p:txBody>
          <a:bodyPr/>
          <a:lstStyle>
            <a:lvl1pPr marL="303035" indent="-303035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651" indent="-389616">
              <a:buClr>
                <a:schemeClr val="tx1"/>
              </a:buClr>
              <a:defRPr kumimoji="1" lang="ja-JP" altLang="en-US" sz="1867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6478" indent="-389616">
              <a:buClr>
                <a:schemeClr val="tx1"/>
              </a:buClr>
              <a:defRPr kumimoji="1" lang="ja-JP" alt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8977" indent="-324680">
              <a:buClr>
                <a:schemeClr val="tx1"/>
              </a:buClr>
              <a:defRPr kumimoji="1" lang="ja-JP" altLang="en-US" sz="1333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</p:txBody>
      </p:sp>
      <p:sp>
        <p:nvSpPr>
          <p:cNvPr id="20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9011840" y="6494904"/>
            <a:ext cx="2844800" cy="365125"/>
          </a:xfrm>
          <a:prstGeom prst="rect">
            <a:avLst/>
          </a:prstGeom>
        </p:spPr>
        <p:txBody>
          <a:bodyPr anchor="t"/>
          <a:lstStyle/>
          <a:p>
            <a:fld id="{E347F91F-81AC-4D13-841A-BEFEC5EBF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26" name="直線コネクタ 25"/>
          <p:cNvCxnSpPr/>
          <p:nvPr/>
        </p:nvCxnSpPr>
        <p:spPr bwMode="gray">
          <a:xfrm>
            <a:off x="242373" y="6494903"/>
            <a:ext cx="116142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日付プレースホルダー 2"/>
          <p:cNvSpPr>
            <a:spLocks noGrp="1"/>
          </p:cNvSpPr>
          <p:nvPr>
            <p:ph type="dt" sz="half" idx="15"/>
          </p:nvPr>
        </p:nvSpPr>
        <p:spPr bwMode="gray">
          <a:xfrm>
            <a:off x="11094221" y="261666"/>
            <a:ext cx="1097780" cy="259631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CAFCCD0-61DF-44EB-ACCD-474CD9A4CA5A}" type="datetimeFigureOut">
              <a:rPr kumimoji="1" lang="ja-JP" altLang="en-US" smtClean="0"/>
              <a:t>2015/05/19</a:t>
            </a:fld>
            <a:endParaRPr kumimoji="1" lang="ja-JP" altLang="en-US"/>
          </a:p>
        </p:txBody>
      </p:sp>
      <p:sp>
        <p:nvSpPr>
          <p:cNvPr id="28" name="フッター プレースホルダー 4"/>
          <p:cNvSpPr>
            <a:spLocks noGrp="1"/>
          </p:cNvSpPr>
          <p:nvPr>
            <p:ph type="ftr" sz="quarter" idx="16"/>
          </p:nvPr>
        </p:nvSpPr>
        <p:spPr>
          <a:xfrm>
            <a:off x="4165600" y="6494904"/>
            <a:ext cx="3860800" cy="365125"/>
          </a:xfrm>
          <a:prstGeom prst="rect">
            <a:avLst/>
          </a:prstGeom>
        </p:spPr>
        <p:txBody>
          <a:bodyPr vert="horz" lIns="77925" tIns="38963" rIns="77925" bIns="38963" rtlCol="0" anchor="t"/>
          <a:lstStyle>
            <a:lvl1pPr>
              <a:defRPr lang="ja-JP" altLang="en-US" sz="1067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256118" y="6566000"/>
            <a:ext cx="767161" cy="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419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119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66" b="-1"/>
          <a:stretch/>
        </p:blipFill>
        <p:spPr>
          <a:xfrm>
            <a:off x="3470599" y="2261556"/>
            <a:ext cx="5004503" cy="218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408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CCD0-61DF-44EB-ACCD-474CD9A4CA5A}" type="datetimeFigureOut">
              <a:rPr kumimoji="1" lang="ja-JP" altLang="en-US" smtClean="0"/>
              <a:t>2015/05/19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F91F-81AC-4D13-841A-BEFEC5EBF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338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marL="389616" marR="0" lvl="0" indent="-389616" algn="l" defTabSz="10389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マスター テキストの書式設定</a:t>
            </a:r>
          </a:p>
          <a:p>
            <a:pPr marL="844168" marR="0" lvl="1" indent="-324680" algn="l" defTabSz="10389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2 </a:t>
            </a:r>
            <a:r>
              <a:rPr kumimoji="1" lang="ja-JP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298721" marR="0" lvl="2" indent="-259744" algn="l" defTabSz="10389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6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3 </a:t>
            </a:r>
            <a:r>
              <a:rPr kumimoji="1" lang="ja-JP" altLang="en-US" sz="26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818208" marR="0" lvl="3" indent="-259744" algn="l" defTabSz="10389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22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2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4 </a:t>
            </a:r>
            <a:r>
              <a:rPr kumimoji="1" lang="ja-JP" altLang="en-US" sz="22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2337696" marR="0" lvl="4" indent="-259744" algn="l" defTabSz="10389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1" lang="ja-JP" altLang="en-US" sz="22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2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5 </a:t>
            </a:r>
            <a:r>
              <a:rPr kumimoji="1" lang="ja-JP" altLang="en-US" sz="22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  <a:endParaRPr kumimoji="1" lang="ja-JP" altLang="en-US" sz="22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5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335360" y="6494904"/>
            <a:ext cx="2844800" cy="365125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CAFCCD0-61DF-44EB-ACCD-474CD9A4CA5A}" type="datetimeFigureOut">
              <a:rPr kumimoji="1" lang="ja-JP" altLang="en-US" smtClean="0"/>
              <a:t>2015/05/19</a:t>
            </a:fld>
            <a:endParaRPr kumimoji="1" lang="ja-JP" altLang="en-US"/>
          </a:p>
        </p:txBody>
      </p:sp>
      <p:sp>
        <p:nvSpPr>
          <p:cNvPr id="7" name="スライド番号プレースホルダー 4"/>
          <p:cNvSpPr>
            <a:spLocks noGrp="1"/>
          </p:cNvSpPr>
          <p:nvPr>
            <p:ph type="sldNum" sz="quarter" idx="4"/>
          </p:nvPr>
        </p:nvSpPr>
        <p:spPr bwMode="gray">
          <a:xfrm>
            <a:off x="8976320" y="6494904"/>
            <a:ext cx="2844800" cy="365125"/>
          </a:xfrm>
          <a:prstGeom prst="rect">
            <a:avLst/>
          </a:prstGeom>
        </p:spPr>
        <p:txBody>
          <a:bodyPr lIns="77925" tIns="38963" rIns="77925" bIns="38963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fld id="{E347F91F-81AC-4D13-841A-BEFEC5EBF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165600" y="6494904"/>
            <a:ext cx="3860800" cy="365125"/>
          </a:xfrm>
          <a:prstGeom prst="rect">
            <a:avLst/>
          </a:prstGeom>
        </p:spPr>
        <p:txBody>
          <a:bodyPr vert="horz" lIns="77925" tIns="38963" rIns="77925" bIns="38963" rtlCol="0" anchor="t"/>
          <a:lstStyle>
            <a:lvl1pPr>
              <a:defRPr lang="ja-JP" altLang="en-US" sz="1067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5199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ctr" defTabSz="1038977" rtl="0" eaLnBrk="1" latinLnBrk="0" hangingPunct="1">
        <a:spcBef>
          <a:spcPct val="0"/>
        </a:spcBef>
        <a:buNone/>
        <a:defRPr kumimoji="1" sz="4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616" marR="0" indent="-389616" algn="l" defTabSz="1038977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4168" marR="0" indent="-324680" algn="l" defTabSz="1038977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721" marR="0" indent="-259744" algn="l" defTabSz="1038977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818208" marR="0" indent="-259744" algn="l" defTabSz="1038977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37696" marR="0" indent="-259744" algn="l" defTabSz="1038977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57185" indent="-259744" algn="l" defTabSz="1038977" rtl="0" eaLnBrk="1" latinLnBrk="0" hangingPunct="1">
        <a:spcBef>
          <a:spcPct val="20000"/>
        </a:spcBef>
        <a:buFont typeface="Arial" pitchFamily="34" charset="0"/>
        <a:buChar char="•"/>
        <a:defRPr kumimoji="1"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376673" indent="-259744" algn="l" defTabSz="1038977" rtl="0" eaLnBrk="1" latinLnBrk="0" hangingPunct="1">
        <a:spcBef>
          <a:spcPct val="20000"/>
        </a:spcBef>
        <a:buFont typeface="Arial" pitchFamily="34" charset="0"/>
        <a:buChar char="•"/>
        <a:defRPr kumimoji="1"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3896161" indent="-259744" algn="l" defTabSz="1038977" rtl="0" eaLnBrk="1" latinLnBrk="0" hangingPunct="1">
        <a:spcBef>
          <a:spcPct val="20000"/>
        </a:spcBef>
        <a:buFont typeface="Arial" pitchFamily="34" charset="0"/>
        <a:buChar char="•"/>
        <a:defRPr kumimoji="1"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415650" indent="-259744" algn="l" defTabSz="1038977" rtl="0" eaLnBrk="1" latinLnBrk="0" hangingPunct="1">
        <a:spcBef>
          <a:spcPct val="20000"/>
        </a:spcBef>
        <a:buFont typeface="Arial" pitchFamily="34" charset="0"/>
        <a:buChar char="•"/>
        <a:defRPr kumimoji="1" sz="2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488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977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465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952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440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6929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417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5905" algn="l" defTabSz="103897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5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5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5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5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Privacy Policy Manager and oneM2M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608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4. Traceability </a:t>
            </a:r>
            <a:r>
              <a:rPr lang="en-US" altLang="ja-JP" dirty="0"/>
              <a:t>of personal data usage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42373" y="2232838"/>
            <a:ext cx="11666091" cy="21123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616691" y="2778641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4928190" y="2608521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  <a:p>
            <a:pPr algn="ctr"/>
            <a:r>
              <a:rPr lang="en-US" altLang="ja-JP" dirty="0" smtClean="0"/>
              <a:t>Control</a:t>
            </a:r>
            <a:endParaRPr kumimoji="1" lang="en-US" altLang="ja-JP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9687143" y="2598694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4713767" y="637954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4759841" y="5162543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M2M Device</a:t>
            </a:r>
            <a:endParaRPr kumimoji="1" lang="ja-JP" altLang="en-US" dirty="0" smtClean="0"/>
          </a:p>
        </p:txBody>
      </p:sp>
      <p:sp>
        <p:nvSpPr>
          <p:cNvPr id="10" name="正方形/長方形 9"/>
          <p:cNvSpPr/>
          <p:nvPr/>
        </p:nvSpPr>
        <p:spPr>
          <a:xfrm>
            <a:off x="2073349" y="635747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11" name="正方形/長方形 10"/>
          <p:cNvSpPr/>
          <p:nvPr/>
        </p:nvSpPr>
        <p:spPr>
          <a:xfrm>
            <a:off x="7354185" y="64739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pic>
        <p:nvPicPr>
          <p:cNvPr id="12" name="図 32" descr="44_User_Businessman_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119" y="5330454"/>
            <a:ext cx="798246" cy="10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242373" y="1955837"/>
            <a:ext cx="1612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M2M</a:t>
            </a:r>
            <a:r>
              <a:rPr lang="ja-JP" altLang="en-US" sz="1600" dirty="0" smtClean="0"/>
              <a:t> </a:t>
            </a:r>
            <a:r>
              <a:rPr lang="en-US" altLang="ja-JP" sz="1600" dirty="0" smtClean="0"/>
              <a:t>Platform</a:t>
            </a:r>
            <a:endParaRPr kumimoji="1" lang="ja-JP" altLang="en-US" sz="1600" dirty="0" smtClean="0"/>
          </a:p>
        </p:txBody>
      </p:sp>
      <p:sp>
        <p:nvSpPr>
          <p:cNvPr id="15" name="正方形/長方形 14"/>
          <p:cNvSpPr/>
          <p:nvPr/>
        </p:nvSpPr>
        <p:spPr>
          <a:xfrm>
            <a:off x="7524303" y="3359888"/>
            <a:ext cx="1538177" cy="6096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Portal</a:t>
            </a:r>
            <a:endParaRPr kumimoji="1" lang="ja-JP" altLang="en-US" dirty="0" smtClean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681882" y="4437412"/>
            <a:ext cx="2367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 smtClean="0"/>
              <a:t>1</a:t>
            </a:r>
            <a:r>
              <a:rPr kumimoji="1" lang="en-US" altLang="ja-JP" sz="1400" dirty="0" smtClean="0"/>
              <a:t>)Request the access log</a:t>
            </a:r>
          </a:p>
        </p:txBody>
      </p:sp>
      <p:sp>
        <p:nvSpPr>
          <p:cNvPr id="22" name="フリーフォーム 21"/>
          <p:cNvSpPr/>
          <p:nvPr/>
        </p:nvSpPr>
        <p:spPr>
          <a:xfrm>
            <a:off x="7910423" y="2812211"/>
            <a:ext cx="1785668" cy="2346385"/>
          </a:xfrm>
          <a:custGeom>
            <a:avLst/>
            <a:gdLst>
              <a:gd name="connsiteX0" fmla="*/ 0 w 1785668"/>
              <a:gd name="connsiteY0" fmla="*/ 2346385 h 2346385"/>
              <a:gd name="connsiteX1" fmla="*/ 448573 w 1785668"/>
              <a:gd name="connsiteY1" fmla="*/ 672861 h 2346385"/>
              <a:gd name="connsiteX2" fmla="*/ 1785668 w 1785668"/>
              <a:gd name="connsiteY2" fmla="*/ 0 h 23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5668" h="2346385">
                <a:moveTo>
                  <a:pt x="0" y="2346385"/>
                </a:moveTo>
                <a:cubicBezTo>
                  <a:pt x="75481" y="1705155"/>
                  <a:pt x="150962" y="1063925"/>
                  <a:pt x="448573" y="672861"/>
                </a:cubicBezTo>
                <a:cubicBezTo>
                  <a:pt x="746184" y="281797"/>
                  <a:pt x="1265926" y="140898"/>
                  <a:pt x="1785668" y="0"/>
                </a:cubicBez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フリーフォーム 22"/>
          <p:cNvSpPr/>
          <p:nvPr/>
        </p:nvSpPr>
        <p:spPr>
          <a:xfrm>
            <a:off x="8093798" y="3049569"/>
            <a:ext cx="1593345" cy="2109027"/>
          </a:xfrm>
          <a:custGeom>
            <a:avLst/>
            <a:gdLst>
              <a:gd name="connsiteX0" fmla="*/ 0 w 1785668"/>
              <a:gd name="connsiteY0" fmla="*/ 2346385 h 2346385"/>
              <a:gd name="connsiteX1" fmla="*/ 448573 w 1785668"/>
              <a:gd name="connsiteY1" fmla="*/ 672861 h 2346385"/>
              <a:gd name="connsiteX2" fmla="*/ 1785668 w 1785668"/>
              <a:gd name="connsiteY2" fmla="*/ 0 h 23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5668" h="2346385">
                <a:moveTo>
                  <a:pt x="0" y="2346385"/>
                </a:moveTo>
                <a:cubicBezTo>
                  <a:pt x="75481" y="1705155"/>
                  <a:pt x="150962" y="1063925"/>
                  <a:pt x="448573" y="672861"/>
                </a:cubicBezTo>
                <a:cubicBezTo>
                  <a:pt x="746184" y="281797"/>
                  <a:pt x="1265926" y="140898"/>
                  <a:pt x="1785668" y="0"/>
                </a:cubicBezTo>
              </a:path>
            </a:pathLst>
          </a:cu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フリーフォーム 25"/>
          <p:cNvSpPr/>
          <p:nvPr/>
        </p:nvSpPr>
        <p:spPr>
          <a:xfrm>
            <a:off x="8324362" y="3279177"/>
            <a:ext cx="1390600" cy="1879419"/>
          </a:xfrm>
          <a:custGeom>
            <a:avLst/>
            <a:gdLst>
              <a:gd name="connsiteX0" fmla="*/ 0 w 1785668"/>
              <a:gd name="connsiteY0" fmla="*/ 2346385 h 2346385"/>
              <a:gd name="connsiteX1" fmla="*/ 448573 w 1785668"/>
              <a:gd name="connsiteY1" fmla="*/ 672861 h 2346385"/>
              <a:gd name="connsiteX2" fmla="*/ 1785668 w 1785668"/>
              <a:gd name="connsiteY2" fmla="*/ 0 h 23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5668" h="2346385">
                <a:moveTo>
                  <a:pt x="0" y="2346385"/>
                </a:moveTo>
                <a:cubicBezTo>
                  <a:pt x="75481" y="1705155"/>
                  <a:pt x="150962" y="1063925"/>
                  <a:pt x="448573" y="672861"/>
                </a:cubicBezTo>
                <a:cubicBezTo>
                  <a:pt x="746184" y="281797"/>
                  <a:pt x="1265926" y="140898"/>
                  <a:pt x="1785668" y="0"/>
                </a:cubicBez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8" name="カギ線コネクタ 27"/>
          <p:cNvCxnSpPr>
            <a:stCxn id="7" idx="0"/>
            <a:endCxn id="11" idx="3"/>
          </p:cNvCxnSpPr>
          <p:nvPr/>
        </p:nvCxnSpPr>
        <p:spPr>
          <a:xfrm rot="16200000" flipV="1">
            <a:off x="9460646" y="1376280"/>
            <a:ext cx="1526001" cy="918828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8754768" y="5207305"/>
            <a:ext cx="2411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/>
              <a:t>2</a:t>
            </a:r>
            <a:r>
              <a:rPr kumimoji="1" lang="en-US" altLang="ja-JP" sz="1400" dirty="0" smtClean="0"/>
              <a:t>)Response the access log</a:t>
            </a:r>
          </a:p>
        </p:txBody>
      </p:sp>
      <p:cxnSp>
        <p:nvCxnSpPr>
          <p:cNvPr id="31" name="直線矢印コネクタ 30"/>
          <p:cNvCxnSpPr>
            <a:endCxn id="29" idx="1"/>
          </p:cNvCxnSpPr>
          <p:nvPr/>
        </p:nvCxnSpPr>
        <p:spPr>
          <a:xfrm>
            <a:off x="8157172" y="4640144"/>
            <a:ext cx="597596" cy="7210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8947372" y="4539034"/>
            <a:ext cx="2731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/>
              <a:t>3</a:t>
            </a:r>
            <a:r>
              <a:rPr kumimoji="1" lang="en-US" altLang="ja-JP" sz="1400" dirty="0" smtClean="0"/>
              <a:t>)Request the PPM to delete the collected data</a:t>
            </a:r>
          </a:p>
        </p:txBody>
      </p:sp>
      <p:cxnSp>
        <p:nvCxnSpPr>
          <p:cNvPr id="33" name="直線矢印コネクタ 32"/>
          <p:cNvCxnSpPr>
            <a:endCxn id="32" idx="1"/>
          </p:cNvCxnSpPr>
          <p:nvPr/>
        </p:nvCxnSpPr>
        <p:spPr>
          <a:xfrm>
            <a:off x="8432769" y="4522294"/>
            <a:ext cx="514603" cy="2783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8093798" y="1578706"/>
            <a:ext cx="2731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 smtClean="0"/>
              <a:t>4</a:t>
            </a:r>
            <a:r>
              <a:rPr kumimoji="1" lang="en-US" altLang="ja-JP" sz="1400" dirty="0" smtClean="0"/>
              <a:t>)Request the ASP to delete the collected data</a:t>
            </a: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091478" y="4941644"/>
            <a:ext cx="3369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Flow(1)(2)(3)(</a:t>
            </a:r>
            <a:r>
              <a:rPr lang="en-US" altLang="ja-JP" b="1" dirty="0">
                <a:solidFill>
                  <a:srgbClr val="FF0000"/>
                </a:solidFill>
              </a:rPr>
              <a:t>4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):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b="1" dirty="0" smtClean="0">
                <a:solidFill>
                  <a:srgbClr val="FF0000"/>
                </a:solidFill>
              </a:rPr>
              <a:t>T</a:t>
            </a:r>
            <a:r>
              <a:rPr lang="en-US" altLang="ja-JP" b="1" dirty="0" smtClean="0">
                <a:solidFill>
                  <a:srgbClr val="FF0000"/>
                </a:solidFill>
              </a:rPr>
              <a:t>S-0001 8.1.2 Request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b="1" dirty="0" smtClean="0">
                <a:solidFill>
                  <a:srgbClr val="FF0000"/>
                </a:solidFill>
              </a:rPr>
              <a:t>TS-0001 8.1.3 Response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524303" y="6326875"/>
            <a:ext cx="1538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Data Provider</a:t>
            </a:r>
            <a:endParaRPr kumimoji="1" lang="ja-JP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469634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We wrote </a:t>
            </a:r>
            <a:r>
              <a:rPr kumimoji="1" lang="en-US" altLang="ja-JP" dirty="0" smtClean="0"/>
              <a:t>documents: </a:t>
            </a:r>
            <a:r>
              <a:rPr kumimoji="1" lang="en-US" altLang="ja-JP" dirty="0" smtClean="0"/>
              <a:t>the PPM inside M2M platform</a:t>
            </a:r>
          </a:p>
          <a:p>
            <a:pPr lvl="1"/>
            <a:r>
              <a:rPr lang="en-US" altLang="ja-JP" dirty="0" smtClean="0"/>
              <a:t>the PPM is a component of CSE</a:t>
            </a:r>
          </a:p>
          <a:p>
            <a:pPr lvl="1"/>
            <a:r>
              <a:rPr lang="en-US" altLang="ja-JP" dirty="0" smtClean="0"/>
              <a:t>CSE doesn’t need to authenticate the PPM </a:t>
            </a:r>
          </a:p>
          <a:p>
            <a:pPr lvl="1"/>
            <a:r>
              <a:rPr lang="en-US" altLang="ja-JP" dirty="0"/>
              <a:t>C</a:t>
            </a:r>
            <a:r>
              <a:rPr lang="en-US" altLang="ja-JP" dirty="0" smtClean="0"/>
              <a:t>reating </a:t>
            </a:r>
            <a:r>
              <a:rPr lang="en-US" altLang="ja-JP" dirty="0" smtClean="0"/>
              <a:t>access control policy from accepted privacy </a:t>
            </a:r>
            <a:r>
              <a:rPr lang="en-US" altLang="ja-JP" dirty="0" smtClean="0"/>
              <a:t>policy is not defined in oneM2M</a:t>
            </a:r>
            <a:endParaRPr kumimoji="1" lang="en-US" altLang="ja-JP" dirty="0"/>
          </a:p>
          <a:p>
            <a:endParaRPr lang="en-US" altLang="ja-JP" dirty="0" smtClean="0"/>
          </a:p>
          <a:p>
            <a:r>
              <a:rPr kumimoji="1" lang="en-US" altLang="ja-JP" dirty="0" smtClean="0"/>
              <a:t>We will modify the architecture of the PPM</a:t>
            </a:r>
          </a:p>
          <a:p>
            <a:pPr lvl="1"/>
            <a:r>
              <a:rPr lang="en-US" altLang="ja-JP" dirty="0" smtClean="0"/>
              <a:t>the PPM </a:t>
            </a:r>
            <a:r>
              <a:rPr lang="en-US" altLang="ja-JP" smtClean="0"/>
              <a:t>is </a:t>
            </a:r>
            <a:r>
              <a:rPr lang="en-US" altLang="ja-JP" smtClean="0"/>
              <a:t>deployed</a:t>
            </a:r>
            <a:r>
              <a:rPr lang="en-US" altLang="ja-JP" smtClean="0"/>
              <a:t> </a:t>
            </a:r>
            <a:r>
              <a:rPr lang="en-US" altLang="ja-JP" dirty="0" smtClean="0"/>
              <a:t>outside M2M platform</a:t>
            </a:r>
            <a:endParaRPr kumimoji="1" lang="en-US" altLang="ja-JP" dirty="0" smtClean="0"/>
          </a:p>
          <a:p>
            <a:pPr lvl="2"/>
            <a:r>
              <a:rPr kumimoji="1" lang="en-US" altLang="ja-JP" dirty="0" smtClean="0"/>
              <a:t>the PPM is outside the CSE</a:t>
            </a:r>
          </a:p>
          <a:p>
            <a:pPr lvl="2"/>
            <a:r>
              <a:rPr lang="en-US" altLang="ja-JP" dirty="0" smtClean="0"/>
              <a:t>the </a:t>
            </a:r>
            <a:r>
              <a:rPr lang="en-US" altLang="ja-JP" dirty="0" smtClean="0"/>
              <a:t>PPM is one of AEs</a:t>
            </a:r>
          </a:p>
          <a:p>
            <a:pPr lvl="1"/>
            <a:r>
              <a:rPr kumimoji="1" lang="en-US" altLang="ja-JP" dirty="0" smtClean="0"/>
              <a:t>Creating access control policy from accepted privacy policy is outside the scope of oneM2M</a:t>
            </a:r>
          </a:p>
          <a:p>
            <a:pPr lvl="1"/>
            <a:r>
              <a:rPr kumimoji="1" lang="en-US" altLang="ja-JP" dirty="0" smtClean="0"/>
              <a:t>CSE need to authenticate the PPM</a:t>
            </a:r>
          </a:p>
          <a:p>
            <a:pPr lvl="2"/>
            <a:r>
              <a:rPr kumimoji="1" lang="en-US" altLang="ja-JP" dirty="0" smtClean="0"/>
              <a:t>oneM2M defines authentication of </a:t>
            </a:r>
            <a:r>
              <a:rPr kumimoji="1" lang="en-US" altLang="ja-JP" dirty="0" err="1" smtClean="0"/>
              <a:t>Mca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Mcc</a:t>
            </a:r>
            <a:r>
              <a:rPr kumimoji="1" lang="en-US" altLang="ja-JP" dirty="0" smtClean="0"/>
              <a:t> and </a:t>
            </a:r>
            <a:r>
              <a:rPr kumimoji="1" lang="en-US" altLang="ja-JP" dirty="0" err="1" smtClean="0"/>
              <a:t>Mcc</a:t>
            </a:r>
            <a:r>
              <a:rPr kumimoji="1" lang="en-US" altLang="ja-JP" dirty="0" smtClean="0"/>
              <a:t>’.</a:t>
            </a:r>
            <a:endParaRPr kumimoji="1"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Modification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11978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hangingPunct="0"/>
            <a:r>
              <a:rPr lang="x-none" altLang="ja-JP" sz="2400" dirty="0"/>
              <a:t>Data Provider</a:t>
            </a:r>
            <a:endParaRPr lang="ja-JP" altLang="ja-JP" sz="2400" dirty="0"/>
          </a:p>
          <a:p>
            <a:pPr lvl="1" hangingPunct="0"/>
            <a:r>
              <a:rPr lang="x-none" altLang="ja-JP" dirty="0"/>
              <a:t>A user can join a M2M platform and subscribe a service by an ASP which join the M2M platform.</a:t>
            </a:r>
            <a:endParaRPr lang="ja-JP" altLang="ja-JP" dirty="0"/>
          </a:p>
          <a:p>
            <a:pPr lvl="1" hangingPunct="0"/>
            <a:r>
              <a:rPr lang="x-none" altLang="ja-JP" dirty="0"/>
              <a:t>When a user subscribe a service by an ASP, the user become a data provider.</a:t>
            </a:r>
            <a:endParaRPr lang="ja-JP" altLang="ja-JP" dirty="0"/>
          </a:p>
          <a:p>
            <a:pPr lvl="0" hangingPunct="0"/>
            <a:r>
              <a:rPr lang="x-none" altLang="ja-JP" sz="2400" dirty="0"/>
              <a:t>M2M Device</a:t>
            </a:r>
            <a:endParaRPr lang="ja-JP" altLang="ja-JP" sz="2400" dirty="0"/>
          </a:p>
          <a:p>
            <a:pPr lvl="1" hangingPunct="0"/>
            <a:r>
              <a:rPr lang="x-none" altLang="ja-JP" dirty="0"/>
              <a:t>A M2M device collects various kinds of data, such as sensor.</a:t>
            </a:r>
            <a:endParaRPr lang="ja-JP" altLang="ja-JP" dirty="0"/>
          </a:p>
          <a:p>
            <a:pPr lvl="1" hangingPunct="0"/>
            <a:r>
              <a:rPr lang="x-none" altLang="ja-JP" dirty="0"/>
              <a:t>A M2M device sends the data to a M2M platform.</a:t>
            </a:r>
            <a:endParaRPr lang="ja-JP" altLang="ja-JP" dirty="0"/>
          </a:p>
          <a:p>
            <a:pPr lvl="0" hangingPunct="0"/>
            <a:r>
              <a:rPr lang="x-none" altLang="ja-JP" sz="2400" dirty="0"/>
              <a:t>Application Service Provider (ASP)</a:t>
            </a:r>
            <a:endParaRPr lang="ja-JP" altLang="ja-JP" sz="2400" dirty="0"/>
          </a:p>
          <a:p>
            <a:pPr lvl="1" hangingPunct="0"/>
            <a:r>
              <a:rPr lang="x-none" altLang="ja-JP" dirty="0"/>
              <a:t>An ASP provides services to a user who joins the M2M platform.</a:t>
            </a:r>
            <a:endParaRPr lang="ja-JP" altLang="ja-JP" dirty="0"/>
          </a:p>
          <a:p>
            <a:pPr lvl="1" hangingPunct="0"/>
            <a:r>
              <a:rPr lang="x-none" altLang="ja-JP" dirty="0"/>
              <a:t>An ASP requests personal data from a M2M platform in order to provide services.</a:t>
            </a:r>
            <a:endParaRPr lang="ja-JP" altLang="ja-JP" dirty="0"/>
          </a:p>
          <a:p>
            <a:pPr lvl="0" hangingPunct="0"/>
            <a:r>
              <a:rPr lang="x-none" altLang="ja-JP" sz="2400" dirty="0"/>
              <a:t>M2M Platform</a:t>
            </a:r>
            <a:endParaRPr lang="ja-JP" altLang="ja-JP" sz="2400" dirty="0"/>
          </a:p>
          <a:p>
            <a:pPr lvl="1" hangingPunct="0"/>
            <a:r>
              <a:rPr lang="x-none" altLang="ja-JP" dirty="0"/>
              <a:t>Data Flow Control</a:t>
            </a:r>
            <a:endParaRPr lang="ja-JP" altLang="ja-JP" dirty="0"/>
          </a:p>
          <a:p>
            <a:pPr lvl="2" hangingPunct="0"/>
            <a:r>
              <a:rPr lang="x-none" altLang="ja-JP" sz="2000" dirty="0"/>
              <a:t>‘Data flow control’ controls various kind of data </a:t>
            </a:r>
            <a:r>
              <a:rPr lang="en-US" altLang="ja-JP" sz="2000" dirty="0" smtClean="0"/>
              <a:t>based on</a:t>
            </a:r>
            <a:r>
              <a:rPr lang="x-none" altLang="ja-JP" sz="2000" dirty="0" smtClean="0"/>
              <a:t> </a:t>
            </a:r>
            <a:r>
              <a:rPr lang="x-none" altLang="ja-JP" sz="2000" dirty="0"/>
              <a:t>access control policies.</a:t>
            </a:r>
            <a:endParaRPr lang="ja-JP" altLang="ja-JP" sz="2000" dirty="0"/>
          </a:p>
          <a:p>
            <a:pPr lvl="1" hangingPunct="0"/>
            <a:r>
              <a:rPr lang="x-none" altLang="ja-JP" dirty="0"/>
              <a:t>Portal</a:t>
            </a:r>
            <a:endParaRPr lang="ja-JP" altLang="ja-JP" dirty="0"/>
          </a:p>
          <a:p>
            <a:pPr lvl="2" hangingPunct="0"/>
            <a:r>
              <a:rPr lang="x-none" altLang="ja-JP" sz="2000" dirty="0"/>
              <a:t>A portal is a kind of Web site or Web application in a M2M platform.</a:t>
            </a:r>
            <a:endParaRPr lang="ja-JP" altLang="ja-JP" sz="2000" dirty="0"/>
          </a:p>
          <a:p>
            <a:pPr lvl="2" hangingPunct="0"/>
            <a:r>
              <a:rPr lang="x-none" altLang="ja-JP" sz="2000" dirty="0"/>
              <a:t>A user access a portal to join a M2M platform. A data provider access a portal to subscribe </a:t>
            </a:r>
            <a:r>
              <a:rPr lang="en-US" altLang="ja-JP" sz="2000" dirty="0" smtClean="0"/>
              <a:t>ASP’s service</a:t>
            </a:r>
            <a:r>
              <a:rPr lang="x-none" altLang="ja-JP" sz="2000" dirty="0" smtClean="0"/>
              <a:t>, </a:t>
            </a:r>
            <a:r>
              <a:rPr lang="x-none" altLang="ja-JP" sz="2000" dirty="0"/>
              <a:t>and to check what kind of </a:t>
            </a:r>
            <a:r>
              <a:rPr lang="en-US" altLang="ja-JP" sz="2000" dirty="0" smtClean="0"/>
              <a:t>user’s</a:t>
            </a:r>
            <a:r>
              <a:rPr lang="x-none" altLang="ja-JP" sz="2000" dirty="0" smtClean="0"/>
              <a:t> </a:t>
            </a:r>
            <a:r>
              <a:rPr lang="x-none" altLang="ja-JP" sz="2000" dirty="0"/>
              <a:t>personal data are used by ASPs.</a:t>
            </a:r>
            <a:endParaRPr lang="ja-JP" altLang="ja-JP" sz="2000" dirty="0"/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Actor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4152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1. Configuration of Privacy Preference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42374" y="2232838"/>
            <a:ext cx="8647194" cy="21123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616691" y="2778641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9687143" y="2598694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3596679" y="5162543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M2M Device</a:t>
            </a:r>
            <a:endParaRPr kumimoji="1" lang="ja-JP" altLang="en-US" dirty="0" smtClean="0"/>
          </a:p>
        </p:txBody>
      </p:sp>
      <p:pic>
        <p:nvPicPr>
          <p:cNvPr id="11" name="図 32" descr="44_User_Businessman_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783" y="5389694"/>
            <a:ext cx="798246" cy="10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テキスト ボックス 11"/>
          <p:cNvSpPr txBox="1"/>
          <p:nvPr/>
        </p:nvSpPr>
        <p:spPr>
          <a:xfrm>
            <a:off x="242372" y="1955837"/>
            <a:ext cx="2166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M2M Platform </a:t>
            </a:r>
            <a:endParaRPr kumimoji="1" lang="ja-JP" altLang="en-US" sz="1600" dirty="0" smtClean="0"/>
          </a:p>
        </p:txBody>
      </p:sp>
      <p:sp>
        <p:nvSpPr>
          <p:cNvPr id="15" name="正方形/長方形 14"/>
          <p:cNvSpPr/>
          <p:nvPr/>
        </p:nvSpPr>
        <p:spPr>
          <a:xfrm>
            <a:off x="6752818" y="3359888"/>
            <a:ext cx="1538177" cy="6096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Portal</a:t>
            </a:r>
            <a:endParaRPr kumimoji="1" lang="ja-JP" altLang="en-US" dirty="0" smtClean="0"/>
          </a:p>
        </p:txBody>
      </p:sp>
      <p:sp>
        <p:nvSpPr>
          <p:cNvPr id="24" name="正方形/長方形 23"/>
          <p:cNvSpPr/>
          <p:nvPr/>
        </p:nvSpPr>
        <p:spPr>
          <a:xfrm>
            <a:off x="3765028" y="2608521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  <a:p>
            <a:pPr algn="ctr"/>
            <a:r>
              <a:rPr lang="en-US" altLang="ja-JP" dirty="0" smtClean="0"/>
              <a:t>Contro</a:t>
            </a:r>
            <a:r>
              <a:rPr lang="en-US" altLang="ja-JP" dirty="0"/>
              <a:t>l</a:t>
            </a:r>
            <a:endParaRPr kumimoji="1" lang="en-US" altLang="ja-JP" dirty="0" smtClean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752818" y="6326875"/>
            <a:ext cx="1538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Data Provider</a:t>
            </a:r>
            <a:endParaRPr kumimoji="1" lang="ja-JP" altLang="en-US" sz="1400" dirty="0" smtClean="0"/>
          </a:p>
        </p:txBody>
      </p:sp>
      <p:cxnSp>
        <p:nvCxnSpPr>
          <p:cNvPr id="29" name="直線矢印コネクタ 28"/>
          <p:cNvCxnSpPr/>
          <p:nvPr/>
        </p:nvCxnSpPr>
        <p:spPr>
          <a:xfrm flipH="1" flipV="1">
            <a:off x="7510065" y="3981359"/>
            <a:ext cx="15850" cy="13609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5188470" y="4437752"/>
            <a:ext cx="2199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(1)Join a M2M</a:t>
            </a:r>
            <a:r>
              <a:rPr kumimoji="1" lang="ja-JP" altLang="en-US" sz="1400" dirty="0" smtClean="0"/>
              <a:t> </a:t>
            </a:r>
            <a:r>
              <a:rPr kumimoji="1" lang="en-US" altLang="ja-JP" sz="1400" dirty="0" smtClean="0"/>
              <a:t>platform</a:t>
            </a:r>
          </a:p>
          <a:p>
            <a:r>
              <a:rPr lang="en-US" altLang="ja-JP" sz="1400" dirty="0" smtClean="0"/>
              <a:t>(http, https, etc…)</a:t>
            </a:r>
            <a:endParaRPr kumimoji="1" lang="ja-JP" altLang="en-US" sz="1400" dirty="0" smtClean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8002092" y="4464914"/>
            <a:ext cx="335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 smtClean="0"/>
              <a:t>2</a:t>
            </a:r>
            <a:r>
              <a:rPr kumimoji="1" lang="en-US" altLang="ja-JP" sz="1400" dirty="0" smtClean="0"/>
              <a:t>)Configuration of a privacy preference</a:t>
            </a:r>
          </a:p>
          <a:p>
            <a:r>
              <a:rPr lang="en-US" altLang="ja-JP" sz="1400" dirty="0" smtClean="0"/>
              <a:t>(http, https, etc…)</a:t>
            </a:r>
            <a:endParaRPr kumimoji="1" lang="ja-JP" altLang="en-US" sz="1400" dirty="0" smtClean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8490020" y="5593304"/>
            <a:ext cx="3604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smtClean="0">
                <a:solidFill>
                  <a:srgbClr val="FF0000"/>
                </a:solidFill>
              </a:rPr>
              <a:t>Outside the scope of oneM2M</a:t>
            </a:r>
            <a:endParaRPr kumimoji="1" lang="ja-JP" alt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36" name="フリーフォーム 35"/>
          <p:cNvSpPr/>
          <p:nvPr/>
        </p:nvSpPr>
        <p:spPr>
          <a:xfrm>
            <a:off x="7572155" y="3442353"/>
            <a:ext cx="2136344" cy="1910239"/>
          </a:xfrm>
          <a:custGeom>
            <a:avLst/>
            <a:gdLst>
              <a:gd name="connsiteX0" fmla="*/ 0 w 1058333"/>
              <a:gd name="connsiteY0" fmla="*/ 2167466 h 2167466"/>
              <a:gd name="connsiteX1" fmla="*/ 254000 w 1058333"/>
              <a:gd name="connsiteY1" fmla="*/ 592666 h 2167466"/>
              <a:gd name="connsiteX2" fmla="*/ 1058333 w 1058333"/>
              <a:gd name="connsiteY2" fmla="*/ 0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8333" h="2167466">
                <a:moveTo>
                  <a:pt x="0" y="2167466"/>
                </a:moveTo>
                <a:cubicBezTo>
                  <a:pt x="38805" y="1560688"/>
                  <a:pt x="77611" y="953910"/>
                  <a:pt x="254000" y="592666"/>
                </a:cubicBezTo>
                <a:cubicBezTo>
                  <a:pt x="430389" y="231422"/>
                  <a:pt x="744361" y="115711"/>
                  <a:pt x="1058333" y="0"/>
                </a:cubicBez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左右矢印 37"/>
          <p:cNvSpPr/>
          <p:nvPr/>
        </p:nvSpPr>
        <p:spPr>
          <a:xfrm>
            <a:off x="8462297" y="2848844"/>
            <a:ext cx="1210595" cy="664731"/>
          </a:xfrm>
          <a:prstGeom prst="leftRightArrow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cxnSp>
        <p:nvCxnSpPr>
          <p:cNvPr id="41" name="直線矢印コネクタ 40"/>
          <p:cNvCxnSpPr>
            <a:endCxn id="39" idx="1"/>
          </p:cNvCxnSpPr>
          <p:nvPr/>
        </p:nvCxnSpPr>
        <p:spPr>
          <a:xfrm flipV="1">
            <a:off x="8675933" y="1063951"/>
            <a:ext cx="299682" cy="1820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>
            <a:stCxn id="30" idx="1"/>
            <a:endCxn id="53" idx="3"/>
          </p:cNvCxnSpPr>
          <p:nvPr/>
        </p:nvCxnSpPr>
        <p:spPr>
          <a:xfrm flipH="1" flipV="1">
            <a:off x="4185287" y="4597390"/>
            <a:ext cx="1003183" cy="1019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直線矢印コネクタ 45"/>
          <p:cNvCxnSpPr>
            <a:stCxn id="31" idx="2"/>
            <a:endCxn id="33" idx="0"/>
          </p:cNvCxnSpPr>
          <p:nvPr/>
        </p:nvCxnSpPr>
        <p:spPr>
          <a:xfrm>
            <a:off x="9679923" y="4988134"/>
            <a:ext cx="612129" cy="6051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3" name="テキスト ボックス 52"/>
          <p:cNvSpPr txBox="1"/>
          <p:nvPr/>
        </p:nvSpPr>
        <p:spPr>
          <a:xfrm>
            <a:off x="890144" y="4428113"/>
            <a:ext cx="3295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smtClean="0">
                <a:solidFill>
                  <a:srgbClr val="FF0000"/>
                </a:solidFill>
              </a:rPr>
              <a:t>Outside the scope of oneM2M</a:t>
            </a:r>
            <a:endParaRPr kumimoji="1" lang="ja-JP" alt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3372570" y="637954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59" name="正方形/長方形 58"/>
          <p:cNvSpPr/>
          <p:nvPr/>
        </p:nvSpPr>
        <p:spPr>
          <a:xfrm>
            <a:off x="732152" y="635747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60" name="正方形/長方形 59"/>
          <p:cNvSpPr/>
          <p:nvPr/>
        </p:nvSpPr>
        <p:spPr>
          <a:xfrm>
            <a:off x="6012988" y="64739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8975615" y="771563"/>
            <a:ext cx="303538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M2M platform (CSE) need to </a:t>
            </a:r>
          </a:p>
          <a:p>
            <a:r>
              <a:rPr lang="en-US" altLang="ja-JP" sz="1600" b="1" dirty="0" smtClean="0">
                <a:solidFill>
                  <a:srgbClr val="FF0000"/>
                </a:solidFill>
              </a:rPr>
              <a:t>authenticate the PPM (AE)</a:t>
            </a:r>
            <a:endParaRPr kumimoji="1" lang="ja-JP" alt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7242800" y="1566865"/>
            <a:ext cx="4949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</a:rPr>
              <a:t>TS-0003 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6.1.2 High Level Sequence of Events (Authentication (</a:t>
            </a:r>
            <a:r>
              <a:rPr lang="en-US" altLang="ja-JP" sz="1600" b="1" dirty="0" err="1" smtClean="0">
                <a:solidFill>
                  <a:srgbClr val="FF0000"/>
                </a:solidFill>
              </a:rPr>
              <a:t>Mca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, </a:t>
            </a:r>
            <a:r>
              <a:rPr lang="en-US" altLang="ja-JP" sz="1600" b="1" dirty="0" err="1" smtClean="0">
                <a:solidFill>
                  <a:srgbClr val="FF0000"/>
                </a:solidFill>
              </a:rPr>
              <a:t>Mcc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 and </a:t>
            </a:r>
            <a:r>
              <a:rPr lang="en-US" altLang="ja-JP" sz="1600" b="1" dirty="0" err="1" smtClean="0">
                <a:solidFill>
                  <a:srgbClr val="FF0000"/>
                </a:solidFill>
              </a:rPr>
              <a:t>Mcc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’))</a:t>
            </a:r>
            <a:endParaRPr kumimoji="1" lang="ja-JP" altLang="en-US" sz="1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02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2. Configuration of access control policy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42374" y="2232838"/>
            <a:ext cx="8647194" cy="21123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616691" y="2778641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9687143" y="2598694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3372570" y="637954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8" name="正方形/長方形 7"/>
          <p:cNvSpPr/>
          <p:nvPr/>
        </p:nvSpPr>
        <p:spPr>
          <a:xfrm>
            <a:off x="3596679" y="5162543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M2M Device</a:t>
            </a:r>
            <a:endParaRPr kumimoji="1" lang="ja-JP" altLang="en-US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2152" y="635747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10" name="正方形/長方形 9"/>
          <p:cNvSpPr/>
          <p:nvPr/>
        </p:nvSpPr>
        <p:spPr>
          <a:xfrm>
            <a:off x="6012988" y="64739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pic>
        <p:nvPicPr>
          <p:cNvPr id="11" name="図 32" descr="44_User_Businessman_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783" y="5389694"/>
            <a:ext cx="798246" cy="10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テキスト ボックス 11"/>
          <p:cNvSpPr txBox="1"/>
          <p:nvPr/>
        </p:nvSpPr>
        <p:spPr>
          <a:xfrm>
            <a:off x="242372" y="1955837"/>
            <a:ext cx="2119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M2M Platform</a:t>
            </a:r>
            <a:endParaRPr kumimoji="1" lang="ja-JP" altLang="en-US" sz="1600" dirty="0" smtClean="0"/>
          </a:p>
        </p:txBody>
      </p:sp>
      <p:cxnSp>
        <p:nvCxnSpPr>
          <p:cNvPr id="13" name="直線矢印コネクタ 12"/>
          <p:cNvCxnSpPr>
            <a:stCxn id="11" idx="0"/>
            <a:endCxn id="15" idx="2"/>
          </p:cNvCxnSpPr>
          <p:nvPr/>
        </p:nvCxnSpPr>
        <p:spPr>
          <a:xfrm flipV="1">
            <a:off x="7521906" y="3969488"/>
            <a:ext cx="1" cy="1420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5415036" y="4416280"/>
            <a:ext cx="2064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(1)Service registration</a:t>
            </a:r>
            <a:endParaRPr kumimoji="1" lang="ja-JP" altLang="en-US" sz="1400" dirty="0" smtClean="0"/>
          </a:p>
        </p:txBody>
      </p:sp>
      <p:sp>
        <p:nvSpPr>
          <p:cNvPr id="15" name="正方形/長方形 14"/>
          <p:cNvSpPr/>
          <p:nvPr/>
        </p:nvSpPr>
        <p:spPr>
          <a:xfrm>
            <a:off x="6752818" y="3359888"/>
            <a:ext cx="1538177" cy="6096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Portal</a:t>
            </a:r>
            <a:endParaRPr kumimoji="1" lang="ja-JP" altLang="en-US" dirty="0" smtClean="0"/>
          </a:p>
        </p:txBody>
      </p:sp>
      <p:sp>
        <p:nvSpPr>
          <p:cNvPr id="16" name="フリーフォーム 15"/>
          <p:cNvSpPr/>
          <p:nvPr/>
        </p:nvSpPr>
        <p:spPr>
          <a:xfrm>
            <a:off x="7642413" y="3074378"/>
            <a:ext cx="2054218" cy="2315316"/>
          </a:xfrm>
          <a:custGeom>
            <a:avLst/>
            <a:gdLst>
              <a:gd name="connsiteX0" fmla="*/ 1268818 w 1268818"/>
              <a:gd name="connsiteY0" fmla="*/ 0 h 2303721"/>
              <a:gd name="connsiteX1" fmla="*/ 283535 w 1268818"/>
              <a:gd name="connsiteY1" fmla="*/ 687572 h 2303721"/>
              <a:gd name="connsiteX2" fmla="*/ 0 w 1268818"/>
              <a:gd name="connsiteY2" fmla="*/ 2303721 h 2303721"/>
              <a:gd name="connsiteX3" fmla="*/ 0 w 1268818"/>
              <a:gd name="connsiteY3" fmla="*/ 2303721 h 2303721"/>
              <a:gd name="connsiteX4" fmla="*/ 0 w 1268818"/>
              <a:gd name="connsiteY4" fmla="*/ 2303721 h 230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8818" h="2303721">
                <a:moveTo>
                  <a:pt x="1268818" y="0"/>
                </a:moveTo>
                <a:cubicBezTo>
                  <a:pt x="881911" y="151809"/>
                  <a:pt x="495005" y="303618"/>
                  <a:pt x="283535" y="687572"/>
                </a:cubicBezTo>
                <a:cubicBezTo>
                  <a:pt x="72065" y="1071526"/>
                  <a:pt x="0" y="2303721"/>
                  <a:pt x="0" y="2303721"/>
                </a:cubicBezTo>
                <a:lnTo>
                  <a:pt x="0" y="2303721"/>
                </a:lnTo>
                <a:lnTo>
                  <a:pt x="0" y="2303721"/>
                </a:ln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フリーフォーム 16"/>
          <p:cNvSpPr/>
          <p:nvPr/>
        </p:nvSpPr>
        <p:spPr>
          <a:xfrm>
            <a:off x="7839115" y="3288043"/>
            <a:ext cx="1857516" cy="2088290"/>
          </a:xfrm>
          <a:custGeom>
            <a:avLst/>
            <a:gdLst>
              <a:gd name="connsiteX0" fmla="*/ 0 w 1058333"/>
              <a:gd name="connsiteY0" fmla="*/ 2167466 h 2167466"/>
              <a:gd name="connsiteX1" fmla="*/ 254000 w 1058333"/>
              <a:gd name="connsiteY1" fmla="*/ 592666 h 2167466"/>
              <a:gd name="connsiteX2" fmla="*/ 1058333 w 1058333"/>
              <a:gd name="connsiteY2" fmla="*/ 0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8333" h="2167466">
                <a:moveTo>
                  <a:pt x="0" y="2167466"/>
                </a:moveTo>
                <a:cubicBezTo>
                  <a:pt x="38805" y="1560688"/>
                  <a:pt x="77611" y="953910"/>
                  <a:pt x="254000" y="592666"/>
                </a:cubicBezTo>
                <a:cubicBezTo>
                  <a:pt x="430389" y="231422"/>
                  <a:pt x="744361" y="115711"/>
                  <a:pt x="1058333" y="0"/>
                </a:cubicBez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8006453" y="4519594"/>
            <a:ext cx="3482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(3)Configuration of </a:t>
            </a:r>
            <a:r>
              <a:rPr lang="en-US" altLang="ja-JP" sz="1400" dirty="0" smtClean="0"/>
              <a:t>access control policies</a:t>
            </a:r>
            <a:endParaRPr kumimoji="1" lang="ja-JP" altLang="en-US" sz="1400" dirty="0" smtClean="0"/>
          </a:p>
        </p:txBody>
      </p:sp>
      <p:cxnSp>
        <p:nvCxnSpPr>
          <p:cNvPr id="19" name="直線コネクタ 18"/>
          <p:cNvCxnSpPr>
            <a:stCxn id="15" idx="0"/>
            <a:endCxn id="10" idx="2"/>
          </p:cNvCxnSpPr>
          <p:nvPr/>
        </p:nvCxnSpPr>
        <p:spPr>
          <a:xfrm flipH="1" flipV="1">
            <a:off x="7218012" y="1497995"/>
            <a:ext cx="303895" cy="1861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>
            <a:stCxn id="15" idx="0"/>
            <a:endCxn id="7" idx="2"/>
          </p:cNvCxnSpPr>
          <p:nvPr/>
        </p:nvCxnSpPr>
        <p:spPr>
          <a:xfrm flipH="1" flipV="1">
            <a:off x="4577594" y="1488558"/>
            <a:ext cx="2944313" cy="1871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>
            <a:stCxn id="15" idx="0"/>
            <a:endCxn id="9" idx="2"/>
          </p:cNvCxnSpPr>
          <p:nvPr/>
        </p:nvCxnSpPr>
        <p:spPr>
          <a:xfrm flipH="1" flipV="1">
            <a:off x="1937176" y="1486351"/>
            <a:ext cx="5584731" cy="18735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6153760" y="2494542"/>
            <a:ext cx="3281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(2)The PPM creates customized privacy policy based on privacy policy and privacy preference.</a:t>
            </a:r>
            <a:endParaRPr kumimoji="1" lang="ja-JP" altLang="en-US" sz="1400" dirty="0" smtClean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998701" y="1478765"/>
            <a:ext cx="3754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 smtClean="0"/>
              <a:t>ASP</a:t>
            </a:r>
            <a:r>
              <a:rPr kumimoji="1" lang="en-US" altLang="ja-JP" sz="1400" dirty="0" smtClean="0"/>
              <a:t>s are registered the Portal in advance)</a:t>
            </a:r>
            <a:endParaRPr kumimoji="1" lang="ja-JP" altLang="en-US" sz="1400" dirty="0" smtClean="0"/>
          </a:p>
        </p:txBody>
      </p:sp>
      <p:sp>
        <p:nvSpPr>
          <p:cNvPr id="24" name="正方形/長方形 23"/>
          <p:cNvSpPr/>
          <p:nvPr/>
        </p:nvSpPr>
        <p:spPr>
          <a:xfrm>
            <a:off x="3765028" y="2608521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  <a:p>
            <a:pPr algn="ctr"/>
            <a:r>
              <a:rPr lang="en-US" altLang="ja-JP" dirty="0" smtClean="0"/>
              <a:t>Contro</a:t>
            </a:r>
            <a:r>
              <a:rPr lang="en-US" altLang="ja-JP" dirty="0"/>
              <a:t>l</a:t>
            </a:r>
            <a:endParaRPr kumimoji="1" lang="en-US" altLang="ja-JP" dirty="0" smtClean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281807" y="4516992"/>
            <a:ext cx="3180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Outside the scope of oneM2M</a:t>
            </a:r>
            <a:endParaRPr kumimoji="1" lang="ja-JP" altLang="en-US" sz="1600" b="1" dirty="0" smtClean="0">
              <a:solidFill>
                <a:srgbClr val="FF0000"/>
              </a:solidFill>
            </a:endParaRPr>
          </a:p>
        </p:txBody>
      </p:sp>
      <p:cxnSp>
        <p:nvCxnSpPr>
          <p:cNvPr id="26" name="直線矢印コネクタ 25"/>
          <p:cNvCxnSpPr>
            <a:stCxn id="14" idx="1"/>
            <a:endCxn id="25" idx="3"/>
          </p:cNvCxnSpPr>
          <p:nvPr/>
        </p:nvCxnSpPr>
        <p:spPr>
          <a:xfrm flipH="1">
            <a:off x="4462586" y="4570169"/>
            <a:ext cx="952450" cy="1161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>
            <a:stCxn id="22" idx="0"/>
            <a:endCxn id="36" idx="1"/>
          </p:cNvCxnSpPr>
          <p:nvPr/>
        </p:nvCxnSpPr>
        <p:spPr>
          <a:xfrm flipV="1">
            <a:off x="7794641" y="1878584"/>
            <a:ext cx="1121632" cy="6159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6752818" y="6326875"/>
            <a:ext cx="1538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Data Provider</a:t>
            </a:r>
            <a:endParaRPr kumimoji="1" lang="ja-JP" altLang="en-US" sz="1400" dirty="0" smtClean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8916273" y="1709307"/>
            <a:ext cx="3154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Outside the scope of oneM2M</a:t>
            </a:r>
            <a:endParaRPr kumimoji="1" lang="ja-JP" alt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9601681" y="2029801"/>
            <a:ext cx="2492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Functions of application</a:t>
            </a:r>
            <a:endParaRPr kumimoji="1" lang="ja-JP" altLang="en-US" sz="1400" dirty="0" smtClean="0"/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8641404" y="5031047"/>
            <a:ext cx="3154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Outside the scope of oneM2M</a:t>
            </a:r>
            <a:endParaRPr kumimoji="1" lang="ja-JP" altLang="en-US" sz="1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34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3. Access control of personal data 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42374" y="2232838"/>
            <a:ext cx="8647194" cy="21123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616691" y="2778641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9687143" y="2598694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3596679" y="5162543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M2M Device</a:t>
            </a:r>
            <a:endParaRPr kumimoji="1" lang="ja-JP" altLang="en-US" dirty="0" smtClean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42372" y="1955837"/>
            <a:ext cx="2166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M2M Platform</a:t>
            </a:r>
            <a:endParaRPr kumimoji="1" lang="ja-JP" altLang="en-US" sz="1600" dirty="0" smtClean="0"/>
          </a:p>
        </p:txBody>
      </p:sp>
      <p:sp>
        <p:nvSpPr>
          <p:cNvPr id="11" name="正方形/長方形 10"/>
          <p:cNvSpPr/>
          <p:nvPr/>
        </p:nvSpPr>
        <p:spPr>
          <a:xfrm>
            <a:off x="3765028" y="2608521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  <a:p>
            <a:pPr algn="ctr"/>
            <a:r>
              <a:rPr lang="en-US" altLang="ja-JP" dirty="0" smtClean="0"/>
              <a:t>Contro</a:t>
            </a:r>
            <a:r>
              <a:rPr lang="en-US" altLang="ja-JP" dirty="0"/>
              <a:t>l</a:t>
            </a:r>
            <a:endParaRPr kumimoji="1" lang="en-US" altLang="ja-JP" dirty="0" smtClean="0"/>
          </a:p>
        </p:txBody>
      </p:sp>
      <p:sp>
        <p:nvSpPr>
          <p:cNvPr id="24" name="正方形/長方形 23"/>
          <p:cNvSpPr/>
          <p:nvPr/>
        </p:nvSpPr>
        <p:spPr>
          <a:xfrm>
            <a:off x="3372570" y="637954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25" name="正方形/長方形 24"/>
          <p:cNvSpPr/>
          <p:nvPr/>
        </p:nvSpPr>
        <p:spPr>
          <a:xfrm>
            <a:off x="732152" y="635747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26" name="正方形/長方形 25"/>
          <p:cNvSpPr/>
          <p:nvPr/>
        </p:nvSpPr>
        <p:spPr>
          <a:xfrm>
            <a:off x="6012988" y="64739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cxnSp>
        <p:nvCxnSpPr>
          <p:cNvPr id="30" name="直線矢印コネクタ 29"/>
          <p:cNvCxnSpPr/>
          <p:nvPr/>
        </p:nvCxnSpPr>
        <p:spPr>
          <a:xfrm>
            <a:off x="5056014" y="1507514"/>
            <a:ext cx="0" cy="11157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5744393" y="2836973"/>
            <a:ext cx="395223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>
            <a:stCxn id="6" idx="1"/>
            <a:endCxn id="11" idx="3"/>
          </p:cNvCxnSpPr>
          <p:nvPr/>
        </p:nvCxnSpPr>
        <p:spPr>
          <a:xfrm flipH="1">
            <a:off x="5756861" y="3279177"/>
            <a:ext cx="393028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V="1">
            <a:off x="5768130" y="3715367"/>
            <a:ext cx="392850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>
            <a:stCxn id="5" idx="4"/>
            <a:endCxn id="11" idx="1"/>
          </p:cNvCxnSpPr>
          <p:nvPr/>
        </p:nvCxnSpPr>
        <p:spPr>
          <a:xfrm>
            <a:off x="2785733" y="3289004"/>
            <a:ext cx="979295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H="1" flipV="1">
            <a:off x="4248951" y="1495643"/>
            <a:ext cx="0" cy="11157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テキスト ボックス 43"/>
          <p:cNvSpPr txBox="1"/>
          <p:nvPr/>
        </p:nvSpPr>
        <p:spPr>
          <a:xfrm>
            <a:off x="5779998" y="2485078"/>
            <a:ext cx="32899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(2)Request </a:t>
            </a:r>
            <a:r>
              <a:rPr lang="en-US" altLang="ja-JP" sz="1400" dirty="0" smtClean="0"/>
              <a:t>the</a:t>
            </a:r>
            <a:r>
              <a:rPr kumimoji="1" lang="en-US" altLang="ja-JP" sz="1400" dirty="0" smtClean="0"/>
              <a:t> access control policies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5874948" y="2933446"/>
            <a:ext cx="3608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(3)Response the access control policies</a:t>
            </a:r>
            <a:endParaRPr kumimoji="1" lang="ja-JP" altLang="en-US" sz="1400" dirty="0" smtClean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6824628" y="3376507"/>
            <a:ext cx="1785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 smtClean="0">
                <a:solidFill>
                  <a:srgbClr val="FF0000"/>
                </a:solidFill>
              </a:rPr>
              <a:t>(7)The access log</a:t>
            </a:r>
            <a:endParaRPr kumimoji="1" lang="ja-JP" altLang="en-US" sz="1400" b="1" dirty="0" smtClean="0">
              <a:solidFill>
                <a:srgbClr val="FF0000"/>
              </a:solidFill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2592170" y="2616591"/>
            <a:ext cx="1253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(5)Permitted </a:t>
            </a:r>
          </a:p>
          <a:p>
            <a:r>
              <a:rPr lang="en-US" altLang="ja-JP" sz="1400" dirty="0"/>
              <a:t> </a:t>
            </a:r>
            <a:r>
              <a:rPr lang="en-US" altLang="ja-JP" sz="1400" dirty="0" smtClean="0"/>
              <a:t>   data</a:t>
            </a:r>
            <a:endParaRPr kumimoji="1" lang="ja-JP" altLang="en-US" sz="1400" dirty="0" smtClean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273762" y="1713413"/>
            <a:ext cx="2090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(6)The permitted data</a:t>
            </a:r>
            <a:endParaRPr kumimoji="1" lang="ja-JP" altLang="en-US" sz="1400" dirty="0" smtClean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5081407" y="1715645"/>
            <a:ext cx="2094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(1)Request </a:t>
            </a:r>
            <a:r>
              <a:rPr lang="en-US" altLang="ja-JP" sz="1400" dirty="0" smtClean="0"/>
              <a:t>the </a:t>
            </a:r>
            <a:r>
              <a:rPr kumimoji="1" lang="en-US" altLang="ja-JP" sz="1400" dirty="0" smtClean="0"/>
              <a:t>data</a:t>
            </a:r>
            <a:endParaRPr kumimoji="1" lang="ja-JP" altLang="en-US" sz="1400" dirty="0" smtClean="0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8680460" y="1220284"/>
            <a:ext cx="2985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FF0000"/>
                </a:solidFill>
              </a:rPr>
              <a:t>Flow(1)(2)(3)(5)(6):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b="1" dirty="0" smtClean="0">
                <a:solidFill>
                  <a:srgbClr val="FF0000"/>
                </a:solidFill>
              </a:rPr>
              <a:t>T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S-0001 8.1.2 Request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b="1" dirty="0" smtClean="0">
                <a:solidFill>
                  <a:srgbClr val="FF0000"/>
                </a:solidFill>
              </a:rPr>
              <a:t>TS-0001 8.1.3 Response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228055" y="4508827"/>
            <a:ext cx="40579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>
                <a:solidFill>
                  <a:srgbClr val="FF0000"/>
                </a:solidFill>
              </a:rPr>
              <a:t>Flow(4):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b="1" dirty="0" smtClean="0">
                <a:solidFill>
                  <a:srgbClr val="FF0000"/>
                </a:solidFill>
              </a:rPr>
              <a:t>TS-0003 </a:t>
            </a:r>
            <a:r>
              <a:rPr lang="en-US" altLang="ja-JP" sz="1400" b="1" dirty="0">
                <a:solidFill>
                  <a:srgbClr val="FF0000"/>
                </a:solidFill>
              </a:rPr>
              <a:t>6.2.2 Authorization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b="1" dirty="0" smtClean="0">
                <a:solidFill>
                  <a:srgbClr val="FF0000"/>
                </a:solidFill>
              </a:rPr>
              <a:t>TS-0003 </a:t>
            </a:r>
            <a:r>
              <a:rPr lang="en-US" altLang="ja-JP" sz="1400" b="1" dirty="0">
                <a:solidFill>
                  <a:srgbClr val="FF0000"/>
                </a:solidFill>
              </a:rPr>
              <a:t>7.1 Access Control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Mechanism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3728674" y="3991438"/>
            <a:ext cx="25498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(4)access control decision</a:t>
            </a:r>
            <a:endParaRPr kumimoji="1" lang="ja-JP" altLang="en-US" sz="1400" dirty="0" smtClean="0"/>
          </a:p>
        </p:txBody>
      </p:sp>
      <p:cxnSp>
        <p:nvCxnSpPr>
          <p:cNvPr id="54" name="直線矢印コネクタ 53"/>
          <p:cNvCxnSpPr>
            <a:stCxn id="52" idx="1"/>
            <a:endCxn id="51" idx="0"/>
          </p:cNvCxnSpPr>
          <p:nvPr/>
        </p:nvCxnSpPr>
        <p:spPr>
          <a:xfrm flipH="1">
            <a:off x="2257009" y="4145327"/>
            <a:ext cx="1471665" cy="363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9" name="テキスト ボックス 58"/>
          <p:cNvSpPr txBox="1"/>
          <p:nvPr/>
        </p:nvSpPr>
        <p:spPr>
          <a:xfrm>
            <a:off x="7121148" y="4712464"/>
            <a:ext cx="4486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smtClean="0">
                <a:solidFill>
                  <a:srgbClr val="FF0000"/>
                </a:solidFill>
              </a:rPr>
              <a:t>CSE or AE sends the access log to the PPM</a:t>
            </a:r>
            <a:endParaRPr kumimoji="1" lang="ja-JP" altLang="en-US" sz="1600" b="1" dirty="0" smtClean="0">
              <a:solidFill>
                <a:srgbClr val="FF0000"/>
              </a:solidFill>
            </a:endParaRPr>
          </a:p>
        </p:txBody>
      </p:sp>
      <p:cxnSp>
        <p:nvCxnSpPr>
          <p:cNvPr id="61" name="直線矢印コネクタ 60"/>
          <p:cNvCxnSpPr>
            <a:stCxn id="46" idx="2"/>
            <a:endCxn id="59" idx="0"/>
          </p:cNvCxnSpPr>
          <p:nvPr/>
        </p:nvCxnSpPr>
        <p:spPr>
          <a:xfrm>
            <a:off x="7717438" y="3684284"/>
            <a:ext cx="1646872" cy="10281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357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TS-003 6.2.2 Authorization Architecture</a:t>
            </a:r>
          </a:p>
          <a:p>
            <a:pPr lvl="1"/>
            <a:r>
              <a:rPr lang="en-US" altLang="ja-JP" dirty="0" smtClean="0"/>
              <a:t>PRP has ACPs</a:t>
            </a:r>
            <a:endParaRPr kumimoji="1" lang="en-US" altLang="ja-JP" dirty="0" smtClean="0"/>
          </a:p>
          <a:p>
            <a:endParaRPr kumimoji="1" lang="en-US" altLang="ja-JP" dirty="0"/>
          </a:p>
          <a:p>
            <a:r>
              <a:rPr kumimoji="1" lang="en-US" altLang="ja-JP" dirty="0" smtClean="0"/>
              <a:t>TS-003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7.1 Access Control Mechanism</a:t>
            </a:r>
          </a:p>
          <a:p>
            <a:pPr lvl="1"/>
            <a:r>
              <a:rPr lang="en-US" altLang="ja-JP" dirty="0" smtClean="0"/>
              <a:t>ACP assigned to Resource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Access Control Policy (ACP) in oneM2M</a:t>
            </a:r>
            <a:endParaRPr kumimoji="1" lang="ja-JP" altLang="en-US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293527"/>
              </p:ext>
            </p:extLst>
          </p:nvPr>
        </p:nvGraphicFramePr>
        <p:xfrm>
          <a:off x="7010325" y="721427"/>
          <a:ext cx="4542329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r:id="rId3" imgW="4007028" imgH="2147972" progId="Visio.Drawing.11">
                  <p:embed/>
                </p:oleObj>
              </mc:Choice>
              <mc:Fallback>
                <p:oleObj r:id="rId3" imgW="4007028" imgH="214797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325" y="721427"/>
                        <a:ext cx="4542329" cy="2438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/>
          <p:cNvSpPr/>
          <p:nvPr/>
        </p:nvSpPr>
        <p:spPr>
          <a:xfrm>
            <a:off x="6917267" y="1940627"/>
            <a:ext cx="1066800" cy="1219200"/>
          </a:xfrm>
          <a:prstGeom prst="round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289800" y="3200356"/>
            <a:ext cx="4106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200" dirty="0"/>
              <a:t>Figure 6.2.2-1: Overview of the authorization architecture</a:t>
            </a:r>
            <a:endParaRPr kumimoji="1" lang="ja-JP" altLang="en-US" sz="1200" dirty="0" smtClean="0"/>
          </a:p>
        </p:txBody>
      </p:sp>
      <p:sp>
        <p:nvSpPr>
          <p:cNvPr id="9" name="Rectangle 45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367180" y="3051383"/>
            <a:ext cx="5339159" cy="3176878"/>
            <a:chOff x="1749" y="1224"/>
            <a:chExt cx="6920" cy="4117"/>
          </a:xfrm>
        </p:grpSpPr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1749" y="1224"/>
              <a:ext cx="6920" cy="41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12" name="Group 41"/>
            <p:cNvGrpSpPr>
              <a:grpSpLocks/>
            </p:cNvGrpSpPr>
            <p:nvPr/>
          </p:nvGrpSpPr>
          <p:grpSpPr bwMode="auto">
            <a:xfrm>
              <a:off x="2099" y="2648"/>
              <a:ext cx="1071" cy="533"/>
              <a:chOff x="2099" y="2632"/>
              <a:chExt cx="1071" cy="533"/>
            </a:xfrm>
          </p:grpSpPr>
          <p:sp>
            <p:nvSpPr>
              <p:cNvPr id="49" name="Rectangle 43"/>
              <p:cNvSpPr>
                <a:spLocks noChangeArrowheads="1"/>
              </p:cNvSpPr>
              <p:nvPr/>
            </p:nvSpPr>
            <p:spPr bwMode="auto">
              <a:xfrm>
                <a:off x="2099" y="2632"/>
                <a:ext cx="1071" cy="533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" name="Text Box 42"/>
              <p:cNvSpPr txBox="1">
                <a:spLocks noChangeArrowheads="1"/>
              </p:cNvSpPr>
              <p:nvPr/>
            </p:nvSpPr>
            <p:spPr bwMode="auto">
              <a:xfrm>
                <a:off x="2144" y="2800"/>
                <a:ext cx="981" cy="25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Resource_2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" name="Text Box 40"/>
            <p:cNvSpPr txBox="1">
              <a:spLocks noChangeArrowheads="1"/>
            </p:cNvSpPr>
            <p:nvPr/>
          </p:nvSpPr>
          <p:spPr bwMode="auto">
            <a:xfrm>
              <a:off x="2501" y="4042"/>
              <a:ext cx="334" cy="4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...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4669" y="2072"/>
              <a:ext cx="1206" cy="392"/>
              <a:chOff x="4611" y="2297"/>
              <a:chExt cx="1206" cy="392"/>
            </a:xfrm>
          </p:grpSpPr>
          <p:sp>
            <p:nvSpPr>
              <p:cNvPr id="47" name="AutoShape 39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8" name="Rectangle 38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ACP_1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5" name="Group 34"/>
            <p:cNvGrpSpPr>
              <a:grpSpLocks/>
            </p:cNvGrpSpPr>
            <p:nvPr/>
          </p:nvGrpSpPr>
          <p:grpSpPr bwMode="auto">
            <a:xfrm>
              <a:off x="4669" y="2638"/>
              <a:ext cx="1206" cy="392"/>
              <a:chOff x="4611" y="2297"/>
              <a:chExt cx="1206" cy="392"/>
            </a:xfrm>
          </p:grpSpPr>
          <p:sp>
            <p:nvSpPr>
              <p:cNvPr id="45" name="AutoShape 36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6" name="Rectangle 35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ACP_2</a:t>
                </a:r>
                <a:endParaRPr kumimoji="0" lang="de-DE" altLang="ja-JP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" name="Group 31"/>
            <p:cNvGrpSpPr>
              <a:grpSpLocks/>
            </p:cNvGrpSpPr>
            <p:nvPr/>
          </p:nvGrpSpPr>
          <p:grpSpPr bwMode="auto">
            <a:xfrm>
              <a:off x="4674" y="3210"/>
              <a:ext cx="1206" cy="392"/>
              <a:chOff x="4611" y="2297"/>
              <a:chExt cx="1206" cy="392"/>
            </a:xfrm>
          </p:grpSpPr>
          <p:sp>
            <p:nvSpPr>
              <p:cNvPr id="43" name="AutoShape 33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4" name="Rectangle 32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ACP_3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7" name="Group 28"/>
            <p:cNvGrpSpPr>
              <a:grpSpLocks/>
            </p:cNvGrpSpPr>
            <p:nvPr/>
          </p:nvGrpSpPr>
          <p:grpSpPr bwMode="auto">
            <a:xfrm>
              <a:off x="4682" y="3775"/>
              <a:ext cx="1206" cy="392"/>
              <a:chOff x="4611" y="2297"/>
              <a:chExt cx="1206" cy="392"/>
            </a:xfrm>
          </p:grpSpPr>
          <p:sp>
            <p:nvSpPr>
              <p:cNvPr id="41" name="AutoShape 30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ACP_4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8" name="AutoShape 27"/>
            <p:cNvSpPr>
              <a:spLocks noChangeShapeType="1"/>
            </p:cNvSpPr>
            <p:nvPr/>
          </p:nvSpPr>
          <p:spPr bwMode="auto">
            <a:xfrm>
              <a:off x="3158" y="2221"/>
              <a:ext cx="1538" cy="72"/>
            </a:xfrm>
            <a:prstGeom prst="straightConnector1">
              <a:avLst/>
            </a:prstGeom>
            <a:noFill/>
            <a:ln w="9525">
              <a:solidFill>
                <a:srgbClr val="548DD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" name="AutoShape 26"/>
            <p:cNvSpPr>
              <a:spLocks noChangeShapeType="1"/>
            </p:cNvSpPr>
            <p:nvPr/>
          </p:nvSpPr>
          <p:spPr bwMode="auto">
            <a:xfrm flipH="1" flipV="1">
              <a:off x="3181" y="2257"/>
              <a:ext cx="1488" cy="577"/>
            </a:xfrm>
            <a:prstGeom prst="straightConnector1">
              <a:avLst/>
            </a:prstGeom>
            <a:noFill/>
            <a:ln w="9525">
              <a:solidFill>
                <a:srgbClr val="548DD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" name="AutoShape 25"/>
            <p:cNvSpPr>
              <a:spLocks noChangeShapeType="1"/>
            </p:cNvSpPr>
            <p:nvPr/>
          </p:nvSpPr>
          <p:spPr bwMode="auto">
            <a:xfrm>
              <a:off x="3170" y="2915"/>
              <a:ext cx="1504" cy="4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" name="AutoShape 24"/>
            <p:cNvSpPr>
              <a:spLocks noChangeShapeType="1"/>
            </p:cNvSpPr>
            <p:nvPr/>
          </p:nvSpPr>
          <p:spPr bwMode="auto">
            <a:xfrm flipV="1">
              <a:off x="3170" y="2834"/>
              <a:ext cx="1499" cy="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" name="AutoShape 23"/>
            <p:cNvSpPr>
              <a:spLocks noChangeShapeType="1"/>
            </p:cNvSpPr>
            <p:nvPr/>
          </p:nvSpPr>
          <p:spPr bwMode="auto">
            <a:xfrm flipV="1">
              <a:off x="3170" y="2834"/>
              <a:ext cx="1499" cy="8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" name="AutoShape 22"/>
            <p:cNvSpPr>
              <a:spLocks noChangeShapeType="1"/>
            </p:cNvSpPr>
            <p:nvPr/>
          </p:nvSpPr>
          <p:spPr bwMode="auto">
            <a:xfrm>
              <a:off x="3170" y="3657"/>
              <a:ext cx="1512" cy="31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" name="AutoShape 21"/>
            <p:cNvSpPr>
              <a:spLocks noChangeShapeType="1"/>
            </p:cNvSpPr>
            <p:nvPr/>
          </p:nvSpPr>
          <p:spPr bwMode="auto">
            <a:xfrm flipV="1">
              <a:off x="3170" y="3406"/>
              <a:ext cx="1504" cy="25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" name="AutoShape 20"/>
            <p:cNvSpPr>
              <a:spLocks noChangeShapeType="1"/>
            </p:cNvSpPr>
            <p:nvPr/>
          </p:nvSpPr>
          <p:spPr bwMode="auto">
            <a:xfrm flipV="1">
              <a:off x="3170" y="3406"/>
              <a:ext cx="1504" cy="15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446" y="2023"/>
              <a:ext cx="143" cy="624"/>
            </a:xfrm>
            <a:prstGeom prst="ellipse">
              <a:avLst/>
            </a:prstGeom>
            <a:noFill/>
            <a:ln w="9525">
              <a:solidFill>
                <a:srgbClr val="548DD4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" name="AutoShape 18"/>
            <p:cNvSpPr>
              <a:spLocks noChangeShapeType="1"/>
            </p:cNvSpPr>
            <p:nvPr/>
          </p:nvSpPr>
          <p:spPr bwMode="auto">
            <a:xfrm flipV="1">
              <a:off x="3568" y="1948"/>
              <a:ext cx="186" cy="166"/>
            </a:xfrm>
            <a:prstGeom prst="straightConnector1">
              <a:avLst/>
            </a:prstGeom>
            <a:noFill/>
            <a:ln w="9525">
              <a:solidFill>
                <a:srgbClr val="548DD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4502" y="4269"/>
              <a:ext cx="1625" cy="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Instances of</a:t>
              </a:r>
              <a:endParaRPr kumimoji="0" lang="en-US" altLang="ja-JP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accessControlPolicy</a:t>
              </a:r>
              <a:endParaRPr kumimoji="0" lang="en-US" altLang="ja-JP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resources (ACP)</a:t>
              </a:r>
              <a:endParaRPr kumimoji="0" lang="en-US" altLang="ja-JP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6338" y="2206"/>
              <a:ext cx="2266" cy="25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Example: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 set = (ACP_1, ACP_2)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assigned to Resource_1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Each ACP includes one </a:t>
              </a:r>
              <a:r>
                <a:rPr kumimoji="0" lang="en-GB" altLang="ja-JP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privileges</a:t>
              </a: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 and one </a:t>
              </a:r>
              <a:r>
                <a:rPr kumimoji="0" lang="en-GB" altLang="ja-JP" sz="900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selfPrivileges</a:t>
              </a: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 attribute.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privileges</a:t>
              </a: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 and </a:t>
              </a:r>
              <a:r>
                <a:rPr kumimoji="0" lang="en-GB" altLang="ja-JP" sz="900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selfPrivileges</a:t>
              </a: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 attributes include a set of access control rules (defined in Section 7.3)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AutoShape 15"/>
            <p:cNvSpPr>
              <a:spLocks/>
            </p:cNvSpPr>
            <p:nvPr/>
          </p:nvSpPr>
          <p:spPr bwMode="auto">
            <a:xfrm>
              <a:off x="6001" y="2081"/>
              <a:ext cx="143" cy="916"/>
            </a:xfrm>
            <a:prstGeom prst="rightBrace">
              <a:avLst>
                <a:gd name="adj1" fmla="val 5338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3134" y="1240"/>
              <a:ext cx="2100" cy="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dirty="0" smtClean="0">
                  <a:ln>
                    <a:noFill/>
                  </a:ln>
                  <a:solidFill>
                    <a:srgbClr val="548DD4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List of IDs in </a:t>
              </a:r>
              <a:r>
                <a:rPr kumimoji="0" lang="en-US" altLang="ja-JP" sz="900" b="0" i="0" u="none" strike="noStrike" cap="none" normalizeH="0" baseline="0" dirty="0" err="1" smtClean="0">
                  <a:ln>
                    <a:noFill/>
                  </a:ln>
                  <a:solidFill>
                    <a:srgbClr val="548DD4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accessControlPolicyIDs</a:t>
              </a:r>
              <a:endParaRPr kumimoji="0" lang="en-US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dirty="0" smtClean="0">
                  <a:ln>
                    <a:noFill/>
                  </a:ln>
                  <a:solidFill>
                    <a:srgbClr val="548DD4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attribute of Resource_1</a:t>
              </a:r>
              <a:endPara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32" name="Group 11"/>
            <p:cNvGrpSpPr>
              <a:grpSpLocks/>
            </p:cNvGrpSpPr>
            <p:nvPr/>
          </p:nvGrpSpPr>
          <p:grpSpPr bwMode="auto">
            <a:xfrm>
              <a:off x="2107" y="1960"/>
              <a:ext cx="1071" cy="533"/>
              <a:chOff x="2099" y="2632"/>
              <a:chExt cx="1071" cy="533"/>
            </a:xfrm>
          </p:grpSpPr>
          <p:sp>
            <p:nvSpPr>
              <p:cNvPr id="39" name="Rectangle 13"/>
              <p:cNvSpPr>
                <a:spLocks noChangeArrowheads="1"/>
              </p:cNvSpPr>
              <p:nvPr/>
            </p:nvSpPr>
            <p:spPr bwMode="auto">
              <a:xfrm>
                <a:off x="2099" y="2632"/>
                <a:ext cx="1071" cy="533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0" name="Text Box 12"/>
              <p:cNvSpPr txBox="1">
                <a:spLocks noChangeArrowheads="1"/>
              </p:cNvSpPr>
              <p:nvPr/>
            </p:nvSpPr>
            <p:spPr bwMode="auto">
              <a:xfrm>
                <a:off x="2144" y="2800"/>
                <a:ext cx="981" cy="25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Resource_1</a:t>
                </a:r>
                <a:endParaRPr kumimoji="0" lang="de-DE" altLang="ja-JP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3" name="Group 8"/>
            <p:cNvGrpSpPr>
              <a:grpSpLocks/>
            </p:cNvGrpSpPr>
            <p:nvPr/>
          </p:nvGrpSpPr>
          <p:grpSpPr bwMode="auto">
            <a:xfrm>
              <a:off x="2091" y="3376"/>
              <a:ext cx="1071" cy="533"/>
              <a:chOff x="2099" y="2632"/>
              <a:chExt cx="1071" cy="533"/>
            </a:xfrm>
          </p:grpSpPr>
          <p:sp>
            <p:nvSpPr>
              <p:cNvPr id="37" name="Rectangle 10"/>
              <p:cNvSpPr>
                <a:spLocks noChangeArrowheads="1"/>
              </p:cNvSpPr>
              <p:nvPr/>
            </p:nvSpPr>
            <p:spPr bwMode="auto">
              <a:xfrm>
                <a:off x="2099" y="2632"/>
                <a:ext cx="1071" cy="533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8" name="Text Box 9"/>
              <p:cNvSpPr txBox="1">
                <a:spLocks noChangeArrowheads="1"/>
              </p:cNvSpPr>
              <p:nvPr/>
            </p:nvSpPr>
            <p:spPr bwMode="auto">
              <a:xfrm>
                <a:off x="2144" y="2800"/>
                <a:ext cx="981" cy="25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Resource_3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4" name="Group 5"/>
            <p:cNvGrpSpPr>
              <a:grpSpLocks/>
            </p:cNvGrpSpPr>
            <p:nvPr/>
          </p:nvGrpSpPr>
          <p:grpSpPr bwMode="auto">
            <a:xfrm>
              <a:off x="2099" y="4696"/>
              <a:ext cx="1095" cy="533"/>
              <a:chOff x="2099" y="2632"/>
              <a:chExt cx="1071" cy="533"/>
            </a:xfrm>
          </p:grpSpPr>
          <p:sp>
            <p:nvSpPr>
              <p:cNvPr id="35" name="Rectangle 7"/>
              <p:cNvSpPr>
                <a:spLocks noChangeArrowheads="1"/>
              </p:cNvSpPr>
              <p:nvPr/>
            </p:nvSpPr>
            <p:spPr bwMode="auto">
              <a:xfrm>
                <a:off x="2099" y="2632"/>
                <a:ext cx="1071" cy="533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6" name="Text Box 6"/>
              <p:cNvSpPr txBox="1">
                <a:spLocks noChangeArrowheads="1"/>
              </p:cNvSpPr>
              <p:nvPr/>
            </p:nvSpPr>
            <p:spPr bwMode="auto">
              <a:xfrm>
                <a:off x="2144" y="2800"/>
                <a:ext cx="981" cy="25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Resource_N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1" name="テキスト ボックス 50"/>
          <p:cNvSpPr txBox="1"/>
          <p:nvPr/>
        </p:nvSpPr>
        <p:spPr>
          <a:xfrm>
            <a:off x="1600200" y="6237542"/>
            <a:ext cx="5850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200" dirty="0"/>
              <a:t>Figure 7.1.1-1: Relation between Resource Instances and Access Control Policies</a:t>
            </a:r>
            <a:endParaRPr kumimoji="1" lang="ja-JP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96541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Access control policy created by the PPM – Request from PRP</a:t>
            </a:r>
            <a:endParaRPr kumimoji="1"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354617"/>
              </p:ext>
            </p:extLst>
          </p:nvPr>
        </p:nvGraphicFramePr>
        <p:xfrm>
          <a:off x="1411442" y="1241519"/>
          <a:ext cx="5448621" cy="292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r:id="rId3" imgW="4007028" imgH="2147972" progId="Visio.Drawing.11">
                  <p:embed/>
                </p:oleObj>
              </mc:Choice>
              <mc:Fallback>
                <p:oleObj r:id="rId3" imgW="4007028" imgH="214797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1442" y="1241519"/>
                        <a:ext cx="5448621" cy="29249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10212223" y="3016253"/>
            <a:ext cx="930495" cy="302486"/>
            <a:chOff x="4611" y="2297"/>
            <a:chExt cx="1206" cy="392"/>
          </a:xfrm>
        </p:grpSpPr>
        <p:sp>
          <p:nvSpPr>
            <p:cNvPr id="42" name="AutoShape 39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ACP_1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10212223" y="3453006"/>
            <a:ext cx="930495" cy="302486"/>
            <a:chOff x="4611" y="2297"/>
            <a:chExt cx="1206" cy="392"/>
          </a:xfrm>
        </p:grpSpPr>
        <p:sp>
          <p:nvSpPr>
            <p:cNvPr id="40" name="AutoShape 36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ACP_2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10216081" y="3894389"/>
            <a:ext cx="930495" cy="302486"/>
            <a:chOff x="4611" y="2297"/>
            <a:chExt cx="1206" cy="392"/>
          </a:xfrm>
        </p:grpSpPr>
        <p:sp>
          <p:nvSpPr>
            <p:cNvPr id="38" name="AutoShape 33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Rectangle 32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ACP_3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3" name="AutoShape 27"/>
          <p:cNvSpPr>
            <a:spLocks noChangeShapeType="1"/>
          </p:cNvSpPr>
          <p:nvPr/>
        </p:nvSpPr>
        <p:spPr bwMode="auto">
          <a:xfrm>
            <a:off x="9046404" y="3131229"/>
            <a:ext cx="1186651" cy="55559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4" name="AutoShape 26"/>
          <p:cNvSpPr>
            <a:spLocks noChangeShapeType="1"/>
          </p:cNvSpPr>
          <p:nvPr/>
        </p:nvSpPr>
        <p:spPr bwMode="auto">
          <a:xfrm flipH="1" flipV="1">
            <a:off x="9064149" y="3159008"/>
            <a:ext cx="1148073" cy="445241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5" name="AutoShape 25"/>
          <p:cNvSpPr>
            <a:spLocks noChangeShapeType="1"/>
          </p:cNvSpPr>
          <p:nvPr/>
        </p:nvSpPr>
        <p:spPr bwMode="auto">
          <a:xfrm>
            <a:off x="9061834" y="3159008"/>
            <a:ext cx="1154245" cy="886625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27" name="Group 11"/>
          <p:cNvGrpSpPr>
            <a:grpSpLocks/>
          </p:cNvGrpSpPr>
          <p:nvPr/>
        </p:nvGrpSpPr>
        <p:grpSpPr bwMode="auto">
          <a:xfrm>
            <a:off x="8235500" y="2929828"/>
            <a:ext cx="826335" cy="411289"/>
            <a:chOff x="2099" y="2632"/>
            <a:chExt cx="1071" cy="533"/>
          </a:xfrm>
        </p:grpSpPr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2099" y="2632"/>
              <a:ext cx="1071" cy="533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Text Box 12"/>
            <p:cNvSpPr txBox="1">
              <a:spLocks noChangeArrowheads="1"/>
            </p:cNvSpPr>
            <p:nvPr/>
          </p:nvSpPr>
          <p:spPr bwMode="auto">
            <a:xfrm>
              <a:off x="2144" y="2800"/>
              <a:ext cx="981" cy="25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Resource_1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6" name="テキスト ボックス 45"/>
          <p:cNvSpPr txBox="1"/>
          <p:nvPr/>
        </p:nvSpPr>
        <p:spPr>
          <a:xfrm>
            <a:off x="321940" y="631176"/>
            <a:ext cx="66124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u="sng" dirty="0" smtClean="0"/>
              <a:t>■ </a:t>
            </a:r>
            <a:r>
              <a:rPr lang="en-US" altLang="ja-JP" sz="1600" u="sng" dirty="0" smtClean="0"/>
              <a:t>“</a:t>
            </a:r>
            <a:r>
              <a:rPr kumimoji="1" lang="en-US" altLang="ja-JP" sz="1600" u="sng" dirty="0" smtClean="0"/>
              <a:t>Access</a:t>
            </a:r>
            <a:r>
              <a:rPr kumimoji="1" lang="ja-JP" altLang="en-US" sz="1600" u="sng" dirty="0" smtClean="0"/>
              <a:t> </a:t>
            </a:r>
            <a:r>
              <a:rPr kumimoji="1" lang="en-US" altLang="ja-JP" sz="1600" u="sng" dirty="0" smtClean="0"/>
              <a:t>Requester” requests to access “Resource_1”.</a:t>
            </a:r>
            <a:endParaRPr kumimoji="1" lang="ja-JP" altLang="en-US" sz="1600" u="sng" dirty="0" smtClean="0"/>
          </a:p>
        </p:txBody>
      </p:sp>
      <p:grpSp>
        <p:nvGrpSpPr>
          <p:cNvPr id="47" name="Group 37"/>
          <p:cNvGrpSpPr>
            <a:grpSpLocks/>
          </p:cNvGrpSpPr>
          <p:nvPr/>
        </p:nvGrpSpPr>
        <p:grpSpPr bwMode="auto">
          <a:xfrm>
            <a:off x="10191391" y="1372508"/>
            <a:ext cx="930495" cy="302486"/>
            <a:chOff x="4611" y="2297"/>
            <a:chExt cx="1206" cy="392"/>
          </a:xfrm>
        </p:grpSpPr>
        <p:sp>
          <p:nvSpPr>
            <p:cNvPr id="48" name="AutoShape 39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" name="Rectangle 38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ACP_1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0" name="Group 34"/>
          <p:cNvGrpSpPr>
            <a:grpSpLocks/>
          </p:cNvGrpSpPr>
          <p:nvPr/>
        </p:nvGrpSpPr>
        <p:grpSpPr bwMode="auto">
          <a:xfrm>
            <a:off x="10191391" y="1809261"/>
            <a:ext cx="930495" cy="302486"/>
            <a:chOff x="4611" y="2297"/>
            <a:chExt cx="1206" cy="392"/>
          </a:xfrm>
        </p:grpSpPr>
        <p:sp>
          <p:nvSpPr>
            <p:cNvPr id="51" name="AutoShape 36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2" name="Rectangle 35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ACP_2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56" name="AutoShape 27"/>
          <p:cNvSpPr>
            <a:spLocks noChangeShapeType="1"/>
          </p:cNvSpPr>
          <p:nvPr/>
        </p:nvSpPr>
        <p:spPr bwMode="auto">
          <a:xfrm>
            <a:off x="9025572" y="1487484"/>
            <a:ext cx="1186651" cy="55559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7" name="AutoShape 26"/>
          <p:cNvSpPr>
            <a:spLocks noChangeShapeType="1"/>
          </p:cNvSpPr>
          <p:nvPr/>
        </p:nvSpPr>
        <p:spPr bwMode="auto">
          <a:xfrm flipH="1" flipV="1">
            <a:off x="9043317" y="1515263"/>
            <a:ext cx="1148073" cy="445241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59" name="Group 11"/>
          <p:cNvGrpSpPr>
            <a:grpSpLocks/>
          </p:cNvGrpSpPr>
          <p:nvPr/>
        </p:nvGrpSpPr>
        <p:grpSpPr bwMode="auto">
          <a:xfrm>
            <a:off x="8214668" y="1286083"/>
            <a:ext cx="826335" cy="411289"/>
            <a:chOff x="2099" y="2632"/>
            <a:chExt cx="1071" cy="533"/>
          </a:xfrm>
        </p:grpSpPr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2099" y="2632"/>
              <a:ext cx="1071" cy="533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1" name="Text Box 12"/>
            <p:cNvSpPr txBox="1">
              <a:spLocks noChangeArrowheads="1"/>
            </p:cNvSpPr>
            <p:nvPr/>
          </p:nvSpPr>
          <p:spPr bwMode="auto">
            <a:xfrm>
              <a:off x="2144" y="2800"/>
              <a:ext cx="981" cy="25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Resource_1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62" name="テキスト ボックス 61"/>
          <p:cNvSpPr txBox="1"/>
          <p:nvPr/>
        </p:nvSpPr>
        <p:spPr>
          <a:xfrm>
            <a:off x="7695642" y="925590"/>
            <a:ext cx="2988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M2M Platform without the PPM</a:t>
            </a:r>
            <a:endParaRPr kumimoji="1" lang="ja-JP" altLang="en-US" sz="1400" dirty="0" smtClean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7692595" y="2569335"/>
            <a:ext cx="2988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M2M Platform with the PPM</a:t>
            </a:r>
            <a:endParaRPr kumimoji="1" lang="ja-JP" altLang="en-US" sz="1400" dirty="0" smtClean="0"/>
          </a:p>
        </p:txBody>
      </p:sp>
      <p:grpSp>
        <p:nvGrpSpPr>
          <p:cNvPr id="65" name="Group 37"/>
          <p:cNvGrpSpPr>
            <a:grpSpLocks/>
          </p:cNvGrpSpPr>
          <p:nvPr/>
        </p:nvGrpSpPr>
        <p:grpSpPr bwMode="auto">
          <a:xfrm>
            <a:off x="427525" y="2996828"/>
            <a:ext cx="930495" cy="302486"/>
            <a:chOff x="4611" y="2297"/>
            <a:chExt cx="1206" cy="392"/>
          </a:xfrm>
        </p:grpSpPr>
        <p:sp>
          <p:nvSpPr>
            <p:cNvPr id="66" name="AutoShape 39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7" name="Rectangle 38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ACP_1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68" name="Group 34"/>
          <p:cNvGrpSpPr>
            <a:grpSpLocks/>
          </p:cNvGrpSpPr>
          <p:nvPr/>
        </p:nvGrpSpPr>
        <p:grpSpPr bwMode="auto">
          <a:xfrm>
            <a:off x="427525" y="3433581"/>
            <a:ext cx="930495" cy="302486"/>
            <a:chOff x="4611" y="2297"/>
            <a:chExt cx="1206" cy="392"/>
          </a:xfrm>
        </p:grpSpPr>
        <p:sp>
          <p:nvSpPr>
            <p:cNvPr id="69" name="AutoShape 36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0" name="Rectangle 35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ACP_2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71" name="Group 31"/>
          <p:cNvGrpSpPr>
            <a:grpSpLocks/>
          </p:cNvGrpSpPr>
          <p:nvPr/>
        </p:nvGrpSpPr>
        <p:grpSpPr bwMode="auto">
          <a:xfrm>
            <a:off x="846770" y="5750456"/>
            <a:ext cx="930495" cy="302486"/>
            <a:chOff x="4611" y="2297"/>
            <a:chExt cx="1206" cy="392"/>
          </a:xfrm>
        </p:grpSpPr>
        <p:sp>
          <p:nvSpPr>
            <p:cNvPr id="72" name="AutoShape 33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Rectangle 32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ACP_3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76" name="テキスト ボックス 75"/>
          <p:cNvSpPr txBox="1"/>
          <p:nvPr/>
        </p:nvSpPr>
        <p:spPr>
          <a:xfrm>
            <a:off x="3136364" y="5982410"/>
            <a:ext cx="222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Created by the PPM</a:t>
            </a:r>
            <a:endParaRPr kumimoji="1" lang="ja-JP" altLang="en-US" sz="1600" dirty="0" smtClean="0"/>
          </a:p>
        </p:txBody>
      </p:sp>
      <p:cxnSp>
        <p:nvCxnSpPr>
          <p:cNvPr id="78" name="直線矢印コネクタ 77"/>
          <p:cNvCxnSpPr>
            <a:stCxn id="72" idx="3"/>
            <a:endCxn id="76" idx="1"/>
          </p:cNvCxnSpPr>
          <p:nvPr/>
        </p:nvCxnSpPr>
        <p:spPr>
          <a:xfrm>
            <a:off x="1777265" y="5901699"/>
            <a:ext cx="1359099" cy="2499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320452" y="1175144"/>
            <a:ext cx="7263585" cy="3929035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正方形/長方形 4"/>
          <p:cNvSpPr/>
          <p:nvPr/>
        </p:nvSpPr>
        <p:spPr>
          <a:xfrm>
            <a:off x="629036" y="5472155"/>
            <a:ext cx="2361846" cy="961486"/>
          </a:xfrm>
          <a:prstGeom prst="rect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741355" y="4700594"/>
            <a:ext cx="68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CSE</a:t>
            </a:r>
            <a:endParaRPr kumimoji="1" lang="ja-JP" altLang="en-US" dirty="0" smtClean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1908951" y="6075622"/>
            <a:ext cx="1188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PPM (AE)</a:t>
            </a:r>
            <a:endParaRPr kumimoji="1" lang="ja-JP" altLang="en-US" sz="1600" dirty="0" smtClean="0"/>
          </a:p>
        </p:txBody>
      </p:sp>
      <p:cxnSp>
        <p:nvCxnSpPr>
          <p:cNvPr id="12" name="直線矢印コネクタ 11"/>
          <p:cNvCxnSpPr/>
          <p:nvPr/>
        </p:nvCxnSpPr>
        <p:spPr>
          <a:xfrm>
            <a:off x="2065133" y="3964642"/>
            <a:ext cx="0" cy="15193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2112608" y="4605632"/>
            <a:ext cx="157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FF0000"/>
                </a:solidFill>
              </a:rPr>
              <a:t>Policy Request</a:t>
            </a:r>
            <a:endParaRPr kumimoji="1" lang="ja-JP" altLang="en-US" sz="1400" b="1" dirty="0" smtClean="0">
              <a:solidFill>
                <a:srgbClr val="FF0000"/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flipV="1">
            <a:off x="1602258" y="3940902"/>
            <a:ext cx="0" cy="15312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0" y="4579979"/>
            <a:ext cx="1732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FF0000"/>
                </a:solidFill>
              </a:rPr>
              <a:t>Policy Response</a:t>
            </a:r>
            <a:endParaRPr kumimoji="1" lang="ja-JP" altLang="en-US" sz="1400" b="1" dirty="0" smtClean="0">
              <a:solidFill>
                <a:srgbClr val="FF0000"/>
              </a:solidFill>
            </a:endParaRPr>
          </a:p>
        </p:txBody>
      </p:sp>
      <p:grpSp>
        <p:nvGrpSpPr>
          <p:cNvPr id="77" name="Group 31"/>
          <p:cNvGrpSpPr>
            <a:grpSpLocks/>
          </p:cNvGrpSpPr>
          <p:nvPr/>
        </p:nvGrpSpPr>
        <p:grpSpPr bwMode="auto">
          <a:xfrm>
            <a:off x="429478" y="3908665"/>
            <a:ext cx="930495" cy="302486"/>
            <a:chOff x="4611" y="2297"/>
            <a:chExt cx="1206" cy="392"/>
          </a:xfrm>
        </p:grpSpPr>
        <p:sp>
          <p:nvSpPr>
            <p:cNvPr id="79" name="AutoShape 33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Rectangle 32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ACP_3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5080127" y="5317843"/>
            <a:ext cx="6681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PRP or PDP needs to request policies from outside the CSE</a:t>
            </a:r>
            <a:endParaRPr kumimoji="1" lang="ja-JP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7678971" y="4369025"/>
            <a:ext cx="4417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ACP_3 is created by the PPM (in this example)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400" dirty="0" smtClean="0"/>
              <a:t>The PPM creates access control policies from privacy preference</a:t>
            </a:r>
            <a:endParaRPr kumimoji="1" lang="ja-JP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83132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892 -0.00162 " pathEditMode="relative" ptsTypes="AA">
                                      <p:cBhvr>
                                        <p:cTn id="1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892 -0.00162 " pathEditMode="relative" ptsTypes="AA">
                                      <p:cBhvr>
                                        <p:cTn id="1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892 -0.00162 " pathEditMode="relative" ptsTypes="AA">
                                      <p:cBhvr>
                                        <p:cTn id="1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正方形/長方形 45"/>
          <p:cNvSpPr/>
          <p:nvPr/>
        </p:nvSpPr>
        <p:spPr>
          <a:xfrm>
            <a:off x="629036" y="5472155"/>
            <a:ext cx="2361846" cy="961486"/>
          </a:xfrm>
          <a:prstGeom prst="rect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Access control policy created by the </a:t>
            </a:r>
            <a:r>
              <a:rPr lang="en-US" altLang="ja-JP" dirty="0" smtClean="0"/>
              <a:t>PPM – Request from PDP</a:t>
            </a:r>
            <a:endParaRPr kumimoji="1"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815531"/>
              </p:ext>
            </p:extLst>
          </p:nvPr>
        </p:nvGraphicFramePr>
        <p:xfrm>
          <a:off x="1411442" y="1241519"/>
          <a:ext cx="5448621" cy="292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r:id="rId3" imgW="4007028" imgH="2147972" progId="Visio.Drawing.11">
                  <p:embed/>
                </p:oleObj>
              </mc:Choice>
              <mc:Fallback>
                <p:oleObj r:id="rId3" imgW="4007028" imgH="214797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1442" y="1241519"/>
                        <a:ext cx="5448621" cy="29249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10212223" y="3016253"/>
            <a:ext cx="930495" cy="302486"/>
            <a:chOff x="4611" y="2297"/>
            <a:chExt cx="1206" cy="392"/>
          </a:xfrm>
        </p:grpSpPr>
        <p:sp>
          <p:nvSpPr>
            <p:cNvPr id="6" name="AutoShape 39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" name="Rectangle 38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ACP_1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10212223" y="3453006"/>
            <a:ext cx="930495" cy="302486"/>
            <a:chOff x="4611" y="2297"/>
            <a:chExt cx="1206" cy="392"/>
          </a:xfrm>
        </p:grpSpPr>
        <p:sp>
          <p:nvSpPr>
            <p:cNvPr id="9" name="AutoShape 36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" name="Rectangle 35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ACP_2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10216081" y="3894389"/>
            <a:ext cx="930495" cy="302486"/>
            <a:chOff x="4611" y="2297"/>
            <a:chExt cx="1206" cy="392"/>
          </a:xfrm>
        </p:grpSpPr>
        <p:sp>
          <p:nvSpPr>
            <p:cNvPr id="12" name="AutoShape 33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" name="Rectangle 32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ACP_3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4" name="AutoShape 27"/>
          <p:cNvSpPr>
            <a:spLocks noChangeShapeType="1"/>
          </p:cNvSpPr>
          <p:nvPr/>
        </p:nvSpPr>
        <p:spPr bwMode="auto">
          <a:xfrm>
            <a:off x="9046404" y="3131229"/>
            <a:ext cx="1186651" cy="55559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5" name="AutoShape 26"/>
          <p:cNvSpPr>
            <a:spLocks noChangeShapeType="1"/>
          </p:cNvSpPr>
          <p:nvPr/>
        </p:nvSpPr>
        <p:spPr bwMode="auto">
          <a:xfrm flipH="1" flipV="1">
            <a:off x="9064149" y="3159008"/>
            <a:ext cx="1148073" cy="445241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" name="AutoShape 25"/>
          <p:cNvSpPr>
            <a:spLocks noChangeShapeType="1"/>
          </p:cNvSpPr>
          <p:nvPr/>
        </p:nvSpPr>
        <p:spPr bwMode="auto">
          <a:xfrm>
            <a:off x="9061834" y="3159008"/>
            <a:ext cx="1154245" cy="886625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8235500" y="2929828"/>
            <a:ext cx="826335" cy="411289"/>
            <a:chOff x="2099" y="2632"/>
            <a:chExt cx="1071" cy="533"/>
          </a:xfrm>
        </p:grpSpPr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2099" y="2632"/>
              <a:ext cx="1071" cy="533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2144" y="2800"/>
              <a:ext cx="981" cy="25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Resource_1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0" name="テキスト ボックス 19"/>
          <p:cNvSpPr txBox="1"/>
          <p:nvPr/>
        </p:nvSpPr>
        <p:spPr>
          <a:xfrm>
            <a:off x="321940" y="631176"/>
            <a:ext cx="66124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u="sng" dirty="0" smtClean="0"/>
              <a:t>■ </a:t>
            </a:r>
            <a:r>
              <a:rPr lang="en-US" altLang="ja-JP" sz="1600" u="sng" dirty="0" smtClean="0"/>
              <a:t>“</a:t>
            </a:r>
            <a:r>
              <a:rPr kumimoji="1" lang="en-US" altLang="ja-JP" sz="1600" u="sng" dirty="0" smtClean="0"/>
              <a:t>Access</a:t>
            </a:r>
            <a:r>
              <a:rPr kumimoji="1" lang="ja-JP" altLang="en-US" sz="1600" u="sng" dirty="0" smtClean="0"/>
              <a:t> </a:t>
            </a:r>
            <a:r>
              <a:rPr kumimoji="1" lang="en-US" altLang="ja-JP" sz="1600" u="sng" dirty="0" smtClean="0"/>
              <a:t>Requester” requests to access “Resource_1”.</a:t>
            </a:r>
            <a:endParaRPr kumimoji="1" lang="ja-JP" altLang="en-US" sz="1600" u="sng" dirty="0" smtClean="0"/>
          </a:p>
        </p:txBody>
      </p:sp>
      <p:grpSp>
        <p:nvGrpSpPr>
          <p:cNvPr id="21" name="Group 37"/>
          <p:cNvGrpSpPr>
            <a:grpSpLocks/>
          </p:cNvGrpSpPr>
          <p:nvPr/>
        </p:nvGrpSpPr>
        <p:grpSpPr bwMode="auto">
          <a:xfrm>
            <a:off x="10191391" y="1372508"/>
            <a:ext cx="930495" cy="302486"/>
            <a:chOff x="4611" y="2297"/>
            <a:chExt cx="1206" cy="392"/>
          </a:xfrm>
        </p:grpSpPr>
        <p:sp>
          <p:nvSpPr>
            <p:cNvPr id="22" name="AutoShape 39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" name="Rectangle 38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ACP_1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Group 34"/>
          <p:cNvGrpSpPr>
            <a:grpSpLocks/>
          </p:cNvGrpSpPr>
          <p:nvPr/>
        </p:nvGrpSpPr>
        <p:grpSpPr bwMode="auto">
          <a:xfrm>
            <a:off x="10191391" y="1809261"/>
            <a:ext cx="930495" cy="302486"/>
            <a:chOff x="4611" y="2297"/>
            <a:chExt cx="1206" cy="392"/>
          </a:xfrm>
        </p:grpSpPr>
        <p:sp>
          <p:nvSpPr>
            <p:cNvPr id="25" name="AutoShape 36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Rectangle 35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ACP_2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7" name="AutoShape 27"/>
          <p:cNvSpPr>
            <a:spLocks noChangeShapeType="1"/>
          </p:cNvSpPr>
          <p:nvPr/>
        </p:nvSpPr>
        <p:spPr bwMode="auto">
          <a:xfrm>
            <a:off x="9025572" y="1487484"/>
            <a:ext cx="1186651" cy="55559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8" name="AutoShape 26"/>
          <p:cNvSpPr>
            <a:spLocks noChangeShapeType="1"/>
          </p:cNvSpPr>
          <p:nvPr/>
        </p:nvSpPr>
        <p:spPr bwMode="auto">
          <a:xfrm flipH="1" flipV="1">
            <a:off x="9043317" y="1515263"/>
            <a:ext cx="1148073" cy="445241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29" name="Group 11"/>
          <p:cNvGrpSpPr>
            <a:grpSpLocks/>
          </p:cNvGrpSpPr>
          <p:nvPr/>
        </p:nvGrpSpPr>
        <p:grpSpPr bwMode="auto">
          <a:xfrm>
            <a:off x="8214668" y="1286083"/>
            <a:ext cx="826335" cy="411289"/>
            <a:chOff x="2099" y="2632"/>
            <a:chExt cx="1071" cy="533"/>
          </a:xfrm>
        </p:grpSpPr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2099" y="2632"/>
              <a:ext cx="1071" cy="533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2144" y="2800"/>
              <a:ext cx="981" cy="25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Resource_1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32" name="テキスト ボックス 31"/>
          <p:cNvSpPr txBox="1"/>
          <p:nvPr/>
        </p:nvSpPr>
        <p:spPr>
          <a:xfrm>
            <a:off x="7695642" y="925590"/>
            <a:ext cx="2988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M2M Platform without the PPM</a:t>
            </a:r>
            <a:endParaRPr kumimoji="1" lang="ja-JP" altLang="en-US" sz="1400" dirty="0" smtClean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692595" y="2569335"/>
            <a:ext cx="2988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M2M Platform with the PPM</a:t>
            </a:r>
            <a:endParaRPr kumimoji="1" lang="ja-JP" altLang="en-US" sz="1400" dirty="0" smtClean="0"/>
          </a:p>
        </p:txBody>
      </p:sp>
      <p:grpSp>
        <p:nvGrpSpPr>
          <p:cNvPr id="61" name="図形グループ 60"/>
          <p:cNvGrpSpPr/>
          <p:nvPr/>
        </p:nvGrpSpPr>
        <p:grpSpPr>
          <a:xfrm>
            <a:off x="427525" y="2996828"/>
            <a:ext cx="930495" cy="739239"/>
            <a:chOff x="427525" y="2996828"/>
            <a:chExt cx="930495" cy="739239"/>
          </a:xfrm>
        </p:grpSpPr>
        <p:grpSp>
          <p:nvGrpSpPr>
            <p:cNvPr id="34" name="Group 37"/>
            <p:cNvGrpSpPr>
              <a:grpSpLocks/>
            </p:cNvGrpSpPr>
            <p:nvPr/>
          </p:nvGrpSpPr>
          <p:grpSpPr bwMode="auto">
            <a:xfrm>
              <a:off x="427525" y="2996828"/>
              <a:ext cx="930495" cy="302486"/>
              <a:chOff x="4611" y="2297"/>
              <a:chExt cx="1206" cy="392"/>
            </a:xfrm>
          </p:grpSpPr>
          <p:sp>
            <p:nvSpPr>
              <p:cNvPr id="35" name="AutoShape 39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6" name="Rectangle 38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ACP_1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7" name="Group 34"/>
            <p:cNvGrpSpPr>
              <a:grpSpLocks/>
            </p:cNvGrpSpPr>
            <p:nvPr/>
          </p:nvGrpSpPr>
          <p:grpSpPr bwMode="auto">
            <a:xfrm>
              <a:off x="427525" y="3433581"/>
              <a:ext cx="930495" cy="302486"/>
              <a:chOff x="4611" y="2297"/>
              <a:chExt cx="1206" cy="392"/>
            </a:xfrm>
          </p:grpSpPr>
          <p:sp>
            <p:nvSpPr>
              <p:cNvPr id="38" name="AutoShape 36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9" name="Rectangle 35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ACP_2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31"/>
          <p:cNvGrpSpPr>
            <a:grpSpLocks/>
          </p:cNvGrpSpPr>
          <p:nvPr/>
        </p:nvGrpSpPr>
        <p:grpSpPr bwMode="auto">
          <a:xfrm>
            <a:off x="846770" y="5750456"/>
            <a:ext cx="930495" cy="302486"/>
            <a:chOff x="4611" y="2297"/>
            <a:chExt cx="1206" cy="392"/>
          </a:xfrm>
        </p:grpSpPr>
        <p:sp>
          <p:nvSpPr>
            <p:cNvPr id="41" name="AutoShape 33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ACP_3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3" name="テキスト ボックス 42"/>
          <p:cNvSpPr txBox="1"/>
          <p:nvPr/>
        </p:nvSpPr>
        <p:spPr>
          <a:xfrm>
            <a:off x="3270694" y="6006832"/>
            <a:ext cx="2222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Created by the PPM</a:t>
            </a:r>
            <a:endParaRPr kumimoji="1" lang="ja-JP" altLang="en-US" sz="1600" dirty="0" smtClean="0"/>
          </a:p>
        </p:txBody>
      </p:sp>
      <p:cxnSp>
        <p:nvCxnSpPr>
          <p:cNvPr id="44" name="直線矢印コネクタ 43"/>
          <p:cNvCxnSpPr>
            <a:stCxn id="41" idx="3"/>
            <a:endCxn id="43" idx="1"/>
          </p:cNvCxnSpPr>
          <p:nvPr/>
        </p:nvCxnSpPr>
        <p:spPr>
          <a:xfrm>
            <a:off x="1777265" y="5901699"/>
            <a:ext cx="1493429" cy="2744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正方形/長方形 44"/>
          <p:cNvSpPr/>
          <p:nvPr/>
        </p:nvSpPr>
        <p:spPr>
          <a:xfrm>
            <a:off x="320452" y="1175144"/>
            <a:ext cx="7263585" cy="3929035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6741355" y="4700594"/>
            <a:ext cx="68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CSE</a:t>
            </a:r>
            <a:endParaRPr kumimoji="1" lang="ja-JP" altLang="en-US" dirty="0" smtClean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1908951" y="6075622"/>
            <a:ext cx="1188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PPM (AE)</a:t>
            </a:r>
            <a:endParaRPr kumimoji="1" lang="ja-JP" altLang="en-US" sz="1600" dirty="0" smtClean="0"/>
          </a:p>
        </p:txBody>
      </p:sp>
      <p:cxnSp>
        <p:nvCxnSpPr>
          <p:cNvPr id="49" name="直線矢印コネクタ 48"/>
          <p:cNvCxnSpPr/>
          <p:nvPr/>
        </p:nvCxnSpPr>
        <p:spPr>
          <a:xfrm flipH="1">
            <a:off x="2611088" y="3964642"/>
            <a:ext cx="1815893" cy="15193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0" name="テキスト ボックス 49"/>
          <p:cNvSpPr txBox="1"/>
          <p:nvPr/>
        </p:nvSpPr>
        <p:spPr>
          <a:xfrm>
            <a:off x="3572444" y="4724334"/>
            <a:ext cx="157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FF0000"/>
                </a:solidFill>
              </a:rPr>
              <a:t>Policy Request</a:t>
            </a:r>
            <a:endParaRPr kumimoji="1" lang="ja-JP" altLang="en-US" sz="1400" b="1" dirty="0" smtClean="0">
              <a:solidFill>
                <a:srgbClr val="FF0000"/>
              </a:solidFill>
            </a:endParaRPr>
          </a:p>
        </p:txBody>
      </p:sp>
      <p:cxnSp>
        <p:nvCxnSpPr>
          <p:cNvPr id="51" name="直線矢印コネクタ 50"/>
          <p:cNvCxnSpPr/>
          <p:nvPr/>
        </p:nvCxnSpPr>
        <p:spPr>
          <a:xfrm flipV="1">
            <a:off x="2171950" y="3952772"/>
            <a:ext cx="1768419" cy="14837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2" name="テキスト ボックス 51"/>
          <p:cNvSpPr txBox="1"/>
          <p:nvPr/>
        </p:nvSpPr>
        <p:spPr>
          <a:xfrm>
            <a:off x="1127515" y="4674940"/>
            <a:ext cx="1732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FF0000"/>
                </a:solidFill>
              </a:rPr>
              <a:t>Policy Response</a:t>
            </a:r>
            <a:endParaRPr kumimoji="1" lang="ja-JP" altLang="en-US" sz="1400" b="1" dirty="0" smtClean="0">
              <a:solidFill>
                <a:srgbClr val="FF0000"/>
              </a:solidFill>
            </a:endParaRPr>
          </a:p>
        </p:txBody>
      </p:sp>
      <p:grpSp>
        <p:nvGrpSpPr>
          <p:cNvPr id="53" name="Group 31"/>
          <p:cNvGrpSpPr>
            <a:grpSpLocks/>
          </p:cNvGrpSpPr>
          <p:nvPr/>
        </p:nvGrpSpPr>
        <p:grpSpPr bwMode="auto">
          <a:xfrm>
            <a:off x="3633994" y="4122328"/>
            <a:ext cx="930495" cy="302486"/>
            <a:chOff x="4611" y="2297"/>
            <a:chExt cx="1206" cy="392"/>
          </a:xfrm>
        </p:grpSpPr>
        <p:sp>
          <p:nvSpPr>
            <p:cNvPr id="54" name="AutoShape 33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5" name="Rectangle 32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ACP_3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56" name="テキスト ボックス 55"/>
          <p:cNvSpPr txBox="1"/>
          <p:nvPr/>
        </p:nvSpPr>
        <p:spPr>
          <a:xfrm>
            <a:off x="5006856" y="5317843"/>
            <a:ext cx="675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PRP or PDP needs to request policies from outside the CSE</a:t>
            </a:r>
            <a:endParaRPr kumimoji="1" lang="ja-JP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7678971" y="4369025"/>
            <a:ext cx="4417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ACP_3 is created by the PPM (in this example)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400" dirty="0" smtClean="0"/>
              <a:t>The PPM creates access control policies from privacy preference</a:t>
            </a:r>
            <a:endParaRPr kumimoji="1" lang="ja-JP" altLang="en-US" sz="1400" dirty="0" smtClean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269361" y="6041925"/>
            <a:ext cx="2171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0000"/>
                </a:solidFill>
              </a:rPr>
              <a:t>Which is better?</a:t>
            </a:r>
            <a:endParaRPr kumimoji="1" lang="ja-JP" altLang="en-US" sz="2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534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2251E-7 5.118E-6 L 0.26582 0.00163 " pathEditMode="relative" ptsTypes="AA">
                                      <p:cBhvr>
                                        <p:cTn id="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344189" y="1922970"/>
            <a:ext cx="7263572" cy="1863619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A Example of access control decision by the PPM</a:t>
            </a:r>
            <a:endParaRPr kumimoji="1" lang="ja-JP" altLang="en-US" dirty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701358" y="2041449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418801"/>
              </p:ext>
            </p:extLst>
          </p:nvPr>
        </p:nvGraphicFramePr>
        <p:xfrm>
          <a:off x="440267" y="3123608"/>
          <a:ext cx="2810934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978"/>
                <a:gridCol w="936978"/>
                <a:gridCol w="936978"/>
              </a:tblGrid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 smtClean="0"/>
                        <a:t>userID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 smtClean="0"/>
                        <a:t>dataID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data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111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112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113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211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212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121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122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221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003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222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003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131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003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231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5029788" y="2041449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</a:p>
          <a:p>
            <a:pPr algn="ctr"/>
            <a:r>
              <a:rPr kumimoji="1" lang="en-US" altLang="ja-JP" dirty="0" smtClean="0"/>
              <a:t>Control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9670210" y="2041449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4820682" y="64642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039281" y="3874232"/>
            <a:ext cx="547628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A list of access control policies</a:t>
            </a:r>
            <a:endParaRPr kumimoji="1" lang="en-US" altLang="ja-JP" sz="1200" dirty="0" smtClean="0"/>
          </a:p>
          <a:p>
            <a:r>
              <a:rPr kumimoji="1" lang="en-US" altLang="ja-JP" sz="1200" dirty="0" smtClean="0"/>
              <a:t>ACP_u001_d001 = { {</a:t>
            </a:r>
            <a:r>
              <a:rPr lang="en-US" altLang="ja-JP" sz="1200" dirty="0" smtClean="0"/>
              <a:t>//0001.sp</a:t>
            </a:r>
            <a:r>
              <a:rPr kumimoji="1" lang="en-US" altLang="ja-JP" sz="1200" dirty="0" smtClean="0"/>
              <a:t>}, {retrieve} }</a:t>
            </a:r>
          </a:p>
          <a:p>
            <a:r>
              <a:rPr lang="en-US" altLang="ja-JP" sz="1200" dirty="0" smtClean="0"/>
              <a:t>ACP_u002_d001 = { {//0001.sp}, {retrieve} }</a:t>
            </a:r>
          </a:p>
          <a:p>
            <a:r>
              <a:rPr kumimoji="1" lang="en-US" altLang="ja-JP" sz="1200" dirty="0" smtClean="0"/>
              <a:t>ACP_u003_d001 = { {</a:t>
            </a:r>
            <a:r>
              <a:rPr lang="en-US" altLang="ja-JP" sz="1200" dirty="0" smtClean="0"/>
              <a:t>//0002.sp</a:t>
            </a:r>
            <a:r>
              <a:rPr kumimoji="1" lang="en-US" altLang="ja-JP" sz="1200" dirty="0" smtClean="0"/>
              <a:t>}, {retrieve} }</a:t>
            </a:r>
            <a:endParaRPr kumimoji="1" lang="ja-JP" altLang="en-US" sz="1200" dirty="0" smtClean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6417733" y="1497025"/>
            <a:ext cx="0" cy="5444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7230729" y="687943"/>
            <a:ext cx="2204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M2M-SP-ID: //001.sp</a:t>
            </a:r>
            <a:endParaRPr kumimoji="1" lang="ja-JP" altLang="en-US" sz="1200" dirty="0" smtClean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61443" y="1596815"/>
            <a:ext cx="3833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(1)Request for the data </a:t>
            </a:r>
            <a:r>
              <a:rPr lang="en-US" altLang="ja-JP" sz="1200" dirty="0" smtClean="0"/>
              <a:t>(contents: </a:t>
            </a:r>
            <a:r>
              <a:rPr kumimoji="1" lang="en-US" altLang="ja-JP" sz="1200" dirty="0" err="1" smtClean="0"/>
              <a:t>dataID</a:t>
            </a:r>
            <a:r>
              <a:rPr kumimoji="1" lang="en-US" altLang="ja-JP" sz="1200" dirty="0" smtClean="0"/>
              <a:t> = 001)</a:t>
            </a:r>
            <a:endParaRPr kumimoji="1" lang="ja-JP" altLang="en-US" sz="1200" dirty="0" smtClean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7021621" y="2353733"/>
            <a:ext cx="264858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7633587" y="1903210"/>
            <a:ext cx="1991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(2)Request for the ACPs </a:t>
            </a:r>
          </a:p>
          <a:p>
            <a:r>
              <a:rPr kumimoji="1" lang="en-US" altLang="ja-JP" sz="1200" dirty="0" smtClean="0"/>
              <a:t>assigned to the data</a:t>
            </a:r>
          </a:p>
        </p:txBody>
      </p:sp>
      <p:cxnSp>
        <p:nvCxnSpPr>
          <p:cNvPr id="23" name="直線矢印コネクタ 22"/>
          <p:cNvCxnSpPr>
            <a:stCxn id="12" idx="1"/>
            <a:endCxn id="11" idx="3"/>
          </p:cNvCxnSpPr>
          <p:nvPr/>
        </p:nvCxnSpPr>
        <p:spPr>
          <a:xfrm flipH="1">
            <a:off x="7021621" y="2721933"/>
            <a:ext cx="264858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7626919" y="2828949"/>
            <a:ext cx="21593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(3)Response the ACPs</a:t>
            </a:r>
            <a:endParaRPr kumimoji="1" lang="en-US" altLang="ja-JP" sz="1200" dirty="0" smtClean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808813" y="3454062"/>
            <a:ext cx="42158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(4)Access decision using the ACPs</a:t>
            </a:r>
            <a:endParaRPr kumimoji="1" lang="ja-JP" altLang="en-US" sz="1200" dirty="0" smtClean="0"/>
          </a:p>
        </p:txBody>
      </p:sp>
      <p:cxnSp>
        <p:nvCxnSpPr>
          <p:cNvPr id="30" name="直線矢印コネクタ 29"/>
          <p:cNvCxnSpPr>
            <a:stCxn id="5" idx="4"/>
          </p:cNvCxnSpPr>
          <p:nvPr/>
        </p:nvCxnSpPr>
        <p:spPr>
          <a:xfrm>
            <a:off x="2870400" y="2551812"/>
            <a:ext cx="215938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31" name="表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026436"/>
              </p:ext>
            </p:extLst>
          </p:nvPr>
        </p:nvGraphicFramePr>
        <p:xfrm>
          <a:off x="1055108" y="616514"/>
          <a:ext cx="2810934" cy="12573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6978"/>
                <a:gridCol w="936978"/>
                <a:gridCol w="936978"/>
              </a:tblGrid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111</a:t>
                      </a:r>
                      <a:endParaRPr kumimoji="1" lang="ja-JP" altLang="en-US" sz="1050" dirty="0"/>
                    </a:p>
                  </a:txBody>
                  <a:tcPr/>
                </a:tc>
              </a:tr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112</a:t>
                      </a:r>
                      <a:endParaRPr kumimoji="1" lang="ja-JP" altLang="en-US" sz="1050" dirty="0"/>
                    </a:p>
                  </a:txBody>
                  <a:tcPr/>
                </a:tc>
              </a:tr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113</a:t>
                      </a:r>
                      <a:endParaRPr kumimoji="1" lang="ja-JP" altLang="en-US" sz="1050" dirty="0"/>
                    </a:p>
                  </a:txBody>
                  <a:tcPr/>
                </a:tc>
              </a:tr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002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121</a:t>
                      </a:r>
                      <a:endParaRPr kumimoji="1" lang="ja-JP" altLang="en-US" sz="1050" dirty="0"/>
                    </a:p>
                  </a:txBody>
                  <a:tcPr/>
                </a:tc>
              </a:tr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002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122</a:t>
                      </a:r>
                      <a:endParaRPr kumimoji="1" lang="ja-JP" altLang="en-US" sz="105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3" name="直線矢印コネクタ 32"/>
          <p:cNvCxnSpPr/>
          <p:nvPr/>
        </p:nvCxnSpPr>
        <p:spPr>
          <a:xfrm flipV="1">
            <a:off x="5604738" y="1497026"/>
            <a:ext cx="0" cy="5105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2751082" y="2274813"/>
            <a:ext cx="2412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(5)Collecting permitted data</a:t>
            </a:r>
            <a:endParaRPr kumimoji="1" lang="ja-JP" altLang="en-US" sz="1200" dirty="0" smtClean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997929" y="1609500"/>
            <a:ext cx="1677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(6)Response the data</a:t>
            </a:r>
            <a:endParaRPr kumimoji="1" lang="ja-JP" altLang="en-US" sz="1200" dirty="0" smtClean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9333468" y="6097144"/>
            <a:ext cx="2763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TS-0003 7. Authorization</a:t>
            </a:r>
            <a:endParaRPr kumimoji="1" lang="ja-JP" altLang="en-US" dirty="0" smtClean="0">
              <a:solidFill>
                <a:srgbClr val="FF000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056016" y="4748074"/>
            <a:ext cx="5530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TS-0003 </a:t>
            </a:r>
            <a:r>
              <a:rPr lang="en-US" altLang="ja-JP" sz="1400" dirty="0">
                <a:solidFill>
                  <a:srgbClr val="FF0000"/>
                </a:solidFill>
              </a:rPr>
              <a:t>7.1.3 Format of privileges and </a:t>
            </a:r>
            <a:r>
              <a:rPr lang="en-US" altLang="ja-JP" sz="1400" dirty="0" err="1">
                <a:solidFill>
                  <a:srgbClr val="FF0000"/>
                </a:solidFill>
              </a:rPr>
              <a:t>selfprivileges</a:t>
            </a:r>
            <a:r>
              <a:rPr lang="en-US" altLang="ja-JP" sz="1400" dirty="0">
                <a:solidFill>
                  <a:srgbClr val="FF0000"/>
                </a:solidFill>
              </a:rPr>
              <a:t> Attributes  </a:t>
            </a:r>
            <a:endParaRPr kumimoji="1" lang="ja-JP" altLang="en-US" sz="1400" dirty="0" smtClean="0">
              <a:solidFill>
                <a:srgbClr val="FF000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72156" y="949615"/>
            <a:ext cx="4426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FF0000"/>
                </a:solidFill>
              </a:rPr>
              <a:t>TS-0001 7.1.1 </a:t>
            </a:r>
            <a:r>
              <a:rPr lang="en-GB" altLang="ja-JP" sz="1200" dirty="0">
                <a:solidFill>
                  <a:srgbClr val="FF0000"/>
                </a:solidFill>
              </a:rPr>
              <a:t>M2M Service Provider Identifier </a:t>
            </a:r>
            <a:r>
              <a:rPr lang="en-GB" altLang="ja-JP" sz="1200" dirty="0" smtClean="0">
                <a:solidFill>
                  <a:srgbClr val="FF0000"/>
                </a:solidFill>
              </a:rPr>
              <a:t>(</a:t>
            </a:r>
            <a:r>
              <a:rPr lang="en-GB" altLang="ja-JP" sz="1200" dirty="0">
                <a:solidFill>
                  <a:srgbClr val="FF0000"/>
                </a:solidFill>
              </a:rPr>
              <a:t>M2M-SP-ID)</a:t>
            </a:r>
            <a:r>
              <a:rPr lang="ja-JP" altLang="ja-JP" sz="1200" dirty="0">
                <a:solidFill>
                  <a:srgbClr val="FF0000"/>
                </a:solidFill>
              </a:rPr>
              <a:t> </a:t>
            </a:r>
            <a:endParaRPr lang="en-US" altLang="ja-JP" sz="1200" dirty="0" smtClean="0">
              <a:solidFill>
                <a:srgbClr val="FF0000"/>
              </a:solidFill>
            </a:endParaRPr>
          </a:p>
          <a:p>
            <a:r>
              <a:rPr kumimoji="1" lang="en-US" altLang="ja-JP" sz="1200" dirty="0" smtClean="0">
                <a:solidFill>
                  <a:srgbClr val="FF0000"/>
                </a:solidFill>
              </a:rPr>
              <a:t>TS-0001 </a:t>
            </a:r>
            <a:r>
              <a:rPr lang="en-US" altLang="ja-JP" sz="1200" dirty="0">
                <a:solidFill>
                  <a:srgbClr val="FF0000"/>
                </a:solidFill>
              </a:rPr>
              <a:t>7.2 </a:t>
            </a:r>
            <a:r>
              <a:rPr lang="en-US" altLang="ja-JP" sz="1200" dirty="0" smtClean="0">
                <a:solidFill>
                  <a:srgbClr val="FF0000"/>
                </a:solidFill>
              </a:rPr>
              <a:t>   M2M</a:t>
            </a:r>
            <a:r>
              <a:rPr lang="en-US" altLang="ja-JP" sz="1200" dirty="0">
                <a:solidFill>
                  <a:srgbClr val="FF0000"/>
                </a:solidFill>
              </a:rPr>
              <a:t>-SP-ID, CSE-ID, App-ID and AE-ID and resource Identifier formats  </a:t>
            </a:r>
            <a:endParaRPr kumimoji="1" lang="ja-JP" altLang="en-US" sz="1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402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Personal data management based on user’s privacy preference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Four basic functions</a:t>
            </a:r>
          </a:p>
          <a:p>
            <a:pPr lvl="1"/>
            <a:r>
              <a:rPr lang="en-US" altLang="ja-JP" dirty="0"/>
              <a:t>SSO (Single Sign-On) using Pseudonymous ID</a:t>
            </a:r>
            <a:endParaRPr lang="ja-JP" altLang="en-US" dirty="0"/>
          </a:p>
          <a:p>
            <a:pPr lvl="1"/>
            <a:r>
              <a:rPr lang="en-US" altLang="ja-JP" dirty="0"/>
              <a:t>Sophisticated consent mechanism for privacy policy</a:t>
            </a:r>
            <a:endParaRPr lang="ja-JP" altLang="en-US" dirty="0"/>
          </a:p>
          <a:p>
            <a:pPr lvl="1"/>
            <a:r>
              <a:rPr lang="en-US" altLang="ja-JP" dirty="0"/>
              <a:t>Flow management of  Personal Data to ASPs</a:t>
            </a:r>
            <a:endParaRPr lang="ja-JP" altLang="en-US" dirty="0"/>
          </a:p>
          <a:p>
            <a:pPr lvl="1"/>
            <a:r>
              <a:rPr lang="en-US" altLang="ja-JP" dirty="0"/>
              <a:t>Traceability of personal data usage</a:t>
            </a:r>
            <a:endParaRPr lang="ja-JP" altLang="en-US" dirty="0"/>
          </a:p>
          <a:p>
            <a:endParaRPr lang="en-US" altLang="ja-JP" dirty="0" smtClean="0"/>
          </a:p>
          <a:p>
            <a:r>
              <a:rPr lang="en-US" altLang="ja-JP" dirty="0" smtClean="0"/>
              <a:t>This document explains</a:t>
            </a:r>
          </a:p>
          <a:p>
            <a:pPr lvl="1"/>
            <a:r>
              <a:rPr lang="en-US" altLang="ja-JP" dirty="0" smtClean="0"/>
              <a:t>Relationships between the PPM and oneM2M</a:t>
            </a:r>
          </a:p>
          <a:p>
            <a:pPr lvl="2"/>
            <a:r>
              <a:rPr lang="en-US" altLang="ja-JP" dirty="0" smtClean="0"/>
              <a:t>components</a:t>
            </a:r>
          </a:p>
          <a:p>
            <a:pPr lvl="2"/>
            <a:r>
              <a:rPr lang="en-US" altLang="ja-JP" dirty="0" smtClean="0"/>
              <a:t>processes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PPM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1126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4. Traceability of personal data usage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42374" y="2232838"/>
            <a:ext cx="8647194" cy="21123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616691" y="2778641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9687143" y="2598694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3596679" y="5162543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M2M Device</a:t>
            </a:r>
            <a:endParaRPr kumimoji="1" lang="ja-JP" altLang="en-US" dirty="0" smtClean="0"/>
          </a:p>
        </p:txBody>
      </p:sp>
      <p:pic>
        <p:nvPicPr>
          <p:cNvPr id="8" name="図 32" descr="44_User_Businessman_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783" y="5389694"/>
            <a:ext cx="798246" cy="10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242372" y="1955837"/>
            <a:ext cx="2166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M2M Platform</a:t>
            </a:r>
            <a:endParaRPr kumimoji="1" lang="ja-JP" altLang="en-US" sz="1600" dirty="0" smtClean="0"/>
          </a:p>
        </p:txBody>
      </p:sp>
      <p:sp>
        <p:nvSpPr>
          <p:cNvPr id="10" name="正方形/長方形 9"/>
          <p:cNvSpPr/>
          <p:nvPr/>
        </p:nvSpPr>
        <p:spPr>
          <a:xfrm>
            <a:off x="6752818" y="3359888"/>
            <a:ext cx="1538177" cy="6096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Portal</a:t>
            </a:r>
            <a:endParaRPr kumimoji="1" lang="ja-JP" altLang="en-US" dirty="0" smtClean="0"/>
          </a:p>
        </p:txBody>
      </p:sp>
      <p:sp>
        <p:nvSpPr>
          <p:cNvPr id="11" name="正方形/長方形 10"/>
          <p:cNvSpPr/>
          <p:nvPr/>
        </p:nvSpPr>
        <p:spPr>
          <a:xfrm>
            <a:off x="3765028" y="2608521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  <a:p>
            <a:pPr algn="ctr"/>
            <a:r>
              <a:rPr lang="en-US" altLang="ja-JP" dirty="0" smtClean="0"/>
              <a:t>Contro</a:t>
            </a:r>
            <a:r>
              <a:rPr lang="en-US" altLang="ja-JP" dirty="0"/>
              <a:t>l</a:t>
            </a:r>
            <a:endParaRPr kumimoji="1" lang="en-US" altLang="ja-JP" dirty="0" smtClean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752818" y="6326875"/>
            <a:ext cx="1538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Data Provider</a:t>
            </a:r>
            <a:endParaRPr kumimoji="1" lang="ja-JP" altLang="en-US" sz="1400" dirty="0" smtClean="0"/>
          </a:p>
        </p:txBody>
      </p:sp>
      <p:sp>
        <p:nvSpPr>
          <p:cNvPr id="23" name="正方形/長方形 22"/>
          <p:cNvSpPr/>
          <p:nvPr/>
        </p:nvSpPr>
        <p:spPr>
          <a:xfrm>
            <a:off x="3372570" y="637954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24" name="正方形/長方形 23"/>
          <p:cNvSpPr/>
          <p:nvPr/>
        </p:nvSpPr>
        <p:spPr>
          <a:xfrm>
            <a:off x="732152" y="635747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25" name="正方形/長方形 24"/>
          <p:cNvSpPr/>
          <p:nvPr/>
        </p:nvSpPr>
        <p:spPr>
          <a:xfrm>
            <a:off x="6012988" y="64739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27" name="フリーフォーム 26"/>
          <p:cNvSpPr/>
          <p:nvPr/>
        </p:nvSpPr>
        <p:spPr>
          <a:xfrm>
            <a:off x="7227966" y="2991287"/>
            <a:ext cx="2468125" cy="2362167"/>
          </a:xfrm>
          <a:custGeom>
            <a:avLst/>
            <a:gdLst>
              <a:gd name="connsiteX0" fmla="*/ 0 w 1785668"/>
              <a:gd name="connsiteY0" fmla="*/ 2346385 h 2346385"/>
              <a:gd name="connsiteX1" fmla="*/ 448573 w 1785668"/>
              <a:gd name="connsiteY1" fmla="*/ 672861 h 2346385"/>
              <a:gd name="connsiteX2" fmla="*/ 1785668 w 1785668"/>
              <a:gd name="connsiteY2" fmla="*/ 0 h 23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5668" h="2346385">
                <a:moveTo>
                  <a:pt x="0" y="2346385"/>
                </a:moveTo>
                <a:cubicBezTo>
                  <a:pt x="75481" y="1705155"/>
                  <a:pt x="150962" y="1063925"/>
                  <a:pt x="448573" y="672861"/>
                </a:cubicBezTo>
                <a:cubicBezTo>
                  <a:pt x="746184" y="281797"/>
                  <a:pt x="1265926" y="140898"/>
                  <a:pt x="1785668" y="0"/>
                </a:cubicBez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フリーフォーム 27"/>
          <p:cNvSpPr/>
          <p:nvPr/>
        </p:nvSpPr>
        <p:spPr>
          <a:xfrm>
            <a:off x="7477206" y="3181210"/>
            <a:ext cx="2209938" cy="2172244"/>
          </a:xfrm>
          <a:custGeom>
            <a:avLst/>
            <a:gdLst>
              <a:gd name="connsiteX0" fmla="*/ 0 w 1785668"/>
              <a:gd name="connsiteY0" fmla="*/ 2346385 h 2346385"/>
              <a:gd name="connsiteX1" fmla="*/ 448573 w 1785668"/>
              <a:gd name="connsiteY1" fmla="*/ 672861 h 2346385"/>
              <a:gd name="connsiteX2" fmla="*/ 1785668 w 1785668"/>
              <a:gd name="connsiteY2" fmla="*/ 0 h 23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5668" h="2346385">
                <a:moveTo>
                  <a:pt x="0" y="2346385"/>
                </a:moveTo>
                <a:cubicBezTo>
                  <a:pt x="75481" y="1705155"/>
                  <a:pt x="150962" y="1063925"/>
                  <a:pt x="448573" y="672861"/>
                </a:cubicBezTo>
                <a:cubicBezTo>
                  <a:pt x="746184" y="281797"/>
                  <a:pt x="1265926" y="140898"/>
                  <a:pt x="1785668" y="0"/>
                </a:cubicBezTo>
              </a:path>
            </a:pathLst>
          </a:cu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フリーフォーム 28"/>
          <p:cNvSpPr/>
          <p:nvPr/>
        </p:nvSpPr>
        <p:spPr>
          <a:xfrm>
            <a:off x="7726446" y="3359263"/>
            <a:ext cx="1988516" cy="1982321"/>
          </a:xfrm>
          <a:custGeom>
            <a:avLst/>
            <a:gdLst>
              <a:gd name="connsiteX0" fmla="*/ 0 w 1785668"/>
              <a:gd name="connsiteY0" fmla="*/ 2346385 h 2346385"/>
              <a:gd name="connsiteX1" fmla="*/ 448573 w 1785668"/>
              <a:gd name="connsiteY1" fmla="*/ 672861 h 2346385"/>
              <a:gd name="connsiteX2" fmla="*/ 1785668 w 1785668"/>
              <a:gd name="connsiteY2" fmla="*/ 0 h 23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5668" h="2346385">
                <a:moveTo>
                  <a:pt x="0" y="2346385"/>
                </a:moveTo>
                <a:cubicBezTo>
                  <a:pt x="75481" y="1705155"/>
                  <a:pt x="150962" y="1063925"/>
                  <a:pt x="448573" y="672861"/>
                </a:cubicBezTo>
                <a:cubicBezTo>
                  <a:pt x="746184" y="281797"/>
                  <a:pt x="1265926" y="140898"/>
                  <a:pt x="1785668" y="0"/>
                </a:cubicBez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993503" y="4520503"/>
            <a:ext cx="2367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 smtClean="0"/>
              <a:t>1</a:t>
            </a:r>
            <a:r>
              <a:rPr kumimoji="1" lang="en-US" altLang="ja-JP" sz="1400" dirty="0" smtClean="0"/>
              <a:t>)Request the access log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8754768" y="5207305"/>
            <a:ext cx="2411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/>
              <a:t>2</a:t>
            </a:r>
            <a:r>
              <a:rPr kumimoji="1" lang="en-US" altLang="ja-JP" sz="1400" dirty="0" smtClean="0"/>
              <a:t>)Response the access log</a:t>
            </a:r>
          </a:p>
        </p:txBody>
      </p:sp>
      <p:cxnSp>
        <p:nvCxnSpPr>
          <p:cNvPr id="33" name="直線矢印コネクタ 32"/>
          <p:cNvCxnSpPr>
            <a:endCxn id="32" idx="1"/>
          </p:cNvCxnSpPr>
          <p:nvPr/>
        </p:nvCxnSpPr>
        <p:spPr>
          <a:xfrm>
            <a:off x="7560286" y="4819296"/>
            <a:ext cx="1194482" cy="5418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7928212" y="4475060"/>
            <a:ext cx="807064" cy="4273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8757475" y="4610255"/>
            <a:ext cx="2731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/>
              <a:t>3</a:t>
            </a:r>
            <a:r>
              <a:rPr kumimoji="1" lang="en-US" altLang="ja-JP" sz="1400" dirty="0" smtClean="0"/>
              <a:t>)Request the PPM to delete the collected data</a:t>
            </a: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248810" y="4894163"/>
            <a:ext cx="3369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Flow(1)(2)(3)(</a:t>
            </a:r>
            <a:r>
              <a:rPr lang="en-US" altLang="ja-JP" b="1" dirty="0">
                <a:solidFill>
                  <a:srgbClr val="FF0000"/>
                </a:solidFill>
              </a:rPr>
              <a:t>4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)(5):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b="1" dirty="0" smtClean="0">
                <a:solidFill>
                  <a:srgbClr val="FF0000"/>
                </a:solidFill>
              </a:rPr>
              <a:t>T</a:t>
            </a:r>
            <a:r>
              <a:rPr lang="en-US" altLang="ja-JP" b="1" dirty="0" smtClean="0">
                <a:solidFill>
                  <a:srgbClr val="FF0000"/>
                </a:solidFill>
              </a:rPr>
              <a:t>S-0001 8.1.2 Request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b="1" dirty="0" smtClean="0">
                <a:solidFill>
                  <a:srgbClr val="FF0000"/>
                </a:solidFill>
              </a:rPr>
              <a:t>TS-0001 8.1.3 Response</a:t>
            </a:r>
          </a:p>
        </p:txBody>
      </p:sp>
      <p:cxnSp>
        <p:nvCxnSpPr>
          <p:cNvPr id="41" name="直線矢印コネクタ 40"/>
          <p:cNvCxnSpPr/>
          <p:nvPr/>
        </p:nvCxnSpPr>
        <p:spPr>
          <a:xfrm flipH="1" flipV="1">
            <a:off x="5732525" y="2753882"/>
            <a:ext cx="395223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>
            <a:stCxn id="11" idx="0"/>
          </p:cNvCxnSpPr>
          <p:nvPr/>
        </p:nvCxnSpPr>
        <p:spPr>
          <a:xfrm flipH="1" flipV="1">
            <a:off x="4759301" y="1471903"/>
            <a:ext cx="1644" cy="11366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テキスト ボックス 44"/>
          <p:cNvSpPr txBox="1"/>
          <p:nvPr/>
        </p:nvSpPr>
        <p:spPr>
          <a:xfrm>
            <a:off x="5981765" y="2243437"/>
            <a:ext cx="2943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 smtClean="0"/>
              <a:t>4</a:t>
            </a:r>
            <a:r>
              <a:rPr kumimoji="1" lang="en-US" altLang="ja-JP" sz="1400" dirty="0" smtClean="0"/>
              <a:t>)Request the ASP to delete the </a:t>
            </a:r>
          </a:p>
          <a:p>
            <a:r>
              <a:rPr lang="en-US" altLang="ja-JP" sz="1400" dirty="0"/>
              <a:t> </a:t>
            </a:r>
            <a:r>
              <a:rPr lang="en-US" altLang="ja-JP" sz="1400" dirty="0" smtClean="0"/>
              <a:t>   </a:t>
            </a:r>
            <a:r>
              <a:rPr kumimoji="1" lang="en-US" altLang="ja-JP" sz="1400" dirty="0" smtClean="0"/>
              <a:t>collected data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745543" y="1659886"/>
            <a:ext cx="4165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/>
              <a:t>5</a:t>
            </a:r>
            <a:r>
              <a:rPr kumimoji="1" lang="en-US" altLang="ja-JP" sz="1400" dirty="0" smtClean="0"/>
              <a:t>)Request the ASP to delete the collected data</a:t>
            </a:r>
          </a:p>
        </p:txBody>
      </p:sp>
    </p:spTree>
    <p:extLst>
      <p:ext uri="{BB962C8B-B14F-4D97-AF65-F5344CB8AC3E}">
        <p14:creationId xmlns:p14="http://schemas.microsoft.com/office/powerpoint/2010/main" val="245605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ja-JP" dirty="0"/>
              <a:t>C</a:t>
            </a:r>
            <a:r>
              <a:rPr lang="en-US" altLang="ja-JP" dirty="0" smtClean="0"/>
              <a:t>onfiguration of privacy preference</a:t>
            </a:r>
          </a:p>
          <a:p>
            <a:pPr marL="767450" lvl="1" indent="-457200"/>
            <a:r>
              <a:rPr lang="en-US" altLang="ja-JP" dirty="0" smtClean="0"/>
              <a:t>Outside the scope of oneM2M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dirty="0" smtClean="0"/>
              <a:t>Configuration of access </a:t>
            </a:r>
            <a:r>
              <a:rPr lang="en-US" altLang="ja-JP" dirty="0"/>
              <a:t>c</a:t>
            </a:r>
            <a:r>
              <a:rPr lang="en-US" altLang="ja-JP" dirty="0" smtClean="0"/>
              <a:t>ontrol policy</a:t>
            </a:r>
          </a:p>
          <a:p>
            <a:pPr marL="767450" lvl="1" indent="-457200"/>
            <a:r>
              <a:rPr lang="en-US" altLang="ja-JP" dirty="0" smtClean="0"/>
              <a:t>The function of creating a customized privacy policy is outside the scope of oneM2M</a:t>
            </a:r>
          </a:p>
          <a:p>
            <a:pPr marL="767450" lvl="1" indent="-457200"/>
            <a:r>
              <a:rPr lang="en-US" altLang="ja-JP" dirty="0" smtClean="0"/>
              <a:t>The function of creating access control policies from accepted privacy policy may not be defined in oneM2M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dirty="0" smtClean="0"/>
              <a:t>Access control of personal data</a:t>
            </a:r>
          </a:p>
          <a:p>
            <a:pPr marL="767450" lvl="1" indent="-457200"/>
            <a:r>
              <a:rPr lang="en-US" altLang="ja-JP" dirty="0" smtClean="0"/>
              <a:t>Access control policy is defined in oneM2M</a:t>
            </a:r>
          </a:p>
          <a:p>
            <a:pPr marL="767450" lvl="1" indent="-457200"/>
            <a:r>
              <a:rPr lang="en-US" altLang="ja-JP" dirty="0" smtClean="0"/>
              <a:t>The PPM can use the framework of access control policy in oneM2M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dirty="0" smtClean="0"/>
              <a:t>Traceability of personal data usage</a:t>
            </a:r>
          </a:p>
          <a:p>
            <a:pPr marL="767450" lvl="1" indent="-457200">
              <a:buFont typeface="+mj-lt"/>
              <a:buAutoNum type="arabicPeriod"/>
            </a:pPr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The way of the usage of the PPM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6970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1. Configuration of Privacy Preference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42373" y="2232838"/>
            <a:ext cx="11666091" cy="21123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616691" y="2778641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4928190" y="2608521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  <a:p>
            <a:pPr algn="ctr"/>
            <a:r>
              <a:rPr lang="en-US" altLang="ja-JP" dirty="0" smtClean="0"/>
              <a:t>Control</a:t>
            </a:r>
            <a:endParaRPr kumimoji="1" lang="en-US" altLang="ja-JP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9687143" y="2598694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4713767" y="637954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4759841" y="5162543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M2M Device</a:t>
            </a:r>
            <a:endParaRPr kumimoji="1" lang="ja-JP" altLang="en-US" dirty="0" smtClean="0"/>
          </a:p>
        </p:txBody>
      </p:sp>
      <p:sp>
        <p:nvSpPr>
          <p:cNvPr id="23" name="正方形/長方形 22"/>
          <p:cNvSpPr/>
          <p:nvPr/>
        </p:nvSpPr>
        <p:spPr>
          <a:xfrm>
            <a:off x="2073349" y="635747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24" name="正方形/長方形 23"/>
          <p:cNvSpPr/>
          <p:nvPr/>
        </p:nvSpPr>
        <p:spPr>
          <a:xfrm>
            <a:off x="7354185" y="64739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pic>
        <p:nvPicPr>
          <p:cNvPr id="25" name="図 32" descr="44_User_Businessman_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119" y="5330454"/>
            <a:ext cx="798246" cy="10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テキスト ボックス 25"/>
          <p:cNvSpPr txBox="1"/>
          <p:nvPr/>
        </p:nvSpPr>
        <p:spPr>
          <a:xfrm>
            <a:off x="242373" y="1955837"/>
            <a:ext cx="1612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M2M</a:t>
            </a:r>
            <a:r>
              <a:rPr lang="ja-JP" altLang="en-US" sz="1600" dirty="0" smtClean="0"/>
              <a:t> </a:t>
            </a:r>
            <a:r>
              <a:rPr lang="en-US" altLang="ja-JP" sz="1600" dirty="0" smtClean="0"/>
              <a:t>Platform</a:t>
            </a:r>
            <a:endParaRPr kumimoji="1" lang="ja-JP" altLang="en-US" sz="1600" dirty="0" smtClean="0"/>
          </a:p>
        </p:txBody>
      </p:sp>
      <p:cxnSp>
        <p:nvCxnSpPr>
          <p:cNvPr id="28" name="直線矢印コネクタ 27"/>
          <p:cNvCxnSpPr>
            <a:stCxn id="25" idx="0"/>
            <a:endCxn id="30" idx="2"/>
          </p:cNvCxnSpPr>
          <p:nvPr/>
        </p:nvCxnSpPr>
        <p:spPr>
          <a:xfrm flipH="1" flipV="1">
            <a:off x="8293392" y="3969488"/>
            <a:ext cx="15850" cy="13609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正方形/長方形 29"/>
          <p:cNvSpPr/>
          <p:nvPr/>
        </p:nvSpPr>
        <p:spPr>
          <a:xfrm>
            <a:off x="7524303" y="3359888"/>
            <a:ext cx="1538177" cy="6096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Portal</a:t>
            </a:r>
            <a:endParaRPr kumimoji="1" lang="ja-JP" altLang="en-US" dirty="0" smtClean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5710687" y="4425882"/>
            <a:ext cx="2199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(1)Join a M2M</a:t>
            </a:r>
            <a:r>
              <a:rPr kumimoji="1" lang="ja-JP" altLang="en-US" sz="1400" dirty="0" smtClean="0"/>
              <a:t> </a:t>
            </a:r>
            <a:r>
              <a:rPr kumimoji="1" lang="en-US" altLang="ja-JP" sz="1400" dirty="0" smtClean="0"/>
              <a:t>platform</a:t>
            </a:r>
          </a:p>
          <a:p>
            <a:r>
              <a:rPr lang="en-US" altLang="ja-JP" sz="1400" dirty="0" smtClean="0"/>
              <a:t>(http, https, etc…)</a:t>
            </a:r>
            <a:endParaRPr kumimoji="1" lang="ja-JP" altLang="en-US" sz="1400" dirty="0" smtClean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8631126" y="4464914"/>
            <a:ext cx="335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 smtClean="0"/>
              <a:t>2</a:t>
            </a:r>
            <a:r>
              <a:rPr kumimoji="1" lang="en-US" altLang="ja-JP" sz="1400" dirty="0" smtClean="0"/>
              <a:t>)Configuration of a privacy preference</a:t>
            </a:r>
          </a:p>
          <a:p>
            <a:r>
              <a:rPr lang="en-US" altLang="ja-JP" sz="1400" dirty="0" smtClean="0"/>
              <a:t>(http, https, etc…)</a:t>
            </a:r>
            <a:endParaRPr kumimoji="1" lang="ja-JP" altLang="en-US" sz="1400" dirty="0" smtClean="0"/>
          </a:p>
        </p:txBody>
      </p:sp>
      <p:cxnSp>
        <p:nvCxnSpPr>
          <p:cNvPr id="39" name="曲線コネクタ 38"/>
          <p:cNvCxnSpPr>
            <a:endCxn id="7" idx="1"/>
          </p:cNvCxnSpPr>
          <p:nvPr/>
        </p:nvCxnSpPr>
        <p:spPr>
          <a:xfrm rot="5400000" flipH="1" flipV="1">
            <a:off x="8060324" y="3703635"/>
            <a:ext cx="2051276" cy="1202362"/>
          </a:xfrm>
          <a:prstGeom prst="curvedConnector2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8774868" y="5391512"/>
            <a:ext cx="2936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FF0000"/>
                </a:solidFill>
              </a:rPr>
              <a:t>Outside the scope of oneM2M</a:t>
            </a:r>
            <a:endParaRPr kumimoji="1" lang="ja-JP" altLang="en-US" sz="1600" dirty="0" smtClean="0">
              <a:solidFill>
                <a:srgbClr val="FF000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524303" y="6326875"/>
            <a:ext cx="1538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Data Provider</a:t>
            </a:r>
            <a:endParaRPr kumimoji="1" lang="ja-JP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439348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2. Configuration of access control policy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42373" y="2232838"/>
            <a:ext cx="11666091" cy="21123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616691" y="2778641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9687143" y="2598694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4713767" y="637954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4759841" y="5162543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M2M Device</a:t>
            </a:r>
            <a:endParaRPr kumimoji="1" lang="ja-JP" altLang="en-US" dirty="0" smtClean="0"/>
          </a:p>
        </p:txBody>
      </p:sp>
      <p:sp>
        <p:nvSpPr>
          <p:cNvPr id="10" name="正方形/長方形 9"/>
          <p:cNvSpPr/>
          <p:nvPr/>
        </p:nvSpPr>
        <p:spPr>
          <a:xfrm>
            <a:off x="2073349" y="635747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11" name="正方形/長方形 10"/>
          <p:cNvSpPr/>
          <p:nvPr/>
        </p:nvSpPr>
        <p:spPr>
          <a:xfrm>
            <a:off x="7354185" y="64739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pic>
        <p:nvPicPr>
          <p:cNvPr id="12" name="図 32" descr="44_User_Businessman_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268" y="5389694"/>
            <a:ext cx="798246" cy="10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242373" y="1955837"/>
            <a:ext cx="1654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M2M Platform</a:t>
            </a:r>
            <a:endParaRPr kumimoji="1" lang="ja-JP" altLang="en-US" sz="1600" dirty="0" smtClean="0"/>
          </a:p>
        </p:txBody>
      </p:sp>
      <p:cxnSp>
        <p:nvCxnSpPr>
          <p:cNvPr id="14" name="直線矢印コネクタ 13"/>
          <p:cNvCxnSpPr>
            <a:stCxn id="12" idx="0"/>
            <a:endCxn id="25" idx="2"/>
          </p:cNvCxnSpPr>
          <p:nvPr/>
        </p:nvCxnSpPr>
        <p:spPr>
          <a:xfrm flipV="1">
            <a:off x="8293391" y="3969488"/>
            <a:ext cx="1" cy="1420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6091545" y="4404410"/>
            <a:ext cx="2064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(1)Service registration</a:t>
            </a:r>
            <a:endParaRPr kumimoji="1" lang="ja-JP" altLang="en-US" sz="1400" dirty="0" smtClean="0"/>
          </a:p>
        </p:txBody>
      </p:sp>
      <p:sp>
        <p:nvSpPr>
          <p:cNvPr id="25" name="正方形/長方形 24"/>
          <p:cNvSpPr/>
          <p:nvPr/>
        </p:nvSpPr>
        <p:spPr>
          <a:xfrm>
            <a:off x="7524303" y="3359888"/>
            <a:ext cx="1538177" cy="6096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Portal</a:t>
            </a:r>
            <a:endParaRPr kumimoji="1" lang="ja-JP" altLang="en-US" dirty="0" smtClean="0"/>
          </a:p>
        </p:txBody>
      </p:sp>
      <p:sp>
        <p:nvSpPr>
          <p:cNvPr id="29" name="フリーフォーム 28"/>
          <p:cNvSpPr/>
          <p:nvPr/>
        </p:nvSpPr>
        <p:spPr>
          <a:xfrm>
            <a:off x="8413898" y="3383280"/>
            <a:ext cx="1268818" cy="2006414"/>
          </a:xfrm>
          <a:custGeom>
            <a:avLst/>
            <a:gdLst>
              <a:gd name="connsiteX0" fmla="*/ 1268818 w 1268818"/>
              <a:gd name="connsiteY0" fmla="*/ 0 h 2303721"/>
              <a:gd name="connsiteX1" fmla="*/ 283535 w 1268818"/>
              <a:gd name="connsiteY1" fmla="*/ 687572 h 2303721"/>
              <a:gd name="connsiteX2" fmla="*/ 0 w 1268818"/>
              <a:gd name="connsiteY2" fmla="*/ 2303721 h 2303721"/>
              <a:gd name="connsiteX3" fmla="*/ 0 w 1268818"/>
              <a:gd name="connsiteY3" fmla="*/ 2303721 h 2303721"/>
              <a:gd name="connsiteX4" fmla="*/ 0 w 1268818"/>
              <a:gd name="connsiteY4" fmla="*/ 2303721 h 230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8818" h="2303721">
                <a:moveTo>
                  <a:pt x="1268818" y="0"/>
                </a:moveTo>
                <a:cubicBezTo>
                  <a:pt x="881911" y="151809"/>
                  <a:pt x="495005" y="303618"/>
                  <a:pt x="283535" y="687572"/>
                </a:cubicBezTo>
                <a:cubicBezTo>
                  <a:pt x="72065" y="1071526"/>
                  <a:pt x="0" y="2303721"/>
                  <a:pt x="0" y="2303721"/>
                </a:cubicBezTo>
                <a:lnTo>
                  <a:pt x="0" y="2303721"/>
                </a:lnTo>
                <a:lnTo>
                  <a:pt x="0" y="2303721"/>
                </a:ln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フリーフォーム 30"/>
          <p:cNvSpPr/>
          <p:nvPr/>
        </p:nvSpPr>
        <p:spPr>
          <a:xfrm>
            <a:off x="8610600" y="3525519"/>
            <a:ext cx="1058333" cy="1850813"/>
          </a:xfrm>
          <a:custGeom>
            <a:avLst/>
            <a:gdLst>
              <a:gd name="connsiteX0" fmla="*/ 0 w 1058333"/>
              <a:gd name="connsiteY0" fmla="*/ 2167466 h 2167466"/>
              <a:gd name="connsiteX1" fmla="*/ 254000 w 1058333"/>
              <a:gd name="connsiteY1" fmla="*/ 592666 h 2167466"/>
              <a:gd name="connsiteX2" fmla="*/ 1058333 w 1058333"/>
              <a:gd name="connsiteY2" fmla="*/ 0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8333" h="2167466">
                <a:moveTo>
                  <a:pt x="0" y="2167466"/>
                </a:moveTo>
                <a:cubicBezTo>
                  <a:pt x="38805" y="1560688"/>
                  <a:pt x="77611" y="953910"/>
                  <a:pt x="254000" y="592666"/>
                </a:cubicBezTo>
                <a:cubicBezTo>
                  <a:pt x="430389" y="231422"/>
                  <a:pt x="744361" y="115711"/>
                  <a:pt x="1058333" y="0"/>
                </a:cubicBezTo>
              </a:path>
            </a:pathLst>
          </a:cu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8766043" y="4602684"/>
            <a:ext cx="3009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(3)Configuration of </a:t>
            </a:r>
            <a:r>
              <a:rPr lang="en-US" altLang="ja-JP" sz="1400" dirty="0" smtClean="0"/>
              <a:t>access control policies</a:t>
            </a:r>
            <a:endParaRPr kumimoji="1" lang="ja-JP" altLang="en-US" sz="1400" dirty="0" smtClean="0"/>
          </a:p>
        </p:txBody>
      </p:sp>
      <p:cxnSp>
        <p:nvCxnSpPr>
          <p:cNvPr id="34" name="直線コネクタ 33"/>
          <p:cNvCxnSpPr>
            <a:stCxn id="25" idx="0"/>
            <a:endCxn id="11" idx="2"/>
          </p:cNvCxnSpPr>
          <p:nvPr/>
        </p:nvCxnSpPr>
        <p:spPr>
          <a:xfrm flipV="1">
            <a:off x="8293392" y="1497995"/>
            <a:ext cx="265817" cy="1861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>
            <a:stCxn id="25" idx="0"/>
            <a:endCxn id="8" idx="2"/>
          </p:cNvCxnSpPr>
          <p:nvPr/>
        </p:nvCxnSpPr>
        <p:spPr>
          <a:xfrm flipH="1" flipV="1">
            <a:off x="5918791" y="1488558"/>
            <a:ext cx="2374601" cy="1871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>
            <a:stCxn id="25" idx="0"/>
            <a:endCxn id="10" idx="2"/>
          </p:cNvCxnSpPr>
          <p:nvPr/>
        </p:nvCxnSpPr>
        <p:spPr>
          <a:xfrm flipH="1" flipV="1">
            <a:off x="3278373" y="1486351"/>
            <a:ext cx="5015019" cy="18735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7305040" y="2280879"/>
            <a:ext cx="269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(2)The PPM creates customized privacy policy based on privacy policy and privacy preference.</a:t>
            </a:r>
            <a:endParaRPr kumimoji="1" lang="ja-JP" altLang="en-US" sz="1400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963098" y="1526246"/>
            <a:ext cx="3754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</a:t>
            </a:r>
            <a:r>
              <a:rPr lang="en-US" altLang="ja-JP" sz="1400" dirty="0" smtClean="0"/>
              <a:t>ASP</a:t>
            </a:r>
            <a:r>
              <a:rPr kumimoji="1" lang="en-US" altLang="ja-JP" sz="1400" dirty="0" smtClean="0"/>
              <a:t>s are registered the Portal in advance)</a:t>
            </a:r>
            <a:endParaRPr kumimoji="1" lang="ja-JP" altLang="en-US" sz="1400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4928190" y="2608521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  <a:p>
            <a:pPr algn="ctr"/>
            <a:r>
              <a:rPr lang="en-US" altLang="ja-JP" dirty="0" smtClean="0"/>
              <a:t>Contro</a:t>
            </a:r>
            <a:r>
              <a:rPr lang="en-US" altLang="ja-JP" dirty="0"/>
              <a:t>l</a:t>
            </a:r>
            <a:endParaRPr kumimoji="1" lang="en-US" altLang="ja-JP" dirty="0" smtClean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785733" y="4505122"/>
            <a:ext cx="2646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(http, https, etc…)</a:t>
            </a:r>
          </a:p>
          <a:p>
            <a:r>
              <a:rPr lang="en-US" altLang="ja-JP" sz="1400" dirty="0" smtClean="0">
                <a:solidFill>
                  <a:srgbClr val="FF0000"/>
                </a:solidFill>
              </a:rPr>
              <a:t>Outside the scope of oneM2M</a:t>
            </a:r>
            <a:endParaRPr kumimoji="1" lang="ja-JP" altLang="en-US" sz="1400" dirty="0" smtClean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/>
          <p:cNvCxnSpPr>
            <a:stCxn id="15" idx="1"/>
            <a:endCxn id="2" idx="3"/>
          </p:cNvCxnSpPr>
          <p:nvPr/>
        </p:nvCxnSpPr>
        <p:spPr>
          <a:xfrm flipH="1">
            <a:off x="5432528" y="4558299"/>
            <a:ext cx="659017" cy="2084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5246482" y="1636881"/>
            <a:ext cx="2225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This function may not be defined in oneM2M</a:t>
            </a:r>
            <a:endParaRPr kumimoji="1" lang="ja-JP" altLang="en-US" sz="1400" dirty="0" smtClean="0">
              <a:solidFill>
                <a:srgbClr val="FF0000"/>
              </a:solidFill>
            </a:endParaRPr>
          </a:p>
        </p:txBody>
      </p:sp>
      <p:cxnSp>
        <p:nvCxnSpPr>
          <p:cNvPr id="22" name="直線矢印コネクタ 21"/>
          <p:cNvCxnSpPr>
            <a:stCxn id="30" idx="1"/>
            <a:endCxn id="20" idx="2"/>
          </p:cNvCxnSpPr>
          <p:nvPr/>
        </p:nvCxnSpPr>
        <p:spPr>
          <a:xfrm flipH="1" flipV="1">
            <a:off x="6359290" y="2160101"/>
            <a:ext cx="945750" cy="5978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7524303" y="6326875"/>
            <a:ext cx="1538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Data Provider</a:t>
            </a:r>
            <a:endParaRPr kumimoji="1" lang="ja-JP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948771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3. Access control </a:t>
            </a:r>
            <a:r>
              <a:rPr lang="en-US" altLang="ja-JP" dirty="0" smtClean="0"/>
              <a:t>of personal data 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42373" y="2232838"/>
            <a:ext cx="11666091" cy="211233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616691" y="2778641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sp>
        <p:nvSpPr>
          <p:cNvPr id="6" name="正方形/長方形 5"/>
          <p:cNvSpPr/>
          <p:nvPr/>
        </p:nvSpPr>
        <p:spPr>
          <a:xfrm>
            <a:off x="4928190" y="2608521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  <a:p>
            <a:pPr algn="ctr"/>
            <a:r>
              <a:rPr lang="en-US" altLang="ja-JP" dirty="0" smtClean="0"/>
              <a:t>Control</a:t>
            </a:r>
            <a:endParaRPr kumimoji="1" lang="en-US" altLang="ja-JP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9687143" y="2598694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4713767" y="637954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4759841" y="5162543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M2M Device</a:t>
            </a:r>
            <a:endParaRPr kumimoji="1" lang="ja-JP" altLang="en-US" dirty="0" smtClean="0"/>
          </a:p>
        </p:txBody>
      </p:sp>
      <p:cxnSp>
        <p:nvCxnSpPr>
          <p:cNvPr id="10" name="直線矢印コネクタ 9"/>
          <p:cNvCxnSpPr/>
          <p:nvPr/>
        </p:nvCxnSpPr>
        <p:spPr>
          <a:xfrm>
            <a:off x="6301563" y="1488558"/>
            <a:ext cx="14176" cy="11199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6920023" y="2881145"/>
            <a:ext cx="27671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>
            <a:stCxn id="7" idx="1"/>
            <a:endCxn id="6" idx="3"/>
          </p:cNvCxnSpPr>
          <p:nvPr/>
        </p:nvCxnSpPr>
        <p:spPr>
          <a:xfrm flipH="1">
            <a:off x="6920023" y="3279178"/>
            <a:ext cx="2767120" cy="98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>
            <a:stCxn id="5" idx="4"/>
            <a:endCxn id="6" idx="1"/>
          </p:cNvCxnSpPr>
          <p:nvPr/>
        </p:nvCxnSpPr>
        <p:spPr>
          <a:xfrm>
            <a:off x="2785733" y="3289004"/>
            <a:ext cx="2142457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 flipH="1" flipV="1">
            <a:off x="5500577" y="1488558"/>
            <a:ext cx="7088" cy="11199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6315739" y="1774996"/>
            <a:ext cx="20949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(1)Request </a:t>
            </a:r>
            <a:r>
              <a:rPr lang="en-US" altLang="ja-JP" sz="1400" dirty="0" smtClean="0"/>
              <a:t>the </a:t>
            </a:r>
            <a:r>
              <a:rPr kumimoji="1" lang="en-US" altLang="ja-JP" sz="1400" dirty="0" smtClean="0"/>
              <a:t>data</a:t>
            </a:r>
            <a:endParaRPr kumimoji="1" lang="ja-JP" altLang="en-US" sz="1400" dirty="0" smtClean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171963" y="2366376"/>
            <a:ext cx="2515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(2)Request </a:t>
            </a:r>
          </a:p>
          <a:p>
            <a:r>
              <a:rPr lang="en-US" altLang="ja-JP" sz="1400" dirty="0" smtClean="0"/>
              <a:t>the</a:t>
            </a:r>
            <a:r>
              <a:rPr kumimoji="1" lang="en-US" altLang="ja-JP" sz="1400" dirty="0" smtClean="0"/>
              <a:t> access control policies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211184" y="2826615"/>
            <a:ext cx="2402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(3)Response </a:t>
            </a:r>
          </a:p>
          <a:p>
            <a:r>
              <a:rPr kumimoji="1" lang="en-US" altLang="ja-JP" sz="1400" dirty="0" smtClean="0"/>
              <a:t>the access control policies</a:t>
            </a:r>
            <a:endParaRPr kumimoji="1" lang="ja-JP" altLang="en-US" sz="1400" dirty="0" smtClean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713767" y="3979567"/>
            <a:ext cx="25498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 smtClean="0">
                <a:solidFill>
                  <a:srgbClr val="FF0000"/>
                </a:solidFill>
              </a:rPr>
              <a:t>(4)access control decision</a:t>
            </a:r>
            <a:endParaRPr kumimoji="1" lang="ja-JP" altLang="en-US" sz="1400" b="1" dirty="0" smtClean="0">
              <a:solidFill>
                <a:srgbClr val="FF000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936357" y="2901476"/>
            <a:ext cx="1700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(5)Permitted data</a:t>
            </a:r>
            <a:endParaRPr kumimoji="1" lang="ja-JP" altLang="en-US" sz="1400" dirty="0" smtClean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436883" y="1749024"/>
            <a:ext cx="2090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(6)The permitted data</a:t>
            </a:r>
            <a:endParaRPr kumimoji="1" lang="ja-JP" altLang="en-US" sz="1400" dirty="0" smtClean="0"/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6920023" y="3678587"/>
            <a:ext cx="27671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7536743" y="3412117"/>
            <a:ext cx="1785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(7)The access log</a:t>
            </a:r>
            <a:endParaRPr kumimoji="1" lang="ja-JP" altLang="en-US" sz="1400" dirty="0" smtClean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944608" y="4793211"/>
            <a:ext cx="2985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/>
              <a:t>Flow(1)(2)(3)(5)(6):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b="1" dirty="0" smtClean="0"/>
              <a:t>T</a:t>
            </a:r>
            <a:r>
              <a:rPr lang="en-US" altLang="ja-JP" sz="1400" b="1" dirty="0" smtClean="0"/>
              <a:t>S-0001 8.1.2 Request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b="1" dirty="0" smtClean="0"/>
              <a:t>TS-0001 8.1.3 Response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42372" y="1955837"/>
            <a:ext cx="1486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M2M Platform</a:t>
            </a:r>
            <a:endParaRPr kumimoji="1" lang="ja-JP" altLang="en-US" sz="1600" dirty="0" smtClean="0"/>
          </a:p>
        </p:txBody>
      </p:sp>
      <p:sp>
        <p:nvSpPr>
          <p:cNvPr id="25" name="正方形/長方形 24"/>
          <p:cNvSpPr/>
          <p:nvPr/>
        </p:nvSpPr>
        <p:spPr>
          <a:xfrm>
            <a:off x="2073349" y="635747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26" name="正方形/長方形 25"/>
          <p:cNvSpPr/>
          <p:nvPr/>
        </p:nvSpPr>
        <p:spPr>
          <a:xfrm>
            <a:off x="7354185" y="64739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43455" y="4924284"/>
            <a:ext cx="4057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>
                <a:solidFill>
                  <a:srgbClr val="FF0000"/>
                </a:solidFill>
              </a:rPr>
              <a:t>Flow(4):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b="1" dirty="0" smtClean="0">
                <a:solidFill>
                  <a:srgbClr val="FF0000"/>
                </a:solidFill>
              </a:rPr>
              <a:t>TS-0003 </a:t>
            </a:r>
            <a:r>
              <a:rPr lang="en-US" altLang="ja-JP" sz="1400" b="1" dirty="0">
                <a:solidFill>
                  <a:srgbClr val="FF0000"/>
                </a:solidFill>
              </a:rPr>
              <a:t>6.2.2 Authorization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b="1" dirty="0" smtClean="0">
                <a:solidFill>
                  <a:srgbClr val="FF0000"/>
                </a:solidFill>
              </a:rPr>
              <a:t>TS-0003 </a:t>
            </a:r>
            <a:r>
              <a:rPr lang="en-US" altLang="ja-JP" sz="1400" b="1" dirty="0">
                <a:solidFill>
                  <a:srgbClr val="FF0000"/>
                </a:solidFill>
              </a:rPr>
              <a:t>7.1 Access Control Mechanism</a:t>
            </a:r>
          </a:p>
          <a:p>
            <a:endParaRPr kumimoji="1" lang="ja-JP" altLang="en-US" sz="1400" dirty="0" smtClean="0"/>
          </a:p>
        </p:txBody>
      </p:sp>
      <p:cxnSp>
        <p:nvCxnSpPr>
          <p:cNvPr id="28" name="直線矢印コネクタ 27"/>
          <p:cNvCxnSpPr>
            <a:stCxn id="18" idx="1"/>
            <a:endCxn id="2" idx="0"/>
          </p:cNvCxnSpPr>
          <p:nvPr/>
        </p:nvCxnSpPr>
        <p:spPr>
          <a:xfrm flipH="1">
            <a:off x="2672409" y="4133456"/>
            <a:ext cx="2041358" cy="7908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7719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TS-003 6.2.2 Authorization Architecture</a:t>
            </a:r>
          </a:p>
          <a:p>
            <a:pPr lvl="1"/>
            <a:r>
              <a:rPr lang="en-US" altLang="ja-JP" dirty="0" smtClean="0"/>
              <a:t>PRP has ACPs</a:t>
            </a:r>
            <a:endParaRPr kumimoji="1" lang="en-US" altLang="ja-JP" dirty="0" smtClean="0"/>
          </a:p>
          <a:p>
            <a:endParaRPr kumimoji="1" lang="en-US" altLang="ja-JP" dirty="0"/>
          </a:p>
          <a:p>
            <a:r>
              <a:rPr kumimoji="1" lang="en-US" altLang="ja-JP" dirty="0" smtClean="0"/>
              <a:t>TS-003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7.1 Access Control Mechanism</a:t>
            </a:r>
          </a:p>
          <a:p>
            <a:pPr lvl="1"/>
            <a:r>
              <a:rPr lang="en-US" altLang="ja-JP" dirty="0" smtClean="0"/>
              <a:t>ACP assigned to Resource</a:t>
            </a:r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Access Control Policy (ACP) in oneM2M</a:t>
            </a:r>
            <a:endParaRPr kumimoji="1" lang="ja-JP" altLang="en-US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494930"/>
              </p:ext>
            </p:extLst>
          </p:nvPr>
        </p:nvGraphicFramePr>
        <p:xfrm>
          <a:off x="7010325" y="721427"/>
          <a:ext cx="4542329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" r:id="rId3" imgW="4007028" imgH="2147972" progId="Visio.Drawing.11">
                  <p:embed/>
                </p:oleObj>
              </mc:Choice>
              <mc:Fallback>
                <p:oleObj r:id="rId3" imgW="4007028" imgH="214797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325" y="721427"/>
                        <a:ext cx="4542329" cy="2438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/>
          <p:cNvSpPr/>
          <p:nvPr/>
        </p:nvSpPr>
        <p:spPr>
          <a:xfrm>
            <a:off x="6917267" y="1940627"/>
            <a:ext cx="1066800" cy="1219200"/>
          </a:xfrm>
          <a:prstGeom prst="round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289800" y="3200356"/>
            <a:ext cx="4106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200" dirty="0"/>
              <a:t>Figure 6.2.2-1: Overview of the authorization architecture</a:t>
            </a:r>
            <a:endParaRPr kumimoji="1" lang="ja-JP" altLang="en-US" sz="1200" dirty="0" smtClean="0"/>
          </a:p>
        </p:txBody>
      </p:sp>
      <p:sp>
        <p:nvSpPr>
          <p:cNvPr id="9" name="Rectangle 45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367180" y="3051383"/>
            <a:ext cx="5339159" cy="3176878"/>
            <a:chOff x="1749" y="1224"/>
            <a:chExt cx="6920" cy="4117"/>
          </a:xfrm>
        </p:grpSpPr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1749" y="1224"/>
              <a:ext cx="6920" cy="41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12" name="Group 41"/>
            <p:cNvGrpSpPr>
              <a:grpSpLocks/>
            </p:cNvGrpSpPr>
            <p:nvPr/>
          </p:nvGrpSpPr>
          <p:grpSpPr bwMode="auto">
            <a:xfrm>
              <a:off x="2099" y="2648"/>
              <a:ext cx="1071" cy="533"/>
              <a:chOff x="2099" y="2632"/>
              <a:chExt cx="1071" cy="533"/>
            </a:xfrm>
          </p:grpSpPr>
          <p:sp>
            <p:nvSpPr>
              <p:cNvPr id="49" name="Rectangle 43"/>
              <p:cNvSpPr>
                <a:spLocks noChangeArrowheads="1"/>
              </p:cNvSpPr>
              <p:nvPr/>
            </p:nvSpPr>
            <p:spPr bwMode="auto">
              <a:xfrm>
                <a:off x="2099" y="2632"/>
                <a:ext cx="1071" cy="533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" name="Text Box 42"/>
              <p:cNvSpPr txBox="1">
                <a:spLocks noChangeArrowheads="1"/>
              </p:cNvSpPr>
              <p:nvPr/>
            </p:nvSpPr>
            <p:spPr bwMode="auto">
              <a:xfrm>
                <a:off x="2144" y="2800"/>
                <a:ext cx="981" cy="25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Resource_2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" name="Text Box 40"/>
            <p:cNvSpPr txBox="1">
              <a:spLocks noChangeArrowheads="1"/>
            </p:cNvSpPr>
            <p:nvPr/>
          </p:nvSpPr>
          <p:spPr bwMode="auto">
            <a:xfrm>
              <a:off x="2501" y="4042"/>
              <a:ext cx="334" cy="4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...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4669" y="2072"/>
              <a:ext cx="1206" cy="392"/>
              <a:chOff x="4611" y="2297"/>
              <a:chExt cx="1206" cy="392"/>
            </a:xfrm>
          </p:grpSpPr>
          <p:sp>
            <p:nvSpPr>
              <p:cNvPr id="47" name="AutoShape 39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8" name="Rectangle 38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ACP_1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5" name="Group 34"/>
            <p:cNvGrpSpPr>
              <a:grpSpLocks/>
            </p:cNvGrpSpPr>
            <p:nvPr/>
          </p:nvGrpSpPr>
          <p:grpSpPr bwMode="auto">
            <a:xfrm>
              <a:off x="4669" y="2638"/>
              <a:ext cx="1206" cy="392"/>
              <a:chOff x="4611" y="2297"/>
              <a:chExt cx="1206" cy="392"/>
            </a:xfrm>
          </p:grpSpPr>
          <p:sp>
            <p:nvSpPr>
              <p:cNvPr id="45" name="AutoShape 36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6" name="Rectangle 35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ACP_2</a:t>
                </a:r>
                <a:endParaRPr kumimoji="0" lang="de-DE" altLang="ja-JP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" name="Group 31"/>
            <p:cNvGrpSpPr>
              <a:grpSpLocks/>
            </p:cNvGrpSpPr>
            <p:nvPr/>
          </p:nvGrpSpPr>
          <p:grpSpPr bwMode="auto">
            <a:xfrm>
              <a:off x="4674" y="3210"/>
              <a:ext cx="1206" cy="392"/>
              <a:chOff x="4611" y="2297"/>
              <a:chExt cx="1206" cy="392"/>
            </a:xfrm>
          </p:grpSpPr>
          <p:sp>
            <p:nvSpPr>
              <p:cNvPr id="43" name="AutoShape 33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4" name="Rectangle 32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ACP_3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7" name="Group 28"/>
            <p:cNvGrpSpPr>
              <a:grpSpLocks/>
            </p:cNvGrpSpPr>
            <p:nvPr/>
          </p:nvGrpSpPr>
          <p:grpSpPr bwMode="auto">
            <a:xfrm>
              <a:off x="4682" y="3775"/>
              <a:ext cx="1206" cy="392"/>
              <a:chOff x="4611" y="2297"/>
              <a:chExt cx="1206" cy="392"/>
            </a:xfrm>
          </p:grpSpPr>
          <p:sp>
            <p:nvSpPr>
              <p:cNvPr id="41" name="AutoShape 30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ACP_4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8" name="AutoShape 27"/>
            <p:cNvSpPr>
              <a:spLocks noChangeShapeType="1"/>
            </p:cNvSpPr>
            <p:nvPr/>
          </p:nvSpPr>
          <p:spPr bwMode="auto">
            <a:xfrm>
              <a:off x="3158" y="2221"/>
              <a:ext cx="1538" cy="72"/>
            </a:xfrm>
            <a:prstGeom prst="straightConnector1">
              <a:avLst/>
            </a:prstGeom>
            <a:noFill/>
            <a:ln w="9525">
              <a:solidFill>
                <a:srgbClr val="548DD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" name="AutoShape 26"/>
            <p:cNvSpPr>
              <a:spLocks noChangeShapeType="1"/>
            </p:cNvSpPr>
            <p:nvPr/>
          </p:nvSpPr>
          <p:spPr bwMode="auto">
            <a:xfrm flipH="1" flipV="1">
              <a:off x="3181" y="2257"/>
              <a:ext cx="1488" cy="577"/>
            </a:xfrm>
            <a:prstGeom prst="straightConnector1">
              <a:avLst/>
            </a:prstGeom>
            <a:noFill/>
            <a:ln w="9525">
              <a:solidFill>
                <a:srgbClr val="548DD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" name="AutoShape 25"/>
            <p:cNvSpPr>
              <a:spLocks noChangeShapeType="1"/>
            </p:cNvSpPr>
            <p:nvPr/>
          </p:nvSpPr>
          <p:spPr bwMode="auto">
            <a:xfrm>
              <a:off x="3170" y="2915"/>
              <a:ext cx="1504" cy="4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" name="AutoShape 24"/>
            <p:cNvSpPr>
              <a:spLocks noChangeShapeType="1"/>
            </p:cNvSpPr>
            <p:nvPr/>
          </p:nvSpPr>
          <p:spPr bwMode="auto">
            <a:xfrm flipV="1">
              <a:off x="3170" y="2834"/>
              <a:ext cx="1499" cy="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" name="AutoShape 23"/>
            <p:cNvSpPr>
              <a:spLocks noChangeShapeType="1"/>
            </p:cNvSpPr>
            <p:nvPr/>
          </p:nvSpPr>
          <p:spPr bwMode="auto">
            <a:xfrm flipV="1">
              <a:off x="3170" y="2834"/>
              <a:ext cx="1499" cy="8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" name="AutoShape 22"/>
            <p:cNvSpPr>
              <a:spLocks noChangeShapeType="1"/>
            </p:cNvSpPr>
            <p:nvPr/>
          </p:nvSpPr>
          <p:spPr bwMode="auto">
            <a:xfrm>
              <a:off x="3170" y="3657"/>
              <a:ext cx="1512" cy="31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" name="AutoShape 21"/>
            <p:cNvSpPr>
              <a:spLocks noChangeShapeType="1"/>
            </p:cNvSpPr>
            <p:nvPr/>
          </p:nvSpPr>
          <p:spPr bwMode="auto">
            <a:xfrm flipV="1">
              <a:off x="3170" y="3406"/>
              <a:ext cx="1504" cy="25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" name="AutoShape 20"/>
            <p:cNvSpPr>
              <a:spLocks noChangeShapeType="1"/>
            </p:cNvSpPr>
            <p:nvPr/>
          </p:nvSpPr>
          <p:spPr bwMode="auto">
            <a:xfrm flipV="1">
              <a:off x="3170" y="3406"/>
              <a:ext cx="1504" cy="15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446" y="2023"/>
              <a:ext cx="143" cy="624"/>
            </a:xfrm>
            <a:prstGeom prst="ellipse">
              <a:avLst/>
            </a:prstGeom>
            <a:noFill/>
            <a:ln w="9525">
              <a:solidFill>
                <a:srgbClr val="548DD4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" name="AutoShape 18"/>
            <p:cNvSpPr>
              <a:spLocks noChangeShapeType="1"/>
            </p:cNvSpPr>
            <p:nvPr/>
          </p:nvSpPr>
          <p:spPr bwMode="auto">
            <a:xfrm flipV="1">
              <a:off x="3568" y="1948"/>
              <a:ext cx="186" cy="166"/>
            </a:xfrm>
            <a:prstGeom prst="straightConnector1">
              <a:avLst/>
            </a:prstGeom>
            <a:noFill/>
            <a:ln w="9525">
              <a:solidFill>
                <a:srgbClr val="548DD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4502" y="4269"/>
              <a:ext cx="1625" cy="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Instances of</a:t>
              </a:r>
              <a:endParaRPr kumimoji="0" lang="en-US" altLang="ja-JP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accessControlPolicy</a:t>
              </a:r>
              <a:endParaRPr kumimoji="0" lang="en-US" altLang="ja-JP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resources (ACP)</a:t>
              </a:r>
              <a:endParaRPr kumimoji="0" lang="en-US" altLang="ja-JP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6338" y="2206"/>
              <a:ext cx="2266" cy="25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Example: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 set = (ACP_1, ACP_2)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assigned to Resource_1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Each ACP includes one </a:t>
              </a:r>
              <a:r>
                <a:rPr kumimoji="0" lang="en-GB" altLang="ja-JP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privileges</a:t>
              </a: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 and one </a:t>
              </a:r>
              <a:r>
                <a:rPr kumimoji="0" lang="en-GB" altLang="ja-JP" sz="900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selfPrivileges</a:t>
              </a: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 attribute.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privileges</a:t>
              </a: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 and </a:t>
              </a:r>
              <a:r>
                <a:rPr kumimoji="0" lang="en-GB" altLang="ja-JP" sz="900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selfPrivileges</a:t>
              </a:r>
              <a:r>
                <a:rPr kumimoji="0" lang="en-GB" altLang="ja-JP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 attributes include a set of access control rules (defined in Section 7.3)</a:t>
              </a:r>
              <a:endParaRPr kumimoji="0" lang="en-GB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AutoShape 15"/>
            <p:cNvSpPr>
              <a:spLocks/>
            </p:cNvSpPr>
            <p:nvPr/>
          </p:nvSpPr>
          <p:spPr bwMode="auto">
            <a:xfrm>
              <a:off x="6001" y="2081"/>
              <a:ext cx="143" cy="916"/>
            </a:xfrm>
            <a:prstGeom prst="rightBrace">
              <a:avLst>
                <a:gd name="adj1" fmla="val 5338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3134" y="1240"/>
              <a:ext cx="2100" cy="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dirty="0" smtClean="0">
                  <a:ln>
                    <a:noFill/>
                  </a:ln>
                  <a:solidFill>
                    <a:srgbClr val="548DD4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List of IDs in </a:t>
              </a:r>
              <a:r>
                <a:rPr kumimoji="0" lang="en-US" altLang="ja-JP" sz="900" b="0" i="0" u="none" strike="noStrike" cap="none" normalizeH="0" baseline="0" dirty="0" err="1" smtClean="0">
                  <a:ln>
                    <a:noFill/>
                  </a:ln>
                  <a:solidFill>
                    <a:srgbClr val="548DD4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accessControlPolicyIDs</a:t>
              </a:r>
              <a:endParaRPr kumimoji="0" lang="en-US" altLang="ja-JP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900" b="0" i="0" u="none" strike="noStrike" cap="none" normalizeH="0" baseline="0" dirty="0" smtClean="0">
                  <a:ln>
                    <a:noFill/>
                  </a:ln>
                  <a:solidFill>
                    <a:srgbClr val="548DD4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attribute of Resource_1</a:t>
              </a:r>
              <a:endParaRPr kumimoji="0" lang="en-US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32" name="Group 11"/>
            <p:cNvGrpSpPr>
              <a:grpSpLocks/>
            </p:cNvGrpSpPr>
            <p:nvPr/>
          </p:nvGrpSpPr>
          <p:grpSpPr bwMode="auto">
            <a:xfrm>
              <a:off x="2107" y="1960"/>
              <a:ext cx="1071" cy="533"/>
              <a:chOff x="2099" y="2632"/>
              <a:chExt cx="1071" cy="533"/>
            </a:xfrm>
          </p:grpSpPr>
          <p:sp>
            <p:nvSpPr>
              <p:cNvPr id="39" name="Rectangle 13"/>
              <p:cNvSpPr>
                <a:spLocks noChangeArrowheads="1"/>
              </p:cNvSpPr>
              <p:nvPr/>
            </p:nvSpPr>
            <p:spPr bwMode="auto">
              <a:xfrm>
                <a:off x="2099" y="2632"/>
                <a:ext cx="1071" cy="533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0" name="Text Box 12"/>
              <p:cNvSpPr txBox="1">
                <a:spLocks noChangeArrowheads="1"/>
              </p:cNvSpPr>
              <p:nvPr/>
            </p:nvSpPr>
            <p:spPr bwMode="auto">
              <a:xfrm>
                <a:off x="2144" y="2800"/>
                <a:ext cx="981" cy="25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Resource_1</a:t>
                </a:r>
                <a:endParaRPr kumimoji="0" lang="de-DE" altLang="ja-JP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3" name="Group 8"/>
            <p:cNvGrpSpPr>
              <a:grpSpLocks/>
            </p:cNvGrpSpPr>
            <p:nvPr/>
          </p:nvGrpSpPr>
          <p:grpSpPr bwMode="auto">
            <a:xfrm>
              <a:off x="2091" y="3376"/>
              <a:ext cx="1071" cy="533"/>
              <a:chOff x="2099" y="2632"/>
              <a:chExt cx="1071" cy="533"/>
            </a:xfrm>
          </p:grpSpPr>
          <p:sp>
            <p:nvSpPr>
              <p:cNvPr id="37" name="Rectangle 10"/>
              <p:cNvSpPr>
                <a:spLocks noChangeArrowheads="1"/>
              </p:cNvSpPr>
              <p:nvPr/>
            </p:nvSpPr>
            <p:spPr bwMode="auto">
              <a:xfrm>
                <a:off x="2099" y="2632"/>
                <a:ext cx="1071" cy="533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8" name="Text Box 9"/>
              <p:cNvSpPr txBox="1">
                <a:spLocks noChangeArrowheads="1"/>
              </p:cNvSpPr>
              <p:nvPr/>
            </p:nvSpPr>
            <p:spPr bwMode="auto">
              <a:xfrm>
                <a:off x="2144" y="2800"/>
                <a:ext cx="981" cy="25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Resource_3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4" name="Group 5"/>
            <p:cNvGrpSpPr>
              <a:grpSpLocks/>
            </p:cNvGrpSpPr>
            <p:nvPr/>
          </p:nvGrpSpPr>
          <p:grpSpPr bwMode="auto">
            <a:xfrm>
              <a:off x="2099" y="4696"/>
              <a:ext cx="1095" cy="533"/>
              <a:chOff x="2099" y="2632"/>
              <a:chExt cx="1071" cy="533"/>
            </a:xfrm>
          </p:grpSpPr>
          <p:sp>
            <p:nvSpPr>
              <p:cNvPr id="35" name="Rectangle 7"/>
              <p:cNvSpPr>
                <a:spLocks noChangeArrowheads="1"/>
              </p:cNvSpPr>
              <p:nvPr/>
            </p:nvSpPr>
            <p:spPr bwMode="auto">
              <a:xfrm>
                <a:off x="2099" y="2632"/>
                <a:ext cx="1071" cy="533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6" name="Text Box 6"/>
              <p:cNvSpPr txBox="1">
                <a:spLocks noChangeArrowheads="1"/>
              </p:cNvSpPr>
              <p:nvPr/>
            </p:nvSpPr>
            <p:spPr bwMode="auto">
              <a:xfrm>
                <a:off x="2144" y="2800"/>
                <a:ext cx="981" cy="25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Resource_N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1" name="テキスト ボックス 50"/>
          <p:cNvSpPr txBox="1"/>
          <p:nvPr/>
        </p:nvSpPr>
        <p:spPr>
          <a:xfrm>
            <a:off x="1600200" y="6237542"/>
            <a:ext cx="5850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200" dirty="0"/>
              <a:t>Figure 7.1.1-1: Relation between Resource Instances and Access Control Policies</a:t>
            </a:r>
            <a:endParaRPr kumimoji="1" lang="ja-JP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739517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Access control policy created by the PPM</a:t>
            </a:r>
            <a:endParaRPr kumimoji="1"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907929"/>
              </p:ext>
            </p:extLst>
          </p:nvPr>
        </p:nvGraphicFramePr>
        <p:xfrm>
          <a:off x="806131" y="1300874"/>
          <a:ext cx="6068931" cy="3257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r:id="rId3" imgW="4007028" imgH="2147972" progId="Visio.Drawing.11">
                  <p:embed/>
                </p:oleObj>
              </mc:Choice>
              <mc:Fallback>
                <p:oleObj r:id="rId3" imgW="4007028" imgH="214797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131" y="1300874"/>
                        <a:ext cx="6068931" cy="32579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9939245" y="3740334"/>
            <a:ext cx="930495" cy="302486"/>
            <a:chOff x="4611" y="2297"/>
            <a:chExt cx="1206" cy="392"/>
          </a:xfrm>
        </p:grpSpPr>
        <p:sp>
          <p:nvSpPr>
            <p:cNvPr id="42" name="AutoShape 39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ACP_1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9939245" y="4177087"/>
            <a:ext cx="930495" cy="302486"/>
            <a:chOff x="4611" y="2297"/>
            <a:chExt cx="1206" cy="392"/>
          </a:xfrm>
        </p:grpSpPr>
        <p:sp>
          <p:nvSpPr>
            <p:cNvPr id="40" name="AutoShape 36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ACP_2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9943103" y="4618470"/>
            <a:ext cx="930495" cy="302486"/>
            <a:chOff x="4611" y="2297"/>
            <a:chExt cx="1206" cy="392"/>
          </a:xfrm>
        </p:grpSpPr>
        <p:sp>
          <p:nvSpPr>
            <p:cNvPr id="38" name="AutoShape 33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Rectangle 32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ACP_3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3" name="AutoShape 27"/>
          <p:cNvSpPr>
            <a:spLocks noChangeShapeType="1"/>
          </p:cNvSpPr>
          <p:nvPr/>
        </p:nvSpPr>
        <p:spPr bwMode="auto">
          <a:xfrm>
            <a:off x="8773426" y="3855310"/>
            <a:ext cx="1186651" cy="55559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4" name="AutoShape 26"/>
          <p:cNvSpPr>
            <a:spLocks noChangeShapeType="1"/>
          </p:cNvSpPr>
          <p:nvPr/>
        </p:nvSpPr>
        <p:spPr bwMode="auto">
          <a:xfrm flipH="1" flipV="1">
            <a:off x="8791171" y="3883089"/>
            <a:ext cx="1148073" cy="445241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5" name="AutoShape 25"/>
          <p:cNvSpPr>
            <a:spLocks noChangeShapeType="1"/>
          </p:cNvSpPr>
          <p:nvPr/>
        </p:nvSpPr>
        <p:spPr bwMode="auto">
          <a:xfrm>
            <a:off x="8788856" y="3883089"/>
            <a:ext cx="1154245" cy="886625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27" name="Group 11"/>
          <p:cNvGrpSpPr>
            <a:grpSpLocks/>
          </p:cNvGrpSpPr>
          <p:nvPr/>
        </p:nvGrpSpPr>
        <p:grpSpPr bwMode="auto">
          <a:xfrm>
            <a:off x="7962522" y="3653909"/>
            <a:ext cx="826335" cy="411289"/>
            <a:chOff x="2099" y="2632"/>
            <a:chExt cx="1071" cy="533"/>
          </a:xfrm>
        </p:grpSpPr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2099" y="2632"/>
              <a:ext cx="1071" cy="533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Text Box 12"/>
            <p:cNvSpPr txBox="1">
              <a:spLocks noChangeArrowheads="1"/>
            </p:cNvSpPr>
            <p:nvPr/>
          </p:nvSpPr>
          <p:spPr bwMode="auto">
            <a:xfrm>
              <a:off x="2144" y="2800"/>
              <a:ext cx="981" cy="25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Resource_1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6" name="テキスト ボックス 45"/>
          <p:cNvSpPr txBox="1"/>
          <p:nvPr/>
        </p:nvSpPr>
        <p:spPr>
          <a:xfrm>
            <a:off x="393151" y="571825"/>
            <a:ext cx="66124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u="sng" dirty="0" smtClean="0"/>
              <a:t>■ </a:t>
            </a:r>
            <a:r>
              <a:rPr lang="en-US" altLang="ja-JP" sz="1600" u="sng" dirty="0" smtClean="0"/>
              <a:t>“</a:t>
            </a:r>
            <a:r>
              <a:rPr kumimoji="1" lang="en-US" altLang="ja-JP" sz="1600" u="sng" dirty="0" smtClean="0"/>
              <a:t>Access</a:t>
            </a:r>
            <a:r>
              <a:rPr kumimoji="1" lang="ja-JP" altLang="en-US" sz="1600" u="sng" dirty="0" smtClean="0"/>
              <a:t> </a:t>
            </a:r>
            <a:r>
              <a:rPr kumimoji="1" lang="en-US" altLang="ja-JP" sz="1600" u="sng" dirty="0" smtClean="0"/>
              <a:t>Requester” requests to access “Resource_1”.</a:t>
            </a:r>
            <a:endParaRPr kumimoji="1" lang="ja-JP" altLang="en-US" sz="1600" u="sng" dirty="0" smtClean="0"/>
          </a:p>
        </p:txBody>
      </p:sp>
      <p:grpSp>
        <p:nvGrpSpPr>
          <p:cNvPr id="47" name="Group 37"/>
          <p:cNvGrpSpPr>
            <a:grpSpLocks/>
          </p:cNvGrpSpPr>
          <p:nvPr/>
        </p:nvGrpSpPr>
        <p:grpSpPr bwMode="auto">
          <a:xfrm>
            <a:off x="9918413" y="2096589"/>
            <a:ext cx="930495" cy="302486"/>
            <a:chOff x="4611" y="2297"/>
            <a:chExt cx="1206" cy="392"/>
          </a:xfrm>
        </p:grpSpPr>
        <p:sp>
          <p:nvSpPr>
            <p:cNvPr id="48" name="AutoShape 39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" name="Rectangle 38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ACP_1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0" name="Group 34"/>
          <p:cNvGrpSpPr>
            <a:grpSpLocks/>
          </p:cNvGrpSpPr>
          <p:nvPr/>
        </p:nvGrpSpPr>
        <p:grpSpPr bwMode="auto">
          <a:xfrm>
            <a:off x="9918413" y="2533342"/>
            <a:ext cx="930495" cy="302486"/>
            <a:chOff x="4611" y="2297"/>
            <a:chExt cx="1206" cy="392"/>
          </a:xfrm>
        </p:grpSpPr>
        <p:sp>
          <p:nvSpPr>
            <p:cNvPr id="51" name="AutoShape 36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2" name="Rectangle 35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ACP_2</a:t>
              </a:r>
              <a:endParaRPr kumimoji="0" lang="de-DE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56" name="AutoShape 27"/>
          <p:cNvSpPr>
            <a:spLocks noChangeShapeType="1"/>
          </p:cNvSpPr>
          <p:nvPr/>
        </p:nvSpPr>
        <p:spPr bwMode="auto">
          <a:xfrm>
            <a:off x="8752594" y="2211565"/>
            <a:ext cx="1186651" cy="55559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7" name="AutoShape 26"/>
          <p:cNvSpPr>
            <a:spLocks noChangeShapeType="1"/>
          </p:cNvSpPr>
          <p:nvPr/>
        </p:nvSpPr>
        <p:spPr bwMode="auto">
          <a:xfrm flipH="1" flipV="1">
            <a:off x="8770339" y="2239344"/>
            <a:ext cx="1148073" cy="445241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59" name="Group 11"/>
          <p:cNvGrpSpPr>
            <a:grpSpLocks/>
          </p:cNvGrpSpPr>
          <p:nvPr/>
        </p:nvGrpSpPr>
        <p:grpSpPr bwMode="auto">
          <a:xfrm>
            <a:off x="7941690" y="2010164"/>
            <a:ext cx="826335" cy="411289"/>
            <a:chOff x="2099" y="2632"/>
            <a:chExt cx="1071" cy="533"/>
          </a:xfrm>
        </p:grpSpPr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2099" y="2632"/>
              <a:ext cx="1071" cy="533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1" name="Text Box 12"/>
            <p:cNvSpPr txBox="1">
              <a:spLocks noChangeArrowheads="1"/>
            </p:cNvSpPr>
            <p:nvPr/>
          </p:nvSpPr>
          <p:spPr bwMode="auto">
            <a:xfrm>
              <a:off x="2144" y="2800"/>
              <a:ext cx="981" cy="25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Resource_1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62" name="テキスト ボックス 61"/>
          <p:cNvSpPr txBox="1"/>
          <p:nvPr/>
        </p:nvSpPr>
        <p:spPr>
          <a:xfrm>
            <a:off x="7422664" y="1649671"/>
            <a:ext cx="2988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M2M Platform without the PPM</a:t>
            </a:r>
            <a:endParaRPr kumimoji="1" lang="ja-JP" altLang="en-US" sz="1400" dirty="0" smtClean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7419617" y="3293416"/>
            <a:ext cx="2988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M2M Platform with the PPM</a:t>
            </a:r>
            <a:endParaRPr kumimoji="1" lang="ja-JP" altLang="en-US" sz="1400" dirty="0" smtClean="0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6471804" y="5983369"/>
            <a:ext cx="5517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ACP_3 is created by the PPM (in this example)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400" dirty="0" smtClean="0"/>
              <a:t>The PPM creates access control policies from privacy preference</a:t>
            </a:r>
            <a:endParaRPr kumimoji="1" lang="ja-JP" altLang="en-US" sz="1400" dirty="0" smtClean="0"/>
          </a:p>
        </p:txBody>
      </p:sp>
      <p:grpSp>
        <p:nvGrpSpPr>
          <p:cNvPr id="71" name="Group 31"/>
          <p:cNvGrpSpPr>
            <a:grpSpLocks/>
          </p:cNvGrpSpPr>
          <p:nvPr/>
        </p:nvGrpSpPr>
        <p:grpSpPr bwMode="auto">
          <a:xfrm>
            <a:off x="3481595" y="5477443"/>
            <a:ext cx="930495" cy="302486"/>
            <a:chOff x="4611" y="2297"/>
            <a:chExt cx="1206" cy="392"/>
          </a:xfrm>
        </p:grpSpPr>
        <p:sp>
          <p:nvSpPr>
            <p:cNvPr id="72" name="AutoShape 33"/>
            <p:cNvSpPr>
              <a:spLocks noChangeArrowheads="1"/>
            </p:cNvSpPr>
            <p:nvPr/>
          </p:nvSpPr>
          <p:spPr bwMode="auto">
            <a:xfrm>
              <a:off x="4611" y="2297"/>
              <a:ext cx="1206" cy="392"/>
            </a:xfrm>
            <a:prstGeom prst="roundRect">
              <a:avLst>
                <a:gd name="adj" fmla="val 38431"/>
              </a:avLst>
            </a:prstGeom>
            <a:solidFill>
              <a:srgbClr val="D8D8D8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Rectangle 32"/>
            <p:cNvSpPr>
              <a:spLocks noChangeArrowheads="1"/>
            </p:cNvSpPr>
            <p:nvPr/>
          </p:nvSpPr>
          <p:spPr bwMode="auto">
            <a:xfrm>
              <a:off x="4816" y="2389"/>
              <a:ext cx="78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2F2F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ja-JP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ACP_3</a:t>
              </a:r>
              <a:endParaRPr kumimoji="0" lang="de-DE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81" name="テキスト ボックス 80"/>
          <p:cNvSpPr txBox="1"/>
          <p:nvPr/>
        </p:nvSpPr>
        <p:spPr>
          <a:xfrm>
            <a:off x="4924033" y="6567404"/>
            <a:ext cx="69426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err="1" smtClean="0"/>
              <a:t>accessControlPolicy</a:t>
            </a:r>
            <a:r>
              <a:rPr kumimoji="1" lang="en-US" altLang="ja-JP" sz="1400" dirty="0" smtClean="0"/>
              <a:t> created by PPM, is added to </a:t>
            </a:r>
            <a:r>
              <a:rPr kumimoji="1" lang="en-US" altLang="ja-JP" sz="1400" dirty="0" err="1" smtClean="0"/>
              <a:t>exsiting</a:t>
            </a:r>
            <a:r>
              <a:rPr kumimoji="1" lang="en-US" altLang="ja-JP" sz="1400" dirty="0" smtClean="0"/>
              <a:t> set of </a:t>
            </a:r>
            <a:r>
              <a:rPr kumimoji="1" lang="en-US" altLang="ja-JP" sz="1400" dirty="0" err="1" smtClean="0"/>
              <a:t>accessControlPolicy</a:t>
            </a:r>
            <a:endParaRPr kumimoji="1" lang="en-US" altLang="ja-JP" sz="1400" dirty="0" smtClean="0"/>
          </a:p>
        </p:txBody>
      </p:sp>
      <p:sp>
        <p:nvSpPr>
          <p:cNvPr id="2" name="正方形/長方形 1"/>
          <p:cNvSpPr/>
          <p:nvPr/>
        </p:nvSpPr>
        <p:spPr>
          <a:xfrm>
            <a:off x="3133305" y="5009218"/>
            <a:ext cx="1732813" cy="925874"/>
          </a:xfrm>
          <a:prstGeom prst="rect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5" name="正方形/長方形 4"/>
          <p:cNvSpPr/>
          <p:nvPr/>
        </p:nvSpPr>
        <p:spPr>
          <a:xfrm>
            <a:off x="534086" y="1163278"/>
            <a:ext cx="6670143" cy="4843036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420903" y="5602728"/>
            <a:ext cx="735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CSE</a:t>
            </a:r>
            <a:endParaRPr kumimoji="1" lang="ja-JP" altLang="en-US" sz="1600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177740" y="5009218"/>
            <a:ext cx="652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PPM</a:t>
            </a:r>
            <a:endParaRPr kumimoji="1" lang="ja-JP" altLang="en-US" sz="1600" dirty="0" smtClean="0"/>
          </a:p>
        </p:txBody>
      </p:sp>
      <p:grpSp>
        <p:nvGrpSpPr>
          <p:cNvPr id="16" name="図形グループ 15"/>
          <p:cNvGrpSpPr/>
          <p:nvPr/>
        </p:nvGrpSpPr>
        <p:grpSpPr>
          <a:xfrm>
            <a:off x="927958" y="4516216"/>
            <a:ext cx="940397" cy="1273671"/>
            <a:chOff x="927958" y="4516216"/>
            <a:chExt cx="940397" cy="1273671"/>
          </a:xfrm>
        </p:grpSpPr>
        <p:grpSp>
          <p:nvGrpSpPr>
            <p:cNvPr id="65" name="Group 37"/>
            <p:cNvGrpSpPr>
              <a:grpSpLocks/>
            </p:cNvGrpSpPr>
            <p:nvPr/>
          </p:nvGrpSpPr>
          <p:grpSpPr bwMode="auto">
            <a:xfrm>
              <a:off x="937860" y="4516216"/>
              <a:ext cx="930495" cy="302486"/>
              <a:chOff x="4611" y="2297"/>
              <a:chExt cx="1206" cy="392"/>
            </a:xfrm>
          </p:grpSpPr>
          <p:sp>
            <p:nvSpPr>
              <p:cNvPr id="66" name="AutoShape 39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" name="Rectangle 38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ACP_1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8" name="Group 34"/>
            <p:cNvGrpSpPr>
              <a:grpSpLocks/>
            </p:cNvGrpSpPr>
            <p:nvPr/>
          </p:nvGrpSpPr>
          <p:grpSpPr bwMode="auto">
            <a:xfrm>
              <a:off x="937860" y="4952969"/>
              <a:ext cx="930495" cy="302486"/>
              <a:chOff x="4611" y="2297"/>
              <a:chExt cx="1206" cy="392"/>
            </a:xfrm>
          </p:grpSpPr>
          <p:sp>
            <p:nvSpPr>
              <p:cNvPr id="69" name="AutoShape 36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" name="Rectangle 35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ACP_2</a:t>
                </a:r>
                <a:endParaRPr kumimoji="0" lang="de-DE" altLang="ja-JP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3" name="Group 31"/>
            <p:cNvGrpSpPr>
              <a:grpSpLocks/>
            </p:cNvGrpSpPr>
            <p:nvPr/>
          </p:nvGrpSpPr>
          <p:grpSpPr bwMode="auto">
            <a:xfrm>
              <a:off x="927958" y="5487401"/>
              <a:ext cx="930495" cy="302486"/>
              <a:chOff x="4611" y="2297"/>
              <a:chExt cx="1206" cy="392"/>
            </a:xfrm>
          </p:grpSpPr>
          <p:sp>
            <p:nvSpPr>
              <p:cNvPr id="54" name="AutoShape 33"/>
              <p:cNvSpPr>
                <a:spLocks noChangeArrowheads="1"/>
              </p:cNvSpPr>
              <p:nvPr/>
            </p:nvSpPr>
            <p:spPr bwMode="auto">
              <a:xfrm>
                <a:off x="4611" y="2297"/>
                <a:ext cx="1206" cy="392"/>
              </a:xfrm>
              <a:prstGeom prst="roundRect">
                <a:avLst>
                  <a:gd name="adj" fmla="val 38431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" name="Rectangle 32"/>
              <p:cNvSpPr>
                <a:spLocks noChangeArrowheads="1"/>
              </p:cNvSpPr>
              <p:nvPr/>
            </p:nvSpPr>
            <p:spPr bwMode="auto">
              <a:xfrm>
                <a:off x="4816" y="2389"/>
                <a:ext cx="789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2F2F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ja-JP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ACP_3</a:t>
                </a:r>
                <a:endParaRPr kumimoji="0" lang="de-DE" altLang="ja-JP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cxnSp>
        <p:nvCxnSpPr>
          <p:cNvPr id="12" name="直線矢印コネクタ 11"/>
          <p:cNvCxnSpPr>
            <a:stCxn id="72" idx="1"/>
            <a:endCxn id="54" idx="3"/>
          </p:cNvCxnSpPr>
          <p:nvPr/>
        </p:nvCxnSpPr>
        <p:spPr>
          <a:xfrm flipH="1">
            <a:off x="1858453" y="5628686"/>
            <a:ext cx="1623142" cy="99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236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2277E-6 -1.18464E-6 L -3.42277E-6 -0.10551 C -3.42277E-6 -0.15271 0.05223 -0.21055 0.09482 -0.21055 L 0.18964 -0.2105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82" y="-10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415400" y="1875489"/>
            <a:ext cx="11571867" cy="191110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A Example of access control decision by the PPM</a:t>
            </a:r>
            <a:endParaRPr kumimoji="1" lang="ja-JP" altLang="en-US" dirty="0"/>
          </a:p>
        </p:txBody>
      </p:sp>
      <p:sp>
        <p:nvSpPr>
          <p:cNvPr id="5" name="フローチャート: 磁気ディスク 4"/>
          <p:cNvSpPr/>
          <p:nvPr/>
        </p:nvSpPr>
        <p:spPr>
          <a:xfrm>
            <a:off x="701358" y="2041449"/>
            <a:ext cx="2169042" cy="1020726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Data</a:t>
            </a:r>
            <a:r>
              <a:rPr lang="en-US" altLang="ja-JP" dirty="0"/>
              <a:t>base</a:t>
            </a:r>
            <a:endParaRPr kumimoji="1" lang="ja-JP" altLang="en-US" dirty="0" smtClean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705850"/>
              </p:ext>
            </p:extLst>
          </p:nvPr>
        </p:nvGraphicFramePr>
        <p:xfrm>
          <a:off x="440267" y="3123608"/>
          <a:ext cx="2810934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978"/>
                <a:gridCol w="936978"/>
                <a:gridCol w="936978"/>
              </a:tblGrid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 smtClean="0"/>
                        <a:t>userID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 smtClean="0"/>
                        <a:t>dataID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data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111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112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113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211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212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121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122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221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003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222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003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131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215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003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002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231</a:t>
                      </a:r>
                      <a:endParaRPr kumimoji="1" lang="ja-JP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5029788" y="2041449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dirty="0" smtClean="0"/>
              <a:t>Data</a:t>
            </a:r>
          </a:p>
          <a:p>
            <a:pPr algn="ctr"/>
            <a:r>
              <a:rPr kumimoji="1" lang="en-US" altLang="ja-JP" dirty="0" smtClean="0"/>
              <a:t>Control</a:t>
            </a:r>
            <a:endParaRPr lang="en-US" altLang="ja-JP" dirty="0"/>
          </a:p>
          <a:p>
            <a:pPr algn="ctr"/>
            <a:r>
              <a:rPr kumimoji="1" lang="en-US" altLang="ja-JP" dirty="0" smtClean="0"/>
              <a:t>Flow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9670210" y="2041449"/>
            <a:ext cx="1991833" cy="13609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PPM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4820682" y="646421"/>
            <a:ext cx="2410047" cy="85060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 smtClean="0"/>
              <a:t>Application</a:t>
            </a:r>
          </a:p>
          <a:p>
            <a:pPr algn="ctr"/>
            <a:r>
              <a:rPr kumimoji="1" lang="en-US" altLang="ja-JP" dirty="0" smtClean="0"/>
              <a:t>Service Provider</a:t>
            </a:r>
            <a:endParaRPr kumimoji="1" lang="ja-JP" altLang="en-US" dirty="0" smtClean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027412" y="3731790"/>
            <a:ext cx="5476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A list of access control policies</a:t>
            </a:r>
            <a:endParaRPr kumimoji="1" lang="en-US" altLang="ja-JP" sz="1200" dirty="0" smtClean="0"/>
          </a:p>
          <a:p>
            <a:r>
              <a:rPr kumimoji="1" lang="en-US" altLang="ja-JP" sz="1200" dirty="0" smtClean="0"/>
              <a:t>ACP_u001_d001 = { {</a:t>
            </a:r>
            <a:r>
              <a:rPr lang="en-US" altLang="ja-JP" sz="1200" dirty="0" smtClean="0"/>
              <a:t>//0001.</a:t>
            </a:r>
            <a:r>
              <a:rPr lang="en-US" altLang="ja-JP" sz="1200" dirty="0" smtClean="0"/>
              <a:t>sp</a:t>
            </a:r>
            <a:r>
              <a:rPr kumimoji="1" lang="en-US" altLang="ja-JP" sz="1200" dirty="0" smtClean="0"/>
              <a:t>}</a:t>
            </a:r>
            <a:r>
              <a:rPr kumimoji="1" lang="en-US" altLang="ja-JP" sz="1200" dirty="0" smtClean="0"/>
              <a:t>, {retrieve} }</a:t>
            </a:r>
          </a:p>
          <a:p>
            <a:r>
              <a:rPr lang="en-US" altLang="ja-JP" sz="1200" dirty="0" smtClean="0"/>
              <a:t>ACP_u002_d001 = { {//0001.</a:t>
            </a:r>
            <a:r>
              <a:rPr lang="en-US" altLang="ja-JP" sz="1200" dirty="0" smtClean="0"/>
              <a:t>sp}</a:t>
            </a:r>
            <a:r>
              <a:rPr lang="en-US" altLang="ja-JP" sz="1200" dirty="0" smtClean="0"/>
              <a:t>, {retrieve} }</a:t>
            </a:r>
          </a:p>
          <a:p>
            <a:r>
              <a:rPr kumimoji="1" lang="en-US" altLang="ja-JP" sz="1200" dirty="0" smtClean="0"/>
              <a:t>ACP_u003_d001 = { {</a:t>
            </a:r>
            <a:r>
              <a:rPr lang="en-US" altLang="ja-JP" sz="1200" dirty="0" smtClean="0"/>
              <a:t>//0002.sp</a:t>
            </a:r>
            <a:r>
              <a:rPr kumimoji="1" lang="en-US" altLang="ja-JP" sz="1200" dirty="0" smtClean="0"/>
              <a:t>}, {retrieve} }</a:t>
            </a:r>
            <a:endParaRPr kumimoji="1" lang="ja-JP" altLang="en-US" sz="1200" dirty="0" smtClean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6417733" y="1497025"/>
            <a:ext cx="0" cy="5444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7230729" y="687943"/>
            <a:ext cx="2204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M2M-SP-ID: //001.sp</a:t>
            </a:r>
            <a:endParaRPr kumimoji="1" lang="ja-JP" altLang="en-US" sz="1200" dirty="0" smtClean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61443" y="1596815"/>
            <a:ext cx="3833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(1)Request for the data </a:t>
            </a:r>
            <a:r>
              <a:rPr lang="en-US" altLang="ja-JP" sz="1200" dirty="0" smtClean="0"/>
              <a:t>(contents: </a:t>
            </a:r>
            <a:r>
              <a:rPr kumimoji="1" lang="en-US" altLang="ja-JP" sz="1200" dirty="0" err="1" smtClean="0"/>
              <a:t>dataID</a:t>
            </a:r>
            <a:r>
              <a:rPr kumimoji="1" lang="en-US" altLang="ja-JP" sz="1200" dirty="0" smtClean="0"/>
              <a:t> = 001)</a:t>
            </a:r>
            <a:endParaRPr kumimoji="1" lang="ja-JP" altLang="en-US" sz="1200" dirty="0" smtClean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7021621" y="2353733"/>
            <a:ext cx="264858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6992684" y="1855729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(2)Request for the ACPs assigned to</a:t>
            </a:r>
          </a:p>
          <a:p>
            <a:r>
              <a:rPr kumimoji="1" lang="en-US" altLang="ja-JP" sz="1200" dirty="0" smtClean="0"/>
              <a:t> the data</a:t>
            </a:r>
          </a:p>
        </p:txBody>
      </p:sp>
      <p:cxnSp>
        <p:nvCxnSpPr>
          <p:cNvPr id="23" name="直線矢印コネクタ 22"/>
          <p:cNvCxnSpPr>
            <a:stCxn id="12" idx="1"/>
            <a:endCxn id="11" idx="3"/>
          </p:cNvCxnSpPr>
          <p:nvPr/>
        </p:nvCxnSpPr>
        <p:spPr>
          <a:xfrm flipH="1">
            <a:off x="7021621" y="2721933"/>
            <a:ext cx="264858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7021621" y="2828949"/>
            <a:ext cx="21593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(3)Response the ACPs</a:t>
            </a:r>
            <a:endParaRPr kumimoji="1" lang="en-US" altLang="ja-JP" sz="1200" dirty="0" smtClean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808813" y="3454062"/>
            <a:ext cx="42158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(4)Access decision using the ACPs</a:t>
            </a:r>
            <a:endParaRPr kumimoji="1" lang="ja-JP" altLang="en-US" sz="1200" dirty="0" smtClean="0"/>
          </a:p>
        </p:txBody>
      </p:sp>
      <p:cxnSp>
        <p:nvCxnSpPr>
          <p:cNvPr id="30" name="直線矢印コネクタ 29"/>
          <p:cNvCxnSpPr>
            <a:stCxn id="5" idx="4"/>
          </p:cNvCxnSpPr>
          <p:nvPr/>
        </p:nvCxnSpPr>
        <p:spPr>
          <a:xfrm>
            <a:off x="2870400" y="2551812"/>
            <a:ext cx="215938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31" name="表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666862"/>
              </p:ext>
            </p:extLst>
          </p:nvPr>
        </p:nvGraphicFramePr>
        <p:xfrm>
          <a:off x="1304357" y="616514"/>
          <a:ext cx="2810934" cy="12573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6978"/>
                <a:gridCol w="936978"/>
                <a:gridCol w="936978"/>
              </a:tblGrid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111</a:t>
                      </a:r>
                      <a:endParaRPr kumimoji="1" lang="ja-JP" altLang="en-US" sz="1050" dirty="0"/>
                    </a:p>
                  </a:txBody>
                  <a:tcPr/>
                </a:tc>
              </a:tr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112</a:t>
                      </a:r>
                      <a:endParaRPr kumimoji="1" lang="ja-JP" altLang="en-US" sz="1050" dirty="0"/>
                    </a:p>
                  </a:txBody>
                  <a:tcPr/>
                </a:tc>
              </a:tr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113</a:t>
                      </a:r>
                      <a:endParaRPr kumimoji="1" lang="ja-JP" altLang="en-US" sz="1050" dirty="0"/>
                    </a:p>
                  </a:txBody>
                  <a:tcPr/>
                </a:tc>
              </a:tr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002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121</a:t>
                      </a:r>
                      <a:endParaRPr kumimoji="1" lang="ja-JP" altLang="en-US" sz="1050" dirty="0"/>
                    </a:p>
                  </a:txBody>
                  <a:tcPr/>
                </a:tc>
              </a:tr>
              <a:tr h="14437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002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001</a:t>
                      </a:r>
                      <a:endParaRPr kumimoji="1" lang="ja-JP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 smtClean="0"/>
                        <a:t>122</a:t>
                      </a:r>
                      <a:endParaRPr kumimoji="1" lang="ja-JP" altLang="en-US" sz="105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3" name="直線矢印コネクタ 32"/>
          <p:cNvCxnSpPr/>
          <p:nvPr/>
        </p:nvCxnSpPr>
        <p:spPr>
          <a:xfrm flipV="1">
            <a:off x="5604738" y="1497026"/>
            <a:ext cx="0" cy="5105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2751082" y="2274813"/>
            <a:ext cx="2412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(5)Collecting permitted data</a:t>
            </a:r>
            <a:endParaRPr kumimoji="1" lang="ja-JP" altLang="en-US" sz="1200" dirty="0" smtClean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021667" y="1585761"/>
            <a:ext cx="1677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(6)Response the data</a:t>
            </a:r>
            <a:endParaRPr kumimoji="1" lang="ja-JP" altLang="en-US" sz="1200" dirty="0" smtClean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9333468" y="6097144"/>
            <a:ext cx="2763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TS-0003 7. Authorization</a:t>
            </a:r>
            <a:endParaRPr kumimoji="1" lang="ja-JP" altLang="en-US" dirty="0" smtClean="0">
              <a:solidFill>
                <a:srgbClr val="FF000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032279" y="4653113"/>
            <a:ext cx="5530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TS-0003 </a:t>
            </a:r>
            <a:r>
              <a:rPr lang="en-US" altLang="ja-JP" sz="1400" dirty="0">
                <a:solidFill>
                  <a:srgbClr val="FF0000"/>
                </a:solidFill>
              </a:rPr>
              <a:t>7.1.3 Format of privileges and </a:t>
            </a:r>
            <a:r>
              <a:rPr lang="en-US" altLang="ja-JP" sz="1400" dirty="0" err="1">
                <a:solidFill>
                  <a:srgbClr val="FF0000"/>
                </a:solidFill>
              </a:rPr>
              <a:t>selfprivileges</a:t>
            </a:r>
            <a:r>
              <a:rPr lang="en-US" altLang="ja-JP" sz="1400" dirty="0">
                <a:solidFill>
                  <a:srgbClr val="FF0000"/>
                </a:solidFill>
              </a:rPr>
              <a:t> Attributes  </a:t>
            </a:r>
            <a:endParaRPr kumimoji="1" lang="ja-JP" altLang="en-US" sz="1400" dirty="0" smtClean="0">
              <a:solidFill>
                <a:srgbClr val="FF000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72156" y="949615"/>
            <a:ext cx="4426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>
                <a:solidFill>
                  <a:srgbClr val="FF0000"/>
                </a:solidFill>
              </a:rPr>
              <a:t>TS-0001 7.1.1 </a:t>
            </a:r>
            <a:r>
              <a:rPr lang="en-GB" altLang="ja-JP" sz="1200" dirty="0">
                <a:solidFill>
                  <a:srgbClr val="FF0000"/>
                </a:solidFill>
              </a:rPr>
              <a:t>M2M Service Provider Identifier </a:t>
            </a:r>
            <a:r>
              <a:rPr lang="en-GB" altLang="ja-JP" sz="1200" dirty="0" smtClean="0">
                <a:solidFill>
                  <a:srgbClr val="FF0000"/>
                </a:solidFill>
              </a:rPr>
              <a:t>(</a:t>
            </a:r>
            <a:r>
              <a:rPr lang="en-GB" altLang="ja-JP" sz="1200" dirty="0">
                <a:solidFill>
                  <a:srgbClr val="FF0000"/>
                </a:solidFill>
              </a:rPr>
              <a:t>M2M-SP-ID)</a:t>
            </a:r>
            <a:r>
              <a:rPr lang="ja-JP" altLang="ja-JP" sz="1200" dirty="0">
                <a:solidFill>
                  <a:srgbClr val="FF0000"/>
                </a:solidFill>
              </a:rPr>
              <a:t> </a:t>
            </a:r>
            <a:endParaRPr lang="en-US" altLang="ja-JP" sz="1200" dirty="0" smtClean="0">
              <a:solidFill>
                <a:srgbClr val="FF0000"/>
              </a:solidFill>
            </a:endParaRPr>
          </a:p>
          <a:p>
            <a:r>
              <a:rPr kumimoji="1" lang="en-US" altLang="ja-JP" sz="1200" dirty="0" smtClean="0">
                <a:solidFill>
                  <a:srgbClr val="FF0000"/>
                </a:solidFill>
              </a:rPr>
              <a:t>TS-0001 </a:t>
            </a:r>
            <a:r>
              <a:rPr lang="en-US" altLang="ja-JP" sz="1200" dirty="0">
                <a:solidFill>
                  <a:srgbClr val="FF0000"/>
                </a:solidFill>
              </a:rPr>
              <a:t>7.2 </a:t>
            </a:r>
            <a:r>
              <a:rPr lang="en-US" altLang="ja-JP" sz="1200" dirty="0" smtClean="0">
                <a:solidFill>
                  <a:srgbClr val="FF0000"/>
                </a:solidFill>
              </a:rPr>
              <a:t>   M2M</a:t>
            </a:r>
            <a:r>
              <a:rPr lang="en-US" altLang="ja-JP" sz="1200" dirty="0">
                <a:solidFill>
                  <a:srgbClr val="FF0000"/>
                </a:solidFill>
              </a:rPr>
              <a:t>-SP-ID, CSE-ID, App-ID and AE-ID and resource Identifier formats  </a:t>
            </a:r>
            <a:endParaRPr kumimoji="1" lang="ja-JP" altLang="en-US" sz="1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286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KDDI2014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29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/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KDDI2014" id="{ACF9491A-ED6F-4398-85A0-3A4C3D8F0F95}" vid="{F662C3B9-1369-4752-B1F7-05254A9DCB10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KDDI2014</Template>
  <TotalTime>3745</TotalTime>
  <Words>2291</Words>
  <Application>Microsoft Macintosh PowerPoint</Application>
  <PresentationFormat>ユーザー設定</PresentationFormat>
  <Paragraphs>566</Paragraphs>
  <Slides>20</Slides>
  <Notes>7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20</vt:i4>
      </vt:variant>
    </vt:vector>
  </HeadingPairs>
  <TitlesOfParts>
    <vt:vector size="22" baseType="lpstr">
      <vt:lpstr>KDDI2014</vt:lpstr>
      <vt:lpstr>Visio.Drawing.11</vt:lpstr>
      <vt:lpstr>Privacy Policy Manager and oneM2M</vt:lpstr>
      <vt:lpstr>PPM</vt:lpstr>
      <vt:lpstr>The way of the usage of the PPM</vt:lpstr>
      <vt:lpstr>1. Configuration of Privacy Preference</vt:lpstr>
      <vt:lpstr>2. Configuration of access control policy</vt:lpstr>
      <vt:lpstr>3. Access control of personal data  </vt:lpstr>
      <vt:lpstr>Access Control Policy (ACP) in oneM2M</vt:lpstr>
      <vt:lpstr>Access control policy created by the PPM</vt:lpstr>
      <vt:lpstr>A Example of access control decision by the PPM</vt:lpstr>
      <vt:lpstr>4. Traceability of personal data usage</vt:lpstr>
      <vt:lpstr>Modification</vt:lpstr>
      <vt:lpstr>Actor</vt:lpstr>
      <vt:lpstr>1. Configuration of Privacy Preference</vt:lpstr>
      <vt:lpstr>2. Configuration of access control policy</vt:lpstr>
      <vt:lpstr>3. Access control of personal data </vt:lpstr>
      <vt:lpstr>Access Control Policy (ACP) in oneM2M</vt:lpstr>
      <vt:lpstr>Access control policy created by the PPM – Request from PRP</vt:lpstr>
      <vt:lpstr>Access control policy created by the PPM – Request from PDP</vt:lpstr>
      <vt:lpstr>A Example of access control decision by the PPM</vt:lpstr>
      <vt:lpstr>4. Traceability of personal data usage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PPM architecture</dc:title>
  <dc:creator>Norihiro Okui</dc:creator>
  <cp:lastModifiedBy>Okui Norihiro</cp:lastModifiedBy>
  <cp:revision>95</cp:revision>
  <dcterms:created xsi:type="dcterms:W3CDTF">2015-04-30T05:36:08Z</dcterms:created>
  <dcterms:modified xsi:type="dcterms:W3CDTF">2015-05-19T05:49:25Z</dcterms:modified>
</cp:coreProperties>
</file>