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_rels/slideLayout4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6.xml.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_rels/presentation.xml.rels" ContentType="application/vnd.openxmlformats-package.relationships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149292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237636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237636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149292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948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149292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237636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237636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149292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948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149292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237636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 type="body"/>
          </p:nvPr>
        </p:nvSpPr>
        <p:spPr>
          <a:xfrm>
            <a:off x="237636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 type="body"/>
          </p:nvPr>
        </p:nvSpPr>
        <p:spPr>
          <a:xfrm>
            <a:off x="149292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 type="body"/>
          </p:nvPr>
        </p:nvSpPr>
        <p:spPr>
          <a:xfrm>
            <a:off x="60948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5" name="PlaceHolder 5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149292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2376360" y="16045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PlaceHolder 5"/>
          <p:cNvSpPr>
            <a:spLocks noGrp="1"/>
          </p:cNvSpPr>
          <p:nvPr>
            <p:ph type="body"/>
          </p:nvPr>
        </p:nvSpPr>
        <p:spPr>
          <a:xfrm>
            <a:off x="237636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1" name="PlaceHolder 6"/>
          <p:cNvSpPr>
            <a:spLocks noGrp="1"/>
          </p:cNvSpPr>
          <p:nvPr>
            <p:ph type="body"/>
          </p:nvPr>
        </p:nvSpPr>
        <p:spPr>
          <a:xfrm>
            <a:off x="149292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2" name="PlaceHolder 7"/>
          <p:cNvSpPr>
            <a:spLocks noGrp="1"/>
          </p:cNvSpPr>
          <p:nvPr>
            <p:ph type="body"/>
          </p:nvPr>
        </p:nvSpPr>
        <p:spPr>
          <a:xfrm>
            <a:off x="609480" y="3681720"/>
            <a:ext cx="8409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1720" cy="5304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IN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0948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397656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1947960" y="36817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947960" y="1604520"/>
            <a:ext cx="127440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1720"/>
            <a:ext cx="2612160" cy="1896480"/>
          </a:xfrm>
          <a:prstGeom prst="rect">
            <a:avLst/>
          </a:prstGeom>
        </p:spPr>
        <p:txBody>
          <a:bodyPr lIns="0" rIns="0" tIns="0" bIns="0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1552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" name="Shape 10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160" cy="90324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4976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3"/>
          <p:cNvSpPr/>
          <p:nvPr/>
        </p:nvSpPr>
        <p:spPr>
          <a:xfrm>
            <a:off x="5592600" y="6591960"/>
            <a:ext cx="100620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IN" sz="900" spc="-1" strike="noStrike">
                <a:solidFill>
                  <a:srgbClr val="bfbfbf"/>
                </a:solidFill>
                <a:uFill>
                  <a:solidFill>
                    <a:srgbClr val="ffffff"/>
                  </a:solidFill>
                </a:uFill>
                <a:latin typeface="Open Sans Light"/>
                <a:ea typeface="Open Sans Light"/>
              </a:rPr>
              <a:t>© 2017 oneM2M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CustomShape 4"/>
          <p:cNvSpPr/>
          <p:nvPr/>
        </p:nvSpPr>
        <p:spPr>
          <a:xfrm>
            <a:off x="0" y="0"/>
            <a:ext cx="12191400" cy="21736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5"/>
          <p:cNvSpPr/>
          <p:nvPr/>
        </p:nvSpPr>
        <p:spPr>
          <a:xfrm>
            <a:off x="0" y="4285440"/>
            <a:ext cx="12191400" cy="25718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6" name="Shape 20" descr=""/>
          <p:cNvPicPr/>
          <p:nvPr/>
        </p:nvPicPr>
        <p:blipFill>
          <a:blip r:embed="rId3"/>
          <a:stretch/>
        </p:blipFill>
        <p:spPr>
          <a:xfrm>
            <a:off x="4525920" y="194040"/>
            <a:ext cx="2721600" cy="1855800"/>
          </a:xfrm>
          <a:prstGeom prst="rect">
            <a:avLst/>
          </a:prstGeom>
          <a:ln>
            <a:noFill/>
          </a:ln>
        </p:spPr>
      </p:pic>
      <p:sp>
        <p:nvSpPr>
          <p:cNvPr id="7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1552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6" name="Shape 10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160" cy="903240"/>
          </a:xfrm>
          <a:prstGeom prst="rect">
            <a:avLst/>
          </a:prstGeom>
          <a:ln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4976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3"/>
          <p:cNvSpPr/>
          <p:nvPr/>
        </p:nvSpPr>
        <p:spPr>
          <a:xfrm>
            <a:off x="5592600" y="6591960"/>
            <a:ext cx="100620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IN" sz="900" spc="-1" strike="noStrike">
                <a:solidFill>
                  <a:srgbClr val="bfbfbf"/>
                </a:solidFill>
                <a:uFill>
                  <a:solidFill>
                    <a:srgbClr val="ffffff"/>
                  </a:solidFill>
                </a:uFill>
                <a:latin typeface="Open Sans Light"/>
                <a:ea typeface="Open Sans Light"/>
              </a:rPr>
              <a:t>© 2017 oneM2M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11552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88" name="Shape 10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5160" cy="903240"/>
          </a:xfrm>
          <a:prstGeom prst="rect">
            <a:avLst/>
          </a:prstGeom>
          <a:ln>
            <a:noFill/>
          </a:ln>
        </p:spPr>
      </p:pic>
      <p:sp>
        <p:nvSpPr>
          <p:cNvPr id="89" name="CustomShape 2"/>
          <p:cNvSpPr/>
          <p:nvPr/>
        </p:nvSpPr>
        <p:spPr>
          <a:xfrm>
            <a:off x="0" y="6497640"/>
            <a:ext cx="12191400" cy="1764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3"/>
          <p:cNvSpPr/>
          <p:nvPr/>
        </p:nvSpPr>
        <p:spPr>
          <a:xfrm>
            <a:off x="5592600" y="6591960"/>
            <a:ext cx="1006200" cy="368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IN" sz="900" spc="-1" strike="noStrike">
                <a:solidFill>
                  <a:srgbClr val="bfbfbf"/>
                </a:solidFill>
                <a:uFill>
                  <a:solidFill>
                    <a:srgbClr val="ffffff"/>
                  </a:solidFill>
                </a:uFill>
                <a:latin typeface="Open Sans Light"/>
                <a:ea typeface="Open Sans Light"/>
              </a:rPr>
              <a:t>© 2017 oneM2M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0" y="1155240"/>
            <a:ext cx="12190680" cy="1692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31" name="Shape 70" descr=""/>
          <p:cNvPicPr/>
          <p:nvPr/>
        </p:nvPicPr>
        <p:blipFill>
          <a:blip r:embed="rId2"/>
          <a:stretch/>
        </p:blipFill>
        <p:spPr>
          <a:xfrm>
            <a:off x="10748160" y="105840"/>
            <a:ext cx="1324440" cy="902520"/>
          </a:xfrm>
          <a:prstGeom prst="rect">
            <a:avLst/>
          </a:prstGeom>
          <a:ln>
            <a:noFill/>
          </a:ln>
        </p:spPr>
      </p:pic>
      <p:sp>
        <p:nvSpPr>
          <p:cNvPr id="132" name="CustomShape 2"/>
          <p:cNvSpPr/>
          <p:nvPr/>
        </p:nvSpPr>
        <p:spPr>
          <a:xfrm>
            <a:off x="0" y="6497640"/>
            <a:ext cx="12190680" cy="1692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3"/>
          <p:cNvSpPr/>
          <p:nvPr/>
        </p:nvSpPr>
        <p:spPr>
          <a:xfrm>
            <a:off x="5523840" y="6591960"/>
            <a:ext cx="114336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IN" sz="900" spc="-1" strike="noStrike">
                <a:solidFill>
                  <a:srgbClr val="bfbfbf"/>
                </a:solidFill>
                <a:uFill>
                  <a:solidFill>
                    <a:srgbClr val="ffffff"/>
                  </a:solidFill>
                </a:uFill>
                <a:latin typeface="Open Sans Light"/>
                <a:ea typeface="Open Sans Light"/>
              </a:rPr>
              <a:t>© 2017 oneM2M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1720" cy="114408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PlaceHolder 6"/>
          <p:cNvSpPr>
            <a:spLocks noGrp="1"/>
          </p:cNvSpPr>
          <p:nvPr>
            <p:ph type="body"/>
          </p:nvPr>
        </p:nvSpPr>
        <p:spPr>
          <a:xfrm>
            <a:off x="3353040" y="1604520"/>
            <a:ext cx="2612160" cy="397656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hyperlink" Target="mailto:preetir@cdot.in" TargetMode="External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401400" y="1122480"/>
            <a:ext cx="11295360" cy="2386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90000"/>
              </a:lnSpc>
            </a:pPr>
            <a:r>
              <a:rPr b="1" lang="en-IN" sz="60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Missing flow for Location Request in TS-0001 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1523880" y="4461120"/>
            <a:ext cx="9143280" cy="165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Preeti Rani (</a:t>
            </a:r>
            <a:r>
              <a:rPr b="0" lang="en-IN" sz="2400" spc="-1" strike="noStrike" u="sng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  <a:hlinkClick r:id="rId1"/>
              </a:rPr>
              <a:t>preetir@cdot.in</a:t>
            </a: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) 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C-DOT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22 May 2018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CustomShape 1"/>
          <p:cNvSpPr/>
          <p:nvPr/>
        </p:nvSpPr>
        <p:spPr>
          <a:xfrm>
            <a:off x="334800" y="0"/>
            <a:ext cx="7849800" cy="11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1" lang="en-IN" sz="44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Types of Location Request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"/>
          <p:cNvSpPr/>
          <p:nvPr/>
        </p:nvSpPr>
        <p:spPr>
          <a:xfrm>
            <a:off x="11545200" y="6264360"/>
            <a:ext cx="49356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D320E0DE-63E2-4D12-9E44-CEE91BC48B3B}" type="slidenum">
              <a:rPr b="0" lang="en-IN" sz="1200" spc="-1" strike="noStrike">
                <a:solidFill>
                  <a:srgbClr val="979597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&lt;number&gt;</a:t>
            </a:fld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3"/>
          <p:cNvSpPr/>
          <p:nvPr/>
        </p:nvSpPr>
        <p:spPr>
          <a:xfrm flipH="1" rot="16200000">
            <a:off x="8300520" y="1377000"/>
            <a:ext cx="470160" cy="2899800"/>
          </a:xfrm>
          <a:prstGeom prst="bentConnector3">
            <a:avLst>
              <a:gd name="adj1" fmla="val 50015"/>
            </a:avLst>
          </a:prstGeom>
          <a:noFill/>
          <a:ln w="9360">
            <a:solidFill>
              <a:srgbClr val="43434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CustomShape 4"/>
          <p:cNvSpPr/>
          <p:nvPr/>
        </p:nvSpPr>
        <p:spPr>
          <a:xfrm rot="16200000">
            <a:off x="5500440" y="1477080"/>
            <a:ext cx="470160" cy="2700360"/>
          </a:xfrm>
          <a:prstGeom prst="bentConnector3">
            <a:avLst>
              <a:gd name="adj1" fmla="val 50015"/>
            </a:avLst>
          </a:prstGeom>
          <a:noFill/>
          <a:ln w="9360">
            <a:solidFill>
              <a:srgbClr val="43434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CustomShape 5"/>
          <p:cNvSpPr/>
          <p:nvPr/>
        </p:nvSpPr>
        <p:spPr>
          <a:xfrm>
            <a:off x="2694960" y="3062520"/>
            <a:ext cx="3380400" cy="999360"/>
          </a:xfrm>
          <a:prstGeom prst="roundRect">
            <a:avLst>
              <a:gd name="adj" fmla="val 16667"/>
            </a:avLst>
          </a:prstGeom>
          <a:solidFill>
            <a:srgbClr val="668c98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CASE1 :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Positioning Procedure by CSE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CustomShape 6"/>
          <p:cNvSpPr/>
          <p:nvPr/>
        </p:nvSpPr>
        <p:spPr>
          <a:xfrm>
            <a:off x="2656440" y="4754880"/>
            <a:ext cx="3457440" cy="1096560"/>
          </a:xfrm>
          <a:prstGeom prst="roundRect">
            <a:avLst>
              <a:gd name="adj" fmla="val 16667"/>
            </a:avLst>
          </a:prstGeom>
          <a:solidFill>
            <a:srgbClr val="668c98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IN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CSE makes location request to location Server periodically and gets Location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CustomShape 7"/>
          <p:cNvSpPr/>
          <p:nvPr/>
        </p:nvSpPr>
        <p:spPr>
          <a:xfrm>
            <a:off x="6075720" y="1494000"/>
            <a:ext cx="2020680" cy="1096560"/>
          </a:xfrm>
          <a:prstGeom prst="roundRect">
            <a:avLst>
              <a:gd name="adj" fmla="val 16667"/>
            </a:avLst>
          </a:prstGeom>
          <a:solidFill>
            <a:srgbClr val="005581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Location Request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8"/>
          <p:cNvSpPr/>
          <p:nvPr/>
        </p:nvSpPr>
        <p:spPr>
          <a:xfrm rot="16200000">
            <a:off x="4039920" y="4408920"/>
            <a:ext cx="691560" cy="36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43434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3" name="CustomShape 9"/>
          <p:cNvSpPr/>
          <p:nvPr/>
        </p:nvSpPr>
        <p:spPr>
          <a:xfrm>
            <a:off x="8204040" y="3062520"/>
            <a:ext cx="3565440" cy="999360"/>
          </a:xfrm>
          <a:prstGeom prst="roundRect">
            <a:avLst>
              <a:gd name="adj" fmla="val 16667"/>
            </a:avLst>
          </a:prstGeom>
          <a:solidFill>
            <a:srgbClr val="716897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CASE 2: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Positioning Procedure by NSE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CustomShape 10"/>
          <p:cNvSpPr/>
          <p:nvPr/>
        </p:nvSpPr>
        <p:spPr>
          <a:xfrm>
            <a:off x="8203680" y="4392000"/>
            <a:ext cx="3565440" cy="1361520"/>
          </a:xfrm>
          <a:prstGeom prst="roundRect">
            <a:avLst>
              <a:gd name="adj" fmla="val 16667"/>
            </a:avLst>
          </a:prstGeom>
          <a:solidFill>
            <a:srgbClr val="716897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b="0" lang="en-IN" sz="18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CSE creates one time periodic subscription at NSE. NSE sends location notifications to CSE periodically.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5" name="CustomShape 11"/>
          <p:cNvSpPr/>
          <p:nvPr/>
        </p:nvSpPr>
        <p:spPr>
          <a:xfrm rot="16200000">
            <a:off x="9689760" y="4359600"/>
            <a:ext cx="594000" cy="360"/>
          </a:xfrm>
          <a:prstGeom prst="bentConnector3">
            <a:avLst>
              <a:gd name="adj1" fmla="val 49992"/>
            </a:avLst>
          </a:prstGeom>
          <a:noFill/>
          <a:ln w="9360">
            <a:solidFill>
              <a:srgbClr val="434343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86" name="CustomShape 12"/>
          <p:cNvSpPr/>
          <p:nvPr/>
        </p:nvSpPr>
        <p:spPr>
          <a:xfrm>
            <a:off x="317160" y="1433160"/>
            <a:ext cx="2231280" cy="4514760"/>
          </a:xfrm>
          <a:prstGeom prst="roundRect">
            <a:avLst>
              <a:gd name="adj" fmla="val 6364"/>
            </a:avLst>
          </a:prstGeom>
          <a:noFill/>
          <a:ln w="28440">
            <a:solidFill>
              <a:srgbClr val="005581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87" name="CustomShape 13"/>
          <p:cNvSpPr/>
          <p:nvPr/>
        </p:nvSpPr>
        <p:spPr>
          <a:xfrm>
            <a:off x="182160" y="1548360"/>
            <a:ext cx="2366280" cy="43995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90000"/>
              </a:lnSpc>
            </a:pPr>
            <a:r>
              <a:rPr b="0" lang="en-IN" sz="2800" spc="-1" strike="noStrike">
                <a:solidFill>
                  <a:srgbClr val="545054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Protocols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9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c63133"/>
              </a:buClr>
              <a:buFont typeface="Arial"/>
              <a:buChar char="•"/>
            </a:pPr>
            <a:r>
              <a:rPr b="0" lang="en-IN" sz="18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OMA RESTful NetAPI for Terminal Location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	</a:t>
            </a: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	</a:t>
            </a: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</a:t>
            </a: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	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c63133"/>
              </a:buClr>
              <a:buFont typeface="Arial"/>
              <a:buChar char="•"/>
            </a:pPr>
            <a:r>
              <a:rPr b="0" lang="en-IN" sz="18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OMA Mobile Location Protocol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334800" y="0"/>
            <a:ext cx="10866240" cy="11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1" lang="en-IN" sz="44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Case 1 : as per TS-0001 – Section 8.3.4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11697480" y="6492960"/>
            <a:ext cx="49356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4E3F626D-5E7E-499B-9778-777343CCB09A}" type="slidenum">
              <a:rPr b="0" lang="en-IN" sz="1200" spc="-1" strike="noStrike">
                <a:solidFill>
                  <a:srgbClr val="979597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&lt;number&gt;</a:t>
            </a:fld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90" name="Shape 136" descr=""/>
          <p:cNvPicPr/>
          <p:nvPr/>
        </p:nvPicPr>
        <p:blipFill>
          <a:blip r:embed="rId1"/>
          <a:stretch/>
        </p:blipFill>
        <p:spPr>
          <a:xfrm>
            <a:off x="2590920" y="1164240"/>
            <a:ext cx="6631560" cy="435852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CustomShape 1"/>
          <p:cNvSpPr/>
          <p:nvPr/>
        </p:nvSpPr>
        <p:spPr>
          <a:xfrm>
            <a:off x="576000" y="0"/>
            <a:ext cx="10295640" cy="11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1" lang="en-IN" sz="36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Case 2: (Missing in TS-0001) Positioning Procedure by NSE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2" name="CustomShape 2"/>
          <p:cNvSpPr/>
          <p:nvPr/>
        </p:nvSpPr>
        <p:spPr>
          <a:xfrm>
            <a:off x="11697480" y="6492960"/>
            <a:ext cx="49356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DD4B8950-273C-42ED-ADD5-2541562A4BBB}" type="slidenum">
              <a:rPr b="0" lang="en-IN" sz="1200" spc="-1" strike="noStrike">
                <a:solidFill>
                  <a:srgbClr val="979597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&lt;number&gt;</a:t>
            </a:fld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CustomShape 3"/>
          <p:cNvSpPr/>
          <p:nvPr/>
        </p:nvSpPr>
        <p:spPr>
          <a:xfrm>
            <a:off x="1007280" y="1269360"/>
            <a:ext cx="1045800" cy="583560"/>
          </a:xfrm>
          <a:prstGeom prst="rect">
            <a:avLst/>
          </a:prstGeom>
          <a:solidFill>
            <a:srgbClr val="ffffff"/>
          </a:solidFill>
          <a:ln w="9360"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1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Originator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CustomShape 4"/>
          <p:cNvSpPr/>
          <p:nvPr/>
        </p:nvSpPr>
        <p:spPr>
          <a:xfrm>
            <a:off x="9230400" y="1269360"/>
            <a:ext cx="1045800" cy="583560"/>
          </a:xfrm>
          <a:prstGeom prst="rect">
            <a:avLst/>
          </a:prstGeom>
          <a:solidFill>
            <a:srgbClr val="ffffff"/>
          </a:solidFill>
          <a:ln w="9360"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1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CustomShape 5"/>
          <p:cNvSpPr/>
          <p:nvPr/>
        </p:nvSpPr>
        <p:spPr>
          <a:xfrm>
            <a:off x="1530360" y="1853640"/>
            <a:ext cx="14760" cy="410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CustomShape 6"/>
          <p:cNvSpPr/>
          <p:nvPr/>
        </p:nvSpPr>
        <p:spPr>
          <a:xfrm>
            <a:off x="9753480" y="1853640"/>
            <a:ext cx="12960" cy="4117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7" name="CustomShape 7"/>
          <p:cNvSpPr/>
          <p:nvPr/>
        </p:nvSpPr>
        <p:spPr>
          <a:xfrm>
            <a:off x="5641920" y="1853640"/>
            <a:ext cx="12600" cy="3885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CustomShape 8"/>
          <p:cNvSpPr/>
          <p:nvPr/>
        </p:nvSpPr>
        <p:spPr>
          <a:xfrm>
            <a:off x="1545840" y="1951920"/>
            <a:ext cx="40960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CustomShape 9"/>
          <p:cNvSpPr/>
          <p:nvPr/>
        </p:nvSpPr>
        <p:spPr>
          <a:xfrm>
            <a:off x="2053800" y="1859760"/>
            <a:ext cx="2567880" cy="747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1. Create &lt;locationPolicy&gt; with Network-Based Case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Valid locationUpdatePeriod &gt;0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0" name="CustomShape 10"/>
          <p:cNvSpPr/>
          <p:nvPr/>
        </p:nvSpPr>
        <p:spPr>
          <a:xfrm>
            <a:off x="4829760" y="2062800"/>
            <a:ext cx="1838520" cy="363600"/>
          </a:xfrm>
          <a:prstGeom prst="rect">
            <a:avLst/>
          </a:prstGeom>
          <a:solidFill>
            <a:srgbClr val="ffffff"/>
          </a:solidFill>
          <a:ln w="9360"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2. Local Processing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CustomShape 11"/>
          <p:cNvSpPr/>
          <p:nvPr/>
        </p:nvSpPr>
        <p:spPr>
          <a:xfrm>
            <a:off x="5628960" y="2540160"/>
            <a:ext cx="409608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CustomShape 12"/>
          <p:cNvSpPr/>
          <p:nvPr/>
        </p:nvSpPr>
        <p:spPr>
          <a:xfrm>
            <a:off x="5905800" y="2540160"/>
            <a:ext cx="354636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3. Create Subscription on Location Server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13"/>
          <p:cNvSpPr/>
          <p:nvPr/>
        </p:nvSpPr>
        <p:spPr>
          <a:xfrm flipH="1">
            <a:off x="5662440" y="2916360"/>
            <a:ext cx="4114800" cy="2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rgbClr val="1f497d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CustomShape 14"/>
          <p:cNvSpPr/>
          <p:nvPr/>
        </p:nvSpPr>
        <p:spPr>
          <a:xfrm>
            <a:off x="5820480" y="2936160"/>
            <a:ext cx="363168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algn="ctr"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4. Success Response with subscriptionID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15"/>
          <p:cNvSpPr/>
          <p:nvPr/>
        </p:nvSpPr>
        <p:spPr>
          <a:xfrm>
            <a:off x="9901800" y="2951280"/>
            <a:ext cx="165960" cy="1517400"/>
          </a:xfrm>
          <a:prstGeom prst="rightBracket">
            <a:avLst>
              <a:gd name="adj" fmla="val 8333"/>
            </a:avLst>
          </a:prstGeom>
          <a:noFill/>
          <a:ln w="9360"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6" name="CustomShape 16"/>
          <p:cNvSpPr/>
          <p:nvPr/>
        </p:nvSpPr>
        <p:spPr>
          <a:xfrm>
            <a:off x="10085040" y="2816280"/>
            <a:ext cx="1838520" cy="255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Timer set = LUP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17"/>
          <p:cNvSpPr/>
          <p:nvPr/>
        </p:nvSpPr>
        <p:spPr>
          <a:xfrm>
            <a:off x="4262400" y="3279600"/>
            <a:ext cx="2567880" cy="628560"/>
          </a:xfrm>
          <a:prstGeom prst="rect">
            <a:avLst/>
          </a:prstGeom>
          <a:solidFill>
            <a:srgbClr val="ffffff"/>
          </a:solidFill>
          <a:ln w="9360"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5. Subscription on Container on behalf of originator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CustomShape 18"/>
          <p:cNvSpPr/>
          <p:nvPr/>
        </p:nvSpPr>
        <p:spPr>
          <a:xfrm>
            <a:off x="10085040" y="4180680"/>
            <a:ext cx="1838520" cy="540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Timer expiration reset timer = LUP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19"/>
          <p:cNvSpPr/>
          <p:nvPr/>
        </p:nvSpPr>
        <p:spPr>
          <a:xfrm rot="10800000">
            <a:off x="9777600" y="4475160"/>
            <a:ext cx="4148640" cy="1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0" name="CustomShape 20"/>
          <p:cNvSpPr/>
          <p:nvPr/>
        </p:nvSpPr>
        <p:spPr>
          <a:xfrm>
            <a:off x="6831000" y="4418280"/>
            <a:ext cx="236412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7. Periodical location info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21"/>
          <p:cNvSpPr/>
          <p:nvPr/>
        </p:nvSpPr>
        <p:spPr>
          <a:xfrm>
            <a:off x="4398840" y="4647600"/>
            <a:ext cx="2364120" cy="628560"/>
          </a:xfrm>
          <a:prstGeom prst="rect">
            <a:avLst/>
          </a:prstGeom>
          <a:solidFill>
            <a:srgbClr val="ffffff"/>
          </a:solidFill>
          <a:ln w="9360"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8. Create new &lt;CI&gt; (containing location info) under &lt;container&gt;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2" name="CustomShape 22"/>
          <p:cNvSpPr/>
          <p:nvPr/>
        </p:nvSpPr>
        <p:spPr>
          <a:xfrm flipH="1">
            <a:off x="1555560" y="4035960"/>
            <a:ext cx="4098240" cy="16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3" name="CustomShape 23"/>
          <p:cNvSpPr/>
          <p:nvPr/>
        </p:nvSpPr>
        <p:spPr>
          <a:xfrm flipH="1">
            <a:off x="1534320" y="5455080"/>
            <a:ext cx="4098240" cy="16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14" name="CustomShape 24"/>
          <p:cNvSpPr/>
          <p:nvPr/>
        </p:nvSpPr>
        <p:spPr>
          <a:xfrm>
            <a:off x="1949760" y="5376240"/>
            <a:ext cx="316836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9. Subscribed container notification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CustomShape 25"/>
          <p:cNvSpPr/>
          <p:nvPr/>
        </p:nvSpPr>
        <p:spPr>
          <a:xfrm>
            <a:off x="1856520" y="4035960"/>
            <a:ext cx="3287160" cy="363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algn="ctr"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6. &lt;locationPolicy&gt; Response Primitive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26"/>
          <p:cNvSpPr/>
          <p:nvPr/>
        </p:nvSpPr>
        <p:spPr>
          <a:xfrm>
            <a:off x="4947120" y="1269360"/>
            <a:ext cx="1389240" cy="583560"/>
          </a:xfrm>
          <a:prstGeom prst="rect">
            <a:avLst/>
          </a:prstGeom>
          <a:noFill/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1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Registrar CSE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(IN/MN/ASN)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27"/>
          <p:cNvSpPr/>
          <p:nvPr/>
        </p:nvSpPr>
        <p:spPr>
          <a:xfrm>
            <a:off x="2053800" y="1516680"/>
            <a:ext cx="28929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rnd" w="9360">
            <a:solidFill>
              <a:schemeClr val="dk2"/>
            </a:solidFill>
            <a:custDash>
              <a:ds d="600000" sp="500000"/>
            </a:custDash>
            <a:round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  <a:reflection algn="bl" endPos="30000" fadeDir="5400012" rotWithShape="0" sy="-100000"/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18" name="CustomShape 28"/>
          <p:cNvSpPr/>
          <p:nvPr/>
        </p:nvSpPr>
        <p:spPr>
          <a:xfrm>
            <a:off x="3042000" y="1334160"/>
            <a:ext cx="591120" cy="3643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Mca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9"/>
          <p:cNvSpPr/>
          <p:nvPr/>
        </p:nvSpPr>
        <p:spPr>
          <a:xfrm>
            <a:off x="6336720" y="1536840"/>
            <a:ext cx="2892960" cy="24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cap="rnd" w="9360">
            <a:solidFill>
              <a:schemeClr val="dk2"/>
            </a:solidFill>
            <a:custDash>
              <a:ds d="600000" sp="500000"/>
            </a:custDash>
            <a:round/>
          </a:ln>
          <a:effectLst>
            <a:outerShdw algn="bl" blurRad="57150" dir="5400000" dist="19050" rotWithShape="0">
              <a:srgbClr val="000000">
                <a:alpha val="50000"/>
              </a:srgbClr>
            </a:outerShdw>
            <a:reflection algn="bl" endPos="30000" fadeDir="5400012" rotWithShape="0" sy="-100000"/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0" name="CustomShape 30"/>
          <p:cNvSpPr/>
          <p:nvPr/>
        </p:nvSpPr>
        <p:spPr>
          <a:xfrm>
            <a:off x="7497000" y="1369080"/>
            <a:ext cx="591120" cy="334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>
              <a:lnSpc>
                <a:spcPct val="100000"/>
              </a:lnSpc>
            </a:pPr>
            <a:r>
              <a:rPr b="0" lang="en-IN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Mcn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CustomShape 1"/>
          <p:cNvSpPr/>
          <p:nvPr/>
        </p:nvSpPr>
        <p:spPr>
          <a:xfrm>
            <a:off x="334800" y="0"/>
            <a:ext cx="7849800" cy="11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>
              <a:lnSpc>
                <a:spcPct val="90000"/>
              </a:lnSpc>
            </a:pPr>
            <a:r>
              <a:rPr b="1" lang="en-IN" sz="36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Impacts on TS-0001 and TS-0002 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"/>
          <p:cNvSpPr/>
          <p:nvPr/>
        </p:nvSpPr>
        <p:spPr>
          <a:xfrm>
            <a:off x="11697480" y="6492960"/>
            <a:ext cx="49356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r">
              <a:lnSpc>
                <a:spcPct val="100000"/>
              </a:lnSpc>
            </a:pPr>
            <a:fld id="{FFCBAE4D-C8FC-47B8-86D3-57ABC9C584F5}" type="slidenum">
              <a:rPr b="0" lang="en-IN" sz="1200" spc="-1" strike="noStrike">
                <a:solidFill>
                  <a:srgbClr val="979597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&lt;number&gt;</a:t>
            </a:fld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3"/>
          <p:cNvSpPr/>
          <p:nvPr/>
        </p:nvSpPr>
        <p:spPr>
          <a:xfrm>
            <a:off x="688320" y="1426320"/>
            <a:ext cx="9312120" cy="3584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/>
          <a:p>
            <a:pPr marL="457200" indent="-342360">
              <a:lnSpc>
                <a:spcPct val="100000"/>
              </a:lnSpc>
              <a:buClr>
                <a:srgbClr val="434343"/>
              </a:buClr>
              <a:buFont typeface="PT Sans"/>
              <a:buChar char="●"/>
            </a:pPr>
            <a:r>
              <a:rPr b="0" lang="en-IN" sz="1800" spc="-1" strike="noStrike">
                <a:solidFill>
                  <a:srgbClr val="43434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TS-0001 Section 8.3.4 - Location Request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434343"/>
              </a:buClr>
              <a:buFont typeface="PT Sans"/>
              <a:buChar char="●"/>
            </a:pPr>
            <a:r>
              <a:rPr b="0" lang="en-IN" sz="1800" spc="-1" strike="noStrike">
                <a:solidFill>
                  <a:srgbClr val="43434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TS-0001 Section 10.2.9.2 Location Management - Create &lt;locationPolicy&gt;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indent="-342360">
              <a:lnSpc>
                <a:spcPct val="100000"/>
              </a:lnSpc>
              <a:buClr>
                <a:srgbClr val="434343"/>
              </a:buClr>
              <a:buFont typeface="PT Sans"/>
              <a:buChar char="●"/>
            </a:pPr>
            <a:r>
              <a:rPr b="0" lang="en-IN" sz="1800" spc="-1" strike="noStrike">
                <a:solidFill>
                  <a:srgbClr val="434343"/>
                </a:solidFill>
                <a:uFill>
                  <a:solidFill>
                    <a:srgbClr val="ffffff"/>
                  </a:solidFill>
                </a:uFill>
                <a:latin typeface="PT Sans"/>
                <a:ea typeface="PT Sans"/>
              </a:rPr>
              <a:t>TS-0004 Section 7.4.10 Resource Type &lt;locationPolicy&gt;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CustomShape 1"/>
          <p:cNvSpPr/>
          <p:nvPr/>
        </p:nvSpPr>
        <p:spPr>
          <a:xfrm>
            <a:off x="1618200" y="1358640"/>
            <a:ext cx="9271800" cy="1640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ctr"/>
          <a:p>
            <a:pPr algn="ctr">
              <a:lnSpc>
                <a:spcPct val="100000"/>
              </a:lnSpc>
            </a:pPr>
            <a:r>
              <a:rPr b="0" lang="en-IN" sz="36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Thanks for your listening!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IN" sz="3600" spc="-1" strike="noStrike">
                <a:solidFill>
                  <a:srgbClr val="c63133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Q &amp; A</a:t>
            </a:r>
            <a:endParaRPr b="0" lang="en-IN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Application>LibreOffice/5.3.0.3$Linux_X86_64 LibreOffice_project/7074905676c47b82bbcfbea1aeefc84afe1c50e1</Application>
  <Words>311</Words>
  <Paragraphs>64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en-IN</dc:language>
  <cp:lastModifiedBy>Preeti Rani</cp:lastModifiedBy>
  <dcterms:modified xsi:type="dcterms:W3CDTF">2018-04-19T17:13:32Z</dcterms:modified>
  <cp:revision>13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7</vt:i4>
  </property>
</Properties>
</file>