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6" r:id="rId2"/>
    <p:sldId id="286" r:id="rId3"/>
    <p:sldId id="287" r:id="rId4"/>
    <p:sldId id="288" r:id="rId5"/>
    <p:sldId id="289" r:id="rId6"/>
    <p:sldId id="290" r:id="rId7"/>
    <p:sldId id="291" r:id="rId8"/>
    <p:sldId id="293" r:id="rId9"/>
    <p:sldId id="29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 Figueredo" initials="KF" lastIdx="1" clrIdx="0">
    <p:extLst>
      <p:ext uri="{19B8F6BF-5375-455C-9EA6-DF929625EA0E}">
        <p15:presenceInfo xmlns:p15="http://schemas.microsoft.com/office/powerpoint/2012/main" userId="0ac35af2d6dc688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20" autoAdjust="0"/>
    <p:restoredTop sz="93792" autoAdjust="0"/>
  </p:normalViewPr>
  <p:slideViewPr>
    <p:cSldViewPr snapToGrid="0">
      <p:cViewPr varScale="1">
        <p:scale>
          <a:sx n="114" d="100"/>
          <a:sy n="114" d="100"/>
        </p:scale>
        <p:origin x="504" y="4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28E301-3DFA-4C73-9BFF-EDACBE8CE9B5}" type="datetimeFigureOut">
              <a:rPr lang="en-IN" smtClean="0"/>
              <a:t>20-04-2021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A05934-9E10-4F0A-88EF-5F62E8EA335B}" type="slidenum">
              <a:rPr lang="en-IN" smtClean="0"/>
              <a:t>‹#›</a:t>
            </a:fld>
            <a:endParaRPr lang="en-IN"/>
          </a:p>
        </p:txBody>
      </p:sp>
    </p:spTree>
    <p:extLst>
      <p:ext uri="{BB962C8B-B14F-4D97-AF65-F5344CB8AC3E}">
        <p14:creationId xmlns:p14="http://schemas.microsoft.com/office/powerpoint/2010/main" val="84509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2E7F77B7-F5D2-4430-B644-C3C23413CF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81600" y="436970"/>
            <a:ext cx="2491553" cy="1828800"/>
          </a:xfrm>
          <a:prstGeom prst="rect">
            <a:avLst/>
          </a:prstGeom>
        </p:spPr>
      </p:pic>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0" name="Picture 9">
            <a:extLst>
              <a:ext uri="{FF2B5EF4-FFF2-40B4-BE49-F238E27FC236}">
                <a16:creationId xmlns:a16="http://schemas.microsoft.com/office/drawing/2014/main" id="{85BDBC68-9E3C-43BC-AA81-94AA9EBF4D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81600" y="436970"/>
            <a:ext cx="2491553" cy="1828800"/>
          </a:xfrm>
          <a:prstGeom prst="rect">
            <a:avLst/>
          </a:prstGeom>
        </p:spPr>
      </p:pic>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a:extLst>
              <a:ext uri="{FF2B5EF4-FFF2-40B4-BE49-F238E27FC236}">
                <a16:creationId xmlns:a16="http://schemas.microsoft.com/office/drawing/2014/main" id="{EEA7D21F-51CB-45DC-9A24-015A7F7FABE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2336" y="436970"/>
            <a:ext cx="2491553" cy="1828800"/>
          </a:xfrm>
          <a:prstGeom prst="rect">
            <a:avLst/>
          </a:prstGeom>
        </p:spPr>
      </p:pic>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4/20/2021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4/20/2021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4/20/2021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4/20/2021</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4/20/2021</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2303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2020 oneM2M</a:t>
            </a:r>
          </a:p>
          <a:p>
            <a:endParaRPr lang="en-US" sz="900" dirty="0">
              <a:solidFill>
                <a:schemeClr val="bg1">
                  <a:lumMod val="50000"/>
                </a:schemeClr>
              </a:solidFill>
              <a:latin typeface="Myriad Pro Light" panose="020B0603030403020204" pitchFamily="34" charset="0"/>
            </a:endParaRPr>
          </a:p>
        </p:txBody>
      </p:sp>
      <p:pic>
        <p:nvPicPr>
          <p:cNvPr id="5" name="Picture 4">
            <a:extLst>
              <a:ext uri="{FF2B5EF4-FFF2-40B4-BE49-F238E27FC236}">
                <a16:creationId xmlns:a16="http://schemas.microsoft.com/office/drawing/2014/main" id="{836CE169-5B2B-4D1C-A8A1-B2E04F355F4D}"/>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623985" y="141877"/>
            <a:ext cx="1233319" cy="905256"/>
          </a:xfrm>
          <a:prstGeom prst="rect">
            <a:avLst/>
          </a:prstGeom>
        </p:spPr>
      </p:pic>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337BE38-D8F0-414D-B853-6974E94C3C64}"/>
              </a:ext>
            </a:extLst>
          </p:cNvPr>
          <p:cNvSpPr>
            <a:spLocks noGrp="1"/>
          </p:cNvSpPr>
          <p:nvPr>
            <p:ph type="ctrTitle"/>
          </p:nvPr>
        </p:nvSpPr>
        <p:spPr>
          <a:xfrm>
            <a:off x="560835" y="1516645"/>
            <a:ext cx="11296184" cy="2387600"/>
          </a:xfrm>
        </p:spPr>
        <p:txBody>
          <a:bodyPr>
            <a:normAutofit/>
          </a:bodyPr>
          <a:lstStyle/>
          <a:p>
            <a:r>
              <a:rPr lang="en-GB" sz="4800" dirty="0"/>
              <a:t>oneM2M Sustainability </a:t>
            </a:r>
            <a:br>
              <a:rPr lang="en-GB" sz="4800" dirty="0"/>
            </a:br>
            <a:r>
              <a:rPr lang="en-GB" sz="4800" dirty="0"/>
              <a:t>Sub-Committee Kick-off</a:t>
            </a:r>
          </a:p>
        </p:txBody>
      </p:sp>
      <p:sp>
        <p:nvSpPr>
          <p:cNvPr id="9" name="Subtitle 8">
            <a:extLst>
              <a:ext uri="{FF2B5EF4-FFF2-40B4-BE49-F238E27FC236}">
                <a16:creationId xmlns:a16="http://schemas.microsoft.com/office/drawing/2014/main" id="{6A9F35D3-D76C-4801-B397-045CBD3A4E27}"/>
              </a:ext>
            </a:extLst>
          </p:cNvPr>
          <p:cNvSpPr>
            <a:spLocks noGrp="1"/>
          </p:cNvSpPr>
          <p:nvPr>
            <p:ph type="subTitle" idx="1"/>
          </p:nvPr>
        </p:nvSpPr>
        <p:spPr/>
        <p:txBody>
          <a:bodyPr>
            <a:normAutofit/>
          </a:bodyPr>
          <a:lstStyle/>
          <a:p>
            <a:r>
              <a:rPr lang="en-GB" dirty="0"/>
              <a:t>Dale Seed, Convida Wireless</a:t>
            </a:r>
          </a:p>
          <a:p>
            <a:r>
              <a:rPr lang="en-GB" dirty="0"/>
              <a:t>4/20/2021</a:t>
            </a:r>
          </a:p>
        </p:txBody>
      </p:sp>
    </p:spTree>
    <p:extLst>
      <p:ext uri="{BB962C8B-B14F-4D97-AF65-F5344CB8AC3E}">
        <p14:creationId xmlns:p14="http://schemas.microsoft.com/office/powerpoint/2010/main" val="307534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Agenda</a:t>
            </a:r>
          </a:p>
        </p:txBody>
      </p:sp>
      <p:sp>
        <p:nvSpPr>
          <p:cNvPr id="2" name="TextBox 1">
            <a:extLst>
              <a:ext uri="{FF2B5EF4-FFF2-40B4-BE49-F238E27FC236}">
                <a16:creationId xmlns:a16="http://schemas.microsoft.com/office/drawing/2014/main" id="{E451BD8A-AFC3-4C1B-9933-CCC110394689}"/>
              </a:ext>
            </a:extLst>
          </p:cNvPr>
          <p:cNvSpPr txBox="1"/>
          <p:nvPr/>
        </p:nvSpPr>
        <p:spPr>
          <a:xfrm>
            <a:off x="557349" y="1375954"/>
            <a:ext cx="10816045" cy="3693319"/>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Introductions </a:t>
            </a:r>
            <a:r>
              <a:rPr lang="en-US" sz="2400" b="1" dirty="0">
                <a:solidFill>
                  <a:srgbClr val="C63133"/>
                </a:solidFill>
                <a:latin typeface="Myriad Pro" panose="020B0503030403020204" pitchFamily="34" charset="0"/>
                <a:ea typeface="+mj-ea"/>
                <a:cs typeface="+mj-cs"/>
              </a:rPr>
              <a:t>(10 mins)</a:t>
            </a:r>
          </a:p>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SSC objectives </a:t>
            </a:r>
            <a:r>
              <a:rPr lang="en-US" sz="2400" b="1" dirty="0">
                <a:solidFill>
                  <a:srgbClr val="C63133"/>
                </a:solidFill>
                <a:latin typeface="Myriad Pro" panose="020B0503030403020204" pitchFamily="34" charset="0"/>
                <a:ea typeface="+mj-ea"/>
                <a:cs typeface="+mj-cs"/>
              </a:rPr>
              <a:t>(15 mins)</a:t>
            </a:r>
          </a:p>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SSC activities and deliverables </a:t>
            </a:r>
            <a:r>
              <a:rPr lang="en-US" sz="2400" b="1" dirty="0">
                <a:solidFill>
                  <a:srgbClr val="C63133"/>
                </a:solidFill>
                <a:latin typeface="Myriad Pro" panose="020B0503030403020204" pitchFamily="34" charset="0"/>
                <a:ea typeface="+mj-ea"/>
                <a:cs typeface="+mj-cs"/>
              </a:rPr>
              <a:t>(10 mins)</a:t>
            </a:r>
            <a:endParaRPr lang="en-US" sz="2000" dirty="0">
              <a:solidFill>
                <a:srgbClr val="C63133"/>
              </a:solidFill>
              <a:latin typeface="Myriad Pro" panose="020B0503030403020204" pitchFamily="34" charset="0"/>
              <a:ea typeface="+mj-ea"/>
              <a:cs typeface="+mj-cs"/>
            </a:endParaRPr>
          </a:p>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rPr>
              <a:t>Recruitment and networking </a:t>
            </a:r>
            <a:r>
              <a:rPr lang="en-US" sz="2400" b="1" dirty="0">
                <a:solidFill>
                  <a:srgbClr val="C63133"/>
                </a:solidFill>
                <a:latin typeface="Myriad Pro" panose="020B0503030403020204" pitchFamily="34" charset="0"/>
              </a:rPr>
              <a:t>(10 mins)</a:t>
            </a:r>
          </a:p>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Logistics </a:t>
            </a:r>
            <a:r>
              <a:rPr lang="en-US" sz="2400" b="1" dirty="0">
                <a:solidFill>
                  <a:srgbClr val="C63133"/>
                </a:solidFill>
                <a:latin typeface="Myriad Pro" panose="020B0503030403020204" pitchFamily="34" charset="0"/>
                <a:ea typeface="+mj-ea"/>
                <a:cs typeface="+mj-cs"/>
              </a:rPr>
              <a:t>(10 mins)</a:t>
            </a:r>
          </a:p>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Other suggestions </a:t>
            </a:r>
            <a:r>
              <a:rPr lang="en-US" sz="2400" b="1" dirty="0">
                <a:solidFill>
                  <a:srgbClr val="C63133"/>
                </a:solidFill>
                <a:latin typeface="Myriad Pro" panose="020B0503030403020204" pitchFamily="34" charset="0"/>
                <a:ea typeface="+mj-ea"/>
                <a:cs typeface="+mj-cs"/>
              </a:rPr>
              <a:t>(5 mins)</a:t>
            </a:r>
          </a:p>
          <a:p>
            <a:endParaRPr lang="en-US" dirty="0"/>
          </a:p>
        </p:txBody>
      </p:sp>
    </p:spTree>
    <p:extLst>
      <p:ext uri="{BB962C8B-B14F-4D97-AF65-F5344CB8AC3E}">
        <p14:creationId xmlns:p14="http://schemas.microsoft.com/office/powerpoint/2010/main" val="633062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Introductions</a:t>
            </a:r>
          </a:p>
        </p:txBody>
      </p:sp>
      <p:sp>
        <p:nvSpPr>
          <p:cNvPr id="2" name="TextBox 1">
            <a:extLst>
              <a:ext uri="{FF2B5EF4-FFF2-40B4-BE49-F238E27FC236}">
                <a16:creationId xmlns:a16="http://schemas.microsoft.com/office/drawing/2014/main" id="{E451BD8A-AFC3-4C1B-9933-CCC110394689}"/>
              </a:ext>
            </a:extLst>
          </p:cNvPr>
          <p:cNvSpPr txBox="1"/>
          <p:nvPr/>
        </p:nvSpPr>
        <p:spPr>
          <a:xfrm>
            <a:off x="590905" y="1560512"/>
            <a:ext cx="10816045" cy="4201150"/>
          </a:xfrm>
          <a:prstGeom prst="rect">
            <a:avLst/>
          </a:prstGeom>
          <a:noFill/>
        </p:spPr>
        <p:txBody>
          <a:bodyPr wrap="square" rtlCol="0">
            <a:spAutoFit/>
          </a:bodyPr>
          <a:lstStyle/>
          <a:p>
            <a:pPr marL="342900"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Name and company </a:t>
            </a:r>
          </a:p>
          <a:p>
            <a:pPr marL="342900"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What you’d like to see SSC accomplish</a:t>
            </a:r>
          </a:p>
          <a:p>
            <a:pPr marL="342900"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Initial thoughts on how you might like to contribute. For example,</a:t>
            </a:r>
          </a:p>
          <a:p>
            <a:pPr marL="800100" lvl="1" indent="-342900">
              <a:spcBef>
                <a:spcPts val="600"/>
              </a:spcBef>
              <a:buFont typeface="Courier New" panose="02070309020205020404" pitchFamily="49" charset="0"/>
              <a:buChar char="o"/>
            </a:pPr>
            <a:r>
              <a:rPr lang="en-US" sz="1600" dirty="0">
                <a:solidFill>
                  <a:srgbClr val="C63133"/>
                </a:solidFill>
                <a:latin typeface="Myriad Pro" panose="020B0503030403020204" pitchFamily="34" charset="0"/>
                <a:ea typeface="+mj-ea"/>
                <a:cs typeface="+mj-cs"/>
              </a:rPr>
              <a:t>Partners may have a member news report or blog site that we can use to circulate information about SSC that will help extend our reach beyond members that have already expressed an interest here in oneM2M</a:t>
            </a:r>
          </a:p>
          <a:p>
            <a:pPr marL="800100" lvl="1" indent="-342900">
              <a:spcBef>
                <a:spcPts val="600"/>
              </a:spcBef>
              <a:buFont typeface="Courier New" panose="02070309020205020404" pitchFamily="49" charset="0"/>
              <a:buChar char="o"/>
            </a:pPr>
            <a:r>
              <a:rPr lang="en-US" sz="1600" dirty="0">
                <a:solidFill>
                  <a:srgbClr val="C63133"/>
                </a:solidFill>
                <a:latin typeface="Myriad Pro" panose="020B0503030403020204" pitchFamily="34" charset="0"/>
                <a:ea typeface="+mj-ea"/>
                <a:cs typeface="+mj-cs"/>
              </a:rPr>
              <a:t>We are looking for ways to contact colleagues in other organizations that are focusing on sustainability since they may be interested in working together with this initiative. </a:t>
            </a:r>
          </a:p>
          <a:p>
            <a:pPr marL="1257300" lvl="2" indent="-342900">
              <a:spcBef>
                <a:spcPts val="600"/>
              </a:spcBef>
              <a:buFont typeface="Wingdings" panose="05000000000000000000" pitchFamily="2" charset="2"/>
              <a:buChar char="§"/>
            </a:pPr>
            <a:r>
              <a:rPr lang="en-US" sz="1600" dirty="0">
                <a:solidFill>
                  <a:srgbClr val="C63133"/>
                </a:solidFill>
                <a:latin typeface="Myriad Pro" panose="020B0503030403020204" pitchFamily="34" charset="0"/>
                <a:ea typeface="+mj-ea"/>
                <a:cs typeface="+mj-cs"/>
              </a:rPr>
              <a:t>E.g., There may be opportunities to share knowledge about the quantitative impact of IoT on sustainability, etc.  </a:t>
            </a:r>
          </a:p>
          <a:p>
            <a:pPr marL="800100" lvl="1" indent="-342900">
              <a:spcBef>
                <a:spcPts val="600"/>
              </a:spcBef>
              <a:buFont typeface="Courier New" panose="02070309020205020404" pitchFamily="49" charset="0"/>
              <a:buChar char="o"/>
            </a:pPr>
            <a:r>
              <a:rPr lang="en-US" sz="1600" dirty="0">
                <a:solidFill>
                  <a:srgbClr val="C63133"/>
                </a:solidFill>
                <a:latin typeface="Myriad Pro" panose="020B0503030403020204" pitchFamily="34" charset="0"/>
                <a:ea typeface="+mj-ea"/>
                <a:cs typeface="+mj-cs"/>
              </a:rPr>
              <a:t>Are there example applications of IoT that you are aware (e.g., from your company, from your member organization), that demonstrate an impact on sustainability that the SSC might be able to publicize?</a:t>
            </a:r>
          </a:p>
          <a:p>
            <a:pPr marL="800100" lvl="1" indent="-342900">
              <a:spcBef>
                <a:spcPts val="600"/>
              </a:spcBef>
              <a:buFont typeface="Courier New" panose="02070309020205020404" pitchFamily="49" charset="0"/>
              <a:buChar char="o"/>
            </a:pPr>
            <a:r>
              <a:rPr lang="en-US" sz="1600" dirty="0">
                <a:solidFill>
                  <a:srgbClr val="C63133"/>
                </a:solidFill>
                <a:latin typeface="Myriad Pro" panose="020B0503030403020204" pitchFamily="34" charset="0"/>
                <a:ea typeface="+mj-ea"/>
                <a:cs typeface="+mj-cs"/>
              </a:rPr>
              <a:t>Are there IoT technologies having relevance to sustainability that folks are developing or deploying that define new requirements that might be of interest to oneM2M?</a:t>
            </a:r>
            <a:endParaRPr lang="en-US" dirty="0"/>
          </a:p>
        </p:txBody>
      </p:sp>
    </p:spTree>
    <p:extLst>
      <p:ext uri="{BB962C8B-B14F-4D97-AF65-F5344CB8AC3E}">
        <p14:creationId xmlns:p14="http://schemas.microsoft.com/office/powerpoint/2010/main" val="4093331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SSC Objectives</a:t>
            </a:r>
          </a:p>
        </p:txBody>
      </p:sp>
      <p:sp>
        <p:nvSpPr>
          <p:cNvPr id="2" name="TextBox 1">
            <a:extLst>
              <a:ext uri="{FF2B5EF4-FFF2-40B4-BE49-F238E27FC236}">
                <a16:creationId xmlns:a16="http://schemas.microsoft.com/office/drawing/2014/main" id="{E451BD8A-AFC3-4C1B-9933-CCC110394689}"/>
              </a:ext>
            </a:extLst>
          </p:cNvPr>
          <p:cNvSpPr txBox="1"/>
          <p:nvPr/>
        </p:nvSpPr>
        <p:spPr>
          <a:xfrm>
            <a:off x="548960" y="1451454"/>
            <a:ext cx="10816045" cy="3724096"/>
          </a:xfrm>
          <a:prstGeom prst="rect">
            <a:avLst/>
          </a:prstGeom>
          <a:noFill/>
        </p:spPr>
        <p:txBody>
          <a:bodyPr wrap="square" rtlCol="0">
            <a:spAutoFit/>
          </a:bodyPr>
          <a:lstStyle/>
          <a:p>
            <a:pPr marL="342900"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Demonstrate the importance of sustainability, the valuable role of IoT and oneM2M’s commitment to the issue</a:t>
            </a:r>
          </a:p>
          <a:p>
            <a:pPr marL="342900"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Increase awareness of the oneM2M standard and how it can positively impact sustainability</a:t>
            </a:r>
          </a:p>
          <a:p>
            <a:pPr marL="342900"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Generate oneM2M content emphasizing sustainability (that MARCOM can then disseminate) </a:t>
            </a:r>
          </a:p>
          <a:p>
            <a:pPr marL="342900"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Recruit new participants to oneM2M activities (going beyond standardization experts)</a:t>
            </a:r>
          </a:p>
          <a:p>
            <a:pPr marL="342900"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Others?</a:t>
            </a:r>
          </a:p>
        </p:txBody>
      </p:sp>
    </p:spTree>
    <p:extLst>
      <p:ext uri="{BB962C8B-B14F-4D97-AF65-F5344CB8AC3E}">
        <p14:creationId xmlns:p14="http://schemas.microsoft.com/office/powerpoint/2010/main" val="2761098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SSC Activities and Deliverables</a:t>
            </a:r>
          </a:p>
        </p:txBody>
      </p:sp>
      <p:sp>
        <p:nvSpPr>
          <p:cNvPr id="2" name="TextBox 1">
            <a:extLst>
              <a:ext uri="{FF2B5EF4-FFF2-40B4-BE49-F238E27FC236}">
                <a16:creationId xmlns:a16="http://schemas.microsoft.com/office/drawing/2014/main" id="{E451BD8A-AFC3-4C1B-9933-CCC110394689}"/>
              </a:ext>
            </a:extLst>
          </p:cNvPr>
          <p:cNvSpPr txBox="1"/>
          <p:nvPr/>
        </p:nvSpPr>
        <p:spPr>
          <a:xfrm>
            <a:off x="557349" y="1375954"/>
            <a:ext cx="10816045" cy="2793522"/>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Webinars </a:t>
            </a:r>
          </a:p>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Case studies </a:t>
            </a:r>
          </a:p>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Thought leadership articles</a:t>
            </a:r>
          </a:p>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Short papers</a:t>
            </a:r>
          </a:p>
          <a:p>
            <a:pPr marL="342900" indent="-342900">
              <a:lnSpc>
                <a:spcPct val="150000"/>
              </a:lnSpc>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Others?</a:t>
            </a:r>
          </a:p>
        </p:txBody>
      </p:sp>
    </p:spTree>
    <p:extLst>
      <p:ext uri="{BB962C8B-B14F-4D97-AF65-F5344CB8AC3E}">
        <p14:creationId xmlns:p14="http://schemas.microsoft.com/office/powerpoint/2010/main" val="3389817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SSC Recruitment and Networking </a:t>
            </a:r>
          </a:p>
        </p:txBody>
      </p:sp>
      <p:sp>
        <p:nvSpPr>
          <p:cNvPr id="2" name="TextBox 1">
            <a:extLst>
              <a:ext uri="{FF2B5EF4-FFF2-40B4-BE49-F238E27FC236}">
                <a16:creationId xmlns:a16="http://schemas.microsoft.com/office/drawing/2014/main" id="{E451BD8A-AFC3-4C1B-9933-CCC110394689}"/>
              </a:ext>
            </a:extLst>
          </p:cNvPr>
          <p:cNvSpPr txBox="1"/>
          <p:nvPr/>
        </p:nvSpPr>
        <p:spPr>
          <a:xfrm>
            <a:off x="557349" y="1375954"/>
            <a:ext cx="10816045" cy="2985433"/>
          </a:xfrm>
          <a:prstGeom prst="rect">
            <a:avLst/>
          </a:prstGeom>
          <a:noFill/>
        </p:spPr>
        <p:txBody>
          <a:bodyPr wrap="square" rtlCol="0">
            <a:spAutoFit/>
          </a:bodyPr>
          <a:lstStyle/>
          <a:p>
            <a:pPr marL="342900"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Recruit, partner and network with like-minded organizations and individuals focusing on sustainability</a:t>
            </a:r>
          </a:p>
          <a:p>
            <a:pPr marL="800100" lvl="1"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Sustainability experts in industry, academia and research</a:t>
            </a:r>
          </a:p>
          <a:p>
            <a:pPr marL="800100" lvl="1"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Other standards and industry bodies </a:t>
            </a:r>
            <a:r>
              <a:rPr lang="en-US" sz="1600" dirty="0">
                <a:solidFill>
                  <a:srgbClr val="C63133"/>
                </a:solidFill>
                <a:latin typeface="Myriad Pro" panose="020B0503030403020204" pitchFamily="34" charset="0"/>
                <a:ea typeface="+mj-ea"/>
                <a:cs typeface="+mj-cs"/>
              </a:rPr>
              <a:t>(e.g., AIOTI, GSMA, NGMN, etc.)</a:t>
            </a:r>
            <a:endParaRPr lang="en-US" sz="2400" dirty="0">
              <a:solidFill>
                <a:srgbClr val="C63133"/>
              </a:solidFill>
              <a:latin typeface="Myriad Pro" panose="020B0503030403020204" pitchFamily="34" charset="0"/>
              <a:ea typeface="+mj-ea"/>
              <a:cs typeface="+mj-cs"/>
            </a:endParaRPr>
          </a:p>
          <a:p>
            <a:pPr marL="800100" lvl="1"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Colleagues in member organizations</a:t>
            </a:r>
          </a:p>
          <a:p>
            <a:pPr marL="800100" lvl="1" indent="-342900">
              <a:spcBef>
                <a:spcPts val="600"/>
              </a:spcBef>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Others?</a:t>
            </a:r>
          </a:p>
          <a:p>
            <a:endParaRPr lang="en-US" sz="2400" dirty="0">
              <a:solidFill>
                <a:srgbClr val="C63133"/>
              </a:solidFill>
              <a:latin typeface="Myriad Pro" panose="020B0503030403020204" pitchFamily="34" charset="0"/>
              <a:ea typeface="+mj-ea"/>
              <a:cs typeface="+mj-cs"/>
            </a:endParaRPr>
          </a:p>
        </p:txBody>
      </p:sp>
    </p:spTree>
    <p:extLst>
      <p:ext uri="{BB962C8B-B14F-4D97-AF65-F5344CB8AC3E}">
        <p14:creationId xmlns:p14="http://schemas.microsoft.com/office/powerpoint/2010/main" val="619722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SSC Logistics</a:t>
            </a:r>
          </a:p>
        </p:txBody>
      </p:sp>
      <p:sp>
        <p:nvSpPr>
          <p:cNvPr id="2" name="TextBox 1">
            <a:extLst>
              <a:ext uri="{FF2B5EF4-FFF2-40B4-BE49-F238E27FC236}">
                <a16:creationId xmlns:a16="http://schemas.microsoft.com/office/drawing/2014/main" id="{E451BD8A-AFC3-4C1B-9933-CCC110394689}"/>
              </a:ext>
            </a:extLst>
          </p:cNvPr>
          <p:cNvSpPr txBox="1"/>
          <p:nvPr/>
        </p:nvSpPr>
        <p:spPr>
          <a:xfrm>
            <a:off x="557349" y="1375954"/>
            <a:ext cx="6514570" cy="4678204"/>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rgbClr val="C63133"/>
                </a:solidFill>
                <a:latin typeface="Myriad Pro" panose="020B0503030403020204" pitchFamily="34" charset="0"/>
                <a:ea typeface="+mj-ea"/>
                <a:cs typeface="+mj-cs"/>
              </a:rPr>
              <a:t>Next meeting? </a:t>
            </a:r>
          </a:p>
          <a:p>
            <a:pPr marL="800100" lvl="1" indent="-342900">
              <a:buFont typeface="Arial" panose="020B0604020202020204" pitchFamily="34" charset="0"/>
              <a:buChar char="•"/>
            </a:pPr>
            <a:r>
              <a:rPr lang="en-US" sz="2000" dirty="0">
                <a:solidFill>
                  <a:srgbClr val="C63133"/>
                </a:solidFill>
                <a:latin typeface="Myriad Pro" panose="020B0503030403020204" pitchFamily="34" charset="0"/>
                <a:ea typeface="+mj-ea"/>
                <a:cs typeface="+mj-cs"/>
              </a:rPr>
              <a:t>Proposal - Tuesday April 19 – 11am UTC?</a:t>
            </a:r>
          </a:p>
          <a:p>
            <a:pPr lvl="1"/>
            <a:r>
              <a:rPr lang="en-US" sz="2000" dirty="0">
                <a:solidFill>
                  <a:srgbClr val="C63133"/>
                </a:solidFill>
                <a:latin typeface="Myriad Pro" panose="020B0503030403020204" pitchFamily="34" charset="0"/>
                <a:ea typeface="+mj-ea"/>
                <a:cs typeface="+mj-cs"/>
              </a:rPr>
              <a:t>	</a:t>
            </a:r>
            <a:r>
              <a:rPr lang="en-US" sz="1400" dirty="0">
                <a:solidFill>
                  <a:srgbClr val="C63133"/>
                </a:solidFill>
                <a:latin typeface="Myriad Pro" panose="020B0503030403020204" pitchFamily="34" charset="0"/>
                <a:ea typeface="+mj-ea"/>
                <a:cs typeface="+mj-cs"/>
              </a:rPr>
              <a:t>(7am New York, 4:30pm India, 1pm Paris, 8pm Seoul)</a:t>
            </a:r>
          </a:p>
          <a:p>
            <a:pPr marL="342900" indent="-342900">
              <a:buFont typeface="Arial" panose="020B0604020202020204" pitchFamily="34" charset="0"/>
              <a:buChar char="•"/>
            </a:pPr>
            <a:endParaRPr lang="en-US" sz="2000" dirty="0">
              <a:solidFill>
                <a:srgbClr val="C63133"/>
              </a:solidFill>
              <a:latin typeface="Myriad Pro" panose="020B0503030403020204" pitchFamily="34" charset="0"/>
              <a:ea typeface="+mj-ea"/>
              <a:cs typeface="+mj-cs"/>
            </a:endParaRPr>
          </a:p>
          <a:p>
            <a:pPr marL="342900" indent="-342900">
              <a:buFont typeface="Arial" panose="020B0604020202020204" pitchFamily="34" charset="0"/>
              <a:buChar char="•"/>
            </a:pPr>
            <a:r>
              <a:rPr lang="en-US" sz="2000" dirty="0">
                <a:solidFill>
                  <a:srgbClr val="C63133"/>
                </a:solidFill>
                <a:latin typeface="Myriad Pro" panose="020B0503030403020204" pitchFamily="34" charset="0"/>
                <a:ea typeface="+mj-ea"/>
                <a:cs typeface="+mj-cs"/>
              </a:rPr>
              <a:t>Meeting cadence? </a:t>
            </a:r>
          </a:p>
          <a:p>
            <a:pPr marL="800100" lvl="1" indent="-342900">
              <a:buFont typeface="Arial" panose="020B0604020202020204" pitchFamily="34" charset="0"/>
              <a:buChar char="•"/>
            </a:pPr>
            <a:r>
              <a:rPr lang="en-US" sz="2000" dirty="0">
                <a:solidFill>
                  <a:srgbClr val="C63133"/>
                </a:solidFill>
                <a:latin typeface="Myriad Pro" panose="020B0503030403020204" pitchFamily="34" charset="0"/>
                <a:ea typeface="+mj-ea"/>
                <a:cs typeface="+mj-cs"/>
              </a:rPr>
              <a:t>Proposal – Initially bi-weekly then maybe monthly?</a:t>
            </a:r>
          </a:p>
          <a:p>
            <a:pPr marL="342900" indent="-342900">
              <a:buFont typeface="Arial" panose="020B0604020202020204" pitchFamily="34" charset="0"/>
              <a:buChar char="•"/>
            </a:pPr>
            <a:endParaRPr lang="en-US" sz="2000" dirty="0">
              <a:solidFill>
                <a:srgbClr val="C63133"/>
              </a:solidFill>
              <a:latin typeface="Myriad Pro" panose="020B0503030403020204" pitchFamily="34" charset="0"/>
              <a:ea typeface="+mj-ea"/>
              <a:cs typeface="+mj-cs"/>
            </a:endParaRPr>
          </a:p>
          <a:p>
            <a:pPr marL="342900" indent="-342900">
              <a:buFont typeface="Arial" panose="020B0604020202020204" pitchFamily="34" charset="0"/>
              <a:buChar char="•"/>
            </a:pPr>
            <a:r>
              <a:rPr lang="en-US" sz="2000" dirty="0">
                <a:solidFill>
                  <a:srgbClr val="C63133"/>
                </a:solidFill>
                <a:latin typeface="Myriad Pro" panose="020B0503030403020204" pitchFamily="34" charset="0"/>
                <a:ea typeface="+mj-ea"/>
                <a:cs typeface="+mj-cs"/>
              </a:rPr>
              <a:t>Email List - </a:t>
            </a:r>
            <a:r>
              <a:rPr lang="en-US" sz="2000" dirty="0">
                <a:solidFill>
                  <a:srgbClr val="C63133"/>
                </a:solidFill>
                <a:latin typeface="Myriad Pro" panose="020B0503030403020204" pitchFamily="34" charset="0"/>
              </a:rPr>
              <a:t>ONEM2M_SSC@LIST.ONEM2M.ORG</a:t>
            </a:r>
            <a:endParaRPr lang="en-US" sz="2000" dirty="0">
              <a:solidFill>
                <a:srgbClr val="C63133"/>
              </a:solidFill>
              <a:latin typeface="Myriad Pro" panose="020B0503030403020204" pitchFamily="34" charset="0"/>
              <a:ea typeface="+mj-ea"/>
              <a:cs typeface="+mj-cs"/>
            </a:endParaRPr>
          </a:p>
          <a:p>
            <a:pPr marL="800100" lvl="1" indent="-342900">
              <a:buFont typeface="Arial" panose="020B0604020202020204" pitchFamily="34" charset="0"/>
              <a:buChar char="•"/>
            </a:pPr>
            <a:r>
              <a:rPr lang="en-US" dirty="0">
                <a:solidFill>
                  <a:srgbClr val="C63133"/>
                </a:solidFill>
                <a:latin typeface="Myriad Pro" panose="020B0503030403020204" pitchFamily="34" charset="0"/>
                <a:ea typeface="+mj-ea"/>
                <a:cs typeface="+mj-cs"/>
              </a:rPr>
              <a:t>List owner: </a:t>
            </a:r>
            <a:r>
              <a:rPr lang="en-US" sz="1600" dirty="0">
                <a:solidFill>
                  <a:srgbClr val="C63133"/>
                </a:solidFill>
                <a:latin typeface="Myriad Pro" panose="020B0503030403020204" pitchFamily="34" charset="0"/>
                <a:ea typeface="+mj-ea"/>
                <a:cs typeface="+mj-cs"/>
              </a:rPr>
              <a:t>ONEM2M_SSC-request@LIST.ONEM2M.ORG</a:t>
            </a:r>
            <a:endParaRPr lang="en-US" dirty="0">
              <a:solidFill>
                <a:srgbClr val="C63133"/>
              </a:solidFill>
              <a:latin typeface="Myriad Pro" panose="020B0503030403020204" pitchFamily="34" charset="0"/>
              <a:ea typeface="+mj-ea"/>
              <a:cs typeface="+mj-cs"/>
            </a:endParaRPr>
          </a:p>
          <a:p>
            <a:endParaRPr lang="en-US" sz="2000" dirty="0">
              <a:solidFill>
                <a:srgbClr val="C63133"/>
              </a:solidFill>
              <a:latin typeface="Myriad Pro" panose="020B0503030403020204" pitchFamily="34" charset="0"/>
              <a:ea typeface="+mj-ea"/>
              <a:cs typeface="+mj-cs"/>
            </a:endParaRPr>
          </a:p>
          <a:p>
            <a:pPr marL="342900" indent="-342900">
              <a:buFont typeface="Arial" panose="020B0604020202020204" pitchFamily="34" charset="0"/>
              <a:buChar char="•"/>
            </a:pPr>
            <a:r>
              <a:rPr lang="en-US" sz="2000" dirty="0">
                <a:solidFill>
                  <a:srgbClr val="C63133"/>
                </a:solidFill>
                <a:latin typeface="Myriad Pro" panose="020B0503030403020204" pitchFamily="34" charset="0"/>
                <a:ea typeface="+mj-ea"/>
                <a:cs typeface="+mj-cs"/>
              </a:rPr>
              <a:t>Contributions</a:t>
            </a:r>
          </a:p>
          <a:p>
            <a:pPr marL="800100" lvl="1" indent="-342900">
              <a:buFont typeface="Arial" panose="020B0604020202020204" pitchFamily="34" charset="0"/>
              <a:buChar char="•"/>
            </a:pPr>
            <a:r>
              <a:rPr lang="en-US" sz="2000" dirty="0">
                <a:solidFill>
                  <a:srgbClr val="C63133"/>
                </a:solidFill>
                <a:latin typeface="Myriad Pro" panose="020B0503030403020204" pitchFamily="34" charset="0"/>
                <a:ea typeface="+mj-ea"/>
                <a:cs typeface="+mj-cs"/>
              </a:rPr>
              <a:t>Members – oneM2M Portal</a:t>
            </a:r>
          </a:p>
          <a:p>
            <a:pPr marL="800100" lvl="1" indent="-342900">
              <a:buFont typeface="Arial" panose="020B0604020202020204" pitchFamily="34" charset="0"/>
              <a:buChar char="•"/>
            </a:pPr>
            <a:r>
              <a:rPr lang="en-US" sz="2000" dirty="0">
                <a:solidFill>
                  <a:srgbClr val="C63133"/>
                </a:solidFill>
                <a:latin typeface="Myriad Pro" panose="020B0503030403020204" pitchFamily="34" charset="0"/>
                <a:ea typeface="+mj-ea"/>
                <a:cs typeface="+mj-cs"/>
              </a:rPr>
              <a:t>Non-members – oneM2M FTP site (stay tuned)</a:t>
            </a:r>
          </a:p>
          <a:p>
            <a:endParaRPr lang="en-US" sz="2000" dirty="0">
              <a:solidFill>
                <a:srgbClr val="C63133"/>
              </a:solidFill>
              <a:latin typeface="Myriad Pro" panose="020B0503030403020204" pitchFamily="34" charset="0"/>
              <a:ea typeface="+mj-ea"/>
              <a:cs typeface="+mj-cs"/>
            </a:endParaRPr>
          </a:p>
        </p:txBody>
      </p:sp>
      <p:pic>
        <p:nvPicPr>
          <p:cNvPr id="3" name="Picture 2">
            <a:extLst>
              <a:ext uri="{FF2B5EF4-FFF2-40B4-BE49-F238E27FC236}">
                <a16:creationId xmlns:a16="http://schemas.microsoft.com/office/drawing/2014/main" id="{D2683165-B362-4B00-9C64-313C2D85734C}"/>
              </a:ext>
            </a:extLst>
          </p:cNvPr>
          <p:cNvPicPr>
            <a:picLocks noChangeAspect="1"/>
          </p:cNvPicPr>
          <p:nvPr/>
        </p:nvPicPr>
        <p:blipFill rotWithShape="1">
          <a:blip r:embed="rId2"/>
          <a:srcRect t="9985" r="44725" b="23554"/>
          <a:stretch/>
        </p:blipFill>
        <p:spPr>
          <a:xfrm>
            <a:off x="6975348" y="3049355"/>
            <a:ext cx="4946904" cy="3221864"/>
          </a:xfrm>
          <a:prstGeom prst="rect">
            <a:avLst/>
          </a:prstGeom>
        </p:spPr>
      </p:pic>
      <p:cxnSp>
        <p:nvCxnSpPr>
          <p:cNvPr id="6" name="Straight Arrow Connector 5">
            <a:extLst>
              <a:ext uri="{FF2B5EF4-FFF2-40B4-BE49-F238E27FC236}">
                <a16:creationId xmlns:a16="http://schemas.microsoft.com/office/drawing/2014/main" id="{6847209B-5AC1-4555-A224-C5FF774B30F5}"/>
              </a:ext>
            </a:extLst>
          </p:cNvPr>
          <p:cNvCxnSpPr>
            <a:cxnSpLocks/>
          </p:cNvCxnSpPr>
          <p:nvPr/>
        </p:nvCxnSpPr>
        <p:spPr>
          <a:xfrm flipV="1">
            <a:off x="4588778" y="4488112"/>
            <a:ext cx="5192785" cy="738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1981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Next Steps</a:t>
            </a:r>
          </a:p>
        </p:txBody>
      </p:sp>
      <p:sp>
        <p:nvSpPr>
          <p:cNvPr id="2" name="TextBox 1">
            <a:extLst>
              <a:ext uri="{FF2B5EF4-FFF2-40B4-BE49-F238E27FC236}">
                <a16:creationId xmlns:a16="http://schemas.microsoft.com/office/drawing/2014/main" id="{E451BD8A-AFC3-4C1B-9933-CCC110394689}"/>
              </a:ext>
            </a:extLst>
          </p:cNvPr>
          <p:cNvSpPr txBox="1"/>
          <p:nvPr/>
        </p:nvSpPr>
        <p:spPr>
          <a:xfrm>
            <a:off x="557349" y="1375954"/>
            <a:ext cx="10816045" cy="830997"/>
          </a:xfrm>
          <a:prstGeom prst="rect">
            <a:avLst/>
          </a:prstGeom>
          <a:noFill/>
        </p:spPr>
        <p:txBody>
          <a:bodyPr wrap="square" rtlCol="0">
            <a:spAutoFit/>
          </a:bodyPr>
          <a:lstStyle/>
          <a:p>
            <a:pPr marL="342900" indent="-342900">
              <a:buFont typeface="Arial" panose="020B0604020202020204" pitchFamily="34" charset="0"/>
              <a:buChar char="•"/>
            </a:pPr>
            <a:endParaRPr lang="en-US" sz="2400" dirty="0">
              <a:solidFill>
                <a:srgbClr val="C63133"/>
              </a:solidFill>
              <a:latin typeface="Myriad Pro" panose="020B0503030403020204" pitchFamily="34" charset="0"/>
              <a:ea typeface="+mj-ea"/>
              <a:cs typeface="+mj-cs"/>
            </a:endParaRPr>
          </a:p>
          <a:p>
            <a:endParaRPr lang="en-US" sz="2400" dirty="0">
              <a:solidFill>
                <a:srgbClr val="C63133"/>
              </a:solidFill>
              <a:latin typeface="Myriad Pro" panose="020B0503030403020204" pitchFamily="34" charset="0"/>
              <a:ea typeface="+mj-ea"/>
              <a:cs typeface="+mj-cs"/>
            </a:endParaRPr>
          </a:p>
        </p:txBody>
      </p:sp>
      <p:sp>
        <p:nvSpPr>
          <p:cNvPr id="3" name="Rectangle 2">
            <a:extLst>
              <a:ext uri="{FF2B5EF4-FFF2-40B4-BE49-F238E27FC236}">
                <a16:creationId xmlns:a16="http://schemas.microsoft.com/office/drawing/2014/main" id="{55634365-AD1D-45BC-BCDB-5CF1FABC0008}"/>
              </a:ext>
            </a:extLst>
          </p:cNvPr>
          <p:cNvSpPr/>
          <p:nvPr/>
        </p:nvSpPr>
        <p:spPr>
          <a:xfrm>
            <a:off x="657137" y="1606786"/>
            <a:ext cx="9006980" cy="3416320"/>
          </a:xfrm>
          <a:prstGeom prst="rect">
            <a:avLst/>
          </a:prstGeom>
        </p:spPr>
        <p:txBody>
          <a:bodyPr wrap="square">
            <a:spAutoFit/>
          </a:bodyPr>
          <a:lstStyle/>
          <a:p>
            <a:pPr marL="342900" indent="-342900">
              <a:buFont typeface="Arial" panose="020B0604020202020204" pitchFamily="34" charset="0"/>
              <a:buChar char="•"/>
            </a:pPr>
            <a:r>
              <a:rPr lang="en-US" sz="2400" dirty="0">
                <a:solidFill>
                  <a:srgbClr val="C63133"/>
                </a:solidFill>
                <a:latin typeface="Myriad Pro" panose="020B0503030403020204" pitchFamily="34" charset="0"/>
              </a:rPr>
              <a:t>Issue initial SSC press release</a:t>
            </a:r>
          </a:p>
          <a:p>
            <a:endParaRPr lang="en-US" sz="2400" dirty="0">
              <a:solidFill>
                <a:srgbClr val="C63133"/>
              </a:solidFill>
              <a:latin typeface="Myriad Pro" panose="020B0503030403020204" pitchFamily="34" charset="0"/>
            </a:endParaRPr>
          </a:p>
          <a:p>
            <a:pPr marL="342900" indent="-342900">
              <a:buFont typeface="Arial" panose="020B0604020202020204" pitchFamily="34" charset="0"/>
              <a:buChar char="•"/>
            </a:pPr>
            <a:r>
              <a:rPr lang="en-US" sz="2400" dirty="0">
                <a:solidFill>
                  <a:srgbClr val="C63133"/>
                </a:solidFill>
                <a:latin typeface="Myriad Pro" panose="020B0503030403020204" pitchFamily="34" charset="0"/>
              </a:rPr>
              <a:t>Continue to get the word out about SSC and recruit folks</a:t>
            </a:r>
          </a:p>
          <a:p>
            <a:pPr marL="342900" indent="-342900">
              <a:buFont typeface="Arial" panose="020B0604020202020204" pitchFamily="34" charset="0"/>
              <a:buChar char="•"/>
            </a:pPr>
            <a:endParaRPr lang="en-US" sz="2400" dirty="0">
              <a:solidFill>
                <a:srgbClr val="C63133"/>
              </a:solidFill>
              <a:latin typeface="Myriad Pro" panose="020B0503030403020204" pitchFamily="34" charset="0"/>
            </a:endParaRPr>
          </a:p>
          <a:p>
            <a:pPr marL="342900" indent="-342900">
              <a:buFont typeface="Arial" panose="020B0604020202020204" pitchFamily="34" charset="0"/>
              <a:buChar char="•"/>
            </a:pPr>
            <a:r>
              <a:rPr lang="en-US" sz="2400" dirty="0">
                <a:solidFill>
                  <a:srgbClr val="C63133"/>
                </a:solidFill>
                <a:latin typeface="Myriad Pro" panose="020B0503030403020204" pitchFamily="34" charset="0"/>
              </a:rPr>
              <a:t>Firm-up near-term plans/roadmap and deliverables</a:t>
            </a:r>
          </a:p>
          <a:p>
            <a:endParaRPr lang="en-US" sz="2400" dirty="0">
              <a:solidFill>
                <a:srgbClr val="C63133"/>
              </a:solidFill>
              <a:latin typeface="Myriad Pro" panose="020B0503030403020204" pitchFamily="34" charset="0"/>
            </a:endParaRPr>
          </a:p>
          <a:p>
            <a:pPr marL="342900" indent="-342900">
              <a:buFont typeface="Arial" panose="020B0604020202020204" pitchFamily="34" charset="0"/>
              <a:buChar char="•"/>
            </a:pPr>
            <a:r>
              <a:rPr lang="en-US" sz="2400" dirty="0">
                <a:solidFill>
                  <a:srgbClr val="C63133"/>
                </a:solidFill>
                <a:latin typeface="Myriad Pro" panose="020B0503030403020204" pitchFamily="34" charset="0"/>
              </a:rPr>
              <a:t>Firm up partnerships with other like-minded organizations</a:t>
            </a:r>
          </a:p>
          <a:p>
            <a:pPr marL="342900" indent="-342900">
              <a:buFont typeface="Arial" panose="020B0604020202020204" pitchFamily="34" charset="0"/>
              <a:buChar char="•"/>
            </a:pPr>
            <a:endParaRPr lang="en-US" sz="2400" dirty="0">
              <a:solidFill>
                <a:srgbClr val="C63133"/>
              </a:solidFill>
              <a:latin typeface="Myriad Pro" panose="020B0503030403020204" pitchFamily="34" charset="0"/>
            </a:endParaRPr>
          </a:p>
          <a:p>
            <a:pPr marL="342900" indent="-342900">
              <a:buFont typeface="Arial" panose="020B0604020202020204" pitchFamily="34" charset="0"/>
              <a:buChar char="•"/>
            </a:pPr>
            <a:r>
              <a:rPr lang="en-US" sz="2400" dirty="0">
                <a:solidFill>
                  <a:srgbClr val="C63133"/>
                </a:solidFill>
                <a:latin typeface="Myriad Pro" panose="020B0503030403020204" pitchFamily="34" charset="0"/>
              </a:rPr>
              <a:t>Others?</a:t>
            </a:r>
          </a:p>
        </p:txBody>
      </p:sp>
    </p:spTree>
    <p:extLst>
      <p:ext uri="{BB962C8B-B14F-4D97-AF65-F5344CB8AC3E}">
        <p14:creationId xmlns:p14="http://schemas.microsoft.com/office/powerpoint/2010/main" val="3013539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Other Suggestions?</a:t>
            </a:r>
          </a:p>
        </p:txBody>
      </p:sp>
      <p:sp>
        <p:nvSpPr>
          <p:cNvPr id="2" name="TextBox 1">
            <a:extLst>
              <a:ext uri="{FF2B5EF4-FFF2-40B4-BE49-F238E27FC236}">
                <a16:creationId xmlns:a16="http://schemas.microsoft.com/office/drawing/2014/main" id="{E451BD8A-AFC3-4C1B-9933-CCC110394689}"/>
              </a:ext>
            </a:extLst>
          </p:cNvPr>
          <p:cNvSpPr txBox="1"/>
          <p:nvPr/>
        </p:nvSpPr>
        <p:spPr>
          <a:xfrm>
            <a:off x="557349" y="1375954"/>
            <a:ext cx="10816045" cy="830997"/>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C63133"/>
                </a:solidFill>
                <a:latin typeface="Myriad Pro" panose="020B0503030403020204" pitchFamily="34" charset="0"/>
                <a:ea typeface="+mj-ea"/>
                <a:cs typeface="+mj-cs"/>
              </a:rPr>
              <a:t>???</a:t>
            </a:r>
          </a:p>
          <a:p>
            <a:endParaRPr lang="en-US" sz="2400" dirty="0">
              <a:solidFill>
                <a:srgbClr val="C63133"/>
              </a:solidFill>
              <a:latin typeface="Myriad Pro" panose="020B0503030403020204" pitchFamily="34" charset="0"/>
              <a:ea typeface="+mj-ea"/>
              <a:cs typeface="+mj-cs"/>
            </a:endParaRPr>
          </a:p>
        </p:txBody>
      </p:sp>
    </p:spTree>
    <p:extLst>
      <p:ext uri="{BB962C8B-B14F-4D97-AF65-F5344CB8AC3E}">
        <p14:creationId xmlns:p14="http://schemas.microsoft.com/office/powerpoint/2010/main" val="32806656"/>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751</TotalTime>
  <Words>461</Words>
  <Application>Microsoft Office PowerPoint</Application>
  <PresentationFormat>Widescreen</PresentationFormat>
  <Paragraphs>63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Courier New</vt:lpstr>
      <vt:lpstr>Myriad Pro</vt:lpstr>
      <vt:lpstr>Myriad Pro Light</vt:lpstr>
      <vt:lpstr>Wingdings</vt:lpstr>
      <vt:lpstr>Office Theme</vt:lpstr>
      <vt:lpstr>oneM2M Sustainability  Sub-Committee Kick-off</vt:lpstr>
      <vt:lpstr>Agenda</vt:lpstr>
      <vt:lpstr>Introductions</vt:lpstr>
      <vt:lpstr>SSC Objectives</vt:lpstr>
      <vt:lpstr>SSC Activities and Deliverables</vt:lpstr>
      <vt:lpstr>SSC Recruitment and Networking </vt:lpstr>
      <vt:lpstr>SSC Logistics</vt:lpstr>
      <vt:lpstr>Next Steps</vt:lpstr>
      <vt:lpstr>Other Suggestions?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Dale</cp:lastModifiedBy>
  <cp:revision>63</cp:revision>
  <dcterms:created xsi:type="dcterms:W3CDTF">2017-09-21T15:46:31Z</dcterms:created>
  <dcterms:modified xsi:type="dcterms:W3CDTF">2021-04-20T11:50:53Z</dcterms:modified>
</cp:coreProperties>
</file>