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8" r:id="rId2"/>
    <p:sldId id="882" r:id="rId3"/>
    <p:sldId id="309" r:id="rId4"/>
    <p:sldId id="889" r:id="rId5"/>
    <p:sldId id="318" r:id="rId6"/>
    <p:sldId id="891" r:id="rId7"/>
    <p:sldId id="297" r:id="rId8"/>
    <p:sldId id="282" r:id="rId9"/>
    <p:sldId id="298" r:id="rId10"/>
    <p:sldId id="295" r:id="rId11"/>
    <p:sldId id="303" r:id="rId12"/>
    <p:sldId id="886" r:id="rId13"/>
    <p:sldId id="888" r:id="rId14"/>
    <p:sldId id="360" r:id="rId15"/>
    <p:sldId id="286" r:id="rId16"/>
    <p:sldId id="311" r:id="rId17"/>
    <p:sldId id="320" r:id="rId18"/>
    <p:sldId id="342" r:id="rId19"/>
    <p:sldId id="885"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FC0C"/>
    <a:srgbClr val="005480"/>
    <a:srgbClr val="C631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60" autoAdjust="0"/>
    <p:restoredTop sz="90129" autoAdjust="0"/>
  </p:normalViewPr>
  <p:slideViewPr>
    <p:cSldViewPr snapToGrid="0">
      <p:cViewPr varScale="1">
        <p:scale>
          <a:sx n="103" d="100"/>
          <a:sy n="103" d="100"/>
        </p:scale>
        <p:origin x="852" y="7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28E301-3DFA-4C73-9BFF-EDACBE8CE9B5}" type="datetimeFigureOut">
              <a:rPr lang="en-IN" smtClean="0"/>
              <a:t>27-05-2021</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DA05934-9E10-4F0A-88EF-5F62E8EA335B}" type="slidenum">
              <a:rPr lang="en-IN" smtClean="0"/>
              <a:t>‹#›</a:t>
            </a:fld>
            <a:endParaRPr lang="en-IN"/>
          </a:p>
        </p:txBody>
      </p:sp>
    </p:spTree>
    <p:extLst>
      <p:ext uri="{BB962C8B-B14F-4D97-AF65-F5344CB8AC3E}">
        <p14:creationId xmlns:p14="http://schemas.microsoft.com/office/powerpoint/2010/main" val="845095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5"/>
          </p:nvPr>
        </p:nvSpPr>
        <p:spPr/>
        <p:txBody>
          <a:bodyPr/>
          <a:lstStyle/>
          <a:p>
            <a:fld id="{2DA05934-9E10-4F0A-88EF-5F62E8EA335B}" type="slidenum">
              <a:rPr lang="en-IN" smtClean="0"/>
              <a:t>2</a:t>
            </a:fld>
            <a:endParaRPr lang="en-IN"/>
          </a:p>
        </p:txBody>
      </p:sp>
    </p:spTree>
    <p:extLst>
      <p:ext uri="{BB962C8B-B14F-4D97-AF65-F5344CB8AC3E}">
        <p14:creationId xmlns:p14="http://schemas.microsoft.com/office/powerpoint/2010/main" val="27071997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10"/>
          </p:nvPr>
        </p:nvSpPr>
        <p:spPr/>
        <p:txBody>
          <a:bodyPr/>
          <a:lstStyle/>
          <a:p>
            <a:fld id="{F40B2651-FE0E-477E-B5DF-3423A61E21AD}" type="slidenum">
              <a:rPr lang="en-US" smtClean="0"/>
              <a:t>18</a:t>
            </a:fld>
            <a:endParaRPr lang="en-US"/>
          </a:p>
        </p:txBody>
      </p:sp>
    </p:spTree>
    <p:extLst>
      <p:ext uri="{BB962C8B-B14F-4D97-AF65-F5344CB8AC3E}">
        <p14:creationId xmlns:p14="http://schemas.microsoft.com/office/powerpoint/2010/main" val="24107565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sz="1200" kern="1200" dirty="0">
              <a:solidFill>
                <a:schemeClr val="tx1"/>
              </a:solidFill>
              <a:effectLst/>
              <a:latin typeface="+mn-lt"/>
              <a:ea typeface="+mn-ea"/>
              <a:cs typeface="+mn-cs"/>
            </a:endParaRPr>
          </a:p>
          <a:p>
            <a:r>
              <a:rPr lang="en-US" dirty="0"/>
              <a:t>oneM2M is the global Partnership Project that specifies a horizontal IoT Service Layer standard. </a:t>
            </a:r>
          </a:p>
          <a:p>
            <a:endParaRPr lang="en-US" dirty="0"/>
          </a:p>
          <a:p>
            <a:r>
              <a:rPr lang="en-US" dirty="0"/>
              <a:t>oneM2M has reached the market and it is a mature and deployed standard. By design its inter-working with other standards and even with proprietary solutions already on the market.</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Most recently India has adopted oneM2M standards at the national level towards the end of 2020. Especially for use in its Smart City deployments </a:t>
            </a:r>
            <a:endParaRPr lang="en-US" dirty="0"/>
          </a:p>
        </p:txBody>
      </p:sp>
      <p:sp>
        <p:nvSpPr>
          <p:cNvPr id="4" name="Foliennummernplatzhalter 3"/>
          <p:cNvSpPr>
            <a:spLocks noGrp="1"/>
          </p:cNvSpPr>
          <p:nvPr>
            <p:ph type="sldNum" sz="quarter" idx="5"/>
          </p:nvPr>
        </p:nvSpPr>
        <p:spPr/>
        <p:txBody>
          <a:bodyPr/>
          <a:lstStyle/>
          <a:p>
            <a:fld id="{2DA05934-9E10-4F0A-88EF-5F62E8EA335B}" type="slidenum">
              <a:rPr lang="en-IN" smtClean="0"/>
              <a:t>3</a:t>
            </a:fld>
            <a:endParaRPr lang="en-IN"/>
          </a:p>
        </p:txBody>
      </p:sp>
    </p:spTree>
    <p:extLst>
      <p:ext uri="{BB962C8B-B14F-4D97-AF65-F5344CB8AC3E}">
        <p14:creationId xmlns:p14="http://schemas.microsoft.com/office/powerpoint/2010/main" val="29105027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sz="1200" kern="1200" dirty="0">
                <a:solidFill>
                  <a:schemeClr val="tx1"/>
                </a:solidFill>
                <a:effectLst/>
                <a:latin typeface="+mn-lt"/>
                <a:ea typeface="+mn-ea"/>
                <a:cs typeface="+mn-cs"/>
              </a:rPr>
              <a:t>Re-</a:t>
            </a:r>
            <a:r>
              <a:rPr lang="de-AT" sz="1200" kern="1200" dirty="0" err="1">
                <a:solidFill>
                  <a:schemeClr val="tx1"/>
                </a:solidFill>
                <a:effectLst/>
                <a:latin typeface="+mn-lt"/>
                <a:ea typeface="+mn-ea"/>
                <a:cs typeface="+mn-cs"/>
              </a:rPr>
              <a:t>use</a:t>
            </a:r>
            <a:r>
              <a:rPr lang="de-AT" sz="1200" kern="1200" dirty="0">
                <a:solidFill>
                  <a:schemeClr val="tx1"/>
                </a:solidFill>
                <a:effectLst/>
                <a:latin typeface="+mn-lt"/>
                <a:ea typeface="+mn-ea"/>
                <a:cs typeface="+mn-cs"/>
              </a:rPr>
              <a:t> </a:t>
            </a:r>
            <a:r>
              <a:rPr lang="de-AT" sz="1200" kern="1200" dirty="0" err="1">
                <a:solidFill>
                  <a:schemeClr val="tx1"/>
                </a:solidFill>
                <a:effectLst/>
                <a:latin typeface="+mn-lt"/>
                <a:ea typeface="+mn-ea"/>
                <a:cs typeface="+mn-cs"/>
              </a:rPr>
              <a:t>instead</a:t>
            </a:r>
            <a:r>
              <a:rPr lang="de-AT" sz="1200" kern="1200" dirty="0">
                <a:solidFill>
                  <a:schemeClr val="tx1"/>
                </a:solidFill>
                <a:effectLst/>
                <a:latin typeface="+mn-lt"/>
                <a:ea typeface="+mn-ea"/>
                <a:cs typeface="+mn-cs"/>
              </a:rPr>
              <a:t> of </a:t>
            </a:r>
            <a:r>
              <a:rPr lang="de-AT" sz="1200" kern="1200" dirty="0" err="1">
                <a:solidFill>
                  <a:schemeClr val="tx1"/>
                </a:solidFill>
                <a:effectLst/>
                <a:latin typeface="+mn-lt"/>
                <a:ea typeface="+mn-ea"/>
                <a:cs typeface="+mn-cs"/>
              </a:rPr>
              <a:t>re</a:t>
            </a:r>
            <a:r>
              <a:rPr lang="de-AT" sz="1200" kern="1200" dirty="0">
                <a:solidFill>
                  <a:schemeClr val="tx1"/>
                </a:solidFill>
                <a:effectLst/>
                <a:latin typeface="+mn-lt"/>
                <a:ea typeface="+mn-ea"/>
                <a:cs typeface="+mn-cs"/>
              </a:rPr>
              <a:t>-invention. </a:t>
            </a:r>
            <a:r>
              <a:rPr lang="de-AT" sz="1200" kern="1200" dirty="0" err="1">
                <a:solidFill>
                  <a:schemeClr val="tx1"/>
                </a:solidFill>
                <a:effectLst/>
                <a:latin typeface="+mn-lt"/>
                <a:ea typeface="+mn-ea"/>
                <a:cs typeface="+mn-cs"/>
              </a:rPr>
              <a:t>Abstraction</a:t>
            </a:r>
            <a:r>
              <a:rPr lang="de-AT" sz="1200" kern="1200" dirty="0">
                <a:solidFill>
                  <a:schemeClr val="tx1"/>
                </a:solidFill>
                <a:effectLst/>
                <a:latin typeface="+mn-lt"/>
                <a:ea typeface="+mn-ea"/>
                <a:cs typeface="+mn-cs"/>
              </a:rPr>
              <a:t> and </a:t>
            </a:r>
          </a:p>
          <a:p>
            <a:r>
              <a:rPr lang="de-AT" sz="1200" kern="1200" dirty="0">
                <a:solidFill>
                  <a:schemeClr val="tx1"/>
                </a:solidFill>
                <a:effectLst/>
                <a:latin typeface="+mn-lt"/>
                <a:ea typeface="+mn-ea"/>
                <a:cs typeface="+mn-cs"/>
              </a:rPr>
              <a:t>Common Services: a </a:t>
            </a:r>
            <a:r>
              <a:rPr lang="de-AT" sz="1200" kern="1200" dirty="0" err="1">
                <a:solidFill>
                  <a:schemeClr val="tx1"/>
                </a:solidFill>
                <a:effectLst/>
                <a:latin typeface="+mn-lt"/>
                <a:ea typeface="+mn-ea"/>
                <a:cs typeface="+mn-cs"/>
              </a:rPr>
              <a:t>set</a:t>
            </a:r>
            <a:r>
              <a:rPr lang="de-AT" sz="1200" kern="1200" dirty="0">
                <a:solidFill>
                  <a:schemeClr val="tx1"/>
                </a:solidFill>
                <a:effectLst/>
                <a:latin typeface="+mn-lt"/>
                <a:ea typeface="+mn-ea"/>
                <a:cs typeface="+mn-cs"/>
              </a:rPr>
              <a:t> </a:t>
            </a:r>
            <a:r>
              <a:rPr lang="de-AT" sz="1200" kern="1200" dirty="0" err="1">
                <a:solidFill>
                  <a:schemeClr val="tx1"/>
                </a:solidFill>
                <a:effectLst/>
                <a:latin typeface="+mn-lt"/>
                <a:ea typeface="+mn-ea"/>
                <a:cs typeface="+mn-cs"/>
              </a:rPr>
              <a:t>of</a:t>
            </a:r>
            <a:r>
              <a:rPr lang="de-AT" sz="1200" kern="1200" dirty="0">
                <a:solidFill>
                  <a:schemeClr val="tx1"/>
                </a:solidFill>
                <a:effectLst/>
                <a:latin typeface="+mn-lt"/>
                <a:ea typeface="+mn-ea"/>
                <a:cs typeface="+mn-cs"/>
              </a:rPr>
              <a:t> </a:t>
            </a:r>
            <a:r>
              <a:rPr lang="de-AT" sz="1200" kern="1200" dirty="0" err="1">
                <a:solidFill>
                  <a:schemeClr val="tx1"/>
                </a:solidFill>
                <a:effectLst/>
                <a:latin typeface="+mn-lt"/>
                <a:ea typeface="+mn-ea"/>
                <a:cs typeface="+mn-cs"/>
              </a:rPr>
              <a:t>services</a:t>
            </a:r>
            <a:r>
              <a:rPr lang="de-AT" sz="1200" kern="1200" dirty="0">
                <a:solidFill>
                  <a:schemeClr val="tx1"/>
                </a:solidFill>
                <a:effectLst/>
                <a:latin typeface="+mn-lt"/>
                <a:ea typeface="+mn-ea"/>
                <a:cs typeface="+mn-cs"/>
              </a:rPr>
              <a:t> </a:t>
            </a:r>
            <a:r>
              <a:rPr lang="de-AT" sz="1200" kern="1200" dirty="0" err="1">
                <a:solidFill>
                  <a:schemeClr val="tx1"/>
                </a:solidFill>
                <a:effectLst/>
                <a:latin typeface="+mn-lt"/>
                <a:ea typeface="+mn-ea"/>
                <a:cs typeface="+mn-cs"/>
              </a:rPr>
              <a:t>that</a:t>
            </a:r>
            <a:r>
              <a:rPr lang="de-AT" sz="1200" kern="1200" dirty="0">
                <a:solidFill>
                  <a:schemeClr val="tx1"/>
                </a:solidFill>
                <a:effectLst/>
                <a:latin typeface="+mn-lt"/>
                <a:ea typeface="+mn-ea"/>
                <a:cs typeface="+mn-cs"/>
              </a:rPr>
              <a:t> </a:t>
            </a:r>
            <a:r>
              <a:rPr lang="de-AT" sz="1200" kern="1200" dirty="0" err="1">
                <a:solidFill>
                  <a:schemeClr val="tx1"/>
                </a:solidFill>
                <a:effectLst/>
                <a:latin typeface="+mn-lt"/>
                <a:ea typeface="+mn-ea"/>
                <a:cs typeface="+mn-cs"/>
              </a:rPr>
              <a:t>are</a:t>
            </a:r>
            <a:r>
              <a:rPr lang="de-AT" sz="1200" kern="1200" dirty="0">
                <a:solidFill>
                  <a:schemeClr val="tx1"/>
                </a:solidFill>
                <a:effectLst/>
                <a:latin typeface="+mn-lt"/>
                <a:ea typeface="+mn-ea"/>
                <a:cs typeface="+mn-cs"/>
              </a:rPr>
              <a:t> </a:t>
            </a:r>
            <a:r>
              <a:rPr lang="de-AT" sz="1200" kern="1200" dirty="0" err="1">
                <a:solidFill>
                  <a:schemeClr val="tx1"/>
                </a:solidFill>
                <a:effectLst/>
                <a:latin typeface="+mn-lt"/>
                <a:ea typeface="+mn-ea"/>
                <a:cs typeface="+mn-cs"/>
              </a:rPr>
              <a:t>commonly</a:t>
            </a:r>
            <a:r>
              <a:rPr lang="de-AT" sz="1200" kern="1200" dirty="0">
                <a:solidFill>
                  <a:schemeClr val="tx1"/>
                </a:solidFill>
                <a:effectLst/>
                <a:latin typeface="+mn-lt"/>
                <a:ea typeface="+mn-ea"/>
                <a:cs typeface="+mn-cs"/>
              </a:rPr>
              <a:t> </a:t>
            </a:r>
            <a:r>
              <a:rPr lang="de-AT" sz="1200" kern="1200" dirty="0" err="1">
                <a:solidFill>
                  <a:schemeClr val="tx1"/>
                </a:solidFill>
                <a:effectLst/>
                <a:latin typeface="+mn-lt"/>
                <a:ea typeface="+mn-ea"/>
                <a:cs typeface="+mn-cs"/>
              </a:rPr>
              <a:t>needed</a:t>
            </a:r>
            <a:r>
              <a:rPr lang="de-AT" sz="1200" kern="1200" dirty="0">
                <a:solidFill>
                  <a:schemeClr val="tx1"/>
                </a:solidFill>
                <a:effectLst/>
                <a:latin typeface="+mn-lt"/>
                <a:ea typeface="+mn-ea"/>
                <a:cs typeface="+mn-cs"/>
              </a:rPr>
              <a:t> </a:t>
            </a:r>
            <a:r>
              <a:rPr lang="de-AT" sz="1200" kern="1200" dirty="0" err="1">
                <a:solidFill>
                  <a:schemeClr val="tx1"/>
                </a:solidFill>
                <a:effectLst/>
                <a:latin typeface="+mn-lt"/>
                <a:ea typeface="+mn-ea"/>
                <a:cs typeface="+mn-cs"/>
              </a:rPr>
              <a:t>for</a:t>
            </a:r>
            <a:r>
              <a:rPr lang="de-AT" sz="1200" kern="1200" dirty="0">
                <a:solidFill>
                  <a:schemeClr val="tx1"/>
                </a:solidFill>
                <a:effectLst/>
                <a:latin typeface="+mn-lt"/>
                <a:ea typeface="+mn-ea"/>
                <a:cs typeface="+mn-cs"/>
              </a:rPr>
              <a:t> </a:t>
            </a:r>
            <a:r>
              <a:rPr lang="de-AT" sz="1200" kern="1200" dirty="0" err="1">
                <a:solidFill>
                  <a:schemeClr val="tx1"/>
                </a:solidFill>
                <a:effectLst/>
                <a:latin typeface="+mn-lt"/>
                <a:ea typeface="+mn-ea"/>
                <a:cs typeface="+mn-cs"/>
              </a:rPr>
              <a:t>applications</a:t>
            </a:r>
            <a:r>
              <a:rPr lang="de-AT" sz="1200" kern="1200" dirty="0">
                <a:solidFill>
                  <a:schemeClr val="tx1"/>
                </a:solidFill>
                <a:effectLst/>
                <a:latin typeface="+mn-lt"/>
                <a:ea typeface="+mn-ea"/>
                <a:cs typeface="+mn-cs"/>
              </a:rPr>
              <a:t> </a:t>
            </a:r>
            <a:r>
              <a:rPr lang="de-AT" sz="1200" kern="1200" dirty="0" err="1">
                <a:solidFill>
                  <a:schemeClr val="tx1"/>
                </a:solidFill>
                <a:effectLst/>
                <a:latin typeface="+mn-lt"/>
                <a:ea typeface="+mn-ea"/>
                <a:cs typeface="+mn-cs"/>
              </a:rPr>
              <a:t>across</a:t>
            </a:r>
            <a:r>
              <a:rPr lang="de-AT" sz="1200" kern="1200" dirty="0">
                <a:solidFill>
                  <a:schemeClr val="tx1"/>
                </a:solidFill>
                <a:effectLst/>
                <a:latin typeface="+mn-lt"/>
                <a:ea typeface="+mn-ea"/>
                <a:cs typeface="+mn-cs"/>
              </a:rPr>
              <a:t> different IoT </a:t>
            </a:r>
            <a:r>
              <a:rPr lang="de-AT" sz="1200" kern="1200" dirty="0" err="1">
                <a:solidFill>
                  <a:schemeClr val="tx1"/>
                </a:solidFill>
                <a:effectLst/>
                <a:latin typeface="+mn-lt"/>
                <a:ea typeface="+mn-ea"/>
                <a:cs typeface="+mn-cs"/>
              </a:rPr>
              <a:t>verticals</a:t>
            </a:r>
            <a:r>
              <a:rPr lang="de-AT" sz="1200" kern="1200" dirty="0">
                <a:solidFill>
                  <a:schemeClr val="tx1"/>
                </a:solidFill>
                <a:effectLst/>
                <a:latin typeface="+mn-lt"/>
                <a:ea typeface="+mn-ea"/>
                <a:cs typeface="+mn-cs"/>
              </a:rPr>
              <a:t> and </a:t>
            </a:r>
            <a:r>
              <a:rPr lang="de-AT" sz="1200" kern="1200" dirty="0" err="1">
                <a:solidFill>
                  <a:schemeClr val="tx1"/>
                </a:solidFill>
                <a:effectLst/>
                <a:latin typeface="+mn-lt"/>
                <a:ea typeface="+mn-ea"/>
                <a:cs typeface="+mn-cs"/>
              </a:rPr>
              <a:t>deployment</a:t>
            </a:r>
            <a:r>
              <a:rPr lang="de-AT" sz="1200" kern="1200" dirty="0">
                <a:solidFill>
                  <a:schemeClr val="tx1"/>
                </a:solidFill>
                <a:effectLst/>
                <a:latin typeface="+mn-lt"/>
                <a:ea typeface="+mn-ea"/>
                <a:cs typeface="+mn-cs"/>
              </a:rPr>
              <a:t> </a:t>
            </a:r>
            <a:r>
              <a:rPr lang="de-AT" sz="1200" kern="1200" dirty="0" err="1">
                <a:solidFill>
                  <a:schemeClr val="tx1"/>
                </a:solidFill>
                <a:effectLst/>
                <a:latin typeface="+mn-lt"/>
                <a:ea typeface="+mn-ea"/>
                <a:cs typeface="+mn-cs"/>
              </a:rPr>
              <a:t>domains</a:t>
            </a:r>
            <a:r>
              <a:rPr lang="de-AT" sz="1200" kern="120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endParaRPr lang="de-AT" sz="1200" kern="1200" dirty="0">
              <a:solidFill>
                <a:schemeClr val="tx1"/>
              </a:solidFill>
              <a:effectLst/>
              <a:highlight>
                <a:srgbClr val="FFFF00"/>
              </a:highlight>
              <a:latin typeface="+mn-lt"/>
              <a:ea typeface="+mn-ea"/>
              <a:cs typeface="+mn-cs"/>
            </a:endParaRPr>
          </a:p>
        </p:txBody>
      </p:sp>
      <p:sp>
        <p:nvSpPr>
          <p:cNvPr id="4" name="Foliennummernplatzhalter 3"/>
          <p:cNvSpPr>
            <a:spLocks noGrp="1"/>
          </p:cNvSpPr>
          <p:nvPr>
            <p:ph type="sldNum" sz="quarter" idx="5"/>
          </p:nvPr>
        </p:nvSpPr>
        <p:spPr/>
        <p:txBody>
          <a:bodyPr/>
          <a:lstStyle/>
          <a:p>
            <a:fld id="{2DA05934-9E10-4F0A-88EF-5F62E8EA335B}" type="slidenum">
              <a:rPr lang="en-IN" smtClean="0"/>
              <a:t>5</a:t>
            </a:fld>
            <a:endParaRPr lang="en-IN"/>
          </a:p>
        </p:txBody>
      </p:sp>
    </p:spTree>
    <p:extLst>
      <p:ext uri="{BB962C8B-B14F-4D97-AF65-F5344CB8AC3E}">
        <p14:creationId xmlns:p14="http://schemas.microsoft.com/office/powerpoint/2010/main" val="12590738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BZ" dirty="0">
                <a:solidFill>
                  <a:srgbClr val="B42025"/>
                </a:solidFill>
              </a:rPr>
              <a:t>Today IoT stakeholders are exposed to many different technology choices. This leads to complexity and hampers interoperability. </a:t>
            </a:r>
          </a:p>
          <a:p>
            <a:pPr>
              <a:buFont typeface="Wingdings" panose="05000000000000000000" pitchFamily="2" charset="2"/>
              <a:buChar char="à"/>
            </a:pPr>
            <a:r>
              <a:rPr lang="en-US" sz="1200" dirty="0">
                <a:solidFill>
                  <a:schemeClr val="tx1">
                    <a:lumMod val="75000"/>
                  </a:schemeClr>
                </a:solidFill>
                <a:sym typeface="Wingdings" panose="05000000000000000000" pitchFamily="2" charset="2"/>
              </a:rPr>
              <a:t> Many IoT deployments can have </a:t>
            </a:r>
            <a:r>
              <a:rPr lang="en-US" sz="1200" dirty="0">
                <a:solidFill>
                  <a:srgbClr val="C00000"/>
                </a:solidFill>
                <a:sym typeface="Wingdings" panose="05000000000000000000" pitchFamily="2" charset="2"/>
              </a:rPr>
              <a:t>diverse types of IoT sub-systems and platforms </a:t>
            </a:r>
            <a:r>
              <a:rPr lang="en-US" sz="1200" dirty="0">
                <a:solidFill>
                  <a:schemeClr val="tx1">
                    <a:lumMod val="75000"/>
                  </a:schemeClr>
                </a:solidFill>
                <a:sym typeface="Wingdings" panose="05000000000000000000" pitchFamily="2" charset="2"/>
              </a:rPr>
              <a:t>that require interworking devices, apps and data all to one another</a:t>
            </a:r>
          </a:p>
          <a:p>
            <a:pPr>
              <a:buFont typeface="Wingdings" panose="05000000000000000000" pitchFamily="2" charset="2"/>
              <a:buChar char="à"/>
            </a:pPr>
            <a:r>
              <a:rPr lang="en-US" sz="1200" dirty="0">
                <a:solidFill>
                  <a:schemeClr val="tx1">
                    <a:lumMod val="75000"/>
                  </a:schemeClr>
                </a:solidFill>
                <a:sym typeface="Wingdings" panose="05000000000000000000" pitchFamily="2" charset="2"/>
              </a:rPr>
              <a:t> </a:t>
            </a:r>
            <a:r>
              <a:rPr lang="en-US" sz="1200" dirty="0">
                <a:solidFill>
                  <a:srgbClr val="C00000"/>
                </a:solidFill>
                <a:sym typeface="Wingdings" panose="05000000000000000000" pitchFamily="2" charset="2"/>
              </a:rPr>
              <a:t>oneM2M interworking and abstraction capabilities</a:t>
            </a:r>
            <a:r>
              <a:rPr lang="en-US" sz="1200" dirty="0">
                <a:solidFill>
                  <a:schemeClr val="tx1">
                    <a:lumMod val="75000"/>
                  </a:schemeClr>
                </a:solidFill>
                <a:sym typeface="Wingdings" panose="05000000000000000000" pitchFamily="2" charset="2"/>
              </a:rPr>
              <a:t>, are able to hide the complexity of interworking from IoT app developers</a:t>
            </a:r>
          </a:p>
          <a:p>
            <a:pPr>
              <a:buFont typeface="Wingdings" panose="05000000000000000000" pitchFamily="2" charset="2"/>
              <a:buChar char="à"/>
            </a:pPr>
            <a:r>
              <a:rPr lang="en-US" sz="1200" dirty="0">
                <a:solidFill>
                  <a:schemeClr val="tx1">
                    <a:lumMod val="75000"/>
                  </a:schemeClr>
                </a:solidFill>
                <a:sym typeface="Wingdings" panose="05000000000000000000" pitchFamily="2" charset="2"/>
              </a:rPr>
              <a:t> oneM2M is able to help </a:t>
            </a:r>
            <a:r>
              <a:rPr lang="en-US" sz="1200" dirty="0">
                <a:solidFill>
                  <a:srgbClr val="C00000"/>
                </a:solidFill>
                <a:sym typeface="Wingdings" panose="05000000000000000000" pitchFamily="2" charset="2"/>
              </a:rPr>
              <a:t>future proof IoT deployments </a:t>
            </a:r>
            <a:r>
              <a:rPr lang="en-US" sz="1200" dirty="0">
                <a:solidFill>
                  <a:schemeClr val="tx1">
                    <a:lumMod val="75000"/>
                  </a:schemeClr>
                </a:solidFill>
                <a:sym typeface="Wingdings" panose="05000000000000000000" pitchFamily="2" charset="2"/>
              </a:rPr>
              <a:t>by enabling different types of brownfield and greenfield technologies to more seamlessly be deployed together in a more sustainable fashion</a:t>
            </a:r>
          </a:p>
          <a:p>
            <a:pPr>
              <a:buFont typeface="Wingdings" panose="05000000000000000000" pitchFamily="2" charset="2"/>
              <a:buChar char="à"/>
            </a:pPr>
            <a:r>
              <a:rPr lang="en-US" sz="1200" dirty="0">
                <a:solidFill>
                  <a:schemeClr val="tx1">
                    <a:lumMod val="75000"/>
                  </a:schemeClr>
                </a:solidFill>
                <a:sym typeface="Wingdings" panose="05000000000000000000" pitchFamily="2" charset="2"/>
              </a:rPr>
              <a:t> oneM2M is a standard and </a:t>
            </a:r>
            <a:r>
              <a:rPr lang="en-US" sz="1200" dirty="0">
                <a:solidFill>
                  <a:srgbClr val="C00000"/>
                </a:solidFill>
                <a:sym typeface="Wingdings" panose="05000000000000000000" pitchFamily="2" charset="2"/>
              </a:rPr>
              <a:t>mitigates vendor lock-in</a:t>
            </a:r>
            <a:endParaRPr lang="en-BZ" dirty="0">
              <a:solidFill>
                <a:srgbClr val="B42025"/>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BZ" dirty="0">
                <a:solidFill>
                  <a:srgbClr val="B42025"/>
                </a:solidFill>
              </a:rPr>
              <a:t>Using oneM2M, the developer only uses the globally specified oneM2M APIs.  This greatly simplifies life for IoT stakeholders</a:t>
            </a:r>
          </a:p>
        </p:txBody>
      </p:sp>
      <p:sp>
        <p:nvSpPr>
          <p:cNvPr id="4" name="Slide Number Placeholder 3"/>
          <p:cNvSpPr>
            <a:spLocks noGrp="1"/>
          </p:cNvSpPr>
          <p:nvPr>
            <p:ph type="sldNum" sz="quarter" idx="5"/>
          </p:nvPr>
        </p:nvSpPr>
        <p:spPr/>
        <p:txBody>
          <a:bodyPr/>
          <a:lstStyle/>
          <a:p>
            <a:fld id="{2DA05934-9E10-4F0A-88EF-5F62E8EA335B}" type="slidenum">
              <a:rPr lang="en-IN" smtClean="0"/>
              <a:t>6</a:t>
            </a:fld>
            <a:endParaRPr lang="en-IN"/>
          </a:p>
        </p:txBody>
      </p:sp>
    </p:spTree>
    <p:extLst>
      <p:ext uri="{BB962C8B-B14F-4D97-AF65-F5344CB8AC3E}">
        <p14:creationId xmlns:p14="http://schemas.microsoft.com/office/powerpoint/2010/main" val="1749259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DA05934-9E10-4F0A-88EF-5F62E8EA335B}" type="slidenum">
              <a:rPr lang="en-IN" smtClean="0"/>
              <a:t>7</a:t>
            </a:fld>
            <a:endParaRPr lang="en-IN"/>
          </a:p>
        </p:txBody>
      </p:sp>
    </p:spTree>
    <p:extLst>
      <p:ext uri="{BB962C8B-B14F-4D97-AF65-F5344CB8AC3E}">
        <p14:creationId xmlns:p14="http://schemas.microsoft.com/office/powerpoint/2010/main" val="4814283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sz="1200" dirty="0"/>
              <a:t>*</a:t>
            </a:r>
            <a:r>
              <a:rPr lang="en-US" sz="1200" dirty="0" err="1"/>
              <a:t>InDiCo</a:t>
            </a:r>
            <a:r>
              <a:rPr lang="en-US" sz="1200" dirty="0"/>
              <a:t> and </a:t>
            </a:r>
            <a:r>
              <a:rPr lang="en-CA" sz="1200" dirty="0"/>
              <a:t>SCSC</a:t>
            </a:r>
            <a:r>
              <a:rPr lang="en-US" sz="1200" dirty="0"/>
              <a:t>: IoT and oneM2M Standards Workshop &amp; Advanced Developers Training</a:t>
            </a:r>
          </a:p>
          <a:p>
            <a:r>
              <a:rPr lang="en-US" sz="1200" dirty="0"/>
              <a:t>Jinan, Shandong Province, CHINA, 11-13 November 2020</a:t>
            </a:r>
          </a:p>
          <a:p>
            <a:endParaRPr lang="de-AT" sz="1200" dirty="0"/>
          </a:p>
          <a:p>
            <a:r>
              <a:rPr lang="de-AT" sz="1200" dirty="0"/>
              <a:t>R</a:t>
            </a:r>
            <a:r>
              <a:rPr lang="en-US" sz="1200" dirty="0" err="1"/>
              <a:t>ecent</a:t>
            </a:r>
            <a:r>
              <a:rPr lang="en-US" sz="1200" dirty="0"/>
              <a:t> hack-a-thons in Malaga and in Korea</a:t>
            </a:r>
          </a:p>
          <a:p>
            <a:endParaRPr lang="en-US" dirty="0"/>
          </a:p>
        </p:txBody>
      </p:sp>
      <p:sp>
        <p:nvSpPr>
          <p:cNvPr id="4" name="Foliennummernplatzhalter 3"/>
          <p:cNvSpPr>
            <a:spLocks noGrp="1"/>
          </p:cNvSpPr>
          <p:nvPr>
            <p:ph type="sldNum" sz="quarter" idx="10"/>
          </p:nvPr>
        </p:nvSpPr>
        <p:spPr/>
        <p:txBody>
          <a:bodyPr/>
          <a:lstStyle/>
          <a:p>
            <a:fld id="{A9EA60F4-66CC-4911-AF3C-563E2420F841}" type="slidenum">
              <a:rPr lang="de-DE" smtClean="0"/>
              <a:t>14</a:t>
            </a:fld>
            <a:endParaRPr lang="de-DE"/>
          </a:p>
        </p:txBody>
      </p:sp>
    </p:spTree>
    <p:extLst>
      <p:ext uri="{BB962C8B-B14F-4D97-AF65-F5344CB8AC3E}">
        <p14:creationId xmlns:p14="http://schemas.microsoft.com/office/powerpoint/2010/main" val="16508733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10"/>
          </p:nvPr>
        </p:nvSpPr>
        <p:spPr/>
        <p:txBody>
          <a:bodyPr/>
          <a:lstStyle/>
          <a:p>
            <a:fld id="{F40B2651-FE0E-477E-B5DF-3423A61E21AD}" type="slidenum">
              <a:rPr lang="en-US" smtClean="0"/>
              <a:t>15</a:t>
            </a:fld>
            <a:endParaRPr lang="en-US"/>
          </a:p>
        </p:txBody>
      </p:sp>
    </p:spTree>
    <p:extLst>
      <p:ext uri="{BB962C8B-B14F-4D97-AF65-F5344CB8AC3E}">
        <p14:creationId xmlns:p14="http://schemas.microsoft.com/office/powerpoint/2010/main" val="42849118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sz="1200" kern="1200" dirty="0">
                <a:solidFill>
                  <a:schemeClr val="tx1"/>
                </a:solidFill>
                <a:effectLst/>
                <a:latin typeface="+mn-lt"/>
                <a:ea typeface="+mn-ea"/>
                <a:cs typeface="+mn-cs"/>
              </a:rPr>
              <a:t>It was approved to establish a sub-committee to the Steering Committee on the topic of sustainability. The aim of this initiative is to promote the message that IoT enables sustainability. There are many examples of applications such as smart cities, intelligent transport, energy management, and data sharing to optimize distributed supply chains. Standardization is important to maximize the potential of sustainability, especially in matters related like interoperability, scalability, modularity, and re-use which are central to the oneM2M design philosophy. This committee will play an important role in external communications and as a means of feeding new requirements into the technical specifications process. </a:t>
            </a:r>
            <a:endParaRPr lang="en-US" dirty="0"/>
          </a:p>
        </p:txBody>
      </p:sp>
      <p:sp>
        <p:nvSpPr>
          <p:cNvPr id="4" name="Foliennummernplatzhalter 3"/>
          <p:cNvSpPr>
            <a:spLocks noGrp="1"/>
          </p:cNvSpPr>
          <p:nvPr>
            <p:ph type="sldNum" sz="quarter" idx="5"/>
          </p:nvPr>
        </p:nvSpPr>
        <p:spPr/>
        <p:txBody>
          <a:bodyPr/>
          <a:lstStyle/>
          <a:p>
            <a:fld id="{2DA05934-9E10-4F0A-88EF-5F62E8EA335B}" type="slidenum">
              <a:rPr lang="en-IN" smtClean="0"/>
              <a:t>16</a:t>
            </a:fld>
            <a:endParaRPr lang="en-IN"/>
          </a:p>
        </p:txBody>
      </p:sp>
    </p:spTree>
    <p:extLst>
      <p:ext uri="{BB962C8B-B14F-4D97-AF65-F5344CB8AC3E}">
        <p14:creationId xmlns:p14="http://schemas.microsoft.com/office/powerpoint/2010/main" val="26969014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AT" dirty="0" err="1"/>
              <a:t>Without</a:t>
            </a:r>
            <a:r>
              <a:rPr lang="de-AT" dirty="0"/>
              <a:t> oneM2M:</a:t>
            </a:r>
          </a:p>
          <a:p>
            <a:pPr marL="171450" indent="-171450">
              <a:buFont typeface="Arial" panose="020B0604020202020204" pitchFamily="34" charset="0"/>
              <a:buChar char="•"/>
            </a:pPr>
            <a:r>
              <a:rPr lang="de-AT" dirty="0" err="1"/>
              <a:t>Highly</a:t>
            </a:r>
            <a:r>
              <a:rPr lang="de-AT" dirty="0"/>
              <a:t> </a:t>
            </a:r>
            <a:r>
              <a:rPr lang="de-AT" dirty="0" err="1"/>
              <a:t>fragmented</a:t>
            </a:r>
            <a:r>
              <a:rPr lang="de-AT" dirty="0"/>
              <a:t> </a:t>
            </a:r>
            <a:r>
              <a:rPr lang="de-AT" dirty="0" err="1"/>
              <a:t>market</a:t>
            </a:r>
            <a:r>
              <a:rPr lang="de-AT" dirty="0"/>
              <a:t> </a:t>
            </a:r>
            <a:r>
              <a:rPr lang="de-AT" dirty="0" err="1"/>
              <a:t>with</a:t>
            </a:r>
            <a:r>
              <a:rPr lang="de-AT" dirty="0"/>
              <a:t> limited </a:t>
            </a:r>
            <a:r>
              <a:rPr lang="de-AT" dirty="0" err="1"/>
              <a:t>vendor</a:t>
            </a:r>
            <a:r>
              <a:rPr lang="de-AT" dirty="0"/>
              <a:t> </a:t>
            </a:r>
            <a:r>
              <a:rPr lang="de-AT" dirty="0" err="1"/>
              <a:t>specific</a:t>
            </a:r>
            <a:r>
              <a:rPr lang="de-AT" dirty="0"/>
              <a:t> </a:t>
            </a:r>
            <a:r>
              <a:rPr lang="de-AT" dirty="0" err="1"/>
              <a:t>applications</a:t>
            </a:r>
            <a:endParaRPr lang="de-AT" dirty="0"/>
          </a:p>
          <a:p>
            <a:pPr marL="171450" indent="-171450">
              <a:buFont typeface="Arial" panose="020B0604020202020204" pitchFamily="34" charset="0"/>
              <a:buChar char="•"/>
            </a:pPr>
            <a:r>
              <a:rPr lang="de-AT" dirty="0"/>
              <a:t>Re-</a:t>
            </a:r>
            <a:r>
              <a:rPr lang="de-AT" dirty="0" err="1"/>
              <a:t>inventing</a:t>
            </a:r>
            <a:r>
              <a:rPr lang="de-AT" dirty="0"/>
              <a:t> </a:t>
            </a:r>
            <a:r>
              <a:rPr lang="de-AT" dirty="0" err="1"/>
              <a:t>the</a:t>
            </a:r>
            <a:r>
              <a:rPr lang="de-AT" dirty="0"/>
              <a:t> </a:t>
            </a:r>
            <a:r>
              <a:rPr lang="de-AT" dirty="0" err="1"/>
              <a:t>wheel</a:t>
            </a:r>
            <a:r>
              <a:rPr lang="de-AT" dirty="0"/>
              <a:t>: same </a:t>
            </a:r>
            <a:r>
              <a:rPr lang="de-AT" dirty="0" err="1"/>
              <a:t>services</a:t>
            </a:r>
            <a:r>
              <a:rPr lang="de-AT" dirty="0"/>
              <a:t> </a:t>
            </a:r>
            <a:r>
              <a:rPr lang="de-AT" dirty="0" err="1"/>
              <a:t>developed</a:t>
            </a:r>
            <a:r>
              <a:rPr lang="de-AT" dirty="0"/>
              <a:t> </a:t>
            </a:r>
            <a:r>
              <a:rPr lang="de-AT" dirty="0" err="1"/>
              <a:t>again</a:t>
            </a:r>
            <a:r>
              <a:rPr lang="de-AT" dirty="0"/>
              <a:t> and </a:t>
            </a:r>
            <a:r>
              <a:rPr lang="de-AT" dirty="0" err="1"/>
              <a:t>again</a:t>
            </a:r>
            <a:endParaRPr lang="de-AT" dirty="0"/>
          </a:p>
          <a:p>
            <a:pPr marL="171450" indent="-171450">
              <a:buFont typeface="Arial" panose="020B0604020202020204" pitchFamily="34" charset="0"/>
              <a:buChar char="•"/>
            </a:pPr>
            <a:r>
              <a:rPr lang="de-AT" dirty="0" err="1"/>
              <a:t>Each</a:t>
            </a:r>
            <a:r>
              <a:rPr lang="de-AT" dirty="0"/>
              <a:t> </a:t>
            </a:r>
            <a:r>
              <a:rPr lang="de-AT" dirty="0" err="1"/>
              <a:t>silo</a:t>
            </a:r>
            <a:r>
              <a:rPr lang="de-AT" dirty="0"/>
              <a:t> </a:t>
            </a:r>
            <a:r>
              <a:rPr lang="de-AT" dirty="0" err="1"/>
              <a:t>contains</a:t>
            </a:r>
            <a:r>
              <a:rPr lang="de-AT" dirty="0"/>
              <a:t> </a:t>
            </a:r>
            <a:r>
              <a:rPr lang="de-AT" dirty="0" err="1"/>
              <a:t>its</a:t>
            </a:r>
            <a:r>
              <a:rPr lang="de-AT" dirty="0"/>
              <a:t> own </a:t>
            </a:r>
            <a:r>
              <a:rPr lang="de-AT" dirty="0" err="1"/>
              <a:t>technologies</a:t>
            </a:r>
            <a:r>
              <a:rPr lang="de-AT" dirty="0"/>
              <a:t> </a:t>
            </a:r>
            <a:r>
              <a:rPr lang="de-AT" dirty="0" err="1"/>
              <a:t>without</a:t>
            </a:r>
            <a:r>
              <a:rPr lang="de-AT" dirty="0"/>
              <a:t> </a:t>
            </a:r>
            <a:r>
              <a:rPr lang="de-AT" dirty="0" err="1"/>
              <a:t>interoperability</a:t>
            </a:r>
            <a:endParaRPr lang="de-AT" dirty="0"/>
          </a:p>
          <a:p>
            <a:pPr marL="0" indent="0">
              <a:buFont typeface="Arial" panose="020B0604020202020204" pitchFamily="34" charset="0"/>
              <a:buNone/>
            </a:pPr>
            <a:endParaRPr lang="de-AT" dirty="0"/>
          </a:p>
          <a:p>
            <a:pPr marL="0" indent="0">
              <a:buFont typeface="Arial" panose="020B0604020202020204" pitchFamily="34" charset="0"/>
              <a:buNone/>
            </a:pPr>
            <a:r>
              <a:rPr lang="de-AT" dirty="0" err="1"/>
              <a:t>With</a:t>
            </a:r>
            <a:r>
              <a:rPr lang="de-AT" dirty="0"/>
              <a:t> oneM2M:</a:t>
            </a:r>
          </a:p>
          <a:p>
            <a:pPr marL="171450" indent="-171450">
              <a:buFont typeface="Arial" panose="020B0604020202020204" pitchFamily="34" charset="0"/>
              <a:buChar char="•"/>
            </a:pPr>
            <a:r>
              <a:rPr lang="de-AT" dirty="0"/>
              <a:t>End-</a:t>
            </a:r>
            <a:r>
              <a:rPr lang="de-AT" dirty="0" err="1"/>
              <a:t>to</a:t>
            </a:r>
            <a:r>
              <a:rPr lang="de-AT" dirty="0"/>
              <a:t>-end </a:t>
            </a:r>
            <a:r>
              <a:rPr lang="de-AT" dirty="0" err="1"/>
              <a:t>platform</a:t>
            </a:r>
            <a:r>
              <a:rPr lang="de-AT" dirty="0"/>
              <a:t>: </a:t>
            </a:r>
            <a:r>
              <a:rPr lang="de-AT" dirty="0" err="1"/>
              <a:t>common</a:t>
            </a:r>
            <a:r>
              <a:rPr lang="de-AT" dirty="0"/>
              <a:t> </a:t>
            </a:r>
            <a:r>
              <a:rPr lang="de-AT" dirty="0" err="1"/>
              <a:t>service</a:t>
            </a:r>
            <a:r>
              <a:rPr lang="de-AT" dirty="0"/>
              <a:t> </a:t>
            </a:r>
            <a:r>
              <a:rPr lang="de-AT" dirty="0" err="1"/>
              <a:t>capability</a:t>
            </a:r>
            <a:r>
              <a:rPr lang="de-AT" dirty="0"/>
              <a:t> </a:t>
            </a:r>
            <a:r>
              <a:rPr lang="de-AT" dirty="0" err="1"/>
              <a:t>layer</a:t>
            </a:r>
            <a:endParaRPr lang="de-AT" dirty="0"/>
          </a:p>
          <a:p>
            <a:pPr marL="171450" indent="-171450">
              <a:buFont typeface="Arial" panose="020B0604020202020204" pitchFamily="34" charset="0"/>
              <a:buChar char="•"/>
            </a:pPr>
            <a:r>
              <a:rPr lang="de-AT" dirty="0" err="1"/>
              <a:t>Interoperability</a:t>
            </a:r>
            <a:r>
              <a:rPr lang="de-AT" dirty="0"/>
              <a:t> at </a:t>
            </a:r>
            <a:r>
              <a:rPr lang="de-AT" dirty="0" err="1"/>
              <a:t>the</a:t>
            </a:r>
            <a:r>
              <a:rPr lang="de-AT" dirty="0"/>
              <a:t> </a:t>
            </a:r>
            <a:r>
              <a:rPr lang="de-AT" dirty="0" err="1"/>
              <a:t>level</a:t>
            </a:r>
            <a:r>
              <a:rPr lang="de-AT" dirty="0"/>
              <a:t> </a:t>
            </a:r>
            <a:r>
              <a:rPr lang="de-AT" dirty="0" err="1"/>
              <a:t>of</a:t>
            </a:r>
            <a:r>
              <a:rPr lang="de-AT" dirty="0"/>
              <a:t> </a:t>
            </a:r>
            <a:r>
              <a:rPr lang="de-AT" dirty="0" err="1"/>
              <a:t>data</a:t>
            </a:r>
            <a:r>
              <a:rPr lang="de-AT" dirty="0"/>
              <a:t> and </a:t>
            </a:r>
            <a:r>
              <a:rPr lang="de-AT" dirty="0" err="1"/>
              <a:t>control</a:t>
            </a:r>
            <a:r>
              <a:rPr lang="de-AT" dirty="0"/>
              <a:t> </a:t>
            </a:r>
            <a:r>
              <a:rPr lang="de-AT" dirty="0" err="1"/>
              <a:t>exchanges</a:t>
            </a:r>
            <a:r>
              <a:rPr lang="de-AT" dirty="0"/>
              <a:t> via </a:t>
            </a:r>
            <a:r>
              <a:rPr lang="de-AT" dirty="0" err="1"/>
              <a:t>unifom</a:t>
            </a:r>
            <a:r>
              <a:rPr lang="de-AT" dirty="0"/>
              <a:t> APIs</a:t>
            </a:r>
          </a:p>
          <a:p>
            <a:pPr marL="171450" indent="-171450">
              <a:buFont typeface="Arial" panose="020B0604020202020204" pitchFamily="34" charset="0"/>
              <a:buChar char="•"/>
            </a:pPr>
            <a:r>
              <a:rPr lang="de-AT" dirty="0" err="1"/>
              <a:t>Seamless</a:t>
            </a:r>
            <a:r>
              <a:rPr lang="de-AT" dirty="0"/>
              <a:t> </a:t>
            </a:r>
            <a:r>
              <a:rPr lang="de-AT" dirty="0" err="1"/>
              <a:t>interaction</a:t>
            </a:r>
            <a:r>
              <a:rPr lang="de-AT" dirty="0"/>
              <a:t> </a:t>
            </a:r>
            <a:r>
              <a:rPr lang="de-AT" dirty="0" err="1"/>
              <a:t>between</a:t>
            </a:r>
            <a:r>
              <a:rPr lang="de-AT" dirty="0"/>
              <a:t> </a:t>
            </a:r>
            <a:r>
              <a:rPr lang="de-AT" dirty="0" err="1"/>
              <a:t>heterogeneous</a:t>
            </a:r>
            <a:r>
              <a:rPr lang="de-AT" dirty="0"/>
              <a:t> </a:t>
            </a:r>
            <a:r>
              <a:rPr lang="de-AT" dirty="0" err="1"/>
              <a:t>applications</a:t>
            </a:r>
            <a:r>
              <a:rPr lang="de-AT" dirty="0"/>
              <a:t> and </a:t>
            </a:r>
            <a:r>
              <a:rPr lang="de-AT" dirty="0" err="1"/>
              <a:t>devices</a:t>
            </a:r>
            <a:endParaRPr lang="en-US" dirty="0"/>
          </a:p>
          <a:p>
            <a:pPr marL="0" indent="0">
              <a:buFont typeface="Arial" panose="020B0604020202020204" pitchFamily="34" charset="0"/>
              <a:buNone/>
            </a:pPr>
            <a:endParaRPr lang="en-US" dirty="0">
              <a:solidFill>
                <a:prstClr val="black"/>
              </a:solidFill>
            </a:endParaRPr>
          </a:p>
        </p:txBody>
      </p:sp>
      <p:sp>
        <p:nvSpPr>
          <p:cNvPr id="4" name="Slide Number Placeholder 3"/>
          <p:cNvSpPr>
            <a:spLocks noGrp="1"/>
          </p:cNvSpPr>
          <p:nvPr>
            <p:ph type="sldNum" sz="quarter" idx="10"/>
          </p:nvPr>
        </p:nvSpPr>
        <p:spPr/>
        <p:txBody>
          <a:bodyPr/>
          <a:lstStyle/>
          <a:p>
            <a:fld id="{9F3E0F78-8107-3B48-82E2-C6200A11A928}" type="slidenum">
              <a:rPr lang="en-US" smtClean="0"/>
              <a:t>17</a:t>
            </a:fld>
            <a:endParaRPr lang="en-US" dirty="0"/>
          </a:p>
        </p:txBody>
      </p:sp>
    </p:spTree>
    <p:extLst>
      <p:ext uri="{BB962C8B-B14F-4D97-AF65-F5344CB8AC3E}">
        <p14:creationId xmlns:p14="http://schemas.microsoft.com/office/powerpoint/2010/main" val="269474846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Rectangle 8"/>
          <p:cNvSpPr/>
          <p:nvPr userDrawn="1"/>
        </p:nvSpPr>
        <p:spPr>
          <a:xfrm>
            <a:off x="0" y="0"/>
            <a:ext cx="12192000" cy="21744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0" y="4285397"/>
            <a:ext cx="12192000" cy="2572603"/>
          </a:xfrm>
          <a:prstGeom prst="rect">
            <a:avLst/>
          </a:prstGeom>
          <a:solidFill>
            <a:srgbClr val="A7A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401444" y="1122363"/>
            <a:ext cx="11296184" cy="2387600"/>
          </a:xfrm>
        </p:spPr>
        <p:txBody>
          <a:bodyPr anchor="b"/>
          <a:lstStyle>
            <a:lvl1pPr algn="ctr">
              <a:defRPr sz="6000" b="1" i="0">
                <a:latin typeface="Myriad Pro" panose="020B0503030403020204" pitchFamily="34" charset="0"/>
              </a:defRPr>
            </a:lvl1pPr>
          </a:lstStyle>
          <a:p>
            <a:r>
              <a:rPr lang="en-US" dirty="0"/>
              <a:t>Click to edit Master title style</a:t>
            </a:r>
          </a:p>
        </p:txBody>
      </p:sp>
      <p:sp>
        <p:nvSpPr>
          <p:cNvPr id="6" name="Slide Number Placeholder 5"/>
          <p:cNvSpPr>
            <a:spLocks noGrp="1"/>
          </p:cNvSpPr>
          <p:nvPr>
            <p:ph type="sldNum" sz="quarter" idx="12"/>
          </p:nvPr>
        </p:nvSpPr>
        <p:spPr/>
        <p:txBody>
          <a:bodyPr/>
          <a:lstStyle/>
          <a:p>
            <a:fld id="{163F5A94-8458-4F17-AD3C-1A083E20221D}" type="slidenum">
              <a:rPr lang="en-US" smtClean="0"/>
              <a:t>‹#›</a:t>
            </a:fld>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4647684" y="194184"/>
            <a:ext cx="2478783" cy="1856358"/>
          </a:xfrm>
          <a:prstGeom prst="rect">
            <a:avLst/>
          </a:prstGeom>
        </p:spPr>
      </p:pic>
      <p:sp>
        <p:nvSpPr>
          <p:cNvPr id="3" name="Subtitle 2"/>
          <p:cNvSpPr>
            <a:spLocks noGrp="1"/>
          </p:cNvSpPr>
          <p:nvPr>
            <p:ph type="subTitle" idx="1" hasCustomPrompt="1"/>
          </p:nvPr>
        </p:nvSpPr>
        <p:spPr>
          <a:xfrm>
            <a:off x="1524000" y="5019675"/>
            <a:ext cx="9144000" cy="1655762"/>
          </a:xfrm>
        </p:spPr>
        <p:txBody>
          <a:bodyPr/>
          <a:lstStyle>
            <a:lvl1pPr marL="0" indent="0" algn="ctr">
              <a:buNone/>
              <a:defRPr sz="2400" b="0" i="0">
                <a:solidFill>
                  <a:schemeClr val="bg1"/>
                </a:solidFill>
                <a:latin typeface="Myriad Pro" panose="020B05030304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1487826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itle + Content">
    <p:spTree>
      <p:nvGrpSpPr>
        <p:cNvPr id="1" name=""/>
        <p:cNvGrpSpPr/>
        <p:nvPr/>
      </p:nvGrpSpPr>
      <p:grpSpPr>
        <a:xfrm>
          <a:off x="0" y="0"/>
          <a:ext cx="0" cy="0"/>
          <a:chOff x="0" y="0"/>
          <a:chExt cx="0" cy="0"/>
        </a:xfrm>
      </p:grpSpPr>
      <p:cxnSp>
        <p:nvCxnSpPr>
          <p:cNvPr id="10" name="מחבר ישר 9">
            <a:extLst>
              <a:ext uri="{FF2B5EF4-FFF2-40B4-BE49-F238E27FC236}">
                <a16:creationId xmlns:a16="http://schemas.microsoft.com/office/drawing/2014/main" id="{F2461A2C-52BF-4F6E-AC6D-0086E64568D6}"/>
              </a:ext>
            </a:extLst>
          </p:cNvPr>
          <p:cNvCxnSpPr/>
          <p:nvPr userDrawn="1"/>
        </p:nvCxnSpPr>
        <p:spPr>
          <a:xfrm>
            <a:off x="609758" y="1140812"/>
            <a:ext cx="11582242"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9" name="מציין מיקום של כותרת 1">
            <a:extLst>
              <a:ext uri="{FF2B5EF4-FFF2-40B4-BE49-F238E27FC236}">
                <a16:creationId xmlns:a16="http://schemas.microsoft.com/office/drawing/2014/main" id="{EA62C280-1267-4CDA-A4BE-BD0F68AECDA9}"/>
              </a:ext>
            </a:extLst>
          </p:cNvPr>
          <p:cNvSpPr>
            <a:spLocks noGrp="1"/>
          </p:cNvSpPr>
          <p:nvPr>
            <p:ph type="title" hasCustomPrompt="1"/>
          </p:nvPr>
        </p:nvSpPr>
        <p:spPr>
          <a:xfrm>
            <a:off x="1524154" y="274702"/>
            <a:ext cx="8628032" cy="866110"/>
          </a:xfrm>
          <a:prstGeom prst="rect">
            <a:avLst/>
          </a:prstGeom>
        </p:spPr>
        <p:txBody>
          <a:bodyPr vert="horz" lIns="108878" tIns="54439" rIns="108878" bIns="54439" rtlCol="0" anchor="b">
            <a:noAutofit/>
          </a:bodyPr>
          <a:lstStyle>
            <a:lvl1pPr>
              <a:defRPr/>
            </a:lvl1pPr>
          </a:lstStyle>
          <a:p>
            <a:r>
              <a:rPr lang="en-US" dirty="0"/>
              <a:t>Click to add Title</a:t>
            </a:r>
          </a:p>
        </p:txBody>
      </p:sp>
      <p:sp>
        <p:nvSpPr>
          <p:cNvPr id="5" name="מציין מיקום תוכן 4">
            <a:extLst>
              <a:ext uri="{FF2B5EF4-FFF2-40B4-BE49-F238E27FC236}">
                <a16:creationId xmlns:a16="http://schemas.microsoft.com/office/drawing/2014/main" id="{7348B2B8-4808-4ED7-8666-99CDB2003C22}"/>
              </a:ext>
            </a:extLst>
          </p:cNvPr>
          <p:cNvSpPr>
            <a:spLocks noGrp="1"/>
          </p:cNvSpPr>
          <p:nvPr>
            <p:ph sz="quarter" idx="10" hasCustomPrompt="1"/>
          </p:nvPr>
        </p:nvSpPr>
        <p:spPr>
          <a:xfrm>
            <a:off x="609758" y="1600571"/>
            <a:ext cx="11225625" cy="4680000"/>
          </a:xfrm>
        </p:spPr>
        <p:txBody>
          <a:bodyPr/>
          <a:lstStyle>
            <a:lvl1pPr>
              <a:defRPr/>
            </a:lvl1pPr>
            <a:lvl2pPr>
              <a:defRPr/>
            </a:lvl2pPr>
            <a:lvl3pPr>
              <a:defRPr/>
            </a:lvl3pPr>
            <a:lvl4pPr>
              <a:defRPr/>
            </a:lvl4pPr>
            <a:lvl5pPr>
              <a:defRPr/>
            </a:lvl5pPr>
            <a:lvl6pPr>
              <a:defRPr/>
            </a:lvl6pPr>
            <a:lvl7pPr>
              <a:defRPr/>
            </a:lvl7pPr>
            <a:lvl8pPr>
              <a:defRPr/>
            </a:lvl8pPr>
          </a:lstStyle>
          <a:p>
            <a:pPr lvl="0"/>
            <a:r>
              <a:rPr lang="en-US" dirty="0"/>
              <a:t>Click to add text</a:t>
            </a:r>
            <a:endParaRPr lang="he-IL" dirty="0"/>
          </a:p>
          <a:p>
            <a:pPr lvl="1"/>
            <a:r>
              <a:rPr lang="en-US" dirty="0"/>
              <a:t>2nd level</a:t>
            </a:r>
            <a:endParaRPr lang="he-IL" dirty="0"/>
          </a:p>
          <a:p>
            <a:pPr lvl="2"/>
            <a:r>
              <a:rPr lang="en-US" dirty="0"/>
              <a:t>3rd level</a:t>
            </a:r>
            <a:endParaRPr lang="he-IL" dirty="0"/>
          </a:p>
          <a:p>
            <a:pPr lvl="3"/>
            <a:r>
              <a:rPr lang="en-US" dirty="0"/>
              <a:t>4th level</a:t>
            </a:r>
            <a:endParaRPr lang="he-IL" dirty="0"/>
          </a:p>
          <a:p>
            <a:pPr lvl="4"/>
            <a:r>
              <a:rPr lang="en-US" dirty="0"/>
              <a:t>5th level</a:t>
            </a:r>
          </a:p>
          <a:p>
            <a:pPr lvl="5"/>
            <a:r>
              <a:rPr lang="en-US" dirty="0"/>
              <a:t>6th level</a:t>
            </a:r>
          </a:p>
          <a:p>
            <a:pPr lvl="6"/>
            <a:r>
              <a:rPr lang="en-US" dirty="0"/>
              <a:t>7th level</a:t>
            </a:r>
          </a:p>
          <a:p>
            <a:pPr lvl="7"/>
            <a:r>
              <a:rPr lang="en-US" dirty="0"/>
              <a:t>8th level</a:t>
            </a:r>
            <a:endParaRPr lang="he-IL" dirty="0"/>
          </a:p>
        </p:txBody>
      </p:sp>
      <p:pic>
        <p:nvPicPr>
          <p:cNvPr id="8" name="תמונה 7">
            <a:extLst>
              <a:ext uri="{FF2B5EF4-FFF2-40B4-BE49-F238E27FC236}">
                <a16:creationId xmlns:a16="http://schemas.microsoft.com/office/drawing/2014/main" id="{D9A40441-B7FA-4C56-A9F6-81667400FCC7}"/>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a:stretch/>
        </p:blipFill>
        <p:spPr>
          <a:xfrm>
            <a:off x="10345890" y="354365"/>
            <a:ext cx="1512000" cy="483835"/>
          </a:xfrm>
          <a:prstGeom prst="rect">
            <a:avLst/>
          </a:prstGeom>
        </p:spPr>
      </p:pic>
      <p:sp>
        <p:nvSpPr>
          <p:cNvPr id="13" name="TextBox 12">
            <a:extLst>
              <a:ext uri="{FF2B5EF4-FFF2-40B4-BE49-F238E27FC236}">
                <a16:creationId xmlns:a16="http://schemas.microsoft.com/office/drawing/2014/main" id="{EAB85ED7-A3EC-4840-B6B7-F3AAEA6A7EC6}"/>
              </a:ext>
            </a:extLst>
          </p:cNvPr>
          <p:cNvSpPr txBox="1"/>
          <p:nvPr userDrawn="1"/>
        </p:nvSpPr>
        <p:spPr>
          <a:xfrm>
            <a:off x="622779" y="6418428"/>
            <a:ext cx="1228143" cy="307777"/>
          </a:xfrm>
          <a:prstGeom prst="rect">
            <a:avLst/>
          </a:prstGeom>
          <a:noFill/>
        </p:spPr>
        <p:txBody>
          <a:bodyPr wrap="square" rtlCol="0">
            <a:spAutoFit/>
          </a:bodyPr>
          <a:lstStyle/>
          <a:p>
            <a:r>
              <a:rPr lang="en-US" sz="1400" dirty="0">
                <a:solidFill>
                  <a:srgbClr val="A0CBED"/>
                </a:solidFill>
              </a:rPr>
              <a:t>© ETSI 2018</a:t>
            </a:r>
            <a:endParaRPr lang="he-IL" sz="1400" dirty="0">
              <a:solidFill>
                <a:srgbClr val="A0CBED"/>
              </a:solidFill>
            </a:endParaRPr>
          </a:p>
        </p:txBody>
      </p:sp>
      <p:sp>
        <p:nvSpPr>
          <p:cNvPr id="14" name="Footer Placeholder 3">
            <a:extLst>
              <a:ext uri="{FF2B5EF4-FFF2-40B4-BE49-F238E27FC236}">
                <a16:creationId xmlns:a16="http://schemas.microsoft.com/office/drawing/2014/main" id="{65198F5C-2171-4B1F-A434-2CDEB837F2F1}"/>
              </a:ext>
            </a:extLst>
          </p:cNvPr>
          <p:cNvSpPr txBox="1">
            <a:spLocks/>
          </p:cNvSpPr>
          <p:nvPr userDrawn="1"/>
        </p:nvSpPr>
        <p:spPr>
          <a:xfrm>
            <a:off x="11205491" y="6387771"/>
            <a:ext cx="629893" cy="365125"/>
          </a:xfrm>
          <a:prstGeom prst="rect">
            <a:avLst/>
          </a:prstGeom>
        </p:spPr>
        <p:txBody>
          <a:bodyPr vert="horz" lIns="0" tIns="45720" rIns="91440" bIns="45720" rtlCol="0" anchor="ctr"/>
          <a:lstStyle>
            <a:defPPr>
              <a:defRPr lang="en-US"/>
            </a:defPPr>
            <a:lvl1pPr marL="0" algn="l" defTabSz="914400" rtl="0" eaLnBrk="1" latinLnBrk="0" hangingPunct="1">
              <a:defRPr lang="en-US" sz="700" kern="1200" smtClean="0">
                <a:solidFill>
                  <a:srgbClr val="A6AACA"/>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8C81157-9992-4BD3-B8A9-14B1E5882052}" type="slidenum">
              <a:rPr sz="1400">
                <a:solidFill>
                  <a:srgbClr val="3E484F"/>
                </a:solidFill>
                <a:cs typeface="Calibri" panose="020F0502020204030204" pitchFamily="34" charset="0"/>
              </a:rPr>
              <a:pPr algn="r"/>
              <a:t>‹#›</a:t>
            </a:fld>
            <a:endParaRPr sz="1400" dirty="0">
              <a:solidFill>
                <a:srgbClr val="3E484F"/>
              </a:solidFill>
              <a:cs typeface="Calibri" panose="020F0502020204030204" pitchFamily="34" charset="0"/>
            </a:endParaRPr>
          </a:p>
        </p:txBody>
      </p:sp>
    </p:spTree>
    <p:extLst>
      <p:ext uri="{BB962C8B-B14F-4D97-AF65-F5344CB8AC3E}">
        <p14:creationId xmlns:p14="http://schemas.microsoft.com/office/powerpoint/2010/main" val="2617674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9" name="Rectangle 8"/>
          <p:cNvSpPr/>
          <p:nvPr userDrawn="1"/>
        </p:nvSpPr>
        <p:spPr>
          <a:xfrm>
            <a:off x="0" y="0"/>
            <a:ext cx="12192000" cy="21744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0" y="5341434"/>
            <a:ext cx="12192000" cy="1516566"/>
          </a:xfrm>
          <a:prstGeom prst="rect">
            <a:avLst/>
          </a:prstGeom>
          <a:solidFill>
            <a:srgbClr val="A7A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401444" y="1122363"/>
            <a:ext cx="11296184" cy="2387600"/>
          </a:xfrm>
        </p:spPr>
        <p:txBody>
          <a:bodyPr anchor="b"/>
          <a:lstStyle>
            <a:lvl1pPr algn="ctr">
              <a:defRPr sz="6000" b="1" i="0">
                <a:latin typeface="Myriad Pro" panose="020B0503030403020204" pitchFamily="34" charset="0"/>
              </a:defRPr>
            </a:lvl1pPr>
          </a:lstStyle>
          <a:p>
            <a:r>
              <a:rPr lang="en-US" dirty="0"/>
              <a:t>Click to edit Master title style</a:t>
            </a:r>
          </a:p>
        </p:txBody>
      </p:sp>
      <p:sp>
        <p:nvSpPr>
          <p:cNvPr id="6" name="Slide Number Placeholder 5"/>
          <p:cNvSpPr>
            <a:spLocks noGrp="1"/>
          </p:cNvSpPr>
          <p:nvPr>
            <p:ph type="sldNum" sz="quarter" idx="12"/>
          </p:nvPr>
        </p:nvSpPr>
        <p:spPr/>
        <p:txBody>
          <a:bodyPr/>
          <a:lstStyle/>
          <a:p>
            <a:fld id="{163F5A94-8458-4F17-AD3C-1A083E20221D}" type="slidenum">
              <a:rPr lang="en-US" smtClean="0"/>
              <a:t>‹#›</a:t>
            </a:fld>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4647684" y="194184"/>
            <a:ext cx="2478783" cy="1856358"/>
          </a:xfrm>
          <a:prstGeom prst="rect">
            <a:avLst/>
          </a:prstGeom>
        </p:spPr>
      </p:pic>
      <p:sp>
        <p:nvSpPr>
          <p:cNvPr id="3" name="Subtitle 2"/>
          <p:cNvSpPr>
            <a:spLocks noGrp="1"/>
          </p:cNvSpPr>
          <p:nvPr>
            <p:ph type="subTitle" idx="1" hasCustomPrompt="1"/>
          </p:nvPr>
        </p:nvSpPr>
        <p:spPr>
          <a:xfrm>
            <a:off x="1524000" y="5847556"/>
            <a:ext cx="9144000" cy="1655762"/>
          </a:xfrm>
        </p:spPr>
        <p:txBody>
          <a:bodyPr/>
          <a:lstStyle>
            <a:lvl1pPr marL="0" indent="0" algn="ctr">
              <a:buNone/>
              <a:defRPr sz="2400" b="0" i="0">
                <a:solidFill>
                  <a:schemeClr val="bg1"/>
                </a:solidFill>
                <a:latin typeface="Myriad Pro" panose="020B05030304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40945547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9" name="Rectangle 8"/>
          <p:cNvSpPr/>
          <p:nvPr userDrawn="1"/>
        </p:nvSpPr>
        <p:spPr>
          <a:xfrm>
            <a:off x="0" y="0"/>
            <a:ext cx="12192000" cy="21744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659780" y="1233866"/>
            <a:ext cx="11296184" cy="2387600"/>
          </a:xfrm>
        </p:spPr>
        <p:txBody>
          <a:bodyPr anchor="b">
            <a:normAutofit/>
          </a:bodyPr>
          <a:lstStyle>
            <a:lvl1pPr algn="l">
              <a:defRPr sz="4800" b="1" i="0">
                <a:solidFill>
                  <a:schemeClr val="tx1"/>
                </a:solidFill>
                <a:latin typeface="Myriad Pro" panose="020B0503030403020204" pitchFamily="34" charset="0"/>
              </a:defRPr>
            </a:lvl1pPr>
          </a:lstStyle>
          <a:p>
            <a:r>
              <a:rPr lang="en-US" dirty="0"/>
              <a:t>Click to edit Master title style</a:t>
            </a:r>
          </a:p>
        </p:txBody>
      </p:sp>
      <p:sp>
        <p:nvSpPr>
          <p:cNvPr id="6" name="Slide Number Placeholder 5"/>
          <p:cNvSpPr>
            <a:spLocks noGrp="1"/>
          </p:cNvSpPr>
          <p:nvPr>
            <p:ph type="sldNum" sz="quarter" idx="12"/>
          </p:nvPr>
        </p:nvSpPr>
        <p:spPr/>
        <p:txBody>
          <a:bodyPr/>
          <a:lstStyle/>
          <a:p>
            <a:fld id="{163F5A94-8458-4F17-AD3C-1A083E20221D}" type="slidenum">
              <a:rPr lang="en-US" smtClean="0"/>
              <a:t>‹#›</a:t>
            </a:fld>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523268" y="305687"/>
            <a:ext cx="2478783" cy="1856358"/>
          </a:xfrm>
          <a:prstGeom prst="rect">
            <a:avLst/>
          </a:prstGeom>
        </p:spPr>
      </p:pic>
      <p:sp>
        <p:nvSpPr>
          <p:cNvPr id="3" name="Subtitle 2"/>
          <p:cNvSpPr>
            <a:spLocks noGrp="1"/>
          </p:cNvSpPr>
          <p:nvPr>
            <p:ph type="subTitle" idx="1" hasCustomPrompt="1"/>
          </p:nvPr>
        </p:nvSpPr>
        <p:spPr>
          <a:xfrm>
            <a:off x="659780" y="3837899"/>
            <a:ext cx="9144000" cy="1655762"/>
          </a:xfrm>
        </p:spPr>
        <p:txBody>
          <a:bodyPr/>
          <a:lstStyle>
            <a:lvl1pPr marL="0" indent="0" algn="l">
              <a:buNone/>
              <a:defRPr sz="2400" b="0" i="0">
                <a:solidFill>
                  <a:schemeClr val="tx1">
                    <a:lumMod val="50000"/>
                    <a:lumOff val="50000"/>
                  </a:schemeClr>
                </a:solidFill>
                <a:latin typeface="Myriad Pro" panose="020B05030304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079400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1" i="0">
                <a:latin typeface="Myriad Pro" panose="020B050303040302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lvl1pPr>
              <a:defRPr b="0" i="0">
                <a:latin typeface="Myriad Pro" panose="020B0503030403020204" pitchFamily="34" charset="0"/>
              </a:defRPr>
            </a:lvl1pPr>
          </a:lstStyle>
          <a:p>
            <a:fld id="{3C0F6329-576D-4C21-8FF7-61FA27709438}" type="datetimeFigureOut">
              <a:rPr lang="en-US" smtClean="0"/>
              <a:pPr/>
              <a:t>5/27/2021</a:t>
            </a:fld>
            <a:endParaRPr lang="en-US" dirty="0">
              <a:latin typeface="Myriad Pro" panose="020B0503030403020204" pitchFamily="34" charset="0"/>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b="0" i="0">
                <a:latin typeface="Myriad Pro" panose="020B0503030403020204" pitchFamily="34" charset="0"/>
              </a:defRPr>
            </a:lvl1pPr>
          </a:lstStyle>
          <a:p>
            <a:endParaRPr lang="en-US" dirty="0">
              <a:latin typeface="Myriad Pro" panose="020B0503030403020204" pitchFamily="34" charset="0"/>
            </a:endParaRPr>
          </a:p>
        </p:txBody>
      </p:sp>
      <p:sp>
        <p:nvSpPr>
          <p:cNvPr id="6" name="Slide Number Placeholder 5"/>
          <p:cNvSpPr>
            <a:spLocks noGrp="1"/>
          </p:cNvSpPr>
          <p:nvPr>
            <p:ph type="sldNum" sz="quarter" idx="12"/>
          </p:nvPr>
        </p:nvSpPr>
        <p:spPr/>
        <p:txBody>
          <a:bodyPr/>
          <a:lstStyle>
            <a:lvl1pPr>
              <a:defRPr b="0" i="0">
                <a:latin typeface="Myriad Pro" panose="020B0503030403020204" pitchFamily="34" charset="0"/>
              </a:defRPr>
            </a:lvl1pPr>
          </a:lstStyle>
          <a:p>
            <a:fld id="{163F5A94-8458-4F17-AD3C-1A083E20221D}" type="slidenum">
              <a:rPr lang="en-US" smtClean="0"/>
              <a:pPr/>
              <a:t>‹#›</a:t>
            </a:fld>
            <a:endParaRPr lang="en-US" dirty="0">
              <a:latin typeface="Myriad Pro" panose="020B0503030403020204" pitchFamily="34" charset="0"/>
            </a:endParaRPr>
          </a:p>
        </p:txBody>
      </p:sp>
    </p:spTree>
    <p:extLst>
      <p:ext uri="{BB962C8B-B14F-4D97-AF65-F5344CB8AC3E}">
        <p14:creationId xmlns:p14="http://schemas.microsoft.com/office/powerpoint/2010/main" val="2102761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1850" y="1709738"/>
            <a:ext cx="10515600" cy="2852737"/>
          </a:xfrm>
        </p:spPr>
        <p:txBody>
          <a:bodyPr anchor="b"/>
          <a:lstStyle>
            <a:lvl1pPr>
              <a:defRPr sz="6000" b="1" i="0">
                <a:latin typeface="Myriad Pro" panose="020B0503030403020204" pitchFamily="34" charset="0"/>
              </a:defRPr>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lvl1pPr>
              <a:defRPr b="0" i="0">
                <a:latin typeface="Myriad Pro" panose="020B0503030403020204" pitchFamily="34" charset="0"/>
              </a:defRPr>
            </a:lvl1pPr>
          </a:lstStyle>
          <a:p>
            <a:fld id="{3C0F6329-576D-4C21-8FF7-61FA27709438}" type="datetimeFigureOut">
              <a:rPr lang="en-US" smtClean="0"/>
              <a:pPr/>
              <a:t>5/27/2021</a:t>
            </a:fld>
            <a:endParaRPr lang="en-US" dirty="0">
              <a:latin typeface="Myriad Pro" panose="020B0503030403020204" pitchFamily="34" charset="0"/>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b="0" i="0">
                <a:latin typeface="Myriad Pro" panose="020B0503030403020204" pitchFamily="34" charset="0"/>
              </a:defRPr>
            </a:lvl1pPr>
          </a:lstStyle>
          <a:p>
            <a:endParaRPr lang="en-US" dirty="0">
              <a:latin typeface="Myriad Pro" panose="020B0503030403020204" pitchFamily="34" charset="0"/>
            </a:endParaRPr>
          </a:p>
        </p:txBody>
      </p:sp>
      <p:sp>
        <p:nvSpPr>
          <p:cNvPr id="6" name="Slide Number Placeholder 5"/>
          <p:cNvSpPr>
            <a:spLocks noGrp="1"/>
          </p:cNvSpPr>
          <p:nvPr>
            <p:ph type="sldNum" sz="quarter" idx="12"/>
          </p:nvPr>
        </p:nvSpPr>
        <p:spPr/>
        <p:txBody>
          <a:bodyPr/>
          <a:lstStyle/>
          <a:p>
            <a:fld id="{163F5A94-8458-4F17-AD3C-1A083E20221D}" type="slidenum">
              <a:rPr lang="en-US" smtClean="0"/>
              <a:t>‹#›</a:t>
            </a:fld>
            <a:endParaRPr lang="en-US"/>
          </a:p>
        </p:txBody>
      </p:sp>
    </p:spTree>
    <p:extLst>
      <p:ext uri="{BB962C8B-B14F-4D97-AF65-F5344CB8AC3E}">
        <p14:creationId xmlns:p14="http://schemas.microsoft.com/office/powerpoint/2010/main" val="16014519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1" i="0">
                <a:latin typeface="Myriad Pro" panose="020B0503030403020204" pitchFamily="34" charset="0"/>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lvl1pPr>
              <a:defRPr b="0" i="0">
                <a:latin typeface="Myriad Pro" panose="020B0503030403020204" pitchFamily="34" charset="0"/>
              </a:defRPr>
            </a:lvl1pPr>
          </a:lstStyle>
          <a:p>
            <a:fld id="{3C0F6329-576D-4C21-8FF7-61FA27709438}" type="datetimeFigureOut">
              <a:rPr lang="en-US" smtClean="0"/>
              <a:pPr/>
              <a:t>5/27/2021</a:t>
            </a:fld>
            <a:endParaRPr lang="en-US" dirty="0">
              <a:latin typeface="Myriad Pro" panose="020B0503030403020204" pitchFamily="34" charset="0"/>
            </a:endParaRP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lvl1pPr>
              <a:defRPr b="0" i="0">
                <a:latin typeface="Myriad Pro" panose="020B0503030403020204" pitchFamily="34" charset="0"/>
              </a:defRPr>
            </a:lvl1pPr>
          </a:lstStyle>
          <a:p>
            <a:endParaRPr lang="en-US" dirty="0">
              <a:latin typeface="Myriad Pro" panose="020B0503030403020204" pitchFamily="34" charset="0"/>
            </a:endParaRPr>
          </a:p>
        </p:txBody>
      </p:sp>
      <p:sp>
        <p:nvSpPr>
          <p:cNvPr id="7" name="Slide Number Placeholder 6"/>
          <p:cNvSpPr>
            <a:spLocks noGrp="1"/>
          </p:cNvSpPr>
          <p:nvPr>
            <p:ph type="sldNum" sz="quarter" idx="12"/>
          </p:nvPr>
        </p:nvSpPr>
        <p:spPr/>
        <p:txBody>
          <a:bodyPr/>
          <a:lstStyle/>
          <a:p>
            <a:fld id="{163F5A94-8458-4F17-AD3C-1A083E20221D}" type="slidenum">
              <a:rPr lang="en-US" smtClean="0"/>
              <a:t>‹#›</a:t>
            </a:fld>
            <a:endParaRPr lang="en-US"/>
          </a:p>
        </p:txBody>
      </p:sp>
    </p:spTree>
    <p:extLst>
      <p:ext uri="{BB962C8B-B14F-4D97-AF65-F5344CB8AC3E}">
        <p14:creationId xmlns:p14="http://schemas.microsoft.com/office/powerpoint/2010/main" val="38938672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8" y="365125"/>
            <a:ext cx="10515600" cy="1325563"/>
          </a:xfrm>
        </p:spPr>
        <p:txBody>
          <a:bodyPr/>
          <a:lstStyle>
            <a:lvl1pPr>
              <a:defRPr b="1" i="0">
                <a:latin typeface="Myriad Pro" panose="020B0503030403020204" pitchFamily="34" charset="0"/>
              </a:defRPr>
            </a:lvl1p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lvl1pPr>
              <a:defRPr b="0" i="0">
                <a:latin typeface="Myriad Pro" panose="020B0503030403020204" pitchFamily="34" charset="0"/>
              </a:defRPr>
            </a:lvl1pPr>
          </a:lstStyle>
          <a:p>
            <a:fld id="{3C0F6329-576D-4C21-8FF7-61FA27709438}" type="datetimeFigureOut">
              <a:rPr lang="en-US" smtClean="0"/>
              <a:pPr/>
              <a:t>5/27/2021</a:t>
            </a:fld>
            <a:endParaRPr lang="en-US" dirty="0">
              <a:latin typeface="Myriad Pro" panose="020B0503030403020204" pitchFamily="34" charset="0"/>
            </a:endParaRPr>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lvl1pPr>
              <a:defRPr b="0" i="0">
                <a:latin typeface="Myriad Pro" panose="020B0503030403020204" pitchFamily="34" charset="0"/>
              </a:defRPr>
            </a:lvl1pPr>
          </a:lstStyle>
          <a:p>
            <a:endParaRPr lang="en-US" dirty="0">
              <a:latin typeface="Myriad Pro" panose="020B0503030403020204" pitchFamily="34" charset="0"/>
            </a:endParaRPr>
          </a:p>
        </p:txBody>
      </p:sp>
      <p:sp>
        <p:nvSpPr>
          <p:cNvPr id="9" name="Slide Number Placeholder 8"/>
          <p:cNvSpPr>
            <a:spLocks noGrp="1"/>
          </p:cNvSpPr>
          <p:nvPr>
            <p:ph type="sldNum" sz="quarter" idx="12"/>
          </p:nvPr>
        </p:nvSpPr>
        <p:spPr/>
        <p:txBody>
          <a:bodyPr/>
          <a:lstStyle/>
          <a:p>
            <a:fld id="{163F5A94-8458-4F17-AD3C-1A083E20221D}" type="slidenum">
              <a:rPr lang="en-US" smtClean="0"/>
              <a:t>‹#›</a:t>
            </a:fld>
            <a:endParaRPr lang="en-US"/>
          </a:p>
        </p:txBody>
      </p:sp>
    </p:spTree>
    <p:extLst>
      <p:ext uri="{BB962C8B-B14F-4D97-AF65-F5344CB8AC3E}">
        <p14:creationId xmlns:p14="http://schemas.microsoft.com/office/powerpoint/2010/main" val="2961219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1" i="0">
                <a:latin typeface="Myriad Pro" panose="020B0503030403020204" pitchFamily="34" charset="0"/>
              </a:defRPr>
            </a:lvl1pPr>
          </a:lstStyle>
          <a:p>
            <a:r>
              <a:rPr lang="en-US" dirty="0"/>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lvl1pPr>
              <a:defRPr b="0" i="0">
                <a:latin typeface="Myriad Pro" panose="020B0503030403020204" pitchFamily="34" charset="0"/>
              </a:defRPr>
            </a:lvl1pPr>
          </a:lstStyle>
          <a:p>
            <a:fld id="{3C0F6329-576D-4C21-8FF7-61FA27709438}" type="datetimeFigureOut">
              <a:rPr lang="en-US" smtClean="0"/>
              <a:pPr/>
              <a:t>5/27/2021</a:t>
            </a:fld>
            <a:endParaRPr lang="en-US" dirty="0">
              <a:latin typeface="Myriad Pro" panose="020B0503030403020204" pitchFamily="34" charset="0"/>
            </a:endParaRPr>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lvl1pPr>
              <a:defRPr b="0" i="0">
                <a:latin typeface="Myriad Pro" panose="020B0503030403020204" pitchFamily="34" charset="0"/>
              </a:defRPr>
            </a:lvl1pPr>
          </a:lstStyle>
          <a:p>
            <a:endParaRPr lang="en-US" dirty="0">
              <a:latin typeface="Myriad Pro" panose="020B0503030403020204" pitchFamily="34" charset="0"/>
            </a:endParaRPr>
          </a:p>
        </p:txBody>
      </p:sp>
      <p:sp>
        <p:nvSpPr>
          <p:cNvPr id="5" name="Slide Number Placeholder 4"/>
          <p:cNvSpPr>
            <a:spLocks noGrp="1"/>
          </p:cNvSpPr>
          <p:nvPr>
            <p:ph type="sldNum" sz="quarter" idx="12"/>
          </p:nvPr>
        </p:nvSpPr>
        <p:spPr/>
        <p:txBody>
          <a:bodyPr/>
          <a:lstStyle>
            <a:lvl1pPr>
              <a:defRPr b="0" i="0">
                <a:latin typeface="Myriad Pro" panose="020B0503030403020204" pitchFamily="34" charset="0"/>
              </a:defRPr>
            </a:lvl1pPr>
          </a:lstStyle>
          <a:p>
            <a:fld id="{163F5A94-8458-4F17-AD3C-1A083E20221D}" type="slidenum">
              <a:rPr lang="en-US" smtClean="0"/>
              <a:pPr/>
              <a:t>‹#›</a:t>
            </a:fld>
            <a:endParaRPr lang="en-US" dirty="0">
              <a:latin typeface="Myriad Pro" panose="020B0503030403020204" pitchFamily="34" charset="0"/>
            </a:endParaRPr>
          </a:p>
        </p:txBody>
      </p:sp>
    </p:spTree>
    <p:extLst>
      <p:ext uri="{BB962C8B-B14F-4D97-AF65-F5344CB8AC3E}">
        <p14:creationId xmlns:p14="http://schemas.microsoft.com/office/powerpoint/2010/main" val="30015945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b="0" i="0">
                <a:latin typeface="Myriad Pro" panose="020B0503030403020204" pitchFamily="34" charset="0"/>
              </a:defRPr>
            </a:lvl1pPr>
          </a:lstStyle>
          <a:p>
            <a:fld id="{163F5A94-8458-4F17-AD3C-1A083E20221D}" type="slidenum">
              <a:rPr lang="en-US" smtClean="0"/>
              <a:pPr/>
              <a:t>‹#›</a:t>
            </a:fld>
            <a:endParaRPr lang="en-US" dirty="0">
              <a:latin typeface="Myriad Pro" panose="020B0503030403020204" pitchFamily="34" charset="0"/>
            </a:endParaRPr>
          </a:p>
        </p:txBody>
      </p:sp>
    </p:spTree>
    <p:extLst>
      <p:ext uri="{BB962C8B-B14F-4D97-AF65-F5344CB8AC3E}">
        <p14:creationId xmlns:p14="http://schemas.microsoft.com/office/powerpoint/2010/main" val="40715966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34696" y="0"/>
            <a:ext cx="7850299" cy="117357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334696" y="1493919"/>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1697628" y="6492875"/>
            <a:ext cx="494371" cy="365125"/>
          </a:xfrm>
          <a:prstGeom prst="rect">
            <a:avLst/>
          </a:prstGeom>
        </p:spPr>
        <p:txBody>
          <a:bodyPr vert="horz" lIns="91440" tIns="45720" rIns="91440" bIns="45720" rtlCol="0" anchor="ctr"/>
          <a:lstStyle>
            <a:lvl1pPr algn="r">
              <a:defRPr sz="1200" b="0" i="0">
                <a:solidFill>
                  <a:schemeClr val="tx1">
                    <a:tint val="75000"/>
                  </a:schemeClr>
                </a:solidFill>
                <a:latin typeface="Myriad Pro" panose="020B0503030403020204" pitchFamily="34" charset="0"/>
              </a:defRPr>
            </a:lvl1pPr>
          </a:lstStyle>
          <a:p>
            <a:fld id="{163F5A94-8458-4F17-AD3C-1A083E20221D}" type="slidenum">
              <a:rPr lang="en-US" smtClean="0"/>
              <a:pPr/>
              <a:t>‹#›</a:t>
            </a:fld>
            <a:endParaRPr lang="en-US" dirty="0">
              <a:latin typeface="Myriad Pro" panose="020B0503030403020204" pitchFamily="34" charset="0"/>
            </a:endParaRPr>
          </a:p>
        </p:txBody>
      </p:sp>
      <p:sp>
        <p:nvSpPr>
          <p:cNvPr id="7" name="Rectangle 6"/>
          <p:cNvSpPr/>
          <p:nvPr userDrawn="1"/>
        </p:nvSpPr>
        <p:spPr>
          <a:xfrm>
            <a:off x="0" y="1155282"/>
            <a:ext cx="12192000" cy="18288"/>
          </a:xfrm>
          <a:prstGeom prst="rect">
            <a:avLst/>
          </a:prstGeom>
          <a:solidFill>
            <a:srgbClr val="A7A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12" cstate="print">
            <a:extLst>
              <a:ext uri="{28A0092B-C50C-407E-A947-70E740481C1C}">
                <a14:useLocalDpi xmlns:a14="http://schemas.microsoft.com/office/drawing/2010/main" val="0"/>
              </a:ext>
            </a:extLst>
          </a:blip>
          <a:srcRect/>
          <a:stretch/>
        </p:blipFill>
        <p:spPr>
          <a:xfrm>
            <a:off x="10807572" y="105845"/>
            <a:ext cx="1207227" cy="904091"/>
          </a:xfrm>
          <a:prstGeom prst="rect">
            <a:avLst/>
          </a:prstGeom>
        </p:spPr>
      </p:pic>
      <p:sp>
        <p:nvSpPr>
          <p:cNvPr id="9" name="Rectangle 8"/>
          <p:cNvSpPr/>
          <p:nvPr userDrawn="1"/>
        </p:nvSpPr>
        <p:spPr>
          <a:xfrm>
            <a:off x="0" y="6497638"/>
            <a:ext cx="12192000" cy="18288"/>
          </a:xfrm>
          <a:prstGeom prst="rect">
            <a:avLst/>
          </a:prstGeom>
          <a:solidFill>
            <a:srgbClr val="A7A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userDrawn="1"/>
        </p:nvSpPr>
        <p:spPr>
          <a:xfrm>
            <a:off x="5592496" y="6592129"/>
            <a:ext cx="954107" cy="369332"/>
          </a:xfrm>
          <a:prstGeom prst="rect">
            <a:avLst/>
          </a:prstGeom>
          <a:noFill/>
        </p:spPr>
        <p:txBody>
          <a:bodyPr wrap="none" rtlCol="0">
            <a:spAutoFit/>
          </a:bodyPr>
          <a:lstStyle/>
          <a:p>
            <a:r>
              <a:rPr lang="en-US" sz="900" dirty="0">
                <a:solidFill>
                  <a:schemeClr val="bg1">
                    <a:lumMod val="75000"/>
                  </a:schemeClr>
                </a:solidFill>
                <a:latin typeface="Myriad Pro Light" panose="020B0603030403020204" pitchFamily="34" charset="0"/>
              </a:rPr>
              <a:t>© 2021 oneM2M</a:t>
            </a:r>
          </a:p>
          <a:p>
            <a:endParaRPr lang="en-US" sz="900" dirty="0">
              <a:solidFill>
                <a:schemeClr val="bg1">
                  <a:lumMod val="50000"/>
                </a:schemeClr>
              </a:solidFill>
              <a:latin typeface="Myriad Pro Light" panose="020B0603030403020204" pitchFamily="34" charset="0"/>
            </a:endParaRPr>
          </a:p>
        </p:txBody>
      </p:sp>
    </p:spTree>
    <p:extLst>
      <p:ext uri="{BB962C8B-B14F-4D97-AF65-F5344CB8AC3E}">
        <p14:creationId xmlns:p14="http://schemas.microsoft.com/office/powerpoint/2010/main" val="431894514"/>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50" r:id="rId4"/>
    <p:sldLayoutId id="2147483651" r:id="rId5"/>
    <p:sldLayoutId id="2147483652" r:id="rId6"/>
    <p:sldLayoutId id="2147483653" r:id="rId7"/>
    <p:sldLayoutId id="2147483654" r:id="rId8"/>
    <p:sldLayoutId id="2147483655" r:id="rId9"/>
    <p:sldLayoutId id="2147483664" r:id="rId10"/>
  </p:sldLayoutIdLst>
  <p:txStyles>
    <p:titleStyle>
      <a:lvl1pPr algn="l" defTabSz="914400" rtl="0" eaLnBrk="1" latinLnBrk="0" hangingPunct="1">
        <a:lnSpc>
          <a:spcPct val="90000"/>
        </a:lnSpc>
        <a:spcBef>
          <a:spcPct val="0"/>
        </a:spcBef>
        <a:buNone/>
        <a:defRPr sz="4400" b="1" i="0" kern="1200">
          <a:solidFill>
            <a:srgbClr val="C63133"/>
          </a:solidFill>
          <a:latin typeface="Myriad Pro" panose="020B0503030403020204" pitchFamily="34" charset="0"/>
          <a:ea typeface="+mj-ea"/>
          <a:cs typeface="+mj-cs"/>
        </a:defRPr>
      </a:lvl1pPr>
    </p:titleStyle>
    <p:bodyStyle>
      <a:lvl1pPr marL="228600" indent="-228600" algn="l" defTabSz="914400" rtl="0" eaLnBrk="1" latinLnBrk="0" hangingPunct="1">
        <a:lnSpc>
          <a:spcPct val="90000"/>
        </a:lnSpc>
        <a:spcBef>
          <a:spcPts val="1000"/>
        </a:spcBef>
        <a:buClr>
          <a:srgbClr val="C00000"/>
        </a:buClr>
        <a:buFont typeface="Arial" panose="020B0604020202020204" pitchFamily="34" charset="0"/>
        <a:buChar char="•"/>
        <a:defRPr sz="2800" b="0" i="0" kern="1200">
          <a:solidFill>
            <a:schemeClr val="tx1"/>
          </a:solidFill>
          <a:latin typeface="Myriad Pro" panose="020B0503030403020204" pitchFamily="34" charset="0"/>
          <a:ea typeface="+mn-ea"/>
          <a:cs typeface="+mn-cs"/>
        </a:defRPr>
      </a:lvl1pPr>
      <a:lvl2pPr marL="685800" indent="-228600" algn="l" defTabSz="914400" rtl="0" eaLnBrk="1" latinLnBrk="0" hangingPunct="1">
        <a:lnSpc>
          <a:spcPct val="90000"/>
        </a:lnSpc>
        <a:spcBef>
          <a:spcPts val="500"/>
        </a:spcBef>
        <a:buClr>
          <a:srgbClr val="C00000"/>
        </a:buClr>
        <a:buFont typeface="Arial" panose="020B0604020202020204" pitchFamily="34" charset="0"/>
        <a:buChar char="•"/>
        <a:defRPr sz="2400" b="0" i="0" kern="1200">
          <a:solidFill>
            <a:schemeClr val="tx1"/>
          </a:solidFill>
          <a:latin typeface="Myriad Pro" panose="020B0503030403020204" pitchFamily="34" charset="0"/>
          <a:ea typeface="+mn-ea"/>
          <a:cs typeface="+mn-cs"/>
        </a:defRPr>
      </a:lvl2pPr>
      <a:lvl3pPr marL="1143000" indent="-228600" algn="l" defTabSz="914400" rtl="0" eaLnBrk="1" latinLnBrk="0" hangingPunct="1">
        <a:lnSpc>
          <a:spcPct val="90000"/>
        </a:lnSpc>
        <a:spcBef>
          <a:spcPts val="500"/>
        </a:spcBef>
        <a:buClr>
          <a:srgbClr val="C00000"/>
        </a:buClr>
        <a:buFont typeface="Arial" panose="020B0604020202020204" pitchFamily="34" charset="0"/>
        <a:buChar char="•"/>
        <a:defRPr sz="2000" b="0" i="0" kern="1200">
          <a:solidFill>
            <a:schemeClr val="tx1"/>
          </a:solidFill>
          <a:latin typeface="Myriad Pro" panose="020B0503030403020204" pitchFamily="34" charset="0"/>
          <a:ea typeface="+mn-ea"/>
          <a:cs typeface="+mn-cs"/>
        </a:defRPr>
      </a:lvl3pPr>
      <a:lvl4pPr marL="1600200" indent="-228600" algn="l" defTabSz="914400" rtl="0" eaLnBrk="1" latinLnBrk="0" hangingPunct="1">
        <a:lnSpc>
          <a:spcPct val="90000"/>
        </a:lnSpc>
        <a:spcBef>
          <a:spcPts val="500"/>
        </a:spcBef>
        <a:buClr>
          <a:srgbClr val="C00000"/>
        </a:buClr>
        <a:buFont typeface="Arial" panose="020B0604020202020204" pitchFamily="34" charset="0"/>
        <a:buChar char="•"/>
        <a:defRPr sz="1800" b="0" i="0" kern="1200">
          <a:solidFill>
            <a:schemeClr val="tx1"/>
          </a:solidFill>
          <a:latin typeface="Myriad Pro" panose="020B0503030403020204" pitchFamily="34" charset="0"/>
          <a:ea typeface="+mn-ea"/>
          <a:cs typeface="+mn-cs"/>
        </a:defRPr>
      </a:lvl4pPr>
      <a:lvl5pPr marL="2057400" indent="-228600" algn="l" defTabSz="914400" rtl="0" eaLnBrk="1" latinLnBrk="0" hangingPunct="1">
        <a:lnSpc>
          <a:spcPct val="90000"/>
        </a:lnSpc>
        <a:spcBef>
          <a:spcPts val="500"/>
        </a:spcBef>
        <a:buClr>
          <a:srgbClr val="C00000"/>
        </a:buClr>
        <a:buFont typeface="Arial" panose="020B0604020202020204" pitchFamily="34" charset="0"/>
        <a:buChar char="•"/>
        <a:defRPr sz="1800" b="0" i="0" kern="1200">
          <a:solidFill>
            <a:schemeClr val="tx1"/>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hyperlink" Target="https://ftp.onem2m.org/Meetings/SSC/" TargetMode="External"/><Relationship Id="rId2" Type="http://schemas.openxmlformats.org/officeDocument/2006/relationships/hyperlink" Target="mailto:ONEM2M_SSC@LIST.ONEM2M.ORG" TargetMode="External"/><Relationship Id="rId1" Type="http://schemas.openxmlformats.org/officeDocument/2006/relationships/slideLayout" Target="../slideLayouts/slideLayout4.xml"/><Relationship Id="rId4" Type="http://schemas.openxmlformats.org/officeDocument/2006/relationships/image" Target="../media/image41.png"/></Relationships>
</file>

<file path=ppt/slides/_rels/slide12.xml.rels><?xml version="1.0" encoding="UTF-8" standalone="yes"?>
<Relationships xmlns="http://schemas.openxmlformats.org/package/2006/relationships"><Relationship Id="rId2" Type="http://schemas.openxmlformats.org/officeDocument/2006/relationships/hyperlink" Target="mailto:Dale.Seed@InterDigital.com" TargetMode="Externa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hyperlink" Target="https://onem2m.org/membership/list-of-deployments"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44.png"/><Relationship Id="rId7" Type="http://schemas.openxmlformats.org/officeDocument/2006/relationships/image" Target="../media/image48.pn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47.png"/><Relationship Id="rId5" Type="http://schemas.openxmlformats.org/officeDocument/2006/relationships/image" Target="../media/image46.png"/><Relationship Id="rId10" Type="http://schemas.openxmlformats.org/officeDocument/2006/relationships/image" Target="../media/image51.png"/><Relationship Id="rId4" Type="http://schemas.openxmlformats.org/officeDocument/2006/relationships/image" Target="../media/image45.png"/><Relationship Id="rId9" Type="http://schemas.openxmlformats.org/officeDocument/2006/relationships/image" Target="../media/image50.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hyperlink" Target="https://onem2m.org/news-events/newsmenu/onem2m-in-the-news" TargetMode="External"/><Relationship Id="rId2" Type="http://schemas.openxmlformats.org/officeDocument/2006/relationships/hyperlink" Target="https://onem2m.org/insights/executive-viewpoints" TargetMode="External"/><Relationship Id="rId1" Type="http://schemas.openxmlformats.org/officeDocument/2006/relationships/slideLayout" Target="../slideLayouts/slideLayout4.xml"/><Relationship Id="rId4" Type="http://schemas.openxmlformats.org/officeDocument/2006/relationships/hyperlink" Target="https://onem2m.org/technical/published-drafts"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hyperlink" Target="http://member.onem2m.org/Static_pages/Others/Rules_Pages/oneM2M_Partnership_Agreement-V2_0.doc" TargetMode="External"/><Relationship Id="rId3" Type="http://schemas.openxmlformats.org/officeDocument/2006/relationships/image" Target="../media/image4.emf"/><Relationship Id="rId7" Type="http://schemas.openxmlformats.org/officeDocument/2006/relationships/image" Target="../media/image8.png"/><Relationship Id="rId12" Type="http://schemas.openxmlformats.org/officeDocument/2006/relationships/image" Target="../media/image13.JPG"/><Relationship Id="rId17" Type="http://schemas.openxmlformats.org/officeDocument/2006/relationships/hyperlink" Target="http://www.onem2m.org/" TargetMode="External"/><Relationship Id="rId2" Type="http://schemas.openxmlformats.org/officeDocument/2006/relationships/notesSlide" Target="../notesSlides/notesSlide2.xml"/><Relationship Id="rId16" Type="http://schemas.openxmlformats.org/officeDocument/2006/relationships/image" Target="../media/image16.gif"/><Relationship Id="rId1" Type="http://schemas.openxmlformats.org/officeDocument/2006/relationships/slideLayout" Target="../slideLayouts/slideLayout4.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5" Type="http://schemas.openxmlformats.org/officeDocument/2006/relationships/image" Target="../media/image15.gif"/><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8.png"/><Relationship Id="rId18" Type="http://schemas.openxmlformats.org/officeDocument/2006/relationships/image" Target="../media/image33.svg"/><Relationship Id="rId3" Type="http://schemas.openxmlformats.org/officeDocument/2006/relationships/image" Target="../media/image18.png"/><Relationship Id="rId21" Type="http://schemas.openxmlformats.org/officeDocument/2006/relationships/image" Target="../media/image36.svg"/><Relationship Id="rId7" Type="http://schemas.openxmlformats.org/officeDocument/2006/relationships/image" Target="../media/image22.png"/><Relationship Id="rId12" Type="http://schemas.openxmlformats.org/officeDocument/2006/relationships/image" Target="../media/image27.svg"/><Relationship Id="rId17" Type="http://schemas.openxmlformats.org/officeDocument/2006/relationships/image" Target="../media/image32.png"/><Relationship Id="rId25" Type="http://schemas.openxmlformats.org/officeDocument/2006/relationships/image" Target="../media/image40.svg"/><Relationship Id="rId2" Type="http://schemas.openxmlformats.org/officeDocument/2006/relationships/notesSlide" Target="../notesSlides/notesSlide4.xml"/><Relationship Id="rId16" Type="http://schemas.openxmlformats.org/officeDocument/2006/relationships/image" Target="../media/image31.svg"/><Relationship Id="rId20" Type="http://schemas.openxmlformats.org/officeDocument/2006/relationships/image" Target="../media/image35.svg"/><Relationship Id="rId1" Type="http://schemas.openxmlformats.org/officeDocument/2006/relationships/slideLayout" Target="../slideLayouts/slideLayout8.xml"/><Relationship Id="rId6" Type="http://schemas.openxmlformats.org/officeDocument/2006/relationships/image" Target="../media/image21.svg"/><Relationship Id="rId11" Type="http://schemas.openxmlformats.org/officeDocument/2006/relationships/image" Target="../media/image26.svg"/><Relationship Id="rId24" Type="http://schemas.openxmlformats.org/officeDocument/2006/relationships/image" Target="../media/image39.png"/><Relationship Id="rId5" Type="http://schemas.openxmlformats.org/officeDocument/2006/relationships/image" Target="../media/image20.png"/><Relationship Id="rId15" Type="http://schemas.openxmlformats.org/officeDocument/2006/relationships/image" Target="../media/image30.png"/><Relationship Id="rId23" Type="http://schemas.openxmlformats.org/officeDocument/2006/relationships/image" Target="../media/image38.svg"/><Relationship Id="rId10" Type="http://schemas.openxmlformats.org/officeDocument/2006/relationships/image" Target="../media/image25.png"/><Relationship Id="rId19" Type="http://schemas.openxmlformats.org/officeDocument/2006/relationships/image" Target="../media/image34.png"/><Relationship Id="rId4" Type="http://schemas.openxmlformats.org/officeDocument/2006/relationships/image" Target="../media/image19.svg"/><Relationship Id="rId9" Type="http://schemas.openxmlformats.org/officeDocument/2006/relationships/image" Target="../media/image24.svg"/><Relationship Id="rId14" Type="http://schemas.openxmlformats.org/officeDocument/2006/relationships/image" Target="../media/image29.svg"/><Relationship Id="rId22" Type="http://schemas.openxmlformats.org/officeDocument/2006/relationships/image" Target="../media/image37.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59780" y="1233865"/>
            <a:ext cx="11296184" cy="2823229"/>
          </a:xfrm>
        </p:spPr>
        <p:txBody>
          <a:bodyPr/>
          <a:lstStyle/>
          <a:p>
            <a:br>
              <a:rPr lang="en-US" dirty="0"/>
            </a:br>
            <a:r>
              <a:rPr lang="en-US" dirty="0"/>
              <a:t>oneM2M Sustainability Initiative</a:t>
            </a:r>
          </a:p>
        </p:txBody>
      </p:sp>
      <p:sp>
        <p:nvSpPr>
          <p:cNvPr id="4" name="Slide Number Placeholder 3"/>
          <p:cNvSpPr>
            <a:spLocks noGrp="1"/>
          </p:cNvSpPr>
          <p:nvPr>
            <p:ph type="sldNum" sz="quarter" idx="12"/>
          </p:nvPr>
        </p:nvSpPr>
        <p:spPr/>
        <p:txBody>
          <a:bodyPr/>
          <a:lstStyle/>
          <a:p>
            <a:fld id="{CF81B550-7CF2-4283-9092-C0AEF1549117}" type="slidenum">
              <a:rPr lang="en-US" smtClean="0"/>
              <a:t>1</a:t>
            </a:fld>
            <a:endParaRPr lang="en-US"/>
          </a:p>
        </p:txBody>
      </p:sp>
      <p:sp>
        <p:nvSpPr>
          <p:cNvPr id="3" name="Text Placeholder 2"/>
          <p:cNvSpPr>
            <a:spLocks noGrp="1"/>
          </p:cNvSpPr>
          <p:nvPr>
            <p:ph type="subTitle" idx="1"/>
          </p:nvPr>
        </p:nvSpPr>
        <p:spPr>
          <a:xfrm>
            <a:off x="659779" y="4123766"/>
            <a:ext cx="10873193" cy="2277034"/>
          </a:xfrm>
        </p:spPr>
        <p:txBody>
          <a:bodyPr>
            <a:normAutofit/>
          </a:bodyPr>
          <a:lstStyle/>
          <a:p>
            <a:r>
              <a:rPr lang="en-US" dirty="0"/>
              <a:t>Dale Seed, oneM2M TP Vice Chair</a:t>
            </a:r>
          </a:p>
          <a:p>
            <a:endParaRPr lang="en-US" dirty="0"/>
          </a:p>
          <a:p>
            <a:r>
              <a:rPr lang="en-US" dirty="0"/>
              <a:t>May 27</a:t>
            </a:r>
            <a:r>
              <a:rPr lang="en-US" baseline="30000" dirty="0"/>
              <a:t>th</a:t>
            </a:r>
            <a:r>
              <a:rPr lang="en-US" dirty="0"/>
              <a:t>, 2021</a:t>
            </a:r>
          </a:p>
        </p:txBody>
      </p:sp>
      <p:sp>
        <p:nvSpPr>
          <p:cNvPr id="13" name="Text Placeholder 2">
            <a:extLst>
              <a:ext uri="{FF2B5EF4-FFF2-40B4-BE49-F238E27FC236}">
                <a16:creationId xmlns:a16="http://schemas.microsoft.com/office/drawing/2014/main" id="{259AA9DB-F5DD-4C47-8F2E-8FA3717E1772}"/>
              </a:ext>
            </a:extLst>
          </p:cNvPr>
          <p:cNvSpPr txBox="1">
            <a:spLocks/>
          </p:cNvSpPr>
          <p:nvPr/>
        </p:nvSpPr>
        <p:spPr>
          <a:xfrm>
            <a:off x="3496457" y="1682516"/>
            <a:ext cx="6553706" cy="88233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Clr>
                <a:srgbClr val="C00000"/>
              </a:buClr>
              <a:buFont typeface="Arial" panose="020B0604020202020204" pitchFamily="34" charset="0"/>
              <a:buNone/>
              <a:defRPr sz="2400" b="0" i="0" kern="1200">
                <a:solidFill>
                  <a:schemeClr val="tx1">
                    <a:lumMod val="50000"/>
                    <a:lumOff val="50000"/>
                  </a:schemeClr>
                </a:solidFill>
                <a:latin typeface="Myriad Pro" panose="020B0503030403020204" pitchFamily="34" charset="0"/>
                <a:ea typeface="+mn-ea"/>
                <a:cs typeface="+mn-cs"/>
              </a:defRPr>
            </a:lvl1pPr>
            <a:lvl2pPr marL="457200" indent="0" algn="ctr" defTabSz="914400" rtl="0" eaLnBrk="1" latinLnBrk="0" hangingPunct="1">
              <a:lnSpc>
                <a:spcPct val="90000"/>
              </a:lnSpc>
              <a:spcBef>
                <a:spcPts val="500"/>
              </a:spcBef>
              <a:buClr>
                <a:srgbClr val="C00000"/>
              </a:buClr>
              <a:buFont typeface="Arial" panose="020B0604020202020204" pitchFamily="34" charset="0"/>
              <a:buNone/>
              <a:defRPr sz="2000" b="0" i="0" kern="1200">
                <a:solidFill>
                  <a:schemeClr val="tx1"/>
                </a:solidFill>
                <a:latin typeface="Myriad Pro" panose="020B0503030403020204" pitchFamily="34" charset="0"/>
                <a:ea typeface="+mn-ea"/>
                <a:cs typeface="+mn-cs"/>
              </a:defRPr>
            </a:lvl2pPr>
            <a:lvl3pPr marL="914400" indent="0" algn="ctr" defTabSz="914400" rtl="0" eaLnBrk="1" latinLnBrk="0" hangingPunct="1">
              <a:lnSpc>
                <a:spcPct val="90000"/>
              </a:lnSpc>
              <a:spcBef>
                <a:spcPts val="500"/>
              </a:spcBef>
              <a:buClr>
                <a:srgbClr val="C00000"/>
              </a:buClr>
              <a:buFont typeface="Arial" panose="020B0604020202020204" pitchFamily="34" charset="0"/>
              <a:buNone/>
              <a:defRPr sz="1800" b="0" i="0" kern="1200">
                <a:solidFill>
                  <a:schemeClr val="tx1"/>
                </a:solidFill>
                <a:latin typeface="Myriad Pro" panose="020B0503030403020204" pitchFamily="34" charset="0"/>
                <a:ea typeface="+mn-ea"/>
                <a:cs typeface="+mn-cs"/>
              </a:defRPr>
            </a:lvl3pPr>
            <a:lvl4pPr marL="1371600" indent="0" algn="ctr" defTabSz="914400" rtl="0" eaLnBrk="1" latinLnBrk="0" hangingPunct="1">
              <a:lnSpc>
                <a:spcPct val="90000"/>
              </a:lnSpc>
              <a:spcBef>
                <a:spcPts val="500"/>
              </a:spcBef>
              <a:buClr>
                <a:srgbClr val="C00000"/>
              </a:buClr>
              <a:buFont typeface="Arial" panose="020B0604020202020204" pitchFamily="34" charset="0"/>
              <a:buNone/>
              <a:defRPr sz="1600" b="0" i="0" kern="1200">
                <a:solidFill>
                  <a:schemeClr val="tx1"/>
                </a:solidFill>
                <a:latin typeface="Myriad Pro" panose="020B0503030403020204" pitchFamily="34" charset="0"/>
                <a:ea typeface="+mn-ea"/>
                <a:cs typeface="+mn-cs"/>
              </a:defRPr>
            </a:lvl4pPr>
            <a:lvl5pPr marL="1828800" indent="0" algn="ctr" defTabSz="914400" rtl="0" eaLnBrk="1" latinLnBrk="0" hangingPunct="1">
              <a:lnSpc>
                <a:spcPct val="90000"/>
              </a:lnSpc>
              <a:spcBef>
                <a:spcPts val="500"/>
              </a:spcBef>
              <a:buClr>
                <a:srgbClr val="C00000"/>
              </a:buClr>
              <a:buFont typeface="Arial" panose="020B0604020202020204" pitchFamily="34" charset="0"/>
              <a:buNone/>
              <a:defRPr sz="1600" b="0" i="0" kern="1200">
                <a:solidFill>
                  <a:schemeClr val="tx1"/>
                </a:solidFill>
                <a:latin typeface="Myriad Pro" panose="020B050303040302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2000" dirty="0"/>
          </a:p>
        </p:txBody>
      </p:sp>
    </p:spTree>
    <p:extLst>
      <p:ext uri="{BB962C8B-B14F-4D97-AF65-F5344CB8AC3E}">
        <p14:creationId xmlns:p14="http://schemas.microsoft.com/office/powerpoint/2010/main" val="18272081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A2C093D-A4D8-45A3-917C-78BC40E65EBE}"/>
              </a:ext>
            </a:extLst>
          </p:cNvPr>
          <p:cNvSpPr>
            <a:spLocks noGrp="1"/>
          </p:cNvSpPr>
          <p:nvPr>
            <p:ph type="title"/>
          </p:nvPr>
        </p:nvSpPr>
        <p:spPr>
          <a:xfrm>
            <a:off x="334696" y="0"/>
            <a:ext cx="9836915" cy="1173570"/>
          </a:xfrm>
        </p:spPr>
        <p:txBody>
          <a:bodyPr>
            <a:noAutofit/>
          </a:bodyPr>
          <a:lstStyle/>
          <a:p>
            <a:r>
              <a:rPr lang="en-GB" sz="3400" dirty="0"/>
              <a:t>oneM2M Sustainability Sub-committee Work Plan</a:t>
            </a:r>
            <a:endParaRPr lang="en-GB" sz="3400" dirty="0">
              <a:latin typeface="Myriad Pro"/>
            </a:endParaRPr>
          </a:p>
        </p:txBody>
      </p:sp>
      <p:graphicFrame>
        <p:nvGraphicFramePr>
          <p:cNvPr id="9" name="Table 9">
            <a:extLst>
              <a:ext uri="{FF2B5EF4-FFF2-40B4-BE49-F238E27FC236}">
                <a16:creationId xmlns:a16="http://schemas.microsoft.com/office/drawing/2014/main" id="{1265122D-EF6A-47F6-B656-37971B578B50}"/>
              </a:ext>
            </a:extLst>
          </p:cNvPr>
          <p:cNvGraphicFramePr>
            <a:graphicFrameLocks noGrp="1"/>
          </p:cNvGraphicFramePr>
          <p:nvPr>
            <p:ph idx="1"/>
            <p:extLst>
              <p:ext uri="{D42A27DB-BD31-4B8C-83A1-F6EECF244321}">
                <p14:modId xmlns:p14="http://schemas.microsoft.com/office/powerpoint/2010/main" val="2838138935"/>
              </p:ext>
            </p:extLst>
          </p:nvPr>
        </p:nvGraphicFramePr>
        <p:xfrm>
          <a:off x="309583" y="1223257"/>
          <a:ext cx="11687684" cy="5100320"/>
        </p:xfrm>
        <a:graphic>
          <a:graphicData uri="http://schemas.openxmlformats.org/drawingml/2006/table">
            <a:tbl>
              <a:tblPr firstRow="1" bandRow="1">
                <a:tableStyleId>{5C22544A-7EE6-4342-B048-85BDC9FD1C3A}</a:tableStyleId>
              </a:tblPr>
              <a:tblGrid>
                <a:gridCol w="3288750">
                  <a:extLst>
                    <a:ext uri="{9D8B030D-6E8A-4147-A177-3AD203B41FA5}">
                      <a16:colId xmlns:a16="http://schemas.microsoft.com/office/drawing/2014/main" val="1895711775"/>
                    </a:ext>
                  </a:extLst>
                </a:gridCol>
                <a:gridCol w="931334">
                  <a:extLst>
                    <a:ext uri="{9D8B030D-6E8A-4147-A177-3AD203B41FA5}">
                      <a16:colId xmlns:a16="http://schemas.microsoft.com/office/drawing/2014/main" val="635675053"/>
                    </a:ext>
                  </a:extLst>
                </a:gridCol>
                <a:gridCol w="956733">
                  <a:extLst>
                    <a:ext uri="{9D8B030D-6E8A-4147-A177-3AD203B41FA5}">
                      <a16:colId xmlns:a16="http://schemas.microsoft.com/office/drawing/2014/main" val="200045724"/>
                    </a:ext>
                  </a:extLst>
                </a:gridCol>
                <a:gridCol w="897467">
                  <a:extLst>
                    <a:ext uri="{9D8B030D-6E8A-4147-A177-3AD203B41FA5}">
                      <a16:colId xmlns:a16="http://schemas.microsoft.com/office/drawing/2014/main" val="923694523"/>
                    </a:ext>
                  </a:extLst>
                </a:gridCol>
                <a:gridCol w="956733">
                  <a:extLst>
                    <a:ext uri="{9D8B030D-6E8A-4147-A177-3AD203B41FA5}">
                      <a16:colId xmlns:a16="http://schemas.microsoft.com/office/drawing/2014/main" val="3938060030"/>
                    </a:ext>
                  </a:extLst>
                </a:gridCol>
                <a:gridCol w="855133">
                  <a:extLst>
                    <a:ext uri="{9D8B030D-6E8A-4147-A177-3AD203B41FA5}">
                      <a16:colId xmlns:a16="http://schemas.microsoft.com/office/drawing/2014/main" val="2707471870"/>
                    </a:ext>
                  </a:extLst>
                </a:gridCol>
                <a:gridCol w="897467">
                  <a:extLst>
                    <a:ext uri="{9D8B030D-6E8A-4147-A177-3AD203B41FA5}">
                      <a16:colId xmlns:a16="http://schemas.microsoft.com/office/drawing/2014/main" val="991310292"/>
                    </a:ext>
                  </a:extLst>
                </a:gridCol>
                <a:gridCol w="948267">
                  <a:extLst>
                    <a:ext uri="{9D8B030D-6E8A-4147-A177-3AD203B41FA5}">
                      <a16:colId xmlns:a16="http://schemas.microsoft.com/office/drawing/2014/main" val="125478259"/>
                    </a:ext>
                  </a:extLst>
                </a:gridCol>
                <a:gridCol w="939800">
                  <a:extLst>
                    <a:ext uri="{9D8B030D-6E8A-4147-A177-3AD203B41FA5}">
                      <a16:colId xmlns:a16="http://schemas.microsoft.com/office/drawing/2014/main" val="937380763"/>
                    </a:ext>
                  </a:extLst>
                </a:gridCol>
                <a:gridCol w="1016000">
                  <a:extLst>
                    <a:ext uri="{9D8B030D-6E8A-4147-A177-3AD203B41FA5}">
                      <a16:colId xmlns:a16="http://schemas.microsoft.com/office/drawing/2014/main" val="2765493993"/>
                    </a:ext>
                  </a:extLst>
                </a:gridCol>
              </a:tblGrid>
              <a:tr h="370840">
                <a:tc>
                  <a:txBody>
                    <a:bodyPr/>
                    <a:lstStyle/>
                    <a:p>
                      <a:endParaRPr lang="en-GB"/>
                    </a:p>
                  </a:txBody>
                  <a:tcPr/>
                </a:tc>
                <a:tc>
                  <a:txBody>
                    <a:bodyPr/>
                    <a:lstStyle/>
                    <a:p>
                      <a:r>
                        <a:rPr lang="en-GB"/>
                        <a:t>Apr</a:t>
                      </a:r>
                    </a:p>
                  </a:txBody>
                  <a:tcPr/>
                </a:tc>
                <a:tc>
                  <a:txBody>
                    <a:bodyPr/>
                    <a:lstStyle/>
                    <a:p>
                      <a:r>
                        <a:rPr lang="en-GB"/>
                        <a:t>May</a:t>
                      </a:r>
                    </a:p>
                  </a:txBody>
                  <a:tcPr/>
                </a:tc>
                <a:tc>
                  <a:txBody>
                    <a:bodyPr/>
                    <a:lstStyle/>
                    <a:p>
                      <a:r>
                        <a:rPr lang="en-GB"/>
                        <a:t>Jun</a:t>
                      </a:r>
                    </a:p>
                  </a:txBody>
                  <a:tcPr/>
                </a:tc>
                <a:tc>
                  <a:txBody>
                    <a:bodyPr/>
                    <a:lstStyle/>
                    <a:p>
                      <a:r>
                        <a:rPr lang="en-GB"/>
                        <a:t>Jul</a:t>
                      </a:r>
                    </a:p>
                  </a:txBody>
                  <a:tcPr/>
                </a:tc>
                <a:tc>
                  <a:txBody>
                    <a:bodyPr/>
                    <a:lstStyle/>
                    <a:p>
                      <a:r>
                        <a:rPr lang="en-GB"/>
                        <a:t>Aug</a:t>
                      </a:r>
                    </a:p>
                  </a:txBody>
                  <a:tcPr/>
                </a:tc>
                <a:tc>
                  <a:txBody>
                    <a:bodyPr/>
                    <a:lstStyle/>
                    <a:p>
                      <a:r>
                        <a:rPr lang="en-GB"/>
                        <a:t>Sep</a:t>
                      </a:r>
                    </a:p>
                  </a:txBody>
                  <a:tcPr/>
                </a:tc>
                <a:tc>
                  <a:txBody>
                    <a:bodyPr/>
                    <a:lstStyle/>
                    <a:p>
                      <a:r>
                        <a:rPr lang="en-GB"/>
                        <a:t>Oct</a:t>
                      </a:r>
                    </a:p>
                  </a:txBody>
                  <a:tcPr/>
                </a:tc>
                <a:tc>
                  <a:txBody>
                    <a:bodyPr/>
                    <a:lstStyle/>
                    <a:p>
                      <a:r>
                        <a:rPr lang="en-GB"/>
                        <a:t>Nov</a:t>
                      </a:r>
                    </a:p>
                  </a:txBody>
                  <a:tcPr/>
                </a:tc>
                <a:tc>
                  <a:txBody>
                    <a:bodyPr/>
                    <a:lstStyle/>
                    <a:p>
                      <a:r>
                        <a:rPr lang="en-GB"/>
                        <a:t>Dec</a:t>
                      </a:r>
                    </a:p>
                  </a:txBody>
                  <a:tcPr/>
                </a:tc>
                <a:extLst>
                  <a:ext uri="{0D108BD9-81ED-4DB2-BD59-A6C34878D82A}">
                    <a16:rowId xmlns:a16="http://schemas.microsoft.com/office/drawing/2014/main" val="2148569914"/>
                  </a:ext>
                </a:extLst>
              </a:tr>
              <a:tr h="370840">
                <a:tc>
                  <a:txBody>
                    <a:bodyPr/>
                    <a:lstStyle/>
                    <a:p>
                      <a:r>
                        <a:rPr lang="en-GB" sz="1400"/>
                        <a:t>oneM2M SSC Meetings</a:t>
                      </a:r>
                    </a:p>
                  </a:txBody>
                  <a:tcPr/>
                </a:tc>
                <a:tc>
                  <a:txBody>
                    <a:bodyPr/>
                    <a:lstStyle/>
                    <a:p>
                      <a:pPr marL="0" indent="0" algn="ctr">
                        <a:buFont typeface="Arial" panose="020B0604020202020204" pitchFamily="34" charset="0"/>
                        <a:buNone/>
                      </a:pPr>
                      <a:r>
                        <a:rPr lang="en-GB" sz="800" b="1"/>
                        <a:t>4/20 </a:t>
                      </a:r>
                    </a:p>
                    <a:p>
                      <a:pPr marL="0" indent="0" algn="ctr">
                        <a:buFont typeface="Arial" panose="020B0604020202020204" pitchFamily="34" charset="0"/>
                        <a:buNone/>
                      </a:pPr>
                      <a:r>
                        <a:rPr lang="en-GB" sz="800" b="1"/>
                        <a:t>SSC Kick-off Meeting</a:t>
                      </a:r>
                    </a:p>
                  </a:txBody>
                  <a:tcPr anchor="ctr"/>
                </a:tc>
                <a:tc>
                  <a:txBody>
                    <a:bodyPr/>
                    <a:lstStyle/>
                    <a:p>
                      <a:pPr marL="0" marR="0" lvl="0" indent="0" algn="ctr" rtl="0" eaLnBrk="1" fontAlgn="auto" latinLnBrk="0" hangingPunct="1">
                        <a:lnSpc>
                          <a:spcPct val="100000"/>
                        </a:lnSpc>
                        <a:spcBef>
                          <a:spcPts val="0"/>
                        </a:spcBef>
                        <a:spcAft>
                          <a:spcPts val="0"/>
                        </a:spcAft>
                        <a:buClrTx/>
                        <a:buSzTx/>
                        <a:buFont typeface="Arial" panose="020B0604020202020204" pitchFamily="34" charset="0"/>
                        <a:buNone/>
                      </a:pPr>
                      <a:r>
                        <a:rPr kumimoji="0" lang="en-GB" sz="800" b="1" i="0" u="none" strike="noStrike" kern="1200" cap="none" spc="0" normalizeH="0" baseline="0" noProof="0">
                          <a:ln>
                            <a:noFill/>
                          </a:ln>
                          <a:solidFill>
                            <a:srgbClr val="545054"/>
                          </a:solidFill>
                          <a:effectLst/>
                          <a:uLnTx/>
                          <a:uFillTx/>
                          <a:latin typeface="Calibri" panose="020F0502020204030204"/>
                          <a:ea typeface="+mn-ea"/>
                          <a:cs typeface="+mn-cs"/>
                        </a:rPr>
                        <a:t>5/20 -</a:t>
                      </a:r>
                      <a:r>
                        <a:rPr lang="en-GB" sz="800" b="1" i="0" u="none" strike="noStrike" kern="1200" cap="none" spc="0" normalizeH="0" baseline="0" noProof="0">
                          <a:ln>
                            <a:noFill/>
                          </a:ln>
                          <a:solidFill>
                            <a:srgbClr val="545054"/>
                          </a:solidFill>
                          <a:effectLst/>
                          <a:uLnTx/>
                          <a:uFillTx/>
                          <a:latin typeface="Calibri" panose="020F0502020204030204"/>
                          <a:ea typeface="+mn-ea"/>
                          <a:cs typeface="+mn-cs"/>
                        </a:rPr>
                        <a:t> </a:t>
                      </a:r>
                      <a:endParaRPr kumimoji="0" lang="en-GB" sz="800" b="1" i="0" u="none" strike="noStrike" kern="1200" cap="none" spc="0" normalizeH="0" baseline="0" noProof="0">
                        <a:ln>
                          <a:noFill/>
                        </a:ln>
                        <a:solidFill>
                          <a:srgbClr val="545054"/>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800" b="1" i="0" u="none" strike="noStrike" kern="1200" cap="none" spc="0" normalizeH="0" baseline="0" noProof="0">
                          <a:ln>
                            <a:noFill/>
                          </a:ln>
                          <a:solidFill>
                            <a:srgbClr val="545054"/>
                          </a:solidFill>
                          <a:effectLst/>
                          <a:uLnTx/>
                          <a:uFillTx/>
                          <a:latin typeface="Calibri" panose="020F0502020204030204"/>
                          <a:ea typeface="+mn-ea"/>
                          <a:cs typeface="+mn-cs"/>
                        </a:rPr>
                        <a:t>SSC Monthly Meeting</a:t>
                      </a:r>
                    </a:p>
                  </a:txBody>
                  <a:tcPr/>
                </a:tc>
                <a:tc>
                  <a:txBody>
                    <a:bodyPr/>
                    <a:lstStyle/>
                    <a:p>
                      <a:pPr marL="0" marR="0" lvl="0" indent="0" algn="ctr" rtl="0" eaLnBrk="1" fontAlgn="auto" latinLnBrk="0" hangingPunct="1">
                        <a:lnSpc>
                          <a:spcPct val="100000"/>
                        </a:lnSpc>
                        <a:spcBef>
                          <a:spcPts val="0"/>
                        </a:spcBef>
                        <a:spcAft>
                          <a:spcPts val="0"/>
                        </a:spcAft>
                        <a:buClrTx/>
                        <a:buSzTx/>
                        <a:buFont typeface="Arial" panose="020B0604020202020204" pitchFamily="34" charset="0"/>
                        <a:buNone/>
                      </a:pPr>
                      <a:r>
                        <a:rPr kumimoji="0" lang="en-GB" sz="800" b="1" i="0" u="none" strike="noStrike" kern="1200" cap="none" spc="0" normalizeH="0" baseline="0" noProof="0">
                          <a:ln>
                            <a:noFill/>
                          </a:ln>
                          <a:solidFill>
                            <a:srgbClr val="545054"/>
                          </a:solidFill>
                          <a:effectLst/>
                          <a:uLnTx/>
                          <a:uFillTx/>
                          <a:latin typeface="Calibri" panose="020F0502020204030204"/>
                          <a:ea typeface="+mn-ea"/>
                          <a:cs typeface="+mn-cs"/>
                        </a:rPr>
                        <a:t>6/24 -</a:t>
                      </a:r>
                      <a:r>
                        <a:rPr lang="en-GB" sz="800" b="1" i="0" u="none" strike="noStrike" kern="1200" cap="none" spc="0" normalizeH="0" baseline="0" noProof="0">
                          <a:ln>
                            <a:noFill/>
                          </a:ln>
                          <a:solidFill>
                            <a:srgbClr val="545054"/>
                          </a:solidFill>
                          <a:effectLst/>
                          <a:uLnTx/>
                          <a:uFillTx/>
                          <a:latin typeface="Calibri" panose="020F0502020204030204"/>
                          <a:ea typeface="+mn-ea"/>
                          <a:cs typeface="+mn-cs"/>
                        </a:rPr>
                        <a:t> </a:t>
                      </a:r>
                      <a:endParaRPr kumimoji="0" lang="en-GB" sz="800" b="1" i="0" u="none" strike="noStrike" kern="1200" cap="none" spc="0" normalizeH="0" baseline="0" noProof="0">
                        <a:ln>
                          <a:noFill/>
                        </a:ln>
                        <a:solidFill>
                          <a:srgbClr val="545054"/>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800" b="1" i="0" u="none" strike="noStrike" kern="1200" cap="none" spc="0" normalizeH="0" baseline="0" noProof="0">
                          <a:ln>
                            <a:noFill/>
                          </a:ln>
                          <a:solidFill>
                            <a:srgbClr val="545054"/>
                          </a:solidFill>
                          <a:effectLst/>
                          <a:uLnTx/>
                          <a:uFillTx/>
                          <a:latin typeface="+mn-lt"/>
                          <a:ea typeface="+mn-ea"/>
                          <a:cs typeface="+mn-cs"/>
                        </a:rPr>
                        <a:t>SSC Monthly </a:t>
                      </a:r>
                      <a:r>
                        <a:rPr kumimoji="0" lang="en-GB" sz="800" b="1" i="0" u="none" strike="noStrike" kern="1200" cap="none" spc="0" normalizeH="0" baseline="0" noProof="0">
                          <a:ln>
                            <a:noFill/>
                          </a:ln>
                          <a:solidFill>
                            <a:srgbClr val="545054"/>
                          </a:solidFill>
                          <a:effectLst/>
                          <a:uLnTx/>
                          <a:uFillTx/>
                          <a:latin typeface="Calibri" panose="020F0502020204030204"/>
                          <a:ea typeface="+mn-ea"/>
                          <a:cs typeface="+mn-cs"/>
                        </a:rPr>
                        <a:t>Meeting</a:t>
                      </a:r>
                    </a:p>
                  </a:txBody>
                  <a:tcPr/>
                </a:tc>
                <a:tc>
                  <a:txBody>
                    <a:bodyPr/>
                    <a:lstStyle/>
                    <a:p>
                      <a:pPr marL="0" marR="0" lvl="0" indent="0" algn="ctr" rtl="0" eaLnBrk="1" fontAlgn="auto" latinLnBrk="0" hangingPunct="1">
                        <a:lnSpc>
                          <a:spcPct val="100000"/>
                        </a:lnSpc>
                        <a:spcBef>
                          <a:spcPts val="0"/>
                        </a:spcBef>
                        <a:spcAft>
                          <a:spcPts val="0"/>
                        </a:spcAft>
                        <a:buClrTx/>
                        <a:buSzTx/>
                        <a:buFont typeface="Arial" panose="020B0604020202020204" pitchFamily="34" charset="0"/>
                        <a:buNone/>
                      </a:pPr>
                      <a:r>
                        <a:rPr kumimoji="0" lang="en-GB" sz="800" b="1" i="0" u="none" strike="noStrike" kern="1200" cap="none" spc="0" normalizeH="0" baseline="0" noProof="0">
                          <a:ln>
                            <a:noFill/>
                          </a:ln>
                          <a:solidFill>
                            <a:srgbClr val="545054"/>
                          </a:solidFill>
                          <a:effectLst/>
                          <a:uLnTx/>
                          <a:uFillTx/>
                          <a:latin typeface="Calibri" panose="020F0502020204030204"/>
                          <a:ea typeface="+mn-ea"/>
                          <a:cs typeface="+mn-cs"/>
                        </a:rPr>
                        <a:t>7/22 -</a:t>
                      </a:r>
                      <a:r>
                        <a:rPr lang="en-GB" sz="800" b="1" i="0" u="none" strike="noStrike" kern="1200" cap="none" spc="0" normalizeH="0" baseline="0" noProof="0">
                          <a:ln>
                            <a:noFill/>
                          </a:ln>
                          <a:solidFill>
                            <a:srgbClr val="545054"/>
                          </a:solidFill>
                          <a:effectLst/>
                          <a:uLnTx/>
                          <a:uFillTx/>
                          <a:latin typeface="Calibri" panose="020F0502020204030204"/>
                          <a:ea typeface="+mn-ea"/>
                          <a:cs typeface="+mn-cs"/>
                        </a:rPr>
                        <a:t> </a:t>
                      </a:r>
                      <a:endParaRPr kumimoji="0" lang="en-GB" sz="800" b="1" i="0" u="none" strike="noStrike" kern="1200" cap="none" spc="0" normalizeH="0" baseline="0" noProof="0">
                        <a:ln>
                          <a:noFill/>
                        </a:ln>
                        <a:solidFill>
                          <a:srgbClr val="545054"/>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800" b="1" i="0" u="none" strike="noStrike" kern="1200" cap="none" spc="0" normalizeH="0" baseline="0" noProof="0">
                          <a:ln>
                            <a:noFill/>
                          </a:ln>
                          <a:solidFill>
                            <a:srgbClr val="545054"/>
                          </a:solidFill>
                          <a:effectLst/>
                          <a:uLnTx/>
                          <a:uFillTx/>
                          <a:latin typeface="+mn-lt"/>
                          <a:ea typeface="+mn-ea"/>
                          <a:cs typeface="+mn-cs"/>
                        </a:rPr>
                        <a:t>SSC Monthly </a:t>
                      </a:r>
                      <a:r>
                        <a:rPr kumimoji="0" lang="en-GB" sz="800" b="1" i="0" u="none" strike="noStrike" kern="1200" cap="none" spc="0" normalizeH="0" baseline="0" noProof="0">
                          <a:ln>
                            <a:noFill/>
                          </a:ln>
                          <a:solidFill>
                            <a:srgbClr val="545054"/>
                          </a:solidFill>
                          <a:effectLst/>
                          <a:uLnTx/>
                          <a:uFillTx/>
                          <a:latin typeface="Calibri" panose="020F0502020204030204"/>
                          <a:ea typeface="+mn-ea"/>
                          <a:cs typeface="+mn-cs"/>
                        </a:rPr>
                        <a:t>Meeting</a:t>
                      </a:r>
                    </a:p>
                  </a:txBody>
                  <a:tcPr/>
                </a:tc>
                <a:tc>
                  <a:txBody>
                    <a:bodyPr/>
                    <a:lstStyle/>
                    <a:p>
                      <a:pPr marL="0" marR="0" lvl="0" indent="0" algn="ctr" rtl="0" eaLnBrk="1" fontAlgn="auto" latinLnBrk="0" hangingPunct="1">
                        <a:lnSpc>
                          <a:spcPct val="100000"/>
                        </a:lnSpc>
                        <a:spcBef>
                          <a:spcPts val="0"/>
                        </a:spcBef>
                        <a:spcAft>
                          <a:spcPts val="0"/>
                        </a:spcAft>
                        <a:buClrTx/>
                        <a:buSzTx/>
                        <a:buFont typeface="Arial" panose="020B0604020202020204" pitchFamily="34" charset="0"/>
                        <a:buNone/>
                      </a:pPr>
                      <a:r>
                        <a:rPr kumimoji="0" lang="en-GB" sz="800" b="1" i="0" u="none" strike="noStrike" kern="1200" cap="none" spc="0" normalizeH="0" baseline="0" noProof="0">
                          <a:ln>
                            <a:noFill/>
                          </a:ln>
                          <a:solidFill>
                            <a:srgbClr val="545054"/>
                          </a:solidFill>
                          <a:effectLst/>
                          <a:uLnTx/>
                          <a:uFillTx/>
                          <a:latin typeface="Calibri" panose="020F0502020204030204"/>
                          <a:ea typeface="+mn-ea"/>
                          <a:cs typeface="+mn-cs"/>
                        </a:rPr>
                        <a:t>8/19 -</a:t>
                      </a:r>
                      <a:r>
                        <a:rPr lang="en-GB" sz="800" b="1" i="0" u="none" strike="noStrike" kern="1200" cap="none" spc="0" normalizeH="0" baseline="0" noProof="0">
                          <a:ln>
                            <a:noFill/>
                          </a:ln>
                          <a:solidFill>
                            <a:srgbClr val="545054"/>
                          </a:solidFill>
                          <a:effectLst/>
                          <a:uLnTx/>
                          <a:uFillTx/>
                          <a:latin typeface="Calibri" panose="020F0502020204030204"/>
                          <a:ea typeface="+mn-ea"/>
                          <a:cs typeface="+mn-cs"/>
                        </a:rPr>
                        <a:t> </a:t>
                      </a:r>
                      <a:endParaRPr kumimoji="0" lang="en-GB" sz="800" b="1" i="0" u="none" strike="noStrike" kern="1200" cap="none" spc="0" normalizeH="0" baseline="0" noProof="0">
                        <a:ln>
                          <a:noFill/>
                        </a:ln>
                        <a:solidFill>
                          <a:srgbClr val="545054"/>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800" b="1" i="0" u="none" strike="noStrike" kern="1200" cap="none" spc="0" normalizeH="0" baseline="0" noProof="0">
                          <a:ln>
                            <a:noFill/>
                          </a:ln>
                          <a:solidFill>
                            <a:srgbClr val="545054"/>
                          </a:solidFill>
                          <a:effectLst/>
                          <a:uLnTx/>
                          <a:uFillTx/>
                          <a:latin typeface="+mn-lt"/>
                          <a:ea typeface="+mn-ea"/>
                          <a:cs typeface="+mn-cs"/>
                        </a:rPr>
                        <a:t>SSC Monthly </a:t>
                      </a:r>
                      <a:r>
                        <a:rPr kumimoji="0" lang="en-GB" sz="800" b="1" i="0" u="none" strike="noStrike" kern="1200" cap="none" spc="0" normalizeH="0" baseline="0" noProof="0">
                          <a:ln>
                            <a:noFill/>
                          </a:ln>
                          <a:solidFill>
                            <a:srgbClr val="545054"/>
                          </a:solidFill>
                          <a:effectLst/>
                          <a:uLnTx/>
                          <a:uFillTx/>
                          <a:latin typeface="Calibri" panose="020F0502020204030204"/>
                          <a:ea typeface="+mn-ea"/>
                          <a:cs typeface="+mn-cs"/>
                        </a:rPr>
                        <a:t>Meeting</a:t>
                      </a:r>
                    </a:p>
                  </a:txBody>
                  <a:tcPr/>
                </a:tc>
                <a:tc>
                  <a:txBody>
                    <a:bodyPr/>
                    <a:lstStyle/>
                    <a:p>
                      <a:pPr marL="0" marR="0" lvl="0" indent="0" algn="ctr" rtl="0" eaLnBrk="1" fontAlgn="auto" latinLnBrk="0" hangingPunct="1">
                        <a:lnSpc>
                          <a:spcPct val="100000"/>
                        </a:lnSpc>
                        <a:spcBef>
                          <a:spcPts val="0"/>
                        </a:spcBef>
                        <a:spcAft>
                          <a:spcPts val="0"/>
                        </a:spcAft>
                        <a:buClrTx/>
                        <a:buSzTx/>
                        <a:buFont typeface="Arial" panose="020B0604020202020204" pitchFamily="34" charset="0"/>
                        <a:buNone/>
                      </a:pPr>
                      <a:r>
                        <a:rPr kumimoji="0" lang="en-GB" sz="800" b="1" i="0" u="none" strike="noStrike" kern="1200" cap="none" spc="0" normalizeH="0" baseline="0" noProof="0">
                          <a:ln>
                            <a:noFill/>
                          </a:ln>
                          <a:solidFill>
                            <a:srgbClr val="545054"/>
                          </a:solidFill>
                          <a:effectLst/>
                          <a:uLnTx/>
                          <a:uFillTx/>
                          <a:latin typeface="Calibri" panose="020F0502020204030204"/>
                          <a:ea typeface="+mn-ea"/>
                          <a:cs typeface="+mn-cs"/>
                        </a:rPr>
                        <a:t>9/23 -</a:t>
                      </a:r>
                      <a:r>
                        <a:rPr lang="en-GB" sz="800" b="1" i="0" u="none" strike="noStrike" kern="1200" cap="none" spc="0" normalizeH="0" baseline="0" noProof="0">
                          <a:ln>
                            <a:noFill/>
                          </a:ln>
                          <a:solidFill>
                            <a:srgbClr val="545054"/>
                          </a:solidFill>
                          <a:effectLst/>
                          <a:uLnTx/>
                          <a:uFillTx/>
                          <a:latin typeface="Calibri" panose="020F0502020204030204"/>
                          <a:ea typeface="+mn-ea"/>
                          <a:cs typeface="+mn-cs"/>
                        </a:rPr>
                        <a:t> </a:t>
                      </a:r>
                      <a:endParaRPr kumimoji="0" lang="en-GB" sz="800" b="1" i="0" u="none" strike="noStrike" kern="1200" cap="none" spc="0" normalizeH="0" baseline="0" noProof="0">
                        <a:ln>
                          <a:noFill/>
                        </a:ln>
                        <a:solidFill>
                          <a:srgbClr val="545054"/>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800" b="1" i="0" u="none" strike="noStrike" kern="1200" cap="none" spc="0" normalizeH="0" baseline="0" noProof="0">
                          <a:ln>
                            <a:noFill/>
                          </a:ln>
                          <a:solidFill>
                            <a:srgbClr val="545054"/>
                          </a:solidFill>
                          <a:effectLst/>
                          <a:uLnTx/>
                          <a:uFillTx/>
                          <a:latin typeface="+mn-lt"/>
                          <a:ea typeface="+mn-ea"/>
                          <a:cs typeface="+mn-cs"/>
                        </a:rPr>
                        <a:t>SSC Monthly </a:t>
                      </a:r>
                      <a:r>
                        <a:rPr kumimoji="0" lang="en-GB" sz="800" b="1" i="0" u="none" strike="noStrike" kern="1200" cap="none" spc="0" normalizeH="0" baseline="0" noProof="0">
                          <a:ln>
                            <a:noFill/>
                          </a:ln>
                          <a:solidFill>
                            <a:srgbClr val="545054"/>
                          </a:solidFill>
                          <a:effectLst/>
                          <a:uLnTx/>
                          <a:uFillTx/>
                          <a:latin typeface="Calibri" panose="020F0502020204030204"/>
                          <a:ea typeface="+mn-ea"/>
                          <a:cs typeface="+mn-cs"/>
                        </a:rPr>
                        <a:t>Meeting</a:t>
                      </a:r>
                    </a:p>
                  </a:txBody>
                  <a:tcPr/>
                </a:tc>
                <a:tc>
                  <a:txBody>
                    <a:bodyPr/>
                    <a:lstStyle/>
                    <a:p>
                      <a:pPr marL="0" marR="0" lvl="0" indent="0" algn="ctr" rtl="0" eaLnBrk="1" fontAlgn="auto" latinLnBrk="0" hangingPunct="1">
                        <a:lnSpc>
                          <a:spcPct val="100000"/>
                        </a:lnSpc>
                        <a:spcBef>
                          <a:spcPts val="0"/>
                        </a:spcBef>
                        <a:spcAft>
                          <a:spcPts val="0"/>
                        </a:spcAft>
                        <a:buClrTx/>
                        <a:buSzTx/>
                        <a:buFont typeface="Arial" panose="020B0604020202020204" pitchFamily="34" charset="0"/>
                        <a:buNone/>
                      </a:pPr>
                      <a:r>
                        <a:rPr kumimoji="0" lang="en-GB" sz="800" b="1" i="0" u="none" strike="noStrike" kern="1200" cap="none" spc="0" normalizeH="0" baseline="0" noProof="0">
                          <a:ln>
                            <a:noFill/>
                          </a:ln>
                          <a:solidFill>
                            <a:srgbClr val="545054"/>
                          </a:solidFill>
                          <a:effectLst/>
                          <a:uLnTx/>
                          <a:uFillTx/>
                          <a:latin typeface="Calibri" panose="020F0502020204030204"/>
                          <a:ea typeface="+mn-ea"/>
                          <a:cs typeface="+mn-cs"/>
                        </a:rPr>
                        <a:t>10/21 -</a:t>
                      </a:r>
                      <a:r>
                        <a:rPr lang="en-GB" sz="800" b="1" i="0" u="none" strike="noStrike" kern="1200" cap="none" spc="0" normalizeH="0" baseline="0" noProof="0">
                          <a:ln>
                            <a:noFill/>
                          </a:ln>
                          <a:solidFill>
                            <a:srgbClr val="545054"/>
                          </a:solidFill>
                          <a:effectLst/>
                          <a:uLnTx/>
                          <a:uFillTx/>
                          <a:latin typeface="Calibri" panose="020F0502020204030204"/>
                          <a:ea typeface="+mn-ea"/>
                          <a:cs typeface="+mn-cs"/>
                        </a:rPr>
                        <a:t> </a:t>
                      </a:r>
                      <a:endParaRPr kumimoji="0" lang="en-GB" sz="800" b="1" i="0" u="none" strike="noStrike" kern="1200" cap="none" spc="0" normalizeH="0" baseline="0" noProof="0">
                        <a:ln>
                          <a:noFill/>
                        </a:ln>
                        <a:solidFill>
                          <a:srgbClr val="545054"/>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800" b="1" i="0" u="none" strike="noStrike" kern="1200" cap="none" spc="0" normalizeH="0" baseline="0" noProof="0">
                          <a:ln>
                            <a:noFill/>
                          </a:ln>
                          <a:solidFill>
                            <a:srgbClr val="545054"/>
                          </a:solidFill>
                          <a:effectLst/>
                          <a:uLnTx/>
                          <a:uFillTx/>
                          <a:latin typeface="+mn-lt"/>
                          <a:ea typeface="+mn-ea"/>
                          <a:cs typeface="+mn-cs"/>
                        </a:rPr>
                        <a:t>SSC Monthly </a:t>
                      </a:r>
                      <a:r>
                        <a:rPr kumimoji="0" lang="en-GB" sz="800" b="1" i="0" u="none" strike="noStrike" kern="1200" cap="none" spc="0" normalizeH="0" baseline="0" noProof="0">
                          <a:ln>
                            <a:noFill/>
                          </a:ln>
                          <a:solidFill>
                            <a:srgbClr val="545054"/>
                          </a:solidFill>
                          <a:effectLst/>
                          <a:uLnTx/>
                          <a:uFillTx/>
                          <a:latin typeface="Calibri" panose="020F0502020204030204"/>
                          <a:ea typeface="+mn-ea"/>
                          <a:cs typeface="+mn-cs"/>
                        </a:rPr>
                        <a:t>Meeting</a:t>
                      </a:r>
                    </a:p>
                  </a:txBody>
                  <a:tcPr/>
                </a:tc>
                <a:tc>
                  <a:txBody>
                    <a:bodyPr/>
                    <a:lstStyle/>
                    <a:p>
                      <a:pPr marL="0" marR="0" lvl="0" indent="0" algn="ctr" rtl="0" eaLnBrk="1" fontAlgn="auto" latinLnBrk="0" hangingPunct="1">
                        <a:lnSpc>
                          <a:spcPct val="100000"/>
                        </a:lnSpc>
                        <a:spcBef>
                          <a:spcPts val="0"/>
                        </a:spcBef>
                        <a:spcAft>
                          <a:spcPts val="0"/>
                        </a:spcAft>
                        <a:buClrTx/>
                        <a:buSzTx/>
                        <a:buFont typeface="Arial" panose="020B0604020202020204" pitchFamily="34" charset="0"/>
                        <a:buNone/>
                      </a:pPr>
                      <a:r>
                        <a:rPr kumimoji="0" lang="en-GB" sz="800" b="1" i="0" u="none" strike="noStrike" kern="1200" cap="none" spc="0" normalizeH="0" baseline="0" noProof="0" dirty="0">
                          <a:ln>
                            <a:noFill/>
                          </a:ln>
                          <a:solidFill>
                            <a:srgbClr val="545054"/>
                          </a:solidFill>
                          <a:effectLst/>
                          <a:uLnTx/>
                          <a:uFillTx/>
                          <a:latin typeface="Calibri" panose="020F0502020204030204"/>
                          <a:ea typeface="+mn-ea"/>
                          <a:cs typeface="+mn-cs"/>
                        </a:rPr>
                        <a:t>11/30 -</a:t>
                      </a:r>
                      <a:r>
                        <a:rPr lang="en-GB" sz="800" b="1" i="0" u="none" strike="noStrike" kern="1200" cap="none" spc="0" normalizeH="0" baseline="0" noProof="0" dirty="0">
                          <a:ln>
                            <a:noFill/>
                          </a:ln>
                          <a:solidFill>
                            <a:srgbClr val="545054"/>
                          </a:solidFill>
                          <a:effectLst/>
                          <a:uLnTx/>
                          <a:uFillTx/>
                          <a:latin typeface="Calibri" panose="020F0502020204030204"/>
                          <a:ea typeface="+mn-ea"/>
                          <a:cs typeface="+mn-cs"/>
                        </a:rPr>
                        <a:t> </a:t>
                      </a:r>
                      <a:endParaRPr kumimoji="0" lang="en-GB" sz="800" b="1" i="0" u="none" strike="noStrike" kern="1200" cap="none" spc="0" normalizeH="0" baseline="0" noProof="0" dirty="0">
                        <a:ln>
                          <a:noFill/>
                        </a:ln>
                        <a:solidFill>
                          <a:srgbClr val="545054"/>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800" b="1" i="0" u="none" strike="noStrike" kern="1200" cap="none" spc="0" normalizeH="0" baseline="0" noProof="0" dirty="0">
                          <a:ln>
                            <a:noFill/>
                          </a:ln>
                          <a:solidFill>
                            <a:srgbClr val="545054"/>
                          </a:solidFill>
                          <a:effectLst/>
                          <a:uLnTx/>
                          <a:uFillTx/>
                          <a:latin typeface="+mn-lt"/>
                          <a:ea typeface="+mn-ea"/>
                          <a:cs typeface="+mn-cs"/>
                        </a:rPr>
                        <a:t>SSC Monthly </a:t>
                      </a:r>
                      <a:r>
                        <a:rPr kumimoji="0" lang="en-GB" sz="800" b="1" i="0" u="none" strike="noStrike" kern="1200" cap="none" spc="0" normalizeH="0" baseline="0" noProof="0" dirty="0">
                          <a:ln>
                            <a:noFill/>
                          </a:ln>
                          <a:solidFill>
                            <a:srgbClr val="545054"/>
                          </a:solidFill>
                          <a:effectLst/>
                          <a:uLnTx/>
                          <a:uFillTx/>
                          <a:latin typeface="Calibri" panose="020F0502020204030204"/>
                          <a:ea typeface="+mn-ea"/>
                          <a:cs typeface="+mn-cs"/>
                        </a:rPr>
                        <a:t>Meeting</a:t>
                      </a:r>
                    </a:p>
                  </a:txBody>
                  <a:tcPr/>
                </a:tc>
                <a:tc>
                  <a:txBody>
                    <a:bodyPr/>
                    <a:lstStyle/>
                    <a:p>
                      <a:pPr marL="0" marR="0" lvl="0" indent="0" algn="ctr" rtl="0" eaLnBrk="1" fontAlgn="auto" latinLnBrk="0" hangingPunct="1">
                        <a:lnSpc>
                          <a:spcPct val="100000"/>
                        </a:lnSpc>
                        <a:spcBef>
                          <a:spcPts val="0"/>
                        </a:spcBef>
                        <a:spcAft>
                          <a:spcPts val="0"/>
                        </a:spcAft>
                        <a:buClrTx/>
                        <a:buSzTx/>
                        <a:buFont typeface="Arial" panose="020B0604020202020204" pitchFamily="34" charset="0"/>
                        <a:buNone/>
                      </a:pPr>
                      <a:r>
                        <a:rPr kumimoji="0" lang="en-GB" sz="800" b="1" i="0" u="none" strike="noStrike" kern="1200" cap="none" spc="0" normalizeH="0" baseline="0" noProof="0" dirty="0">
                          <a:ln>
                            <a:noFill/>
                          </a:ln>
                          <a:solidFill>
                            <a:srgbClr val="545054"/>
                          </a:solidFill>
                          <a:effectLst/>
                          <a:uLnTx/>
                          <a:uFillTx/>
                          <a:latin typeface="Calibri" panose="020F0502020204030204"/>
                          <a:ea typeface="+mn-ea"/>
                          <a:cs typeface="+mn-cs"/>
                        </a:rPr>
                        <a:t>12/15 -</a:t>
                      </a:r>
                      <a:r>
                        <a:rPr lang="en-GB" sz="800" b="1" i="0" u="none" strike="noStrike" kern="1200" cap="none" spc="0" normalizeH="0" baseline="0" noProof="0" dirty="0">
                          <a:ln>
                            <a:noFill/>
                          </a:ln>
                          <a:solidFill>
                            <a:srgbClr val="545054"/>
                          </a:solidFill>
                          <a:effectLst/>
                          <a:uLnTx/>
                          <a:uFillTx/>
                          <a:latin typeface="Calibri" panose="020F0502020204030204"/>
                          <a:ea typeface="+mn-ea"/>
                          <a:cs typeface="+mn-cs"/>
                        </a:rPr>
                        <a:t> </a:t>
                      </a:r>
                      <a:endParaRPr kumimoji="0" lang="en-GB" sz="800" b="1" i="0" u="none" strike="noStrike" kern="1200" cap="none" spc="0" normalizeH="0" baseline="0" noProof="0" dirty="0">
                        <a:ln>
                          <a:noFill/>
                        </a:ln>
                        <a:solidFill>
                          <a:srgbClr val="545054"/>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800" b="1" i="0" u="none" strike="noStrike" kern="1200" cap="none" spc="0" normalizeH="0" baseline="0" noProof="0" dirty="0">
                          <a:ln>
                            <a:noFill/>
                          </a:ln>
                          <a:solidFill>
                            <a:srgbClr val="545054"/>
                          </a:solidFill>
                          <a:effectLst/>
                          <a:uLnTx/>
                          <a:uFillTx/>
                          <a:latin typeface="+mn-lt"/>
                          <a:ea typeface="+mn-ea"/>
                          <a:cs typeface="+mn-cs"/>
                        </a:rPr>
                        <a:t>SSC Monthly </a:t>
                      </a:r>
                      <a:r>
                        <a:rPr kumimoji="0" lang="en-GB" sz="800" b="1" i="0" u="none" strike="noStrike" kern="1200" cap="none" spc="0" normalizeH="0" baseline="0" noProof="0" dirty="0">
                          <a:ln>
                            <a:noFill/>
                          </a:ln>
                          <a:solidFill>
                            <a:srgbClr val="545054"/>
                          </a:solidFill>
                          <a:effectLst/>
                          <a:uLnTx/>
                          <a:uFillTx/>
                          <a:latin typeface="Calibri" panose="020F0502020204030204"/>
                          <a:ea typeface="+mn-ea"/>
                          <a:cs typeface="+mn-cs"/>
                        </a:rPr>
                        <a:t>Meeting</a:t>
                      </a:r>
                    </a:p>
                  </a:txBody>
                  <a:tcPr/>
                </a:tc>
                <a:extLst>
                  <a:ext uri="{0D108BD9-81ED-4DB2-BD59-A6C34878D82A}">
                    <a16:rowId xmlns:a16="http://schemas.microsoft.com/office/drawing/2014/main" val="311675273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kern="1200">
                          <a:solidFill>
                            <a:schemeClr val="dk1"/>
                          </a:solidFill>
                          <a:latin typeface="+mn-lt"/>
                          <a:ea typeface="+mn-ea"/>
                          <a:cs typeface="+mn-cs"/>
                        </a:rPr>
                        <a:t>Recruiting Phase</a:t>
                      </a:r>
                    </a:p>
                  </a:txBody>
                  <a:tcPr/>
                </a:tc>
                <a:tc>
                  <a:txBody>
                    <a:bodyPr/>
                    <a:lstStyle/>
                    <a:p>
                      <a:pPr marL="112713" indent="-112713" algn="l">
                        <a:buFont typeface="Arial" panose="020B0604020202020204" pitchFamily="34" charset="0"/>
                        <a:buChar char="•"/>
                      </a:pPr>
                      <a:endParaRPr lang="en-GB" sz="800" b="1"/>
                    </a:p>
                  </a:txBody>
                  <a:tcPr/>
                </a:tc>
                <a:tc>
                  <a:txBody>
                    <a:bodyPr/>
                    <a:lstStyle/>
                    <a:p>
                      <a:pPr marL="112713" indent="-112713" algn="l">
                        <a:buFont typeface="Arial" panose="020B0604020202020204" pitchFamily="34" charset="0"/>
                        <a:buChar char="•"/>
                      </a:pPr>
                      <a:endParaRPr lang="en-GB" sz="800" b="1"/>
                    </a:p>
                  </a:txBody>
                  <a:tcPr/>
                </a:tc>
                <a:tc>
                  <a:txBody>
                    <a:bodyPr/>
                    <a:lstStyle/>
                    <a:p>
                      <a:pPr algn="ctr"/>
                      <a:endParaRPr lang="en-GB" sz="800" b="1"/>
                    </a:p>
                  </a:txBody>
                  <a:tcPr/>
                </a:tc>
                <a:tc>
                  <a:txBody>
                    <a:bodyPr/>
                    <a:lstStyle/>
                    <a:p>
                      <a:pPr algn="ctr"/>
                      <a:endParaRPr lang="en-GB" sz="800" b="1"/>
                    </a:p>
                  </a:txBody>
                  <a:tcPr/>
                </a:tc>
                <a:tc>
                  <a:txBody>
                    <a:bodyPr/>
                    <a:lstStyle/>
                    <a:p>
                      <a:pPr algn="ctr"/>
                      <a:endParaRPr lang="en-GB" sz="800" b="1"/>
                    </a:p>
                  </a:txBody>
                  <a:tcPr/>
                </a:tc>
                <a:tc>
                  <a:txBody>
                    <a:bodyPr/>
                    <a:lstStyle/>
                    <a:p>
                      <a:pPr marL="112713" indent="-112713" algn="l">
                        <a:buFont typeface="Arial" panose="020B0604020202020204" pitchFamily="34" charset="0"/>
                        <a:buChar char="•"/>
                      </a:pPr>
                      <a:endParaRPr lang="en-GB" sz="800" b="1" kern="1200">
                        <a:solidFill>
                          <a:schemeClr val="dk1"/>
                        </a:solidFill>
                        <a:latin typeface="+mn-lt"/>
                        <a:ea typeface="+mn-ea"/>
                        <a:cs typeface="+mn-cs"/>
                      </a:endParaRPr>
                    </a:p>
                  </a:txBody>
                  <a:tcPr/>
                </a:tc>
                <a:tc>
                  <a:txBody>
                    <a:bodyPr/>
                    <a:lstStyle/>
                    <a:p>
                      <a:pPr algn="ctr"/>
                      <a:endParaRPr lang="en-GB" sz="800" b="1"/>
                    </a:p>
                  </a:txBody>
                  <a:tcPr/>
                </a:tc>
                <a:tc>
                  <a:txBody>
                    <a:bodyPr/>
                    <a:lstStyle/>
                    <a:p>
                      <a:pPr algn="ctr"/>
                      <a:endParaRPr lang="en-GB" sz="800" b="1"/>
                    </a:p>
                  </a:txBody>
                  <a:tcPr/>
                </a:tc>
                <a:tc>
                  <a:txBody>
                    <a:bodyPr/>
                    <a:lstStyle/>
                    <a:p>
                      <a:pPr algn="ctr"/>
                      <a:endParaRPr lang="en-GB" sz="800" b="1"/>
                    </a:p>
                  </a:txBody>
                  <a:tcPr/>
                </a:tc>
                <a:extLst>
                  <a:ext uri="{0D108BD9-81ED-4DB2-BD59-A6C34878D82A}">
                    <a16:rowId xmlns:a16="http://schemas.microsoft.com/office/drawing/2014/main" val="1506816220"/>
                  </a:ext>
                </a:extLst>
              </a:tr>
              <a:tr h="370840">
                <a:tc>
                  <a:txBody>
                    <a:bodyPr/>
                    <a:lstStyle/>
                    <a:p>
                      <a:r>
                        <a:rPr lang="en-GB" sz="1400" kern="1200">
                          <a:solidFill>
                            <a:schemeClr val="dk1"/>
                          </a:solidFill>
                          <a:latin typeface="+mn-lt"/>
                          <a:ea typeface="+mn-ea"/>
                          <a:cs typeface="+mn-cs"/>
                        </a:rPr>
                        <a:t>Quarterly Report </a:t>
                      </a:r>
                    </a:p>
                    <a:p>
                      <a:r>
                        <a:rPr lang="en-GB" sz="1100"/>
                        <a:t>(to SC, MARCOM, TP)</a:t>
                      </a:r>
                    </a:p>
                  </a:txBody>
                  <a:tcPr/>
                </a:tc>
                <a:tc>
                  <a:txBody>
                    <a:bodyPr/>
                    <a:lstStyle/>
                    <a:p>
                      <a:pPr marL="112713" indent="-112713" algn="ctr">
                        <a:buFont typeface="Arial" panose="020B0604020202020204" pitchFamily="34" charset="0"/>
                        <a:buChar char="•"/>
                      </a:pPr>
                      <a:endParaRPr lang="en-GB" sz="800" b="1"/>
                    </a:p>
                  </a:txBody>
                  <a:tcPr anchor="ctr"/>
                </a:tc>
                <a:tc>
                  <a:txBody>
                    <a:bodyPr/>
                    <a:lstStyle/>
                    <a:p>
                      <a:pPr marL="112713" indent="-112713" algn="ctr">
                        <a:buFont typeface="Arial" panose="020B0604020202020204" pitchFamily="34" charset="0"/>
                        <a:buChar char="•"/>
                      </a:pPr>
                      <a:endParaRPr lang="en-GB" sz="800" b="1"/>
                    </a:p>
                  </a:txBody>
                  <a:tcPr anchor="ctr"/>
                </a:tc>
                <a:tc>
                  <a:txBody>
                    <a:bodyPr/>
                    <a:lstStyle/>
                    <a:p>
                      <a:pPr algn="ctr"/>
                      <a:r>
                        <a:rPr lang="en-GB" sz="800" b="1"/>
                        <a:t>SSC Quarterly Report</a:t>
                      </a:r>
                    </a:p>
                  </a:txBody>
                  <a:tcPr anchor="ctr"/>
                </a:tc>
                <a:tc>
                  <a:txBody>
                    <a:bodyPr/>
                    <a:lstStyle/>
                    <a:p>
                      <a:pPr algn="ctr"/>
                      <a:endParaRPr lang="en-GB" sz="800" b="1"/>
                    </a:p>
                  </a:txBody>
                  <a:tcPr anchor="ctr"/>
                </a:tc>
                <a:tc>
                  <a:txBody>
                    <a:bodyPr/>
                    <a:lstStyle/>
                    <a:p>
                      <a:pPr algn="ctr"/>
                      <a:endParaRPr lang="en-GB" sz="800" b="1"/>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b="1" kern="1200">
                          <a:solidFill>
                            <a:schemeClr val="dk1"/>
                          </a:solidFill>
                          <a:latin typeface="+mn-lt"/>
                          <a:ea typeface="+mn-ea"/>
                          <a:cs typeface="+mn-cs"/>
                        </a:rPr>
                        <a:t>SSC Quarterly Report</a:t>
                      </a:r>
                    </a:p>
                    <a:p>
                      <a:pPr marL="112713" indent="-112713" algn="ctr">
                        <a:buFont typeface="Arial" panose="020B0604020202020204" pitchFamily="34" charset="0"/>
                        <a:buChar char="•"/>
                      </a:pPr>
                      <a:endParaRPr lang="en-GB" sz="800" b="1" kern="1200">
                        <a:solidFill>
                          <a:schemeClr val="dk1"/>
                        </a:solidFill>
                        <a:latin typeface="+mn-lt"/>
                        <a:ea typeface="+mn-ea"/>
                        <a:cs typeface="+mn-cs"/>
                      </a:endParaRPr>
                    </a:p>
                  </a:txBody>
                  <a:tcPr anchor="ctr"/>
                </a:tc>
                <a:tc>
                  <a:txBody>
                    <a:bodyPr/>
                    <a:lstStyle/>
                    <a:p>
                      <a:pPr algn="ctr"/>
                      <a:endParaRPr lang="en-GB" sz="800" b="1"/>
                    </a:p>
                  </a:txBody>
                  <a:tcPr anchor="ctr"/>
                </a:tc>
                <a:tc>
                  <a:txBody>
                    <a:bodyPr/>
                    <a:lstStyle/>
                    <a:p>
                      <a:pPr algn="ctr"/>
                      <a:endParaRPr lang="en-GB" sz="800" b="1"/>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1"/>
                        <a:t>SSC Quarterly Report</a:t>
                      </a:r>
                    </a:p>
                    <a:p>
                      <a:pPr algn="ctr"/>
                      <a:endParaRPr lang="en-GB" sz="800" b="1"/>
                    </a:p>
                  </a:txBody>
                  <a:tcPr anchor="ctr"/>
                </a:tc>
                <a:extLst>
                  <a:ext uri="{0D108BD9-81ED-4DB2-BD59-A6C34878D82A}">
                    <a16:rowId xmlns:a16="http://schemas.microsoft.com/office/drawing/2014/main" val="353860411"/>
                  </a:ext>
                </a:extLst>
              </a:tr>
              <a:tr h="370840">
                <a:tc>
                  <a:txBody>
                    <a:bodyPr/>
                    <a:lstStyle/>
                    <a:p>
                      <a:r>
                        <a:rPr lang="en-GB" sz="1400"/>
                        <a:t>Speaking Events</a:t>
                      </a:r>
                    </a:p>
                  </a:txBody>
                  <a:tcPr/>
                </a:tc>
                <a:tc>
                  <a:txBody>
                    <a:bodyPr/>
                    <a:lstStyle/>
                    <a:p>
                      <a:pPr marL="0" indent="0" algn="ctr">
                        <a:buFont typeface="Arial" panose="020B0604020202020204" pitchFamily="34" charset="0"/>
                        <a:buNone/>
                      </a:pPr>
                      <a:r>
                        <a:rPr lang="en-GB" sz="800" b="1"/>
                        <a:t>6GWorld web event</a:t>
                      </a:r>
                    </a:p>
                  </a:txBody>
                  <a:tcPr anchor="ctr"/>
                </a:tc>
                <a:tc>
                  <a:txBody>
                    <a:bodyPr/>
                    <a:lstStyle/>
                    <a:p>
                      <a:pPr marL="0" indent="0" algn="ctr">
                        <a:buFont typeface="Arial" panose="020B0604020202020204" pitchFamily="34" charset="0"/>
                        <a:buNone/>
                      </a:pPr>
                      <a:r>
                        <a:rPr lang="en-GB" sz="800" b="1"/>
                        <a:t>Peggy Smedley Show (podcast)</a:t>
                      </a:r>
                    </a:p>
                  </a:txBody>
                  <a:tcPr anchor="ctr"/>
                </a:tc>
                <a:tc>
                  <a:txBody>
                    <a:bodyPr/>
                    <a:lstStyle/>
                    <a:p>
                      <a:pPr marL="0" indent="0" algn="ctr">
                        <a:buFont typeface="Arial" panose="020B0604020202020204" pitchFamily="34" charset="0"/>
                        <a:buNone/>
                      </a:pPr>
                      <a:endParaRPr lang="en-GB" sz="800" b="1"/>
                    </a:p>
                  </a:txBody>
                  <a:tcPr anchor="ctr"/>
                </a:tc>
                <a:tc>
                  <a:txBody>
                    <a:bodyPr/>
                    <a:lstStyle/>
                    <a:p>
                      <a:pPr marL="0" indent="0" algn="ctr">
                        <a:buFont typeface="Arial" panose="020B0604020202020204" pitchFamily="34" charset="0"/>
                        <a:buNone/>
                      </a:pPr>
                      <a:endParaRPr lang="en-GB" sz="800" b="1"/>
                    </a:p>
                  </a:txBody>
                  <a:tcPr anchor="ctr"/>
                </a:tc>
                <a:tc>
                  <a:txBody>
                    <a:bodyPr/>
                    <a:lstStyle/>
                    <a:p>
                      <a:pPr marL="0" indent="0" algn="ctr">
                        <a:buFont typeface="Arial" panose="020B0604020202020204" pitchFamily="34" charset="0"/>
                        <a:buNone/>
                      </a:pPr>
                      <a:endParaRPr lang="en-GB" sz="800" b="1"/>
                    </a:p>
                  </a:txBody>
                  <a:tcPr anchor="ctr"/>
                </a:tc>
                <a:tc>
                  <a:txBody>
                    <a:bodyPr/>
                    <a:lstStyle/>
                    <a:p>
                      <a:pPr marL="0" indent="0" algn="ctr">
                        <a:buFont typeface="Arial" panose="020B0604020202020204" pitchFamily="34" charset="0"/>
                        <a:buNone/>
                      </a:pPr>
                      <a:r>
                        <a:rPr lang="en-GB" sz="800" b="1" kern="1200">
                          <a:solidFill>
                            <a:schemeClr val="dk1"/>
                          </a:solidFill>
                          <a:latin typeface="+mn-lt"/>
                          <a:ea typeface="+mn-ea"/>
                          <a:cs typeface="+mn-cs"/>
                        </a:rPr>
                        <a:t>AIOTI event – IoT/Edge and UN SDGs</a:t>
                      </a:r>
                    </a:p>
                  </a:txBody>
                  <a:tcPr anchor="ctr"/>
                </a:tc>
                <a:tc>
                  <a:txBody>
                    <a:bodyPr/>
                    <a:lstStyle/>
                    <a:p>
                      <a:pPr algn="ctr"/>
                      <a:endParaRPr lang="en-GB" sz="800" b="1"/>
                    </a:p>
                  </a:txBody>
                  <a:tcPr anchor="ctr"/>
                </a:tc>
                <a:tc>
                  <a:txBody>
                    <a:bodyPr/>
                    <a:lstStyle/>
                    <a:p>
                      <a:pPr algn="ctr"/>
                      <a:endParaRPr lang="en-GB" sz="800" b="1"/>
                    </a:p>
                  </a:txBody>
                  <a:tcPr anchor="ctr"/>
                </a:tc>
                <a:tc>
                  <a:txBody>
                    <a:bodyPr/>
                    <a:lstStyle/>
                    <a:p>
                      <a:pPr algn="ctr"/>
                      <a:endParaRPr lang="en-GB" sz="800" b="1"/>
                    </a:p>
                  </a:txBody>
                  <a:tcPr anchor="ctr"/>
                </a:tc>
                <a:extLst>
                  <a:ext uri="{0D108BD9-81ED-4DB2-BD59-A6C34878D82A}">
                    <a16:rowId xmlns:a16="http://schemas.microsoft.com/office/drawing/2014/main" val="2438288843"/>
                  </a:ext>
                </a:extLst>
              </a:tr>
              <a:tr h="370840">
                <a:tc>
                  <a:txBody>
                    <a:bodyPr/>
                    <a:lstStyle/>
                    <a:p>
                      <a:r>
                        <a:rPr lang="en-GB" sz="1400" dirty="0"/>
                        <a:t>Liaison Activities (AIOTI, others)</a:t>
                      </a:r>
                    </a:p>
                  </a:txBody>
                  <a:tcPr/>
                </a:tc>
                <a:tc>
                  <a:txBody>
                    <a:bodyPr/>
                    <a:lstStyle/>
                    <a:p>
                      <a:pPr algn="ctr"/>
                      <a:endParaRPr lang="en-GB" sz="800" b="1"/>
                    </a:p>
                  </a:txBody>
                  <a:tcPr anchor="ctr"/>
                </a:tc>
                <a:tc>
                  <a:txBody>
                    <a:bodyPr/>
                    <a:lstStyle/>
                    <a:p>
                      <a:pPr marL="0" indent="0" algn="ctr">
                        <a:buNone/>
                      </a:pPr>
                      <a:r>
                        <a:rPr lang="en-GB" sz="800" b="1"/>
                        <a:t>Liaison initiated with AIOTI Digital for Green</a:t>
                      </a:r>
                    </a:p>
                  </a:txBody>
                  <a:tcPr anchor="ctr"/>
                </a:tc>
                <a:tc>
                  <a:txBody>
                    <a:bodyPr/>
                    <a:lstStyle/>
                    <a:p>
                      <a:pPr algn="ctr"/>
                      <a:endParaRPr lang="en-GB" sz="800" b="1"/>
                    </a:p>
                  </a:txBody>
                  <a:tcPr anchor="ctr"/>
                </a:tc>
                <a:tc>
                  <a:txBody>
                    <a:bodyPr/>
                    <a:lstStyle/>
                    <a:p>
                      <a:pPr algn="ctr"/>
                      <a:endParaRPr lang="en-GB" sz="800" b="1"/>
                    </a:p>
                  </a:txBody>
                  <a:tcPr anchor="ctr"/>
                </a:tc>
                <a:tc>
                  <a:txBody>
                    <a:bodyPr/>
                    <a:lstStyle/>
                    <a:p>
                      <a:pPr algn="ctr"/>
                      <a:endParaRPr lang="en-GB" sz="800" b="1"/>
                    </a:p>
                  </a:txBody>
                  <a:tcPr anchor="ctr"/>
                </a:tc>
                <a:tc>
                  <a:txBody>
                    <a:bodyPr/>
                    <a:lstStyle/>
                    <a:p>
                      <a:pPr algn="ctr"/>
                      <a:endParaRPr lang="en-GB" sz="800" b="1"/>
                    </a:p>
                  </a:txBody>
                  <a:tcPr anchor="ctr"/>
                </a:tc>
                <a:tc>
                  <a:txBody>
                    <a:bodyPr/>
                    <a:lstStyle/>
                    <a:p>
                      <a:pPr algn="ctr"/>
                      <a:endParaRPr lang="en-GB" sz="800" b="1"/>
                    </a:p>
                  </a:txBody>
                  <a:tcPr anchor="ctr"/>
                </a:tc>
                <a:tc>
                  <a:txBody>
                    <a:bodyPr/>
                    <a:lstStyle/>
                    <a:p>
                      <a:pPr algn="ctr"/>
                      <a:endParaRPr lang="en-GB" sz="800" b="1"/>
                    </a:p>
                  </a:txBody>
                  <a:tcPr anchor="ctr"/>
                </a:tc>
                <a:tc>
                  <a:txBody>
                    <a:bodyPr/>
                    <a:lstStyle/>
                    <a:p>
                      <a:pPr algn="ctr"/>
                      <a:endParaRPr lang="en-GB" sz="800" b="1"/>
                    </a:p>
                  </a:txBody>
                  <a:tcPr anchor="ctr"/>
                </a:tc>
                <a:extLst>
                  <a:ext uri="{0D108BD9-81ED-4DB2-BD59-A6C34878D82A}">
                    <a16:rowId xmlns:a16="http://schemas.microsoft.com/office/drawing/2014/main" val="2007417961"/>
                  </a:ext>
                </a:extLst>
              </a:tr>
              <a:tr h="370840">
                <a:tc>
                  <a:txBody>
                    <a:bodyPr/>
                    <a:lstStyle/>
                    <a:p>
                      <a:r>
                        <a:rPr lang="en-GB" sz="1400"/>
                        <a:t>Executive Insight Articles</a:t>
                      </a:r>
                    </a:p>
                  </a:txBody>
                  <a:tcPr/>
                </a:tc>
                <a:tc>
                  <a:txBody>
                    <a:bodyPr/>
                    <a:lstStyle/>
                    <a:p>
                      <a:pPr marL="0" indent="0" algn="ctr">
                        <a:buFont typeface="Arial" panose="020B0604020202020204" pitchFamily="34" charset="0"/>
                        <a:buNone/>
                      </a:pPr>
                      <a:r>
                        <a:rPr lang="en-GB" sz="800" b="1" dirty="0"/>
                        <a:t>Article #1</a:t>
                      </a:r>
                    </a:p>
                  </a:txBody>
                  <a:tcPr anchor="ctr"/>
                </a:tc>
                <a:tc>
                  <a:txBody>
                    <a:bodyPr/>
                    <a:lstStyle/>
                    <a:p>
                      <a:pPr marL="0" indent="0" algn="ctr">
                        <a:buFont typeface="Arial" panose="020B0604020202020204" pitchFamily="34" charset="0"/>
                        <a:buNone/>
                      </a:pPr>
                      <a:r>
                        <a:rPr lang="en-GB" sz="800" b="1" dirty="0"/>
                        <a:t>Article #2</a:t>
                      </a:r>
                    </a:p>
                  </a:txBody>
                  <a:tcPr anchor="ctr"/>
                </a:tc>
                <a:tc>
                  <a:txBody>
                    <a:bodyPr/>
                    <a:lstStyle/>
                    <a:p>
                      <a:pPr marL="0" marR="0" lvl="0" indent="0" algn="ctr">
                        <a:lnSpc>
                          <a:spcPct val="100000"/>
                        </a:lnSpc>
                        <a:spcBef>
                          <a:spcPts val="0"/>
                        </a:spcBef>
                        <a:spcAft>
                          <a:spcPts val="0"/>
                        </a:spcAft>
                        <a:buNone/>
                      </a:pPr>
                      <a:endParaRPr lang="en-GB" sz="800" b="1" dirty="0"/>
                    </a:p>
                  </a:txBody>
                  <a:tcPr anchor="ctr"/>
                </a:tc>
                <a:tc>
                  <a:txBody>
                    <a:bodyPr/>
                    <a:lstStyle/>
                    <a:p>
                      <a:pPr marL="0" marR="0" lvl="0" indent="0" algn="ctr" defTabSz="914400">
                        <a:lnSpc>
                          <a:spcPct val="100000"/>
                        </a:lnSpc>
                        <a:spcBef>
                          <a:spcPts val="0"/>
                        </a:spcBef>
                        <a:spcAft>
                          <a:spcPts val="0"/>
                        </a:spcAft>
                        <a:buNone/>
                        <a:tabLst/>
                        <a:defRPr/>
                      </a:pPr>
                      <a:endParaRPr lang="en-GB" sz="800" b="0" i="1" u="none" strike="noStrike" noProof="0">
                        <a:solidFill>
                          <a:srgbClr val="C00000"/>
                        </a:solidFill>
                        <a:latin typeface="Calibri"/>
                      </a:endParaRPr>
                    </a:p>
                  </a:txBody>
                  <a:tcPr anchor="ctr"/>
                </a:tc>
                <a:tc>
                  <a:txBody>
                    <a:bodyPr/>
                    <a:lstStyle/>
                    <a:p>
                      <a:pPr marL="0" marR="0" lvl="0" indent="0" algn="ctr" defTabSz="914400">
                        <a:lnSpc>
                          <a:spcPct val="100000"/>
                        </a:lnSpc>
                        <a:spcBef>
                          <a:spcPts val="0"/>
                        </a:spcBef>
                        <a:spcAft>
                          <a:spcPts val="0"/>
                        </a:spcAft>
                        <a:buNone/>
                        <a:tabLst/>
                        <a:defRPr/>
                      </a:pPr>
                      <a:endParaRPr kumimoji="0" lang="en-GB" sz="800" b="0" i="1" u="none" strike="noStrike" kern="1200" cap="none" spc="0" normalizeH="0" baseline="0" noProof="0">
                        <a:ln>
                          <a:noFill/>
                        </a:ln>
                        <a:solidFill>
                          <a:srgbClr val="C00000"/>
                        </a:solidFill>
                        <a:effectLst/>
                        <a:uLnTx/>
                        <a:uFillTx/>
                        <a:latin typeface="Calibri" panose="020F0502020204030204"/>
                      </a:endParaRPr>
                    </a:p>
                  </a:txBody>
                  <a:tcPr anchor="ctr"/>
                </a:tc>
                <a:tc>
                  <a:txBody>
                    <a:bodyPr/>
                    <a:lstStyle/>
                    <a:p>
                      <a:pPr marL="0" marR="0" lvl="0" indent="0" algn="ctr" defTabSz="914400">
                        <a:lnSpc>
                          <a:spcPct val="100000"/>
                        </a:lnSpc>
                        <a:spcBef>
                          <a:spcPts val="0"/>
                        </a:spcBef>
                        <a:spcAft>
                          <a:spcPts val="0"/>
                        </a:spcAft>
                        <a:buNone/>
                        <a:tabLst/>
                        <a:defRPr/>
                      </a:pPr>
                      <a:endParaRPr kumimoji="0" lang="en-GB" sz="800" b="0" i="1" u="none" strike="noStrike" kern="1200" cap="none" spc="0" normalizeH="0" baseline="0" noProof="0" dirty="0">
                        <a:ln>
                          <a:noFill/>
                        </a:ln>
                        <a:solidFill>
                          <a:srgbClr val="C00000"/>
                        </a:solidFill>
                        <a:effectLst/>
                        <a:uLnTx/>
                        <a:uFillTx/>
                        <a:latin typeface="Calibri" panose="020F0502020204030204"/>
                      </a:endParaRPr>
                    </a:p>
                  </a:txBody>
                  <a:tcPr anchor="ctr"/>
                </a:tc>
                <a:tc>
                  <a:txBody>
                    <a:bodyPr/>
                    <a:lstStyle/>
                    <a:p>
                      <a:pPr marL="0" marR="0" lvl="0" indent="0" algn="ctr" defTabSz="914400">
                        <a:lnSpc>
                          <a:spcPct val="100000"/>
                        </a:lnSpc>
                        <a:spcBef>
                          <a:spcPts val="0"/>
                        </a:spcBef>
                        <a:spcAft>
                          <a:spcPts val="0"/>
                        </a:spcAft>
                        <a:buNone/>
                        <a:tabLst/>
                        <a:defRPr/>
                      </a:pPr>
                      <a:endParaRPr kumimoji="0" lang="en-GB" sz="800" b="0" i="1" u="none" strike="noStrike" kern="1200" cap="none" spc="0" normalizeH="0" baseline="0" noProof="0" dirty="0">
                        <a:ln>
                          <a:noFill/>
                        </a:ln>
                        <a:solidFill>
                          <a:srgbClr val="C00000"/>
                        </a:solidFill>
                        <a:effectLst/>
                        <a:uLnTx/>
                        <a:uFillTx/>
                        <a:latin typeface="Calibri" panose="020F0502020204030204"/>
                      </a:endParaRPr>
                    </a:p>
                  </a:txBody>
                  <a:tcPr anchor="ctr"/>
                </a:tc>
                <a:tc>
                  <a:txBody>
                    <a:bodyPr/>
                    <a:lstStyle/>
                    <a:p>
                      <a:pPr marL="0" marR="0" lvl="0" indent="0" algn="ctr" defTabSz="914400">
                        <a:lnSpc>
                          <a:spcPct val="100000"/>
                        </a:lnSpc>
                        <a:spcBef>
                          <a:spcPts val="0"/>
                        </a:spcBef>
                        <a:spcAft>
                          <a:spcPts val="0"/>
                        </a:spcAft>
                        <a:buNone/>
                        <a:tabLst/>
                        <a:defRPr/>
                      </a:pPr>
                      <a:endParaRPr kumimoji="0" lang="en-GB" sz="800" b="0" i="1" u="none" strike="noStrike" kern="1200" cap="none" spc="0" normalizeH="0" baseline="0" noProof="0" dirty="0">
                        <a:ln>
                          <a:noFill/>
                        </a:ln>
                        <a:solidFill>
                          <a:srgbClr val="C00000"/>
                        </a:solidFill>
                        <a:effectLst/>
                        <a:uLnTx/>
                        <a:uFillTx/>
                        <a:latin typeface="Calibri" panose="020F0502020204030204"/>
                      </a:endParaRPr>
                    </a:p>
                  </a:txBody>
                  <a:tcPr anchor="ctr"/>
                </a:tc>
                <a:tc>
                  <a:txBody>
                    <a:bodyPr/>
                    <a:lstStyle/>
                    <a:p>
                      <a:pPr marL="0" marR="0" lvl="0" indent="0" algn="ctr" defTabSz="914400">
                        <a:lnSpc>
                          <a:spcPct val="100000"/>
                        </a:lnSpc>
                        <a:spcBef>
                          <a:spcPts val="0"/>
                        </a:spcBef>
                        <a:spcAft>
                          <a:spcPts val="0"/>
                        </a:spcAft>
                        <a:buNone/>
                        <a:tabLst/>
                        <a:defRPr/>
                      </a:pPr>
                      <a:endParaRPr kumimoji="0" lang="en-GB" sz="800" b="0" i="1" u="none" strike="noStrike" kern="1200" cap="none" spc="0" normalizeH="0" baseline="0" noProof="0" dirty="0">
                        <a:ln>
                          <a:noFill/>
                        </a:ln>
                        <a:solidFill>
                          <a:srgbClr val="C00000"/>
                        </a:solidFill>
                        <a:effectLst/>
                        <a:uLnTx/>
                        <a:uFillTx/>
                        <a:latin typeface="Calibri" panose="020F0502020204030204"/>
                      </a:endParaRPr>
                    </a:p>
                  </a:txBody>
                  <a:tcPr anchor="ctr"/>
                </a:tc>
                <a:extLst>
                  <a:ext uri="{0D108BD9-81ED-4DB2-BD59-A6C34878D82A}">
                    <a16:rowId xmlns:a16="http://schemas.microsoft.com/office/drawing/2014/main" val="863841298"/>
                  </a:ext>
                </a:extLst>
              </a:tr>
              <a:tr h="370840">
                <a:tc>
                  <a:txBody>
                    <a:bodyPr/>
                    <a:lstStyle/>
                    <a:p>
                      <a:pPr marL="0" marR="0" lvl="0" indent="0" algn="l" rtl="0" eaLnBrk="1" fontAlgn="auto" latinLnBrk="0" hangingPunct="1">
                        <a:lnSpc>
                          <a:spcPct val="100000"/>
                        </a:lnSpc>
                        <a:spcBef>
                          <a:spcPts val="0"/>
                        </a:spcBef>
                        <a:spcAft>
                          <a:spcPts val="0"/>
                        </a:spcAft>
                        <a:buClrTx/>
                        <a:buSzTx/>
                        <a:buFontTx/>
                        <a:buNone/>
                      </a:pPr>
                      <a:r>
                        <a:rPr lang="en-GB" sz="1400"/>
                        <a:t>Webinars (e.g., industry experts)</a:t>
                      </a:r>
                    </a:p>
                  </a:txBody>
                  <a:tcPr/>
                </a:tc>
                <a:tc>
                  <a:txBody>
                    <a:bodyPr/>
                    <a:lstStyle/>
                    <a:p>
                      <a:pPr algn="ctr"/>
                      <a:endParaRPr lang="en-GB" sz="800" b="1" dirty="0"/>
                    </a:p>
                  </a:txBody>
                  <a:tcPr anchor="ctr"/>
                </a:tc>
                <a:tc>
                  <a:txBody>
                    <a:bodyPr/>
                    <a:lstStyle/>
                    <a:p>
                      <a:pPr algn="ctr"/>
                      <a:endParaRPr lang="en-GB" sz="800" b="1"/>
                    </a:p>
                  </a:txBody>
                  <a:tcPr anchor="ctr"/>
                </a:tc>
                <a:tc>
                  <a:txBody>
                    <a:bodyPr/>
                    <a:lstStyle/>
                    <a:p>
                      <a:pPr lvl="0" algn="ctr">
                        <a:lnSpc>
                          <a:spcPct val="100000"/>
                        </a:lnSpc>
                        <a:spcBef>
                          <a:spcPts val="0"/>
                        </a:spcBef>
                        <a:spcAft>
                          <a:spcPts val="0"/>
                        </a:spcAft>
                        <a:buNone/>
                      </a:pPr>
                      <a:endParaRPr lang="en-GB" sz="800" b="0" i="1" u="none" strike="noStrike" noProof="0">
                        <a:solidFill>
                          <a:srgbClr val="C00000"/>
                        </a:solidFill>
                        <a:latin typeface="Calibri"/>
                      </a:endParaRPr>
                    </a:p>
                  </a:txBody>
                  <a:tcPr anchor="ctr"/>
                </a:tc>
                <a:tc>
                  <a:txBody>
                    <a:bodyPr/>
                    <a:lstStyle/>
                    <a:p>
                      <a:pPr algn="ctr"/>
                      <a:endParaRPr lang="en-GB" sz="800" b="1"/>
                    </a:p>
                  </a:txBody>
                  <a:tcPr anchor="ctr"/>
                </a:tc>
                <a:tc>
                  <a:txBody>
                    <a:bodyPr/>
                    <a:lstStyle/>
                    <a:p>
                      <a:pPr algn="ctr"/>
                      <a:endParaRPr lang="en-GB" sz="800" b="1"/>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1"/>
                    </a:p>
                  </a:txBody>
                  <a:tcPr anchor="ctr"/>
                </a:tc>
                <a:tc>
                  <a:txBody>
                    <a:bodyPr/>
                    <a:lstStyle/>
                    <a:p>
                      <a:pPr algn="ctr"/>
                      <a:endParaRPr lang="en-GB" sz="800" b="1"/>
                    </a:p>
                  </a:txBody>
                  <a:tcPr anchor="ctr"/>
                </a:tc>
                <a:tc>
                  <a:txBody>
                    <a:bodyPr/>
                    <a:lstStyle/>
                    <a:p>
                      <a:pPr algn="ctr"/>
                      <a:endParaRPr lang="en-GB" sz="800" b="1"/>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1"/>
                    </a:p>
                  </a:txBody>
                  <a:tcPr anchor="ctr"/>
                </a:tc>
                <a:extLst>
                  <a:ext uri="{0D108BD9-81ED-4DB2-BD59-A6C34878D82A}">
                    <a16:rowId xmlns:a16="http://schemas.microsoft.com/office/drawing/2014/main" val="2840360799"/>
                  </a:ext>
                </a:extLst>
              </a:tr>
              <a:tr h="370840">
                <a:tc>
                  <a:txBody>
                    <a:bodyPr/>
                    <a:lstStyle/>
                    <a:p>
                      <a:pPr marL="0" marR="0" lvl="0" indent="0" algn="l" rtl="0" eaLnBrk="1" fontAlgn="auto" latinLnBrk="0" hangingPunct="1">
                        <a:lnSpc>
                          <a:spcPct val="100000"/>
                        </a:lnSpc>
                        <a:spcBef>
                          <a:spcPts val="0"/>
                        </a:spcBef>
                        <a:spcAft>
                          <a:spcPts val="0"/>
                        </a:spcAft>
                        <a:buClrTx/>
                        <a:buSzTx/>
                        <a:buFontTx/>
                        <a:buNone/>
                      </a:pPr>
                      <a:r>
                        <a:rPr lang="en-GB" sz="1400"/>
                        <a:t>Position Papers</a:t>
                      </a:r>
                    </a:p>
                  </a:txBody>
                  <a:tcPr/>
                </a:tc>
                <a:tc>
                  <a:txBody>
                    <a:bodyPr/>
                    <a:lstStyle/>
                    <a:p>
                      <a:pPr algn="ctr"/>
                      <a:endParaRPr lang="en-GB" sz="800" b="1"/>
                    </a:p>
                  </a:txBody>
                  <a:tcPr anchor="ctr"/>
                </a:tc>
                <a:tc>
                  <a:txBody>
                    <a:bodyPr/>
                    <a:lstStyle/>
                    <a:p>
                      <a:pPr algn="ctr"/>
                      <a:endParaRPr lang="en-GB" sz="800" b="1"/>
                    </a:p>
                  </a:txBody>
                  <a:tcPr anchor="ctr"/>
                </a:tc>
                <a:tc>
                  <a:txBody>
                    <a:bodyPr/>
                    <a:lstStyle/>
                    <a:p>
                      <a:pPr algn="ctr"/>
                      <a:endParaRPr lang="en-GB" sz="800" b="0" i="1" dirty="0">
                        <a:solidFill>
                          <a:srgbClr val="C00000"/>
                        </a:solidFill>
                      </a:endParaRPr>
                    </a:p>
                  </a:txBody>
                  <a:tcPr anchor="ctr"/>
                </a:tc>
                <a:tc>
                  <a:txBody>
                    <a:bodyPr/>
                    <a:lstStyle/>
                    <a:p>
                      <a:pPr lvl="0" algn="ctr">
                        <a:buNone/>
                      </a:pPr>
                      <a:r>
                        <a:rPr lang="en-GB" sz="800" b="1" kern="1200" noProof="0" dirty="0">
                          <a:solidFill>
                            <a:schemeClr val="dk1"/>
                          </a:solidFill>
                          <a:latin typeface="+mn-lt"/>
                          <a:ea typeface="+mn-ea"/>
                          <a:cs typeface="+mn-cs"/>
                        </a:rPr>
                        <a:t>IoT and Sustainability </a:t>
                      </a:r>
                    </a:p>
                  </a:txBody>
                  <a:tcPr anchor="ctr"/>
                </a:tc>
                <a:tc>
                  <a:txBody>
                    <a:bodyPr/>
                    <a:lstStyle/>
                    <a:p>
                      <a:pPr algn="ctr"/>
                      <a:endParaRPr lang="en-GB" sz="800" b="1" kern="1200" dirty="0">
                        <a:solidFill>
                          <a:schemeClr val="dk1"/>
                        </a:solidFill>
                        <a:latin typeface="+mn-lt"/>
                        <a:ea typeface="+mn-ea"/>
                        <a:cs typeface="+mn-cs"/>
                      </a:endParaRPr>
                    </a:p>
                  </a:txBody>
                  <a:tcPr anchor="ctr"/>
                </a:tc>
                <a:tc>
                  <a:txBody>
                    <a:bodyPr/>
                    <a:lstStyle/>
                    <a:p>
                      <a:pPr algn="ctr"/>
                      <a:r>
                        <a:rPr lang="en-GB" sz="800" b="1" kern="1200" dirty="0">
                          <a:solidFill>
                            <a:schemeClr val="dk1"/>
                          </a:solidFill>
                          <a:latin typeface="+mn-lt"/>
                          <a:ea typeface="+mn-ea"/>
                          <a:cs typeface="+mn-cs"/>
                        </a:rPr>
                        <a:t>How IoT helps corporates to meet supply-chain reporting obligations (TBD)</a:t>
                      </a:r>
                    </a:p>
                  </a:txBody>
                  <a:tcPr anchor="ctr"/>
                </a:tc>
                <a:tc>
                  <a:txBody>
                    <a:bodyPr/>
                    <a:lstStyle/>
                    <a:p>
                      <a:pPr algn="ctr"/>
                      <a:endParaRPr lang="en-GB" sz="800" b="1"/>
                    </a:p>
                  </a:txBody>
                  <a:tcPr anchor="ctr"/>
                </a:tc>
                <a:tc>
                  <a:txBody>
                    <a:bodyPr/>
                    <a:lstStyle/>
                    <a:p>
                      <a:pPr algn="ctr"/>
                      <a:endParaRPr lang="en-GB" sz="800" b="1"/>
                    </a:p>
                  </a:txBody>
                  <a:tcPr anchor="ctr"/>
                </a:tc>
                <a:tc>
                  <a:txBody>
                    <a:bodyPr/>
                    <a:lstStyle/>
                    <a:p>
                      <a:pPr algn="ctr"/>
                      <a:endParaRPr lang="en-GB" sz="800" b="1" dirty="0"/>
                    </a:p>
                  </a:txBody>
                  <a:tcPr anchor="ctr"/>
                </a:tc>
                <a:extLst>
                  <a:ext uri="{0D108BD9-81ED-4DB2-BD59-A6C34878D82A}">
                    <a16:rowId xmlns:a16="http://schemas.microsoft.com/office/drawing/2014/main" val="2901425843"/>
                  </a:ext>
                </a:extLst>
              </a:tr>
              <a:tr h="370840">
                <a:tc>
                  <a:txBody>
                    <a:bodyPr/>
                    <a:lstStyle/>
                    <a:p>
                      <a:pPr algn="l" rtl="0" fontAlgn="base"/>
                      <a:r>
                        <a:rPr lang="en-US" sz="1400" b="0" kern="1200" dirty="0">
                          <a:solidFill>
                            <a:schemeClr val="dk1"/>
                          </a:solidFill>
                          <a:latin typeface="+mn-lt"/>
                          <a:ea typeface="+mn-ea"/>
                          <a:cs typeface="+mn-cs"/>
                        </a:rPr>
                        <a:t>Short</a:t>
                      </a:r>
                      <a:r>
                        <a:rPr lang="en-US" sz="1400" b="0" i="0" dirty="0">
                          <a:solidFill>
                            <a:srgbClr val="545054"/>
                          </a:solidFill>
                          <a:effectLst/>
                          <a:latin typeface="Calibri" panose="020F0502020204030204" pitchFamily="34" charset="0"/>
                        </a:rPr>
                        <a:t> Articles on IoT Sustainability​</a:t>
                      </a:r>
                      <a:endParaRPr lang="en-US" sz="1400" b="0" i="0" dirty="0">
                        <a:solidFill>
                          <a:srgbClr val="545054"/>
                        </a:solidFill>
                        <a:effectLst/>
                      </a:endParaRPr>
                    </a:p>
                  </a:txBody>
                  <a:tcPr/>
                </a:tc>
                <a:tc>
                  <a:txBody>
                    <a:bodyPr/>
                    <a:lstStyle/>
                    <a:p>
                      <a:pPr algn="ctr" rtl="0" fontAlgn="auto"/>
                      <a:r>
                        <a:rPr lang="en-GB" b="1" i="0">
                          <a:solidFill>
                            <a:srgbClr val="545054"/>
                          </a:solidFill>
                          <a:effectLst/>
                          <a:latin typeface="Calibri" panose="020F0502020204030204" pitchFamily="34" charset="0"/>
                        </a:rPr>
                        <a:t>​</a:t>
                      </a:r>
                    </a:p>
                  </a:txBody>
                  <a:tcPr anchor="ctr"/>
                </a:tc>
                <a:tc>
                  <a:txBody>
                    <a:bodyPr/>
                    <a:lstStyle/>
                    <a:p>
                      <a:pPr algn="ctr" rtl="0" fontAlgn="auto"/>
                      <a:r>
                        <a:rPr lang="en-GB" b="1" i="1">
                          <a:solidFill>
                            <a:srgbClr val="545054"/>
                          </a:solidFill>
                          <a:effectLst/>
                          <a:latin typeface="Calibri" panose="020F0502020204030204" pitchFamily="34" charset="0"/>
                        </a:rPr>
                        <a:t>​</a:t>
                      </a:r>
                    </a:p>
                  </a:txBody>
                  <a:tcPr anchor="ctr"/>
                </a:tc>
                <a:tc>
                  <a:txBody>
                    <a:bodyPr/>
                    <a:lstStyle/>
                    <a:p>
                      <a:pPr algn="ctr" rtl="0" fontAlgn="base"/>
                      <a:r>
                        <a:rPr lang="en-GB" sz="800" b="1" kern="1200" dirty="0">
                          <a:solidFill>
                            <a:schemeClr val="dk1"/>
                          </a:solidFill>
                          <a:latin typeface="+mn-lt"/>
                          <a:ea typeface="+mn-ea"/>
                          <a:cs typeface="+mn-cs"/>
                        </a:rPr>
                        <a:t>Architecture &amp; Governance magazine​</a:t>
                      </a:r>
                    </a:p>
                    <a:p>
                      <a:pPr algn="ctr" rtl="0" fontAlgn="base"/>
                      <a:r>
                        <a:rPr lang="en-GB" sz="800" b="1" kern="1200" dirty="0">
                          <a:solidFill>
                            <a:schemeClr val="dk1"/>
                          </a:solidFill>
                          <a:latin typeface="+mn-lt"/>
                          <a:ea typeface="+mn-ea"/>
                          <a:cs typeface="+mn-cs"/>
                        </a:rPr>
                        <a:t>​</a:t>
                      </a:r>
                    </a:p>
                  </a:txBody>
                  <a:tcPr anchor="ctr"/>
                </a:tc>
                <a:tc>
                  <a:txBody>
                    <a:bodyPr/>
                    <a:lstStyle/>
                    <a:p>
                      <a:pPr algn="ctr" rtl="0" fontAlgn="base"/>
                      <a:r>
                        <a:rPr lang="en-GB" sz="800" b="1" kern="1200" dirty="0">
                          <a:solidFill>
                            <a:schemeClr val="dk1"/>
                          </a:solidFill>
                          <a:latin typeface="+mn-lt"/>
                          <a:ea typeface="+mn-ea"/>
                          <a:cs typeface="+mn-cs"/>
                        </a:rPr>
                        <a:t>ETSI Enjoy! article​</a:t>
                      </a:r>
                    </a:p>
                  </a:txBody>
                  <a:tcPr anchor="ctr"/>
                </a:tc>
                <a:tc>
                  <a:txBody>
                    <a:bodyPr/>
                    <a:lstStyle/>
                    <a:p>
                      <a:pPr algn="ctr" rtl="0" fontAlgn="auto"/>
                      <a:r>
                        <a:rPr lang="en-GB" b="1" i="0">
                          <a:solidFill>
                            <a:srgbClr val="545054"/>
                          </a:solidFill>
                          <a:effectLst/>
                          <a:latin typeface="Calibri" panose="020F0502020204030204" pitchFamily="34" charset="0"/>
                        </a:rPr>
                        <a:t>​</a:t>
                      </a:r>
                    </a:p>
                  </a:txBody>
                  <a:tcPr anchor="ctr"/>
                </a:tc>
                <a:tc>
                  <a:txBody>
                    <a:bodyPr/>
                    <a:lstStyle/>
                    <a:p>
                      <a:pPr algn="ctr" rtl="0" fontAlgn="auto"/>
                      <a:r>
                        <a:rPr lang="en-GB" b="1" i="0">
                          <a:solidFill>
                            <a:srgbClr val="545054"/>
                          </a:solidFill>
                          <a:effectLst/>
                          <a:latin typeface="Calibri" panose="020F0502020204030204" pitchFamily="34" charset="0"/>
                        </a:rPr>
                        <a:t>​</a:t>
                      </a:r>
                    </a:p>
                  </a:txBody>
                  <a:tcPr anchor="ctr"/>
                </a:tc>
                <a:tc>
                  <a:txBody>
                    <a:bodyPr/>
                    <a:lstStyle/>
                    <a:p>
                      <a:pPr algn="ctr" rtl="0" fontAlgn="auto"/>
                      <a:r>
                        <a:rPr lang="en-GB" b="1" i="0">
                          <a:solidFill>
                            <a:srgbClr val="545054"/>
                          </a:solidFill>
                          <a:effectLst/>
                          <a:latin typeface="Calibri" panose="020F0502020204030204" pitchFamily="34" charset="0"/>
                        </a:rPr>
                        <a:t>​</a:t>
                      </a:r>
                    </a:p>
                  </a:txBody>
                  <a:tcPr anchor="ctr"/>
                </a:tc>
                <a:tc>
                  <a:txBody>
                    <a:bodyPr/>
                    <a:lstStyle/>
                    <a:p>
                      <a:pPr algn="ctr" rtl="0" fontAlgn="auto"/>
                      <a:r>
                        <a:rPr lang="en-GB" b="1" i="0">
                          <a:solidFill>
                            <a:srgbClr val="545054"/>
                          </a:solidFill>
                          <a:effectLst/>
                          <a:latin typeface="Calibri" panose="020F0502020204030204" pitchFamily="34" charset="0"/>
                        </a:rPr>
                        <a:t>​</a:t>
                      </a:r>
                    </a:p>
                  </a:txBody>
                  <a:tcPr anchor="ctr"/>
                </a:tc>
                <a:tc>
                  <a:txBody>
                    <a:bodyPr/>
                    <a:lstStyle/>
                    <a:p>
                      <a:pPr algn="ctr" rtl="0" fontAlgn="auto"/>
                      <a:r>
                        <a:rPr lang="en-GB" b="1" i="0">
                          <a:solidFill>
                            <a:srgbClr val="545054"/>
                          </a:solidFill>
                          <a:effectLst/>
                          <a:latin typeface="Calibri" panose="020F0502020204030204" pitchFamily="34" charset="0"/>
                        </a:rPr>
                        <a:t>​</a:t>
                      </a:r>
                    </a:p>
                  </a:txBody>
                  <a:tcPr anchor="ctr"/>
                </a:tc>
                <a:extLst>
                  <a:ext uri="{0D108BD9-81ED-4DB2-BD59-A6C34878D82A}">
                    <a16:rowId xmlns:a16="http://schemas.microsoft.com/office/drawing/2014/main" val="1231543778"/>
                  </a:ext>
                </a:extLst>
              </a:tr>
              <a:tr h="370840">
                <a:tc>
                  <a:txBody>
                    <a:bodyPr/>
                    <a:lstStyle/>
                    <a:p>
                      <a:r>
                        <a:rPr lang="en-GB" sz="1400" b="0" kern="1200" dirty="0">
                          <a:solidFill>
                            <a:schemeClr val="dk1"/>
                          </a:solidFill>
                          <a:latin typeface="+mn-lt"/>
                          <a:ea typeface="+mn-ea"/>
                          <a:cs typeface="+mn-cs"/>
                        </a:rPr>
                        <a:t>Guest Speaker Series</a:t>
                      </a:r>
                    </a:p>
                  </a:txBody>
                  <a:tcPr/>
                </a:tc>
                <a:tc>
                  <a:txBody>
                    <a:bodyPr/>
                    <a:lstStyle/>
                    <a:p>
                      <a:pPr algn="ctr"/>
                      <a:endParaRPr lang="en-GB" sz="800" b="1"/>
                    </a:p>
                  </a:txBody>
                  <a:tcPr anchor="ctr"/>
                </a:tc>
                <a:tc>
                  <a:txBody>
                    <a:bodyPr/>
                    <a:lstStyle/>
                    <a:p>
                      <a:pPr algn="ctr"/>
                      <a:endParaRPr lang="en-GB" sz="1100" b="1" i="1"/>
                    </a:p>
                  </a:txBody>
                  <a:tcPr anchor="ctr"/>
                </a:tc>
                <a:tc>
                  <a:txBody>
                    <a:bodyPr/>
                    <a:lstStyle/>
                    <a:p>
                      <a:pPr algn="ctr"/>
                      <a:endParaRPr lang="en-GB" sz="800" b="1"/>
                    </a:p>
                  </a:txBody>
                  <a:tcPr anchor="ctr"/>
                </a:tc>
                <a:tc>
                  <a:txBody>
                    <a:bodyPr/>
                    <a:lstStyle/>
                    <a:p>
                      <a:pPr algn="ctr"/>
                      <a:endParaRPr lang="en-GB" sz="800" b="1"/>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1"/>
                    </a:p>
                  </a:txBody>
                  <a:tcPr anchor="ctr"/>
                </a:tc>
                <a:tc>
                  <a:txBody>
                    <a:bodyPr/>
                    <a:lstStyle/>
                    <a:p>
                      <a:pPr algn="ctr"/>
                      <a:endParaRPr lang="en-GB" sz="800" b="1"/>
                    </a:p>
                  </a:txBody>
                  <a:tcPr anchor="ctr"/>
                </a:tc>
                <a:tc>
                  <a:txBody>
                    <a:bodyPr/>
                    <a:lstStyle/>
                    <a:p>
                      <a:pPr algn="ctr"/>
                      <a:endParaRPr lang="en-GB" sz="800" b="1"/>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1"/>
                    </a:p>
                  </a:txBody>
                  <a:tcPr anchor="ctr"/>
                </a:tc>
                <a:tc>
                  <a:txBody>
                    <a:bodyPr/>
                    <a:lstStyle/>
                    <a:p>
                      <a:pPr algn="ctr"/>
                      <a:endParaRPr lang="en-GB" sz="800" b="1" dirty="0"/>
                    </a:p>
                  </a:txBody>
                  <a:tcPr anchor="ctr"/>
                </a:tc>
                <a:extLst>
                  <a:ext uri="{0D108BD9-81ED-4DB2-BD59-A6C34878D82A}">
                    <a16:rowId xmlns:a16="http://schemas.microsoft.com/office/drawing/2014/main" val="4182131324"/>
                  </a:ext>
                </a:extLst>
              </a:tr>
            </a:tbl>
          </a:graphicData>
        </a:graphic>
      </p:graphicFrame>
      <p:sp>
        <p:nvSpPr>
          <p:cNvPr id="4" name="Arrow: Right 3">
            <a:extLst>
              <a:ext uri="{FF2B5EF4-FFF2-40B4-BE49-F238E27FC236}">
                <a16:creationId xmlns:a16="http://schemas.microsoft.com/office/drawing/2014/main" id="{8DD56B88-BCB6-4E53-89C8-6796D0D3F0A8}"/>
              </a:ext>
            </a:extLst>
          </p:cNvPr>
          <p:cNvSpPr/>
          <p:nvPr/>
        </p:nvSpPr>
        <p:spPr>
          <a:xfrm>
            <a:off x="2988734" y="2099759"/>
            <a:ext cx="6872636" cy="279374"/>
          </a:xfrm>
          <a:prstGeom prst="rightArrow">
            <a:avLst>
              <a:gd name="adj1" fmla="val 89683"/>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a:t>Ad hoc initially, leading to sub-groups/deliverables as contributors and areas of common interest emerge</a:t>
            </a:r>
          </a:p>
        </p:txBody>
      </p:sp>
    </p:spTree>
    <p:extLst>
      <p:ext uri="{BB962C8B-B14F-4D97-AF65-F5344CB8AC3E}">
        <p14:creationId xmlns:p14="http://schemas.microsoft.com/office/powerpoint/2010/main" val="5010627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D76B93-4FE7-4BA5-8E5C-EDF0331D0E18}"/>
              </a:ext>
            </a:extLst>
          </p:cNvPr>
          <p:cNvSpPr>
            <a:spLocks noGrp="1"/>
          </p:cNvSpPr>
          <p:nvPr>
            <p:ph type="title"/>
          </p:nvPr>
        </p:nvSpPr>
        <p:spPr/>
        <p:txBody>
          <a:bodyPr/>
          <a:lstStyle/>
          <a:p>
            <a:r>
              <a:rPr lang="en-US" dirty="0"/>
              <a:t>How to get involved</a:t>
            </a:r>
          </a:p>
        </p:txBody>
      </p:sp>
      <p:sp>
        <p:nvSpPr>
          <p:cNvPr id="3" name="Content Placeholder 2">
            <a:extLst>
              <a:ext uri="{FF2B5EF4-FFF2-40B4-BE49-F238E27FC236}">
                <a16:creationId xmlns:a16="http://schemas.microsoft.com/office/drawing/2014/main" id="{3BBD2CCD-2FF0-4922-ACC2-AB64906A8B2F}"/>
              </a:ext>
            </a:extLst>
          </p:cNvPr>
          <p:cNvSpPr>
            <a:spLocks noGrp="1"/>
          </p:cNvSpPr>
          <p:nvPr>
            <p:ph idx="1"/>
          </p:nvPr>
        </p:nvSpPr>
        <p:spPr/>
        <p:txBody>
          <a:bodyPr/>
          <a:lstStyle/>
          <a:p>
            <a:r>
              <a:rPr lang="en-US" dirty="0"/>
              <a:t>Monthly Meetings – May 20</a:t>
            </a:r>
            <a:r>
              <a:rPr lang="en-US" baseline="30000" dirty="0"/>
              <a:t>th</a:t>
            </a:r>
            <a:r>
              <a:rPr lang="en-US" dirty="0"/>
              <a:t>, June 24</a:t>
            </a:r>
            <a:r>
              <a:rPr lang="en-US" baseline="30000" dirty="0"/>
              <a:t>th</a:t>
            </a:r>
            <a:r>
              <a:rPr lang="en-US" dirty="0"/>
              <a:t>,  July 22</a:t>
            </a:r>
            <a:r>
              <a:rPr lang="en-US" baseline="30000" dirty="0"/>
              <a:t>nd</a:t>
            </a:r>
            <a:r>
              <a:rPr lang="en-US" dirty="0"/>
              <a:t> , …</a:t>
            </a:r>
          </a:p>
          <a:p>
            <a:r>
              <a:rPr lang="en-US" dirty="0"/>
              <a:t>Email list - </a:t>
            </a:r>
            <a:r>
              <a:rPr lang="en-US" dirty="0">
                <a:hlinkClick r:id="rId2"/>
              </a:rPr>
              <a:t>ONEM2M_SSC@LIST.ONEM2M.ORG</a:t>
            </a:r>
            <a:r>
              <a:rPr lang="en-US" dirty="0"/>
              <a:t> </a:t>
            </a:r>
          </a:p>
          <a:p>
            <a:r>
              <a:rPr lang="en-US" dirty="0"/>
              <a:t>Contribute via speaking events, liaisons, articles, webinars, position papers, guest speakers, case studies</a:t>
            </a:r>
          </a:p>
          <a:p>
            <a:r>
              <a:rPr lang="en-US" dirty="0"/>
              <a:t>Documents available via:</a:t>
            </a:r>
          </a:p>
          <a:p>
            <a:pPr lvl="1"/>
            <a:r>
              <a:rPr lang="en-US" dirty="0"/>
              <a:t>oneM2M portal (members-only access)</a:t>
            </a:r>
          </a:p>
          <a:p>
            <a:pPr lvl="1"/>
            <a:r>
              <a:rPr lang="en-US" dirty="0"/>
              <a:t> oneM2M FTP site (non-members access)</a:t>
            </a:r>
          </a:p>
          <a:p>
            <a:pPr lvl="2"/>
            <a:r>
              <a:rPr lang="en-US" dirty="0">
                <a:hlinkClick r:id="rId3"/>
              </a:rPr>
              <a:t>https://ftp.onem2m.org/Meetings/SSC/</a:t>
            </a:r>
            <a:r>
              <a:rPr lang="en-US" dirty="0"/>
              <a:t> </a:t>
            </a:r>
          </a:p>
          <a:p>
            <a:endParaRPr lang="en-US" dirty="0"/>
          </a:p>
        </p:txBody>
      </p:sp>
      <p:pic>
        <p:nvPicPr>
          <p:cNvPr id="4" name="Picture 3">
            <a:extLst>
              <a:ext uri="{FF2B5EF4-FFF2-40B4-BE49-F238E27FC236}">
                <a16:creationId xmlns:a16="http://schemas.microsoft.com/office/drawing/2014/main" id="{DC6D7FF8-38C5-485D-B91E-29CD6FACEBAE}"/>
              </a:ext>
            </a:extLst>
          </p:cNvPr>
          <p:cNvPicPr>
            <a:picLocks noChangeAspect="1"/>
          </p:cNvPicPr>
          <p:nvPr/>
        </p:nvPicPr>
        <p:blipFill rotWithShape="1">
          <a:blip r:embed="rId4"/>
          <a:srcRect t="9985" r="44725" b="23554"/>
          <a:stretch/>
        </p:blipFill>
        <p:spPr>
          <a:xfrm>
            <a:off x="6975348" y="3049355"/>
            <a:ext cx="4946904" cy="3221864"/>
          </a:xfrm>
          <a:prstGeom prst="rect">
            <a:avLst/>
          </a:prstGeom>
        </p:spPr>
      </p:pic>
      <p:sp>
        <p:nvSpPr>
          <p:cNvPr id="5" name="Oval 4">
            <a:extLst>
              <a:ext uri="{FF2B5EF4-FFF2-40B4-BE49-F238E27FC236}">
                <a16:creationId xmlns:a16="http://schemas.microsoft.com/office/drawing/2014/main" id="{D82B259E-0565-4A6D-B17A-99710BC030D0}"/>
              </a:ext>
            </a:extLst>
          </p:cNvPr>
          <p:cNvSpPr/>
          <p:nvPr/>
        </p:nvSpPr>
        <p:spPr>
          <a:xfrm>
            <a:off x="9448800" y="4376715"/>
            <a:ext cx="881319" cy="195285"/>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a:extLst>
              <a:ext uri="{FF2B5EF4-FFF2-40B4-BE49-F238E27FC236}">
                <a16:creationId xmlns:a16="http://schemas.microsoft.com/office/drawing/2014/main" id="{D0292840-F39F-49C1-B20E-89D6AA06F982}"/>
              </a:ext>
            </a:extLst>
          </p:cNvPr>
          <p:cNvCxnSpPr>
            <a:endCxn id="5" idx="2"/>
          </p:cNvCxnSpPr>
          <p:nvPr/>
        </p:nvCxnSpPr>
        <p:spPr>
          <a:xfrm>
            <a:off x="6096000" y="4054764"/>
            <a:ext cx="3352800" cy="419594"/>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63569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941EEC-5FE8-4E18-91CC-0E747972B6F7}"/>
              </a:ext>
            </a:extLst>
          </p:cNvPr>
          <p:cNvSpPr>
            <a:spLocks noGrp="1"/>
          </p:cNvSpPr>
          <p:nvPr>
            <p:ph type="ctrTitle"/>
          </p:nvPr>
        </p:nvSpPr>
        <p:spPr>
          <a:xfrm>
            <a:off x="570133" y="2623396"/>
            <a:ext cx="11296184" cy="2387600"/>
          </a:xfrm>
        </p:spPr>
        <p:txBody>
          <a:bodyPr>
            <a:normAutofit/>
          </a:bodyPr>
          <a:lstStyle/>
          <a:p>
            <a:pPr algn="ctr"/>
            <a:r>
              <a:rPr lang="de-AT" sz="6600" dirty="0"/>
              <a:t>Q&amp;A</a:t>
            </a:r>
            <a:endParaRPr lang="en-US" sz="6600" dirty="0"/>
          </a:p>
        </p:txBody>
      </p:sp>
      <p:sp>
        <p:nvSpPr>
          <p:cNvPr id="3" name="Untertitel 2">
            <a:extLst>
              <a:ext uri="{FF2B5EF4-FFF2-40B4-BE49-F238E27FC236}">
                <a16:creationId xmlns:a16="http://schemas.microsoft.com/office/drawing/2014/main" id="{279DB684-7618-4656-B4C2-E96F4D665357}"/>
              </a:ext>
            </a:extLst>
          </p:cNvPr>
          <p:cNvSpPr>
            <a:spLocks noGrp="1"/>
          </p:cNvSpPr>
          <p:nvPr>
            <p:ph type="subTitle" idx="1"/>
          </p:nvPr>
        </p:nvSpPr>
        <p:spPr>
          <a:xfrm>
            <a:off x="570133" y="4796253"/>
            <a:ext cx="9144000" cy="1655762"/>
          </a:xfrm>
        </p:spPr>
        <p:txBody>
          <a:bodyPr/>
          <a:lstStyle/>
          <a:p>
            <a:endParaRPr lang="de-AT" dirty="0"/>
          </a:p>
          <a:p>
            <a:r>
              <a:rPr lang="de-AT" sz="1600" dirty="0">
                <a:hlinkClick r:id="rId2"/>
              </a:rPr>
              <a:t>Dale.Seed@InterDigital.com</a:t>
            </a:r>
            <a:r>
              <a:rPr lang="en-US" sz="1600" dirty="0"/>
              <a:t> </a:t>
            </a:r>
            <a:endParaRPr lang="de-AT" sz="1600" dirty="0"/>
          </a:p>
        </p:txBody>
      </p:sp>
      <p:sp>
        <p:nvSpPr>
          <p:cNvPr id="4" name="Textfeld 3">
            <a:extLst>
              <a:ext uri="{FF2B5EF4-FFF2-40B4-BE49-F238E27FC236}">
                <a16:creationId xmlns:a16="http://schemas.microsoft.com/office/drawing/2014/main" id="{2FCAD29D-8472-432F-80B6-749D8668882E}"/>
              </a:ext>
            </a:extLst>
          </p:cNvPr>
          <p:cNvSpPr txBox="1"/>
          <p:nvPr/>
        </p:nvSpPr>
        <p:spPr>
          <a:xfrm>
            <a:off x="3433482" y="1078410"/>
            <a:ext cx="8292353" cy="2677656"/>
          </a:xfrm>
          <a:prstGeom prst="rect">
            <a:avLst/>
          </a:prstGeom>
          <a:noFill/>
        </p:spPr>
        <p:txBody>
          <a:bodyPr wrap="square" rtlCol="0">
            <a:spAutoFit/>
          </a:bodyPr>
          <a:lstStyle/>
          <a:p>
            <a:endParaRPr lang="en-US" sz="1200" dirty="0">
              <a:solidFill>
                <a:srgbClr val="000000"/>
              </a:solidFill>
              <a:latin typeface="Times New Roman" panose="02020603050405020304" pitchFamily="18" charset="0"/>
            </a:endParaRPr>
          </a:p>
          <a:p>
            <a:r>
              <a:rPr lang="en-US" sz="1600" b="1" dirty="0">
                <a:solidFill>
                  <a:srgbClr val="000000"/>
                </a:solidFill>
                <a:latin typeface="Times New Roman" panose="02020603050405020304" pitchFamily="18" charset="0"/>
              </a:rPr>
              <a:t>Vision:</a:t>
            </a:r>
            <a:endParaRPr lang="en-US" sz="1600" dirty="0">
              <a:solidFill>
                <a:srgbClr val="000000"/>
              </a:solidFill>
              <a:latin typeface="Times New Roman" panose="02020603050405020304" pitchFamily="18" charset="0"/>
            </a:endParaRPr>
          </a:p>
          <a:p>
            <a:r>
              <a:rPr lang="en-US" i="1" dirty="0">
                <a:solidFill>
                  <a:srgbClr val="000000"/>
                </a:solidFill>
                <a:latin typeface="Times New Roman" panose="02020603050405020304" pitchFamily="18" charset="0"/>
              </a:rPr>
              <a:t>“A world of interoperable and secure IoT services where market adoption is easy and delivers benefits to society.”</a:t>
            </a:r>
          </a:p>
          <a:p>
            <a:endParaRPr lang="en-US" dirty="0">
              <a:solidFill>
                <a:srgbClr val="000000"/>
              </a:solidFill>
              <a:latin typeface="Times New Roman" panose="02020603050405020304" pitchFamily="18" charset="0"/>
            </a:endParaRPr>
          </a:p>
          <a:p>
            <a:endParaRPr lang="en-US" sz="1600" b="1" dirty="0">
              <a:solidFill>
                <a:srgbClr val="000000"/>
              </a:solidFill>
              <a:latin typeface="Times New Roman" panose="02020603050405020304" pitchFamily="18" charset="0"/>
            </a:endParaRPr>
          </a:p>
          <a:p>
            <a:r>
              <a:rPr lang="en-US" sz="1600" b="1" dirty="0">
                <a:solidFill>
                  <a:srgbClr val="000000"/>
                </a:solidFill>
                <a:latin typeface="Times New Roman" panose="02020603050405020304" pitchFamily="18" charset="0"/>
              </a:rPr>
              <a:t>Mission:</a:t>
            </a:r>
            <a:endParaRPr lang="en-US" sz="1600" dirty="0">
              <a:solidFill>
                <a:srgbClr val="000000"/>
              </a:solidFill>
              <a:latin typeface="Times New Roman" panose="02020603050405020304" pitchFamily="18" charset="0"/>
            </a:endParaRPr>
          </a:p>
          <a:p>
            <a:r>
              <a:rPr lang="en-US" i="1" dirty="0">
                <a:solidFill>
                  <a:srgbClr val="000000"/>
                </a:solidFill>
                <a:latin typeface="Times New Roman" panose="02020603050405020304" pitchFamily="18" charset="0"/>
              </a:rPr>
              <a:t>“We are the global community that develops IoT standards to enable interoperable, secure, and simple-to-deploy services for the IoT ecosystem. oneM2M standards are open, accessible and internationally recognized.”</a:t>
            </a:r>
            <a:endParaRPr lang="en-US" dirty="0"/>
          </a:p>
        </p:txBody>
      </p:sp>
    </p:spTree>
    <p:extLst>
      <p:ext uri="{BB962C8B-B14F-4D97-AF65-F5344CB8AC3E}">
        <p14:creationId xmlns:p14="http://schemas.microsoft.com/office/powerpoint/2010/main" val="18726172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D8CE06A-0E63-40FC-A644-1F1401039207}"/>
              </a:ext>
            </a:extLst>
          </p:cNvPr>
          <p:cNvSpPr>
            <a:spLocks noGrp="1"/>
          </p:cNvSpPr>
          <p:nvPr>
            <p:ph type="title"/>
          </p:nvPr>
        </p:nvSpPr>
        <p:spPr>
          <a:xfrm>
            <a:off x="4320072" y="1709738"/>
            <a:ext cx="7027377" cy="2302425"/>
          </a:xfrm>
        </p:spPr>
        <p:txBody>
          <a:bodyPr/>
          <a:lstStyle/>
          <a:p>
            <a:r>
              <a:rPr lang="de-AT" dirty="0"/>
              <a:t>Backup</a:t>
            </a:r>
            <a:endParaRPr lang="en-US" dirty="0"/>
          </a:p>
        </p:txBody>
      </p:sp>
    </p:spTree>
    <p:extLst>
      <p:ext uri="{BB962C8B-B14F-4D97-AF65-F5344CB8AC3E}">
        <p14:creationId xmlns:p14="http://schemas.microsoft.com/office/powerpoint/2010/main" val="41614133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6" name="Gruppieren 175">
            <a:extLst>
              <a:ext uri="{FF2B5EF4-FFF2-40B4-BE49-F238E27FC236}">
                <a16:creationId xmlns:a16="http://schemas.microsoft.com/office/drawing/2014/main" id="{E372CAED-CCAC-40FF-BEB7-825932A679A1}"/>
              </a:ext>
            </a:extLst>
          </p:cNvPr>
          <p:cNvGrpSpPr/>
          <p:nvPr/>
        </p:nvGrpSpPr>
        <p:grpSpPr>
          <a:xfrm>
            <a:off x="8421374" y="3004044"/>
            <a:ext cx="190005" cy="510639"/>
            <a:chOff x="9621587" y="3003584"/>
            <a:chExt cx="190005" cy="510639"/>
          </a:xfrm>
        </p:grpSpPr>
        <p:sp>
          <p:nvSpPr>
            <p:cNvPr id="177" name="Ellipse 176">
              <a:extLst>
                <a:ext uri="{FF2B5EF4-FFF2-40B4-BE49-F238E27FC236}">
                  <a16:creationId xmlns:a16="http://schemas.microsoft.com/office/drawing/2014/main" id="{75253EDE-3A20-4CD6-A9A2-A2DCD3B0DFA2}"/>
                </a:ext>
              </a:extLst>
            </p:cNvPr>
            <p:cNvSpPr/>
            <p:nvPr/>
          </p:nvSpPr>
          <p:spPr>
            <a:xfrm>
              <a:off x="9621587" y="3003584"/>
              <a:ext cx="190005" cy="190005"/>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8" name="Gerader Verbinder 177">
              <a:extLst>
                <a:ext uri="{FF2B5EF4-FFF2-40B4-BE49-F238E27FC236}">
                  <a16:creationId xmlns:a16="http://schemas.microsoft.com/office/drawing/2014/main" id="{AB17B11D-E043-4745-AC11-2EDD46274923}"/>
                </a:ext>
              </a:extLst>
            </p:cNvPr>
            <p:cNvCxnSpPr>
              <a:stCxn id="177" idx="4"/>
            </p:cNvCxnSpPr>
            <p:nvPr/>
          </p:nvCxnSpPr>
          <p:spPr>
            <a:xfrm flipH="1">
              <a:off x="9716589" y="3193589"/>
              <a:ext cx="1" cy="320634"/>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grpSp>
      <p:grpSp>
        <p:nvGrpSpPr>
          <p:cNvPr id="134" name="Gruppieren 133"/>
          <p:cNvGrpSpPr/>
          <p:nvPr/>
        </p:nvGrpSpPr>
        <p:grpSpPr>
          <a:xfrm>
            <a:off x="5123088" y="2018503"/>
            <a:ext cx="190005" cy="1495720"/>
            <a:chOff x="4673511" y="1992934"/>
            <a:chExt cx="190005" cy="1495720"/>
          </a:xfrm>
        </p:grpSpPr>
        <p:sp>
          <p:nvSpPr>
            <p:cNvPr id="135" name="Ellipse 134"/>
            <p:cNvSpPr/>
            <p:nvPr/>
          </p:nvSpPr>
          <p:spPr>
            <a:xfrm>
              <a:off x="4673511" y="1992934"/>
              <a:ext cx="190005" cy="190005"/>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6" name="Gerader Verbinder 135"/>
            <p:cNvCxnSpPr>
              <a:stCxn id="135" idx="4"/>
            </p:cNvCxnSpPr>
            <p:nvPr/>
          </p:nvCxnSpPr>
          <p:spPr>
            <a:xfrm>
              <a:off x="4768514" y="2182939"/>
              <a:ext cx="5025" cy="1305715"/>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grpSp>
      <p:grpSp>
        <p:nvGrpSpPr>
          <p:cNvPr id="96" name="Gruppieren 95"/>
          <p:cNvGrpSpPr/>
          <p:nvPr/>
        </p:nvGrpSpPr>
        <p:grpSpPr>
          <a:xfrm>
            <a:off x="5464713" y="2499728"/>
            <a:ext cx="190005" cy="1009367"/>
            <a:chOff x="221735" y="2499728"/>
            <a:chExt cx="190005" cy="1009367"/>
          </a:xfrm>
        </p:grpSpPr>
        <p:sp>
          <p:nvSpPr>
            <p:cNvPr id="97" name="Ellipse 96"/>
            <p:cNvSpPr/>
            <p:nvPr/>
          </p:nvSpPr>
          <p:spPr>
            <a:xfrm>
              <a:off x="221735" y="2499728"/>
              <a:ext cx="190005" cy="190005"/>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8" name="Gerader Verbinder 97"/>
            <p:cNvCxnSpPr/>
            <p:nvPr/>
          </p:nvCxnSpPr>
          <p:spPr>
            <a:xfrm>
              <a:off x="307959" y="2689733"/>
              <a:ext cx="8779" cy="819362"/>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2345A63F-8E83-4105-ACAD-639E21BC44D0}"/>
              </a:ext>
            </a:extLst>
          </p:cNvPr>
          <p:cNvSpPr>
            <a:spLocks noGrp="1"/>
          </p:cNvSpPr>
          <p:nvPr>
            <p:ph type="title"/>
          </p:nvPr>
        </p:nvSpPr>
        <p:spPr>
          <a:xfrm>
            <a:off x="283779" y="0"/>
            <a:ext cx="7901215" cy="1173570"/>
          </a:xfrm>
        </p:spPr>
        <p:txBody>
          <a:bodyPr>
            <a:normAutofit/>
          </a:bodyPr>
          <a:lstStyle/>
          <a:p>
            <a:r>
              <a:rPr lang="en-US" sz="4000" dirty="0">
                <a:latin typeface="Myriad Pro" panose="020B0503030403020204" pitchFamily="34" charset="0"/>
              </a:rPr>
              <a:t>oneM2M Key-events Timeline</a:t>
            </a:r>
          </a:p>
        </p:txBody>
      </p:sp>
      <p:sp>
        <p:nvSpPr>
          <p:cNvPr id="4" name="Slide Number Placeholder 3">
            <a:extLst>
              <a:ext uri="{FF2B5EF4-FFF2-40B4-BE49-F238E27FC236}">
                <a16:creationId xmlns:a16="http://schemas.microsoft.com/office/drawing/2014/main" id="{75D9263F-DD1E-417C-A41F-D65B432474E2}"/>
              </a:ext>
            </a:extLst>
          </p:cNvPr>
          <p:cNvSpPr>
            <a:spLocks noGrp="1"/>
          </p:cNvSpPr>
          <p:nvPr>
            <p:ph type="sldNum" sz="quarter" idx="12"/>
          </p:nvPr>
        </p:nvSpPr>
        <p:spPr/>
        <p:txBody>
          <a:bodyPr/>
          <a:lstStyle/>
          <a:p>
            <a:fld id="{163F5A94-8458-4F17-AD3C-1A083E20221D}" type="slidenum">
              <a:rPr lang="en-US" smtClean="0"/>
              <a:t>14</a:t>
            </a:fld>
            <a:endParaRPr lang="en-US" dirty="0"/>
          </a:p>
        </p:txBody>
      </p:sp>
      <p:grpSp>
        <p:nvGrpSpPr>
          <p:cNvPr id="15" name="Gruppieren 14"/>
          <p:cNvGrpSpPr/>
          <p:nvPr/>
        </p:nvGrpSpPr>
        <p:grpSpPr>
          <a:xfrm>
            <a:off x="5929683" y="3003584"/>
            <a:ext cx="190005" cy="510639"/>
            <a:chOff x="9943667" y="2949796"/>
            <a:chExt cx="190005" cy="510639"/>
          </a:xfrm>
        </p:grpSpPr>
        <p:sp>
          <p:nvSpPr>
            <p:cNvPr id="16" name="Ellipse 15"/>
            <p:cNvSpPr/>
            <p:nvPr/>
          </p:nvSpPr>
          <p:spPr>
            <a:xfrm>
              <a:off x="9943667" y="2949796"/>
              <a:ext cx="190005" cy="190005"/>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Gerader Verbinder 17"/>
            <p:cNvCxnSpPr>
              <a:stCxn id="16" idx="4"/>
            </p:cNvCxnSpPr>
            <p:nvPr/>
          </p:nvCxnSpPr>
          <p:spPr>
            <a:xfrm flipH="1">
              <a:off x="10038669" y="3139801"/>
              <a:ext cx="1" cy="320634"/>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grpSp>
      <p:grpSp>
        <p:nvGrpSpPr>
          <p:cNvPr id="155" name="Gruppieren 154"/>
          <p:cNvGrpSpPr/>
          <p:nvPr/>
        </p:nvGrpSpPr>
        <p:grpSpPr>
          <a:xfrm>
            <a:off x="6072187" y="3003584"/>
            <a:ext cx="190005" cy="510639"/>
            <a:chOff x="9621587" y="3003584"/>
            <a:chExt cx="190005" cy="510639"/>
          </a:xfrm>
        </p:grpSpPr>
        <p:sp>
          <p:nvSpPr>
            <p:cNvPr id="19" name="Ellipse 18"/>
            <p:cNvSpPr/>
            <p:nvPr/>
          </p:nvSpPr>
          <p:spPr>
            <a:xfrm>
              <a:off x="9621587" y="3003584"/>
              <a:ext cx="190005" cy="190005"/>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Gerader Verbinder 19"/>
            <p:cNvCxnSpPr>
              <a:stCxn id="19" idx="4"/>
            </p:cNvCxnSpPr>
            <p:nvPr/>
          </p:nvCxnSpPr>
          <p:spPr>
            <a:xfrm flipH="1">
              <a:off x="9716589" y="3193589"/>
              <a:ext cx="1" cy="320634"/>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grpSp>
      <p:sp>
        <p:nvSpPr>
          <p:cNvPr id="22" name="Textfeld 21"/>
          <p:cNvSpPr txBox="1"/>
          <p:nvPr/>
        </p:nvSpPr>
        <p:spPr>
          <a:xfrm>
            <a:off x="6147886" y="4598458"/>
            <a:ext cx="855343" cy="338554"/>
          </a:xfrm>
          <a:prstGeom prst="rect">
            <a:avLst/>
          </a:prstGeom>
          <a:noFill/>
        </p:spPr>
        <p:txBody>
          <a:bodyPr wrap="square" rtlCol="0">
            <a:spAutoFit/>
          </a:bodyPr>
          <a:lstStyle/>
          <a:p>
            <a:pPr algn="ctr"/>
            <a:r>
              <a:rPr lang="en-US" sz="800" dirty="0">
                <a:solidFill>
                  <a:schemeClr val="accent4"/>
                </a:solidFill>
              </a:rPr>
              <a:t>Industry </a:t>
            </a:r>
            <a:br>
              <a:rPr lang="en-US" sz="800" dirty="0">
                <a:solidFill>
                  <a:schemeClr val="accent4"/>
                </a:solidFill>
              </a:rPr>
            </a:br>
            <a:r>
              <a:rPr lang="en-US" sz="800" dirty="0">
                <a:solidFill>
                  <a:schemeClr val="accent4"/>
                </a:solidFill>
              </a:rPr>
              <a:t>Day 5</a:t>
            </a:r>
          </a:p>
        </p:txBody>
      </p:sp>
      <p:sp>
        <p:nvSpPr>
          <p:cNvPr id="23" name="Flussdiagramm: Verbindungsstelle 22"/>
          <p:cNvSpPr/>
          <p:nvPr/>
        </p:nvSpPr>
        <p:spPr>
          <a:xfrm>
            <a:off x="6454652" y="4389237"/>
            <a:ext cx="219324" cy="209220"/>
          </a:xfrm>
          <a:prstGeom prst="flowChartConnector">
            <a:avLst/>
          </a:prstGeom>
          <a:solidFill>
            <a:schemeClr val="tx1">
              <a:lumMod val="75000"/>
            </a:schemeClr>
          </a:solidFill>
          <a:ln>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Gerader Verbinder 23"/>
          <p:cNvCxnSpPr>
            <a:stCxn id="23" idx="0"/>
          </p:cNvCxnSpPr>
          <p:nvPr/>
        </p:nvCxnSpPr>
        <p:spPr>
          <a:xfrm flipV="1">
            <a:off x="6564314" y="4136481"/>
            <a:ext cx="0" cy="252756"/>
          </a:xfrm>
          <a:prstGeom prst="line">
            <a:avLst/>
          </a:prstGeom>
          <a:ln>
            <a:solidFill>
              <a:schemeClr val="tx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79" name="Textfeld 178">
            <a:extLst>
              <a:ext uri="{FF2B5EF4-FFF2-40B4-BE49-F238E27FC236}">
                <a16:creationId xmlns:a16="http://schemas.microsoft.com/office/drawing/2014/main" id="{C99F0305-B011-4A25-852A-28B901AE20A7}"/>
              </a:ext>
            </a:extLst>
          </p:cNvPr>
          <p:cNvSpPr txBox="1"/>
          <p:nvPr/>
        </p:nvSpPr>
        <p:spPr>
          <a:xfrm>
            <a:off x="7404848" y="4779801"/>
            <a:ext cx="855343" cy="584775"/>
          </a:xfrm>
          <a:prstGeom prst="rect">
            <a:avLst/>
          </a:prstGeom>
          <a:noFill/>
        </p:spPr>
        <p:txBody>
          <a:bodyPr wrap="square" rtlCol="0">
            <a:spAutoFit/>
          </a:bodyPr>
          <a:lstStyle/>
          <a:p>
            <a:pPr algn="ctr"/>
            <a:r>
              <a:rPr lang="en-US" sz="800" dirty="0">
                <a:solidFill>
                  <a:schemeClr val="accent5">
                    <a:lumMod val="75000"/>
                  </a:schemeClr>
                </a:solidFill>
              </a:rPr>
              <a:t>oneM2M WS &amp; Developers Training / China*</a:t>
            </a:r>
          </a:p>
        </p:txBody>
      </p:sp>
      <p:sp>
        <p:nvSpPr>
          <p:cNvPr id="27" name="Eingekerbter Richtungspfeil 26"/>
          <p:cNvSpPr/>
          <p:nvPr/>
        </p:nvSpPr>
        <p:spPr>
          <a:xfrm>
            <a:off x="7985900" y="3522782"/>
            <a:ext cx="1475540" cy="635705"/>
          </a:xfrm>
          <a:prstGeom prst="chevron">
            <a:avLst/>
          </a:prstGeom>
          <a:solidFill>
            <a:srgbClr val="C00000"/>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sz="2400" dirty="0"/>
              <a:t>2021</a:t>
            </a:r>
          </a:p>
        </p:txBody>
      </p:sp>
      <p:sp>
        <p:nvSpPr>
          <p:cNvPr id="28" name="Eingekerbter Richtungspfeil 27"/>
          <p:cNvSpPr/>
          <p:nvPr/>
        </p:nvSpPr>
        <p:spPr>
          <a:xfrm>
            <a:off x="3239912" y="3522544"/>
            <a:ext cx="1475540" cy="635705"/>
          </a:xfrm>
          <a:prstGeom prst="chevron">
            <a:avLst/>
          </a:prstGeom>
          <a:solidFill>
            <a:srgbClr val="C00000"/>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sz="2400" dirty="0">
                <a:solidFill>
                  <a:schemeClr val="bg1"/>
                </a:solidFill>
              </a:rPr>
              <a:t>2017</a:t>
            </a:r>
          </a:p>
        </p:txBody>
      </p:sp>
      <p:sp>
        <p:nvSpPr>
          <p:cNvPr id="29" name="Eingekerbter Richtungspfeil 28"/>
          <p:cNvSpPr/>
          <p:nvPr/>
        </p:nvSpPr>
        <p:spPr>
          <a:xfrm>
            <a:off x="2048175" y="3522544"/>
            <a:ext cx="1475540" cy="635705"/>
          </a:xfrm>
          <a:prstGeom prst="chevron">
            <a:avLst/>
          </a:prstGeom>
          <a:solidFill>
            <a:srgbClr val="C00000"/>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sz="2400" dirty="0">
                <a:solidFill>
                  <a:schemeClr val="bg1"/>
                </a:solidFill>
              </a:rPr>
              <a:t>2016</a:t>
            </a:r>
          </a:p>
        </p:txBody>
      </p:sp>
      <p:sp>
        <p:nvSpPr>
          <p:cNvPr id="30" name="Eingekerbter Richtungspfeil 29"/>
          <p:cNvSpPr/>
          <p:nvPr/>
        </p:nvSpPr>
        <p:spPr>
          <a:xfrm>
            <a:off x="861562" y="3522543"/>
            <a:ext cx="1475540" cy="635705"/>
          </a:xfrm>
          <a:prstGeom prst="chevron">
            <a:avLst/>
          </a:prstGeom>
          <a:solidFill>
            <a:srgbClr val="C00000"/>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sz="2400" dirty="0">
                <a:solidFill>
                  <a:schemeClr val="bg1"/>
                </a:solidFill>
              </a:rPr>
              <a:t>2015</a:t>
            </a:r>
          </a:p>
        </p:txBody>
      </p:sp>
      <p:sp>
        <p:nvSpPr>
          <p:cNvPr id="31" name="Eingekerbter Richtungspfeil 30"/>
          <p:cNvSpPr/>
          <p:nvPr/>
        </p:nvSpPr>
        <p:spPr>
          <a:xfrm>
            <a:off x="6796045" y="3522544"/>
            <a:ext cx="1475540" cy="635705"/>
          </a:xfrm>
          <a:prstGeom prst="chevron">
            <a:avLst/>
          </a:prstGeom>
          <a:solidFill>
            <a:srgbClr val="C00000"/>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sz="2400" dirty="0">
                <a:solidFill>
                  <a:schemeClr val="bg1"/>
                </a:solidFill>
              </a:rPr>
              <a:t>2020</a:t>
            </a:r>
          </a:p>
        </p:txBody>
      </p:sp>
      <p:sp>
        <p:nvSpPr>
          <p:cNvPr id="32" name="Eingekerbter Richtungspfeil 31"/>
          <p:cNvSpPr/>
          <p:nvPr/>
        </p:nvSpPr>
        <p:spPr>
          <a:xfrm>
            <a:off x="5608931" y="3522544"/>
            <a:ext cx="1475540" cy="635705"/>
          </a:xfrm>
          <a:prstGeom prst="chevron">
            <a:avLst/>
          </a:prstGeom>
          <a:solidFill>
            <a:srgbClr val="C00000"/>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sz="2400" dirty="0">
                <a:solidFill>
                  <a:schemeClr val="bg1"/>
                </a:solidFill>
              </a:rPr>
              <a:t>2019</a:t>
            </a:r>
          </a:p>
        </p:txBody>
      </p:sp>
      <p:sp>
        <p:nvSpPr>
          <p:cNvPr id="33" name="Eingekerbter Richtungspfeil 32"/>
          <p:cNvSpPr/>
          <p:nvPr/>
        </p:nvSpPr>
        <p:spPr>
          <a:xfrm>
            <a:off x="4425432" y="3522543"/>
            <a:ext cx="1475540" cy="635705"/>
          </a:xfrm>
          <a:prstGeom prst="chevron">
            <a:avLst/>
          </a:prstGeom>
          <a:solidFill>
            <a:srgbClr val="C00000"/>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sz="2400" dirty="0">
                <a:solidFill>
                  <a:schemeClr val="bg1"/>
                </a:solidFill>
              </a:rPr>
              <a:t>2018</a:t>
            </a:r>
          </a:p>
        </p:txBody>
      </p:sp>
      <p:sp>
        <p:nvSpPr>
          <p:cNvPr id="34" name="Richtungspfeil 33"/>
          <p:cNvSpPr/>
          <p:nvPr/>
        </p:nvSpPr>
        <p:spPr>
          <a:xfrm>
            <a:off x="1" y="3522543"/>
            <a:ext cx="960541" cy="635636"/>
          </a:xfrm>
          <a:prstGeom prst="homePlate">
            <a:avLst/>
          </a:prstGeom>
          <a:solidFill>
            <a:srgbClr val="C00000"/>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sz="2400" dirty="0"/>
              <a:t>2012</a:t>
            </a:r>
          </a:p>
        </p:txBody>
      </p:sp>
      <p:grpSp>
        <p:nvGrpSpPr>
          <p:cNvPr id="35" name="Gruppieren 34"/>
          <p:cNvGrpSpPr/>
          <p:nvPr/>
        </p:nvGrpSpPr>
        <p:grpSpPr>
          <a:xfrm>
            <a:off x="3966550" y="3003584"/>
            <a:ext cx="190005" cy="510639"/>
            <a:chOff x="9943667" y="2949796"/>
            <a:chExt cx="190005" cy="510639"/>
          </a:xfrm>
        </p:grpSpPr>
        <p:sp>
          <p:nvSpPr>
            <p:cNvPr id="36" name="Ellipse 35"/>
            <p:cNvSpPr/>
            <p:nvPr/>
          </p:nvSpPr>
          <p:spPr>
            <a:xfrm>
              <a:off x="9943667" y="2949796"/>
              <a:ext cx="190005" cy="190005"/>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7" name="Gerader Verbinder 36"/>
            <p:cNvCxnSpPr>
              <a:stCxn id="36" idx="4"/>
            </p:cNvCxnSpPr>
            <p:nvPr/>
          </p:nvCxnSpPr>
          <p:spPr>
            <a:xfrm flipH="1">
              <a:off x="10038669" y="3139801"/>
              <a:ext cx="1" cy="320634"/>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grpSp>
      <p:cxnSp>
        <p:nvCxnSpPr>
          <p:cNvPr id="38" name="Gerader Verbinder 37"/>
          <p:cNvCxnSpPr/>
          <p:nvPr/>
        </p:nvCxnSpPr>
        <p:spPr>
          <a:xfrm flipH="1">
            <a:off x="4626562" y="3180142"/>
            <a:ext cx="1" cy="320634"/>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grpSp>
        <p:nvGrpSpPr>
          <p:cNvPr id="39" name="Gruppieren 38"/>
          <p:cNvGrpSpPr/>
          <p:nvPr/>
        </p:nvGrpSpPr>
        <p:grpSpPr>
          <a:xfrm>
            <a:off x="4522925" y="2990597"/>
            <a:ext cx="190005" cy="510639"/>
            <a:chOff x="9943667" y="2949796"/>
            <a:chExt cx="190005" cy="510639"/>
          </a:xfrm>
        </p:grpSpPr>
        <p:sp>
          <p:nvSpPr>
            <p:cNvPr id="40" name="Ellipse 39"/>
            <p:cNvSpPr/>
            <p:nvPr/>
          </p:nvSpPr>
          <p:spPr>
            <a:xfrm>
              <a:off x="9943667" y="2949796"/>
              <a:ext cx="190005" cy="190005"/>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Gerader Verbinder 40"/>
            <p:cNvCxnSpPr>
              <a:stCxn id="40" idx="4"/>
            </p:cNvCxnSpPr>
            <p:nvPr/>
          </p:nvCxnSpPr>
          <p:spPr>
            <a:xfrm flipH="1">
              <a:off x="10038669" y="3139801"/>
              <a:ext cx="1" cy="320634"/>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grpSp>
      <p:grpSp>
        <p:nvGrpSpPr>
          <p:cNvPr id="42" name="Gruppieren 41"/>
          <p:cNvGrpSpPr/>
          <p:nvPr/>
        </p:nvGrpSpPr>
        <p:grpSpPr>
          <a:xfrm>
            <a:off x="4736507" y="3004044"/>
            <a:ext cx="190005" cy="510639"/>
            <a:chOff x="9943667" y="2949796"/>
            <a:chExt cx="190005" cy="510639"/>
          </a:xfrm>
        </p:grpSpPr>
        <p:sp>
          <p:nvSpPr>
            <p:cNvPr id="43" name="Ellipse 42"/>
            <p:cNvSpPr/>
            <p:nvPr/>
          </p:nvSpPr>
          <p:spPr>
            <a:xfrm>
              <a:off x="9943667" y="2949796"/>
              <a:ext cx="190005" cy="190005"/>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4" name="Gerader Verbinder 43"/>
            <p:cNvCxnSpPr>
              <a:stCxn id="43" idx="4"/>
            </p:cNvCxnSpPr>
            <p:nvPr/>
          </p:nvCxnSpPr>
          <p:spPr>
            <a:xfrm flipH="1">
              <a:off x="10038669" y="3139801"/>
              <a:ext cx="1" cy="320634"/>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grpSp>
      <p:grpSp>
        <p:nvGrpSpPr>
          <p:cNvPr id="45" name="Gruppieren 44"/>
          <p:cNvGrpSpPr/>
          <p:nvPr/>
        </p:nvGrpSpPr>
        <p:grpSpPr>
          <a:xfrm>
            <a:off x="4898381" y="3003584"/>
            <a:ext cx="190005" cy="510639"/>
            <a:chOff x="9943667" y="2949796"/>
            <a:chExt cx="190005" cy="510639"/>
          </a:xfrm>
        </p:grpSpPr>
        <p:sp>
          <p:nvSpPr>
            <p:cNvPr id="46" name="Ellipse 45"/>
            <p:cNvSpPr/>
            <p:nvPr/>
          </p:nvSpPr>
          <p:spPr>
            <a:xfrm>
              <a:off x="9943667" y="2949796"/>
              <a:ext cx="190005" cy="190005"/>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7" name="Gerader Verbinder 46"/>
            <p:cNvCxnSpPr>
              <a:stCxn id="46" idx="4"/>
            </p:cNvCxnSpPr>
            <p:nvPr/>
          </p:nvCxnSpPr>
          <p:spPr>
            <a:xfrm flipH="1">
              <a:off x="10038669" y="3139801"/>
              <a:ext cx="1" cy="320634"/>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grpSp>
      <p:grpSp>
        <p:nvGrpSpPr>
          <p:cNvPr id="48" name="Gruppieren 47"/>
          <p:cNvGrpSpPr/>
          <p:nvPr/>
        </p:nvGrpSpPr>
        <p:grpSpPr>
          <a:xfrm>
            <a:off x="5006452" y="2998456"/>
            <a:ext cx="190005" cy="510639"/>
            <a:chOff x="9943667" y="2949796"/>
            <a:chExt cx="190005" cy="510639"/>
          </a:xfrm>
        </p:grpSpPr>
        <p:sp>
          <p:nvSpPr>
            <p:cNvPr id="49" name="Ellipse 48"/>
            <p:cNvSpPr/>
            <p:nvPr/>
          </p:nvSpPr>
          <p:spPr>
            <a:xfrm>
              <a:off x="9943667" y="2949796"/>
              <a:ext cx="190005" cy="190005"/>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0" name="Gerader Verbinder 49"/>
            <p:cNvCxnSpPr>
              <a:stCxn id="49" idx="4"/>
            </p:cNvCxnSpPr>
            <p:nvPr/>
          </p:nvCxnSpPr>
          <p:spPr>
            <a:xfrm flipH="1">
              <a:off x="10038669" y="3139801"/>
              <a:ext cx="1" cy="320634"/>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grpSp>
      <p:grpSp>
        <p:nvGrpSpPr>
          <p:cNvPr id="51" name="Gruppieren 50"/>
          <p:cNvGrpSpPr/>
          <p:nvPr/>
        </p:nvGrpSpPr>
        <p:grpSpPr>
          <a:xfrm>
            <a:off x="5167670" y="3003584"/>
            <a:ext cx="190005" cy="510639"/>
            <a:chOff x="9943667" y="2949796"/>
            <a:chExt cx="190005" cy="510639"/>
          </a:xfrm>
        </p:grpSpPr>
        <p:sp>
          <p:nvSpPr>
            <p:cNvPr id="52" name="Ellipse 51"/>
            <p:cNvSpPr/>
            <p:nvPr/>
          </p:nvSpPr>
          <p:spPr>
            <a:xfrm>
              <a:off x="9943667" y="2949796"/>
              <a:ext cx="190005" cy="190005"/>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3" name="Gerader Verbinder 52"/>
            <p:cNvCxnSpPr>
              <a:stCxn id="52" idx="4"/>
            </p:cNvCxnSpPr>
            <p:nvPr/>
          </p:nvCxnSpPr>
          <p:spPr>
            <a:xfrm flipH="1">
              <a:off x="10038669" y="3139801"/>
              <a:ext cx="1" cy="320634"/>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grpSp>
      <p:grpSp>
        <p:nvGrpSpPr>
          <p:cNvPr id="54" name="Gruppieren 53"/>
          <p:cNvGrpSpPr/>
          <p:nvPr/>
        </p:nvGrpSpPr>
        <p:grpSpPr>
          <a:xfrm>
            <a:off x="5314997" y="3003584"/>
            <a:ext cx="190005" cy="510639"/>
            <a:chOff x="9943667" y="2949796"/>
            <a:chExt cx="190005" cy="510639"/>
          </a:xfrm>
        </p:grpSpPr>
        <p:sp>
          <p:nvSpPr>
            <p:cNvPr id="55" name="Ellipse 54"/>
            <p:cNvSpPr/>
            <p:nvPr/>
          </p:nvSpPr>
          <p:spPr>
            <a:xfrm>
              <a:off x="9943667" y="2949796"/>
              <a:ext cx="190005" cy="190005"/>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6" name="Gerader Verbinder 55"/>
            <p:cNvCxnSpPr>
              <a:stCxn id="55" idx="4"/>
            </p:cNvCxnSpPr>
            <p:nvPr/>
          </p:nvCxnSpPr>
          <p:spPr>
            <a:xfrm flipH="1">
              <a:off x="10038669" y="3139801"/>
              <a:ext cx="1" cy="320634"/>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grpSp>
      <p:grpSp>
        <p:nvGrpSpPr>
          <p:cNvPr id="57" name="Gruppieren 56"/>
          <p:cNvGrpSpPr/>
          <p:nvPr/>
        </p:nvGrpSpPr>
        <p:grpSpPr>
          <a:xfrm>
            <a:off x="5450201" y="2990597"/>
            <a:ext cx="190005" cy="510639"/>
            <a:chOff x="9943667" y="2949796"/>
            <a:chExt cx="190005" cy="510639"/>
          </a:xfrm>
        </p:grpSpPr>
        <p:sp>
          <p:nvSpPr>
            <p:cNvPr id="58" name="Ellipse 57"/>
            <p:cNvSpPr/>
            <p:nvPr/>
          </p:nvSpPr>
          <p:spPr>
            <a:xfrm>
              <a:off x="9943667" y="2949796"/>
              <a:ext cx="190005" cy="190005"/>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9" name="Gerader Verbinder 58"/>
            <p:cNvCxnSpPr>
              <a:stCxn id="58" idx="4"/>
            </p:cNvCxnSpPr>
            <p:nvPr/>
          </p:nvCxnSpPr>
          <p:spPr>
            <a:xfrm flipH="1">
              <a:off x="10038669" y="3139801"/>
              <a:ext cx="1" cy="320634"/>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grpSp>
      <p:grpSp>
        <p:nvGrpSpPr>
          <p:cNvPr id="60" name="Gruppieren 59"/>
          <p:cNvGrpSpPr/>
          <p:nvPr/>
        </p:nvGrpSpPr>
        <p:grpSpPr>
          <a:xfrm>
            <a:off x="4965981" y="4148547"/>
            <a:ext cx="855343" cy="800531"/>
            <a:chOff x="10256002" y="4055806"/>
            <a:chExt cx="842378" cy="826472"/>
          </a:xfrm>
        </p:grpSpPr>
        <p:sp>
          <p:nvSpPr>
            <p:cNvPr id="61" name="Textfeld 60"/>
            <p:cNvSpPr txBox="1"/>
            <p:nvPr/>
          </p:nvSpPr>
          <p:spPr>
            <a:xfrm>
              <a:off x="10256002" y="4532753"/>
              <a:ext cx="842378" cy="349525"/>
            </a:xfrm>
            <a:prstGeom prst="rect">
              <a:avLst/>
            </a:prstGeom>
            <a:noFill/>
          </p:spPr>
          <p:txBody>
            <a:bodyPr wrap="square" rtlCol="0">
              <a:spAutoFit/>
            </a:bodyPr>
            <a:lstStyle/>
            <a:p>
              <a:pPr algn="ctr"/>
              <a:r>
                <a:rPr lang="en-US" sz="800" dirty="0">
                  <a:solidFill>
                    <a:schemeClr val="accent4"/>
                  </a:solidFill>
                </a:rPr>
                <a:t>Industry </a:t>
              </a:r>
              <a:br>
                <a:rPr lang="en-US" sz="800" dirty="0">
                  <a:solidFill>
                    <a:schemeClr val="accent4"/>
                  </a:solidFill>
                </a:rPr>
              </a:br>
              <a:r>
                <a:rPr lang="en-US" sz="800" dirty="0">
                  <a:solidFill>
                    <a:schemeClr val="accent4"/>
                  </a:solidFill>
                </a:rPr>
                <a:t>Day 4</a:t>
              </a:r>
            </a:p>
          </p:txBody>
        </p:sp>
        <p:sp>
          <p:nvSpPr>
            <p:cNvPr id="62" name="Flussdiagramm: Verbindungsstelle 61"/>
            <p:cNvSpPr/>
            <p:nvPr/>
          </p:nvSpPr>
          <p:spPr>
            <a:xfrm>
              <a:off x="10558118" y="4316753"/>
              <a:ext cx="216000" cy="216000"/>
            </a:xfrm>
            <a:prstGeom prst="flowChartConnector">
              <a:avLst/>
            </a:prstGeom>
            <a:solidFill>
              <a:schemeClr val="tx1">
                <a:lumMod val="75000"/>
              </a:schemeClr>
            </a:solidFill>
            <a:ln>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3" name="Gerader Verbinder 62"/>
            <p:cNvCxnSpPr>
              <a:stCxn id="62" idx="0"/>
            </p:cNvCxnSpPr>
            <p:nvPr/>
          </p:nvCxnSpPr>
          <p:spPr>
            <a:xfrm flipV="1">
              <a:off x="10666118" y="4055806"/>
              <a:ext cx="0" cy="260947"/>
            </a:xfrm>
            <a:prstGeom prst="line">
              <a:avLst/>
            </a:prstGeom>
            <a:ln>
              <a:solidFill>
                <a:schemeClr val="tx1">
                  <a:lumMod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64" name="Gruppieren 63"/>
          <p:cNvGrpSpPr/>
          <p:nvPr/>
        </p:nvGrpSpPr>
        <p:grpSpPr>
          <a:xfrm>
            <a:off x="3961111" y="4153604"/>
            <a:ext cx="855343" cy="800529"/>
            <a:chOff x="10256002" y="4055806"/>
            <a:chExt cx="842378" cy="826470"/>
          </a:xfrm>
        </p:grpSpPr>
        <p:sp>
          <p:nvSpPr>
            <p:cNvPr id="65" name="Textfeld 64"/>
            <p:cNvSpPr txBox="1"/>
            <p:nvPr/>
          </p:nvSpPr>
          <p:spPr>
            <a:xfrm>
              <a:off x="10256002" y="4532751"/>
              <a:ext cx="842378" cy="349525"/>
            </a:xfrm>
            <a:prstGeom prst="rect">
              <a:avLst/>
            </a:prstGeom>
            <a:noFill/>
          </p:spPr>
          <p:txBody>
            <a:bodyPr wrap="square" rtlCol="0">
              <a:spAutoFit/>
            </a:bodyPr>
            <a:lstStyle/>
            <a:p>
              <a:pPr algn="ctr"/>
              <a:r>
                <a:rPr lang="en-US" sz="800" dirty="0">
                  <a:solidFill>
                    <a:schemeClr val="accent4"/>
                  </a:solidFill>
                </a:rPr>
                <a:t>Industry </a:t>
              </a:r>
              <a:br>
                <a:rPr lang="en-US" sz="800" dirty="0">
                  <a:solidFill>
                    <a:schemeClr val="accent4"/>
                  </a:solidFill>
                </a:rPr>
              </a:br>
              <a:r>
                <a:rPr lang="en-US" sz="800" dirty="0">
                  <a:solidFill>
                    <a:schemeClr val="accent4"/>
                  </a:solidFill>
                </a:rPr>
                <a:t>Day 3</a:t>
              </a:r>
            </a:p>
          </p:txBody>
        </p:sp>
        <p:sp>
          <p:nvSpPr>
            <p:cNvPr id="66" name="Flussdiagramm: Verbindungsstelle 65"/>
            <p:cNvSpPr/>
            <p:nvPr/>
          </p:nvSpPr>
          <p:spPr>
            <a:xfrm>
              <a:off x="10558118" y="4316753"/>
              <a:ext cx="216000" cy="216000"/>
            </a:xfrm>
            <a:prstGeom prst="flowChartConnector">
              <a:avLst/>
            </a:prstGeom>
            <a:solidFill>
              <a:schemeClr val="tx1">
                <a:lumMod val="75000"/>
              </a:schemeClr>
            </a:solidFill>
            <a:ln>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7" name="Gerader Verbinder 66"/>
            <p:cNvCxnSpPr>
              <a:stCxn id="66" idx="0"/>
            </p:cNvCxnSpPr>
            <p:nvPr/>
          </p:nvCxnSpPr>
          <p:spPr>
            <a:xfrm flipV="1">
              <a:off x="10666118" y="4055806"/>
              <a:ext cx="0" cy="260947"/>
            </a:xfrm>
            <a:prstGeom prst="line">
              <a:avLst/>
            </a:prstGeom>
            <a:ln>
              <a:solidFill>
                <a:schemeClr val="tx1">
                  <a:lumMod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68" name="Gruppieren 67"/>
          <p:cNvGrpSpPr/>
          <p:nvPr/>
        </p:nvGrpSpPr>
        <p:grpSpPr>
          <a:xfrm>
            <a:off x="3631834" y="4148547"/>
            <a:ext cx="855343" cy="800531"/>
            <a:chOff x="10256002" y="4055806"/>
            <a:chExt cx="842378" cy="826472"/>
          </a:xfrm>
        </p:grpSpPr>
        <p:sp>
          <p:nvSpPr>
            <p:cNvPr id="69" name="Textfeld 68"/>
            <p:cNvSpPr txBox="1"/>
            <p:nvPr/>
          </p:nvSpPr>
          <p:spPr>
            <a:xfrm>
              <a:off x="10256002" y="4532753"/>
              <a:ext cx="842378" cy="349525"/>
            </a:xfrm>
            <a:prstGeom prst="rect">
              <a:avLst/>
            </a:prstGeom>
            <a:noFill/>
          </p:spPr>
          <p:txBody>
            <a:bodyPr wrap="square" rtlCol="0">
              <a:spAutoFit/>
            </a:bodyPr>
            <a:lstStyle/>
            <a:p>
              <a:pPr algn="ctr"/>
              <a:r>
                <a:rPr lang="en-US" sz="800" dirty="0">
                  <a:solidFill>
                    <a:schemeClr val="accent4"/>
                  </a:solidFill>
                </a:rPr>
                <a:t>Industry </a:t>
              </a:r>
              <a:br>
                <a:rPr lang="en-US" sz="800" dirty="0">
                  <a:solidFill>
                    <a:schemeClr val="accent4"/>
                  </a:solidFill>
                </a:rPr>
              </a:br>
              <a:r>
                <a:rPr lang="en-US" sz="800" dirty="0">
                  <a:solidFill>
                    <a:schemeClr val="accent4"/>
                  </a:solidFill>
                </a:rPr>
                <a:t>Day 2</a:t>
              </a:r>
            </a:p>
          </p:txBody>
        </p:sp>
        <p:sp>
          <p:nvSpPr>
            <p:cNvPr id="70" name="Flussdiagramm: Verbindungsstelle 69"/>
            <p:cNvSpPr/>
            <p:nvPr/>
          </p:nvSpPr>
          <p:spPr>
            <a:xfrm>
              <a:off x="10558118" y="4316753"/>
              <a:ext cx="216000" cy="216000"/>
            </a:xfrm>
            <a:prstGeom prst="flowChartConnector">
              <a:avLst/>
            </a:prstGeom>
            <a:solidFill>
              <a:schemeClr val="tx1">
                <a:lumMod val="75000"/>
              </a:schemeClr>
            </a:solidFill>
            <a:ln>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1" name="Gerader Verbinder 70"/>
            <p:cNvCxnSpPr>
              <a:stCxn id="70" idx="0"/>
            </p:cNvCxnSpPr>
            <p:nvPr/>
          </p:nvCxnSpPr>
          <p:spPr>
            <a:xfrm flipV="1">
              <a:off x="10666118" y="4055806"/>
              <a:ext cx="0" cy="260947"/>
            </a:xfrm>
            <a:prstGeom prst="line">
              <a:avLst/>
            </a:prstGeom>
            <a:ln>
              <a:solidFill>
                <a:schemeClr val="tx1">
                  <a:lumMod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72" name="Gruppieren 71"/>
          <p:cNvGrpSpPr/>
          <p:nvPr/>
        </p:nvGrpSpPr>
        <p:grpSpPr>
          <a:xfrm>
            <a:off x="3174115" y="4148547"/>
            <a:ext cx="855343" cy="800531"/>
            <a:chOff x="10256002" y="4055806"/>
            <a:chExt cx="842378" cy="826472"/>
          </a:xfrm>
        </p:grpSpPr>
        <p:sp>
          <p:nvSpPr>
            <p:cNvPr id="73" name="Textfeld 72"/>
            <p:cNvSpPr txBox="1"/>
            <p:nvPr/>
          </p:nvSpPr>
          <p:spPr>
            <a:xfrm>
              <a:off x="10256002" y="4532753"/>
              <a:ext cx="842378" cy="349525"/>
            </a:xfrm>
            <a:prstGeom prst="rect">
              <a:avLst/>
            </a:prstGeom>
            <a:noFill/>
          </p:spPr>
          <p:txBody>
            <a:bodyPr wrap="square" rtlCol="0">
              <a:spAutoFit/>
            </a:bodyPr>
            <a:lstStyle/>
            <a:p>
              <a:pPr algn="ctr"/>
              <a:r>
                <a:rPr lang="en-US" sz="800" dirty="0">
                  <a:solidFill>
                    <a:schemeClr val="accent4"/>
                  </a:solidFill>
                </a:rPr>
                <a:t>Industry </a:t>
              </a:r>
              <a:br>
                <a:rPr lang="en-US" sz="800" dirty="0">
                  <a:solidFill>
                    <a:schemeClr val="accent4"/>
                  </a:solidFill>
                </a:rPr>
              </a:br>
              <a:r>
                <a:rPr lang="en-US" sz="800" dirty="0">
                  <a:solidFill>
                    <a:schemeClr val="accent4"/>
                  </a:solidFill>
                </a:rPr>
                <a:t>Day 1</a:t>
              </a:r>
            </a:p>
          </p:txBody>
        </p:sp>
        <p:sp>
          <p:nvSpPr>
            <p:cNvPr id="74" name="Flussdiagramm: Verbindungsstelle 73"/>
            <p:cNvSpPr/>
            <p:nvPr/>
          </p:nvSpPr>
          <p:spPr>
            <a:xfrm>
              <a:off x="10558118" y="4316753"/>
              <a:ext cx="216000" cy="216000"/>
            </a:xfrm>
            <a:prstGeom prst="flowChartConnector">
              <a:avLst/>
            </a:prstGeom>
            <a:solidFill>
              <a:schemeClr val="tx1">
                <a:lumMod val="75000"/>
              </a:schemeClr>
            </a:solidFill>
            <a:ln>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5" name="Gerader Verbinder 74"/>
            <p:cNvCxnSpPr>
              <a:stCxn id="74" idx="0"/>
            </p:cNvCxnSpPr>
            <p:nvPr/>
          </p:nvCxnSpPr>
          <p:spPr>
            <a:xfrm flipV="1">
              <a:off x="10666118" y="4055806"/>
              <a:ext cx="0" cy="260947"/>
            </a:xfrm>
            <a:prstGeom prst="line">
              <a:avLst/>
            </a:prstGeom>
            <a:ln>
              <a:solidFill>
                <a:schemeClr val="tx1">
                  <a:lumMod val="75000"/>
                </a:schemeClr>
              </a:solidFill>
              <a:prstDash val="sysDash"/>
            </a:ln>
          </p:spPr>
          <p:style>
            <a:lnRef idx="1">
              <a:schemeClr val="accent1"/>
            </a:lnRef>
            <a:fillRef idx="0">
              <a:schemeClr val="accent1"/>
            </a:fillRef>
            <a:effectRef idx="0">
              <a:schemeClr val="accent1"/>
            </a:effectRef>
            <a:fontRef idx="minor">
              <a:schemeClr val="tx1"/>
            </a:fontRef>
          </p:style>
        </p:cxnSp>
      </p:grpSp>
      <p:sp>
        <p:nvSpPr>
          <p:cNvPr id="76" name="Ellipse 75"/>
          <p:cNvSpPr/>
          <p:nvPr/>
        </p:nvSpPr>
        <p:spPr>
          <a:xfrm>
            <a:off x="159926" y="6197645"/>
            <a:ext cx="190005" cy="190005"/>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uppieren 85"/>
          <p:cNvGrpSpPr/>
          <p:nvPr/>
        </p:nvGrpSpPr>
        <p:grpSpPr>
          <a:xfrm>
            <a:off x="329311" y="2499728"/>
            <a:ext cx="190005" cy="1009367"/>
            <a:chOff x="221735" y="2499728"/>
            <a:chExt cx="190005" cy="1009367"/>
          </a:xfrm>
        </p:grpSpPr>
        <p:sp>
          <p:nvSpPr>
            <p:cNvPr id="77" name="Ellipse 76"/>
            <p:cNvSpPr/>
            <p:nvPr/>
          </p:nvSpPr>
          <p:spPr>
            <a:xfrm>
              <a:off x="221735" y="2499728"/>
              <a:ext cx="190005" cy="190005"/>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8" name="Gerader Verbinder 77"/>
            <p:cNvCxnSpPr/>
            <p:nvPr/>
          </p:nvCxnSpPr>
          <p:spPr>
            <a:xfrm>
              <a:off x="307959" y="2689733"/>
              <a:ext cx="8779" cy="819362"/>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121" name="Gruppieren 120"/>
          <p:cNvGrpSpPr/>
          <p:nvPr/>
        </p:nvGrpSpPr>
        <p:grpSpPr>
          <a:xfrm>
            <a:off x="1633576" y="2017996"/>
            <a:ext cx="190005" cy="1495720"/>
            <a:chOff x="4673511" y="1992934"/>
            <a:chExt cx="190005" cy="1495720"/>
          </a:xfrm>
        </p:grpSpPr>
        <p:sp>
          <p:nvSpPr>
            <p:cNvPr id="80" name="Ellipse 79"/>
            <p:cNvSpPr/>
            <p:nvPr/>
          </p:nvSpPr>
          <p:spPr>
            <a:xfrm>
              <a:off x="4673511" y="1992934"/>
              <a:ext cx="190005" cy="190005"/>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1" name="Gerader Verbinder 80"/>
            <p:cNvCxnSpPr>
              <a:stCxn id="80" idx="4"/>
            </p:cNvCxnSpPr>
            <p:nvPr/>
          </p:nvCxnSpPr>
          <p:spPr>
            <a:xfrm>
              <a:off x="4768514" y="2182939"/>
              <a:ext cx="5025" cy="1305715"/>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grpSp>
      <p:grpSp>
        <p:nvGrpSpPr>
          <p:cNvPr id="110" name="Gruppieren 109"/>
          <p:cNvGrpSpPr/>
          <p:nvPr/>
        </p:nvGrpSpPr>
        <p:grpSpPr>
          <a:xfrm>
            <a:off x="3684227" y="4173955"/>
            <a:ext cx="190005" cy="1526114"/>
            <a:chOff x="5820159" y="4401303"/>
            <a:chExt cx="190005" cy="1526114"/>
          </a:xfrm>
        </p:grpSpPr>
        <p:sp>
          <p:nvSpPr>
            <p:cNvPr id="82" name="Ellipse 81"/>
            <p:cNvSpPr/>
            <p:nvPr/>
          </p:nvSpPr>
          <p:spPr>
            <a:xfrm>
              <a:off x="5820159" y="5737412"/>
              <a:ext cx="190005" cy="190005"/>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3" name="Gerader Verbinder 82"/>
            <p:cNvCxnSpPr>
              <a:endCxn id="82" idx="0"/>
            </p:cNvCxnSpPr>
            <p:nvPr/>
          </p:nvCxnSpPr>
          <p:spPr>
            <a:xfrm>
              <a:off x="5910447" y="4401303"/>
              <a:ext cx="4715" cy="1336109"/>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grpSp>
      <p:grpSp>
        <p:nvGrpSpPr>
          <p:cNvPr id="87" name="Gruppieren 86"/>
          <p:cNvGrpSpPr/>
          <p:nvPr/>
        </p:nvGrpSpPr>
        <p:grpSpPr>
          <a:xfrm>
            <a:off x="1150811" y="2513174"/>
            <a:ext cx="190005" cy="1009367"/>
            <a:chOff x="221735" y="2499728"/>
            <a:chExt cx="190005" cy="1009367"/>
          </a:xfrm>
        </p:grpSpPr>
        <p:sp>
          <p:nvSpPr>
            <p:cNvPr id="88" name="Ellipse 87"/>
            <p:cNvSpPr/>
            <p:nvPr/>
          </p:nvSpPr>
          <p:spPr>
            <a:xfrm>
              <a:off x="221735" y="2499728"/>
              <a:ext cx="190005" cy="190005"/>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9" name="Gerader Verbinder 88"/>
            <p:cNvCxnSpPr/>
            <p:nvPr/>
          </p:nvCxnSpPr>
          <p:spPr>
            <a:xfrm>
              <a:off x="307959" y="2689733"/>
              <a:ext cx="8779" cy="819362"/>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90" name="Gruppieren 89"/>
          <p:cNvGrpSpPr/>
          <p:nvPr/>
        </p:nvGrpSpPr>
        <p:grpSpPr>
          <a:xfrm>
            <a:off x="2804529" y="2512347"/>
            <a:ext cx="190005" cy="1009367"/>
            <a:chOff x="221735" y="2499728"/>
            <a:chExt cx="190005" cy="1009367"/>
          </a:xfrm>
        </p:grpSpPr>
        <p:sp>
          <p:nvSpPr>
            <p:cNvPr id="91" name="Ellipse 90"/>
            <p:cNvSpPr/>
            <p:nvPr/>
          </p:nvSpPr>
          <p:spPr>
            <a:xfrm>
              <a:off x="221735" y="2499728"/>
              <a:ext cx="190005" cy="190005"/>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2" name="Gerader Verbinder 91"/>
            <p:cNvCxnSpPr/>
            <p:nvPr/>
          </p:nvCxnSpPr>
          <p:spPr>
            <a:xfrm>
              <a:off x="307959" y="2689733"/>
              <a:ext cx="8779" cy="819362"/>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93" name="Gruppieren 92"/>
          <p:cNvGrpSpPr/>
          <p:nvPr/>
        </p:nvGrpSpPr>
        <p:grpSpPr>
          <a:xfrm>
            <a:off x="4687052" y="2499728"/>
            <a:ext cx="190005" cy="1009367"/>
            <a:chOff x="221735" y="2499728"/>
            <a:chExt cx="190005" cy="1009367"/>
          </a:xfrm>
        </p:grpSpPr>
        <p:sp>
          <p:nvSpPr>
            <p:cNvPr id="94" name="Ellipse 93"/>
            <p:cNvSpPr/>
            <p:nvPr/>
          </p:nvSpPr>
          <p:spPr>
            <a:xfrm>
              <a:off x="221735" y="2499728"/>
              <a:ext cx="190005" cy="190005"/>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5" name="Gerader Verbinder 94"/>
            <p:cNvCxnSpPr/>
            <p:nvPr/>
          </p:nvCxnSpPr>
          <p:spPr>
            <a:xfrm>
              <a:off x="307959" y="2689733"/>
              <a:ext cx="8779" cy="819362"/>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100" name="Ellipse 99"/>
          <p:cNvSpPr/>
          <p:nvPr/>
        </p:nvSpPr>
        <p:spPr>
          <a:xfrm>
            <a:off x="8739610" y="2512347"/>
            <a:ext cx="190005" cy="190005"/>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1" name="Gerader Verbinder 100"/>
          <p:cNvCxnSpPr/>
          <p:nvPr/>
        </p:nvCxnSpPr>
        <p:spPr>
          <a:xfrm>
            <a:off x="8825834" y="2702352"/>
            <a:ext cx="8779" cy="819362"/>
          </a:xfrm>
          <a:prstGeom prst="line">
            <a:avLst/>
          </a:prstGeom>
          <a:ln>
            <a:solidFill>
              <a:srgbClr val="C00000"/>
            </a:solidFill>
            <a:prstDash val="sysDash"/>
          </a:ln>
        </p:spPr>
        <p:style>
          <a:lnRef idx="1">
            <a:schemeClr val="accent1"/>
          </a:lnRef>
          <a:fillRef idx="0">
            <a:schemeClr val="accent1"/>
          </a:fillRef>
          <a:effectRef idx="0">
            <a:schemeClr val="accent1"/>
          </a:effectRef>
          <a:fontRef idx="minor">
            <a:schemeClr val="tx1"/>
          </a:fontRef>
        </p:style>
      </p:cxnSp>
      <p:grpSp>
        <p:nvGrpSpPr>
          <p:cNvPr id="111" name="Gruppieren 110"/>
          <p:cNvGrpSpPr/>
          <p:nvPr/>
        </p:nvGrpSpPr>
        <p:grpSpPr>
          <a:xfrm>
            <a:off x="5959792" y="4172574"/>
            <a:ext cx="190005" cy="1526114"/>
            <a:chOff x="5820159" y="4401303"/>
            <a:chExt cx="190005" cy="1526114"/>
          </a:xfrm>
        </p:grpSpPr>
        <p:sp>
          <p:nvSpPr>
            <p:cNvPr id="112" name="Ellipse 111"/>
            <p:cNvSpPr/>
            <p:nvPr/>
          </p:nvSpPr>
          <p:spPr>
            <a:xfrm>
              <a:off x="5820159" y="5737412"/>
              <a:ext cx="190005" cy="190005"/>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3" name="Gerader Verbinder 112"/>
            <p:cNvCxnSpPr>
              <a:endCxn id="112" idx="0"/>
            </p:cNvCxnSpPr>
            <p:nvPr/>
          </p:nvCxnSpPr>
          <p:spPr>
            <a:xfrm>
              <a:off x="5910447" y="4401303"/>
              <a:ext cx="4715" cy="1336109"/>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grpSp>
      <p:grpSp>
        <p:nvGrpSpPr>
          <p:cNvPr id="114" name="Gruppieren 113"/>
          <p:cNvGrpSpPr/>
          <p:nvPr/>
        </p:nvGrpSpPr>
        <p:grpSpPr>
          <a:xfrm>
            <a:off x="5402978" y="4173955"/>
            <a:ext cx="190005" cy="1526114"/>
            <a:chOff x="5820159" y="4401303"/>
            <a:chExt cx="190005" cy="1526114"/>
          </a:xfrm>
        </p:grpSpPr>
        <p:sp>
          <p:nvSpPr>
            <p:cNvPr id="115" name="Ellipse 114"/>
            <p:cNvSpPr/>
            <p:nvPr/>
          </p:nvSpPr>
          <p:spPr>
            <a:xfrm>
              <a:off x="5820159" y="5737412"/>
              <a:ext cx="190005" cy="190005"/>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6" name="Gerader Verbinder 115"/>
            <p:cNvCxnSpPr>
              <a:endCxn id="115" idx="0"/>
            </p:cNvCxnSpPr>
            <p:nvPr/>
          </p:nvCxnSpPr>
          <p:spPr>
            <a:xfrm>
              <a:off x="5910447" y="4401303"/>
              <a:ext cx="4715" cy="1336109"/>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grpSp>
      <p:grpSp>
        <p:nvGrpSpPr>
          <p:cNvPr id="122" name="Gruppieren 121"/>
          <p:cNvGrpSpPr/>
          <p:nvPr/>
        </p:nvGrpSpPr>
        <p:grpSpPr>
          <a:xfrm>
            <a:off x="2447208" y="2031950"/>
            <a:ext cx="190005" cy="1495720"/>
            <a:chOff x="4673511" y="1992934"/>
            <a:chExt cx="190005" cy="1495720"/>
          </a:xfrm>
        </p:grpSpPr>
        <p:sp>
          <p:nvSpPr>
            <p:cNvPr id="123" name="Ellipse 122"/>
            <p:cNvSpPr/>
            <p:nvPr/>
          </p:nvSpPr>
          <p:spPr>
            <a:xfrm>
              <a:off x="4673511" y="1992934"/>
              <a:ext cx="190005" cy="190005"/>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4" name="Gerader Verbinder 123"/>
            <p:cNvCxnSpPr>
              <a:stCxn id="123" idx="4"/>
            </p:cNvCxnSpPr>
            <p:nvPr/>
          </p:nvCxnSpPr>
          <p:spPr>
            <a:xfrm>
              <a:off x="4768514" y="2182939"/>
              <a:ext cx="5025" cy="1305715"/>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grpSp>
      <p:grpSp>
        <p:nvGrpSpPr>
          <p:cNvPr id="125" name="Gruppieren 124"/>
          <p:cNvGrpSpPr/>
          <p:nvPr/>
        </p:nvGrpSpPr>
        <p:grpSpPr>
          <a:xfrm>
            <a:off x="3024975" y="2017996"/>
            <a:ext cx="190005" cy="1495720"/>
            <a:chOff x="4673511" y="1992934"/>
            <a:chExt cx="190005" cy="1495720"/>
          </a:xfrm>
        </p:grpSpPr>
        <p:sp>
          <p:nvSpPr>
            <p:cNvPr id="126" name="Ellipse 125"/>
            <p:cNvSpPr/>
            <p:nvPr/>
          </p:nvSpPr>
          <p:spPr>
            <a:xfrm>
              <a:off x="4673511" y="1992934"/>
              <a:ext cx="190005" cy="190005"/>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7" name="Gerader Verbinder 126"/>
            <p:cNvCxnSpPr>
              <a:stCxn id="126" idx="4"/>
            </p:cNvCxnSpPr>
            <p:nvPr/>
          </p:nvCxnSpPr>
          <p:spPr>
            <a:xfrm>
              <a:off x="4768514" y="2182939"/>
              <a:ext cx="5025" cy="1305715"/>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grpSp>
      <p:grpSp>
        <p:nvGrpSpPr>
          <p:cNvPr id="128" name="Gruppieren 127"/>
          <p:cNvGrpSpPr/>
          <p:nvPr/>
        </p:nvGrpSpPr>
        <p:grpSpPr>
          <a:xfrm>
            <a:off x="3610052" y="2019828"/>
            <a:ext cx="190005" cy="1495720"/>
            <a:chOff x="4673511" y="1992934"/>
            <a:chExt cx="190005" cy="1495720"/>
          </a:xfrm>
        </p:grpSpPr>
        <p:sp>
          <p:nvSpPr>
            <p:cNvPr id="129" name="Ellipse 128"/>
            <p:cNvSpPr/>
            <p:nvPr/>
          </p:nvSpPr>
          <p:spPr>
            <a:xfrm>
              <a:off x="4673511" y="1992934"/>
              <a:ext cx="190005" cy="190005"/>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0" name="Gerader Verbinder 129"/>
            <p:cNvCxnSpPr>
              <a:stCxn id="129" idx="4"/>
            </p:cNvCxnSpPr>
            <p:nvPr/>
          </p:nvCxnSpPr>
          <p:spPr>
            <a:xfrm>
              <a:off x="4768514" y="2182939"/>
              <a:ext cx="5025" cy="1305715"/>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grpSp>
      <p:grpSp>
        <p:nvGrpSpPr>
          <p:cNvPr id="131" name="Gruppieren 130"/>
          <p:cNvGrpSpPr/>
          <p:nvPr/>
        </p:nvGrpSpPr>
        <p:grpSpPr>
          <a:xfrm>
            <a:off x="4215707" y="2018503"/>
            <a:ext cx="190005" cy="1495720"/>
            <a:chOff x="4673511" y="1992934"/>
            <a:chExt cx="190005" cy="1495720"/>
          </a:xfrm>
        </p:grpSpPr>
        <p:sp>
          <p:nvSpPr>
            <p:cNvPr id="132" name="Ellipse 131"/>
            <p:cNvSpPr/>
            <p:nvPr/>
          </p:nvSpPr>
          <p:spPr>
            <a:xfrm>
              <a:off x="4673511" y="1992934"/>
              <a:ext cx="190005" cy="190005"/>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3" name="Gerader Verbinder 132"/>
            <p:cNvCxnSpPr>
              <a:stCxn id="132" idx="4"/>
            </p:cNvCxnSpPr>
            <p:nvPr/>
          </p:nvCxnSpPr>
          <p:spPr>
            <a:xfrm>
              <a:off x="4768514" y="2182939"/>
              <a:ext cx="5025" cy="1305715"/>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grpSp>
      <p:sp>
        <p:nvSpPr>
          <p:cNvPr id="137" name="Textfeld 136"/>
          <p:cNvSpPr txBox="1"/>
          <p:nvPr/>
        </p:nvSpPr>
        <p:spPr>
          <a:xfrm>
            <a:off x="10147" y="2045248"/>
            <a:ext cx="899605" cy="430887"/>
          </a:xfrm>
          <a:prstGeom prst="rect">
            <a:avLst/>
          </a:prstGeom>
          <a:noFill/>
        </p:spPr>
        <p:txBody>
          <a:bodyPr wrap="none" rtlCol="0">
            <a:spAutoFit/>
          </a:bodyPr>
          <a:lstStyle/>
          <a:p>
            <a:pPr algn="ctr"/>
            <a:r>
              <a:rPr lang="en-GB" sz="1100" dirty="0">
                <a:solidFill>
                  <a:srgbClr val="C00000"/>
                </a:solidFill>
              </a:rPr>
              <a:t>oneM2M</a:t>
            </a:r>
          </a:p>
          <a:p>
            <a:pPr algn="ctr"/>
            <a:r>
              <a:rPr lang="en-GB" sz="1100" dirty="0">
                <a:solidFill>
                  <a:srgbClr val="C00000"/>
                </a:solidFill>
              </a:rPr>
              <a:t>established</a:t>
            </a:r>
          </a:p>
        </p:txBody>
      </p:sp>
      <p:sp>
        <p:nvSpPr>
          <p:cNvPr id="138" name="Textfeld 137"/>
          <p:cNvSpPr txBox="1"/>
          <p:nvPr/>
        </p:nvSpPr>
        <p:spPr>
          <a:xfrm>
            <a:off x="841028" y="2238118"/>
            <a:ext cx="821059" cy="261610"/>
          </a:xfrm>
          <a:prstGeom prst="rect">
            <a:avLst/>
          </a:prstGeom>
          <a:noFill/>
        </p:spPr>
        <p:txBody>
          <a:bodyPr wrap="none" rtlCol="0">
            <a:spAutoFit/>
          </a:bodyPr>
          <a:lstStyle/>
          <a:p>
            <a:pPr algn="ctr"/>
            <a:r>
              <a:rPr lang="de-AT" sz="1100" dirty="0">
                <a:solidFill>
                  <a:srgbClr val="C00000"/>
                </a:solidFill>
              </a:rPr>
              <a:t>Release 1</a:t>
            </a:r>
          </a:p>
        </p:txBody>
      </p:sp>
      <p:sp>
        <p:nvSpPr>
          <p:cNvPr id="139" name="Textfeld 138"/>
          <p:cNvSpPr txBox="1"/>
          <p:nvPr/>
        </p:nvSpPr>
        <p:spPr>
          <a:xfrm>
            <a:off x="2488279" y="2238118"/>
            <a:ext cx="821059" cy="261610"/>
          </a:xfrm>
          <a:prstGeom prst="rect">
            <a:avLst/>
          </a:prstGeom>
          <a:noFill/>
        </p:spPr>
        <p:txBody>
          <a:bodyPr wrap="none" rtlCol="0">
            <a:spAutoFit/>
          </a:bodyPr>
          <a:lstStyle/>
          <a:p>
            <a:pPr algn="ctr"/>
            <a:r>
              <a:rPr lang="de-AT" sz="1100" dirty="0">
                <a:solidFill>
                  <a:srgbClr val="C00000"/>
                </a:solidFill>
              </a:rPr>
              <a:t>Release 2</a:t>
            </a:r>
          </a:p>
        </p:txBody>
      </p:sp>
      <p:sp>
        <p:nvSpPr>
          <p:cNvPr id="140" name="Textfeld 139"/>
          <p:cNvSpPr txBox="1"/>
          <p:nvPr/>
        </p:nvSpPr>
        <p:spPr>
          <a:xfrm>
            <a:off x="4324219" y="2237888"/>
            <a:ext cx="915636" cy="261610"/>
          </a:xfrm>
          <a:prstGeom prst="rect">
            <a:avLst/>
          </a:prstGeom>
          <a:noFill/>
        </p:spPr>
        <p:txBody>
          <a:bodyPr wrap="none" rtlCol="0">
            <a:spAutoFit/>
          </a:bodyPr>
          <a:lstStyle/>
          <a:p>
            <a:pPr algn="ctr"/>
            <a:r>
              <a:rPr lang="de-AT" sz="1100" dirty="0">
                <a:solidFill>
                  <a:srgbClr val="C00000"/>
                </a:solidFill>
              </a:rPr>
              <a:t>Release 2A</a:t>
            </a:r>
          </a:p>
        </p:txBody>
      </p:sp>
      <p:sp>
        <p:nvSpPr>
          <p:cNvPr id="141" name="Textfeld 140"/>
          <p:cNvSpPr txBox="1"/>
          <p:nvPr/>
        </p:nvSpPr>
        <p:spPr>
          <a:xfrm>
            <a:off x="5149185" y="2237888"/>
            <a:ext cx="821059" cy="261610"/>
          </a:xfrm>
          <a:prstGeom prst="rect">
            <a:avLst/>
          </a:prstGeom>
          <a:noFill/>
        </p:spPr>
        <p:txBody>
          <a:bodyPr wrap="none" rtlCol="0">
            <a:spAutoFit/>
          </a:bodyPr>
          <a:lstStyle/>
          <a:p>
            <a:pPr algn="ctr"/>
            <a:r>
              <a:rPr lang="de-AT" sz="1100" dirty="0">
                <a:solidFill>
                  <a:srgbClr val="C00000"/>
                </a:solidFill>
              </a:rPr>
              <a:t>Release 3</a:t>
            </a:r>
          </a:p>
        </p:txBody>
      </p:sp>
      <p:sp>
        <p:nvSpPr>
          <p:cNvPr id="142" name="Textfeld 141"/>
          <p:cNvSpPr txBox="1"/>
          <p:nvPr/>
        </p:nvSpPr>
        <p:spPr>
          <a:xfrm>
            <a:off x="8417030" y="2101721"/>
            <a:ext cx="821059" cy="430887"/>
          </a:xfrm>
          <a:prstGeom prst="rect">
            <a:avLst/>
          </a:prstGeom>
          <a:noFill/>
        </p:spPr>
        <p:txBody>
          <a:bodyPr wrap="none" rtlCol="0">
            <a:spAutoFit/>
          </a:bodyPr>
          <a:lstStyle/>
          <a:p>
            <a:pPr algn="ctr"/>
            <a:r>
              <a:rPr lang="en-GB" sz="1100" dirty="0">
                <a:solidFill>
                  <a:srgbClr val="C00000"/>
                </a:solidFill>
              </a:rPr>
              <a:t>Release 4</a:t>
            </a:r>
            <a:br>
              <a:rPr lang="en-GB" sz="1100" dirty="0">
                <a:solidFill>
                  <a:srgbClr val="C00000"/>
                </a:solidFill>
              </a:rPr>
            </a:br>
            <a:r>
              <a:rPr lang="en-GB" sz="1100" dirty="0">
                <a:solidFill>
                  <a:srgbClr val="C00000"/>
                </a:solidFill>
              </a:rPr>
              <a:t>planned</a:t>
            </a:r>
          </a:p>
        </p:txBody>
      </p:sp>
      <p:sp>
        <p:nvSpPr>
          <p:cNvPr id="143" name="Textfeld 142"/>
          <p:cNvSpPr txBox="1"/>
          <p:nvPr/>
        </p:nvSpPr>
        <p:spPr>
          <a:xfrm>
            <a:off x="125029" y="6126363"/>
            <a:ext cx="3342409" cy="369332"/>
          </a:xfrm>
          <a:prstGeom prst="rect">
            <a:avLst/>
          </a:prstGeom>
          <a:noFill/>
        </p:spPr>
        <p:txBody>
          <a:bodyPr wrap="square" rtlCol="0">
            <a:spAutoFit/>
          </a:bodyPr>
          <a:lstStyle/>
          <a:p>
            <a:pPr algn="ctr"/>
            <a:r>
              <a:rPr lang="de-AT" b="1" dirty="0">
                <a:solidFill>
                  <a:srgbClr val="92D050"/>
                </a:solidFill>
              </a:rPr>
              <a:t>oneM2M Hack-a-Thon Event</a:t>
            </a:r>
          </a:p>
        </p:txBody>
      </p:sp>
      <p:sp>
        <p:nvSpPr>
          <p:cNvPr id="144" name="Textfeld 143"/>
          <p:cNvSpPr txBox="1"/>
          <p:nvPr/>
        </p:nvSpPr>
        <p:spPr>
          <a:xfrm>
            <a:off x="1358926" y="1729071"/>
            <a:ext cx="739305" cy="261610"/>
          </a:xfrm>
          <a:prstGeom prst="rect">
            <a:avLst/>
          </a:prstGeom>
          <a:noFill/>
        </p:spPr>
        <p:txBody>
          <a:bodyPr wrap="none" rtlCol="0">
            <a:spAutoFit/>
          </a:bodyPr>
          <a:lstStyle/>
          <a:p>
            <a:pPr algn="ctr"/>
            <a:r>
              <a:rPr lang="en-GB" sz="1100" dirty="0">
                <a:solidFill>
                  <a:schemeClr val="accent5"/>
                </a:solidFill>
              </a:rPr>
              <a:t>Interop 1</a:t>
            </a:r>
          </a:p>
        </p:txBody>
      </p:sp>
      <p:sp>
        <p:nvSpPr>
          <p:cNvPr id="145" name="Textfeld 144"/>
          <p:cNvSpPr txBox="1"/>
          <p:nvPr/>
        </p:nvSpPr>
        <p:spPr>
          <a:xfrm>
            <a:off x="2172557" y="1729071"/>
            <a:ext cx="739305" cy="261610"/>
          </a:xfrm>
          <a:prstGeom prst="rect">
            <a:avLst/>
          </a:prstGeom>
          <a:noFill/>
        </p:spPr>
        <p:txBody>
          <a:bodyPr wrap="none" rtlCol="0">
            <a:spAutoFit/>
          </a:bodyPr>
          <a:lstStyle/>
          <a:p>
            <a:pPr algn="ctr"/>
            <a:r>
              <a:rPr lang="en-GB" sz="1100" dirty="0">
                <a:solidFill>
                  <a:schemeClr val="accent5"/>
                </a:solidFill>
              </a:rPr>
              <a:t>Interop 2</a:t>
            </a:r>
          </a:p>
        </p:txBody>
      </p:sp>
      <p:sp>
        <p:nvSpPr>
          <p:cNvPr id="146" name="Textfeld 145"/>
          <p:cNvSpPr txBox="1"/>
          <p:nvPr/>
        </p:nvSpPr>
        <p:spPr>
          <a:xfrm>
            <a:off x="2752837" y="1729501"/>
            <a:ext cx="739305" cy="261610"/>
          </a:xfrm>
          <a:prstGeom prst="rect">
            <a:avLst/>
          </a:prstGeom>
          <a:noFill/>
        </p:spPr>
        <p:txBody>
          <a:bodyPr wrap="none" rtlCol="0">
            <a:spAutoFit/>
          </a:bodyPr>
          <a:lstStyle/>
          <a:p>
            <a:pPr algn="ctr"/>
            <a:r>
              <a:rPr lang="en-GB" sz="1100" dirty="0">
                <a:solidFill>
                  <a:schemeClr val="accent5"/>
                </a:solidFill>
              </a:rPr>
              <a:t>Interop 3</a:t>
            </a:r>
          </a:p>
        </p:txBody>
      </p:sp>
      <p:sp>
        <p:nvSpPr>
          <p:cNvPr id="147" name="Textfeld 146"/>
          <p:cNvSpPr txBox="1"/>
          <p:nvPr/>
        </p:nvSpPr>
        <p:spPr>
          <a:xfrm>
            <a:off x="3320200" y="1729071"/>
            <a:ext cx="739305" cy="261610"/>
          </a:xfrm>
          <a:prstGeom prst="rect">
            <a:avLst/>
          </a:prstGeom>
          <a:noFill/>
        </p:spPr>
        <p:txBody>
          <a:bodyPr wrap="none" rtlCol="0">
            <a:spAutoFit/>
          </a:bodyPr>
          <a:lstStyle/>
          <a:p>
            <a:pPr algn="ctr"/>
            <a:r>
              <a:rPr lang="en-GB" sz="1100" dirty="0">
                <a:solidFill>
                  <a:schemeClr val="accent5"/>
                </a:solidFill>
              </a:rPr>
              <a:t>Interop 4</a:t>
            </a:r>
          </a:p>
        </p:txBody>
      </p:sp>
      <p:sp>
        <p:nvSpPr>
          <p:cNvPr id="148" name="Textfeld 147"/>
          <p:cNvSpPr txBox="1"/>
          <p:nvPr/>
        </p:nvSpPr>
        <p:spPr>
          <a:xfrm>
            <a:off x="3945784" y="1742519"/>
            <a:ext cx="739305" cy="261610"/>
          </a:xfrm>
          <a:prstGeom prst="rect">
            <a:avLst/>
          </a:prstGeom>
          <a:noFill/>
        </p:spPr>
        <p:txBody>
          <a:bodyPr wrap="none" rtlCol="0">
            <a:spAutoFit/>
          </a:bodyPr>
          <a:lstStyle/>
          <a:p>
            <a:pPr algn="ctr"/>
            <a:r>
              <a:rPr lang="en-GB" sz="1100" dirty="0">
                <a:solidFill>
                  <a:schemeClr val="accent5"/>
                </a:solidFill>
              </a:rPr>
              <a:t>Interop 5</a:t>
            </a:r>
          </a:p>
        </p:txBody>
      </p:sp>
      <p:sp>
        <p:nvSpPr>
          <p:cNvPr id="149" name="Textfeld 148"/>
          <p:cNvSpPr txBox="1"/>
          <p:nvPr/>
        </p:nvSpPr>
        <p:spPr>
          <a:xfrm>
            <a:off x="4836214" y="1729071"/>
            <a:ext cx="739305" cy="261610"/>
          </a:xfrm>
          <a:prstGeom prst="rect">
            <a:avLst/>
          </a:prstGeom>
          <a:noFill/>
        </p:spPr>
        <p:txBody>
          <a:bodyPr wrap="none" rtlCol="0">
            <a:spAutoFit/>
          </a:bodyPr>
          <a:lstStyle/>
          <a:p>
            <a:pPr algn="ctr"/>
            <a:r>
              <a:rPr lang="en-GB" sz="1100" dirty="0">
                <a:solidFill>
                  <a:schemeClr val="accent5"/>
                </a:solidFill>
              </a:rPr>
              <a:t>Interop 6</a:t>
            </a:r>
          </a:p>
        </p:txBody>
      </p:sp>
      <p:pic>
        <p:nvPicPr>
          <p:cNvPr id="150" name="그림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56450" y="5519262"/>
            <a:ext cx="593953" cy="5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1" name="Textfeld 150"/>
          <p:cNvSpPr txBox="1"/>
          <p:nvPr/>
        </p:nvSpPr>
        <p:spPr>
          <a:xfrm>
            <a:off x="3335025" y="5666683"/>
            <a:ext cx="930063" cy="600164"/>
          </a:xfrm>
          <a:prstGeom prst="rect">
            <a:avLst/>
          </a:prstGeom>
          <a:noFill/>
        </p:spPr>
        <p:txBody>
          <a:bodyPr wrap="none" rtlCol="0">
            <a:spAutoFit/>
          </a:bodyPr>
          <a:lstStyle/>
          <a:p>
            <a:pPr algn="ctr"/>
            <a:r>
              <a:rPr lang="en-GB" sz="1100" dirty="0">
                <a:solidFill>
                  <a:schemeClr val="accent3"/>
                </a:solidFill>
              </a:rPr>
              <a:t>oneM2M</a:t>
            </a:r>
          </a:p>
          <a:p>
            <a:pPr algn="ctr"/>
            <a:r>
              <a:rPr lang="en-GB" sz="1100" dirty="0">
                <a:solidFill>
                  <a:schemeClr val="accent3"/>
                </a:solidFill>
              </a:rPr>
              <a:t>Certification</a:t>
            </a:r>
          </a:p>
          <a:p>
            <a:pPr algn="ctr"/>
            <a:r>
              <a:rPr lang="en-GB" sz="1100" dirty="0">
                <a:solidFill>
                  <a:schemeClr val="accent3"/>
                </a:solidFill>
              </a:rPr>
              <a:t>launch</a:t>
            </a:r>
          </a:p>
        </p:txBody>
      </p:sp>
      <p:sp>
        <p:nvSpPr>
          <p:cNvPr id="152" name="Textfeld 151"/>
          <p:cNvSpPr txBox="1"/>
          <p:nvPr/>
        </p:nvSpPr>
        <p:spPr>
          <a:xfrm>
            <a:off x="4916670" y="5666683"/>
            <a:ext cx="1040670" cy="430887"/>
          </a:xfrm>
          <a:prstGeom prst="rect">
            <a:avLst/>
          </a:prstGeom>
          <a:noFill/>
        </p:spPr>
        <p:txBody>
          <a:bodyPr wrap="none" rtlCol="0">
            <a:spAutoFit/>
          </a:bodyPr>
          <a:lstStyle/>
          <a:p>
            <a:pPr algn="ctr"/>
            <a:r>
              <a:rPr lang="en-GB" sz="1050" dirty="0">
                <a:solidFill>
                  <a:schemeClr val="accent3"/>
                </a:solidFill>
              </a:rPr>
              <a:t>15+ products </a:t>
            </a:r>
            <a:br>
              <a:rPr lang="en-GB" sz="1050" dirty="0">
                <a:solidFill>
                  <a:schemeClr val="accent3"/>
                </a:solidFill>
              </a:rPr>
            </a:br>
            <a:r>
              <a:rPr lang="en-GB" sz="1050" dirty="0">
                <a:solidFill>
                  <a:schemeClr val="accent3"/>
                </a:solidFill>
              </a:rPr>
              <a:t>certified</a:t>
            </a:r>
          </a:p>
        </p:txBody>
      </p:sp>
      <p:sp>
        <p:nvSpPr>
          <p:cNvPr id="153" name="Textfeld 152"/>
          <p:cNvSpPr txBox="1"/>
          <p:nvPr/>
        </p:nvSpPr>
        <p:spPr>
          <a:xfrm>
            <a:off x="5615549" y="5695633"/>
            <a:ext cx="930063" cy="769441"/>
          </a:xfrm>
          <a:prstGeom prst="rect">
            <a:avLst/>
          </a:prstGeom>
          <a:noFill/>
        </p:spPr>
        <p:txBody>
          <a:bodyPr wrap="none" rtlCol="0">
            <a:spAutoFit/>
          </a:bodyPr>
          <a:lstStyle/>
          <a:p>
            <a:pPr algn="ctr"/>
            <a:r>
              <a:rPr lang="en-GB" sz="1100" dirty="0">
                <a:solidFill>
                  <a:schemeClr val="accent3"/>
                </a:solidFill>
              </a:rPr>
              <a:t>GCF</a:t>
            </a:r>
            <a:br>
              <a:rPr lang="en-GB" sz="1100" dirty="0">
                <a:solidFill>
                  <a:schemeClr val="accent3"/>
                </a:solidFill>
              </a:rPr>
            </a:br>
            <a:r>
              <a:rPr lang="en-GB" sz="1100" dirty="0">
                <a:solidFill>
                  <a:schemeClr val="accent3"/>
                </a:solidFill>
              </a:rPr>
              <a:t>oneM2M</a:t>
            </a:r>
          </a:p>
          <a:p>
            <a:pPr algn="ctr"/>
            <a:r>
              <a:rPr lang="en-GB" sz="1100" dirty="0">
                <a:solidFill>
                  <a:schemeClr val="accent3"/>
                </a:solidFill>
              </a:rPr>
              <a:t>Certification</a:t>
            </a:r>
          </a:p>
          <a:p>
            <a:pPr algn="ctr"/>
            <a:r>
              <a:rPr lang="en-GB" sz="1100" dirty="0">
                <a:solidFill>
                  <a:schemeClr val="accent3"/>
                </a:solidFill>
              </a:rPr>
              <a:t>launch</a:t>
            </a:r>
          </a:p>
        </p:txBody>
      </p:sp>
      <p:grpSp>
        <p:nvGrpSpPr>
          <p:cNvPr id="156" name="Gruppieren 155"/>
          <p:cNvGrpSpPr/>
          <p:nvPr/>
        </p:nvGrpSpPr>
        <p:grpSpPr>
          <a:xfrm>
            <a:off x="6422188" y="3004044"/>
            <a:ext cx="190005" cy="510639"/>
            <a:chOff x="9621587" y="3003584"/>
            <a:chExt cx="190005" cy="510639"/>
          </a:xfrm>
        </p:grpSpPr>
        <p:sp>
          <p:nvSpPr>
            <p:cNvPr id="157" name="Ellipse 156"/>
            <p:cNvSpPr/>
            <p:nvPr/>
          </p:nvSpPr>
          <p:spPr>
            <a:xfrm>
              <a:off x="9621587" y="3003584"/>
              <a:ext cx="190005" cy="190005"/>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8" name="Gerader Verbinder 157"/>
            <p:cNvCxnSpPr>
              <a:stCxn id="157" idx="4"/>
            </p:cNvCxnSpPr>
            <p:nvPr/>
          </p:nvCxnSpPr>
          <p:spPr>
            <a:xfrm flipH="1">
              <a:off x="9716589" y="3193589"/>
              <a:ext cx="1" cy="320634"/>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grpSp>
      <p:grpSp>
        <p:nvGrpSpPr>
          <p:cNvPr id="159" name="Gruppieren 158"/>
          <p:cNvGrpSpPr/>
          <p:nvPr/>
        </p:nvGrpSpPr>
        <p:grpSpPr>
          <a:xfrm>
            <a:off x="6556145" y="2994836"/>
            <a:ext cx="190005" cy="510639"/>
            <a:chOff x="9621587" y="3003584"/>
            <a:chExt cx="190005" cy="510639"/>
          </a:xfrm>
        </p:grpSpPr>
        <p:sp>
          <p:nvSpPr>
            <p:cNvPr id="160" name="Ellipse 159"/>
            <p:cNvSpPr/>
            <p:nvPr/>
          </p:nvSpPr>
          <p:spPr>
            <a:xfrm>
              <a:off x="9621587" y="3003584"/>
              <a:ext cx="190005" cy="190005"/>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1" name="Gerader Verbinder 160"/>
            <p:cNvCxnSpPr>
              <a:stCxn id="160" idx="4"/>
            </p:cNvCxnSpPr>
            <p:nvPr/>
          </p:nvCxnSpPr>
          <p:spPr>
            <a:xfrm flipH="1">
              <a:off x="9716589" y="3193589"/>
              <a:ext cx="1" cy="320634"/>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grpSp>
      <p:grpSp>
        <p:nvGrpSpPr>
          <p:cNvPr id="162" name="Gruppieren 161"/>
          <p:cNvGrpSpPr/>
          <p:nvPr/>
        </p:nvGrpSpPr>
        <p:grpSpPr>
          <a:xfrm>
            <a:off x="6828998" y="2997580"/>
            <a:ext cx="190005" cy="510639"/>
            <a:chOff x="9621587" y="3003584"/>
            <a:chExt cx="190005" cy="510639"/>
          </a:xfrm>
        </p:grpSpPr>
        <p:sp>
          <p:nvSpPr>
            <p:cNvPr id="163" name="Ellipse 162"/>
            <p:cNvSpPr/>
            <p:nvPr/>
          </p:nvSpPr>
          <p:spPr>
            <a:xfrm>
              <a:off x="9621587" y="3003584"/>
              <a:ext cx="190005" cy="190005"/>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4" name="Gerader Verbinder 163"/>
            <p:cNvCxnSpPr>
              <a:stCxn id="163" idx="4"/>
            </p:cNvCxnSpPr>
            <p:nvPr/>
          </p:nvCxnSpPr>
          <p:spPr>
            <a:xfrm flipH="1">
              <a:off x="9716589" y="3193589"/>
              <a:ext cx="1" cy="320634"/>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grpSp>
      <p:grpSp>
        <p:nvGrpSpPr>
          <p:cNvPr id="166" name="Gruppieren 165"/>
          <p:cNvGrpSpPr/>
          <p:nvPr/>
        </p:nvGrpSpPr>
        <p:grpSpPr>
          <a:xfrm>
            <a:off x="7501787" y="1636040"/>
            <a:ext cx="739305" cy="1878643"/>
            <a:chOff x="10893875" y="1636040"/>
            <a:chExt cx="739305" cy="1878643"/>
          </a:xfrm>
        </p:grpSpPr>
        <p:sp>
          <p:nvSpPr>
            <p:cNvPr id="167" name="Ellipse 166"/>
            <p:cNvSpPr/>
            <p:nvPr/>
          </p:nvSpPr>
          <p:spPr>
            <a:xfrm>
              <a:off x="11167659" y="2018963"/>
              <a:ext cx="190005" cy="190005"/>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8" name="Gerader Verbinder 167"/>
            <p:cNvCxnSpPr>
              <a:stCxn id="167" idx="4"/>
            </p:cNvCxnSpPr>
            <p:nvPr/>
          </p:nvCxnSpPr>
          <p:spPr>
            <a:xfrm>
              <a:off x="11262662" y="2208968"/>
              <a:ext cx="5025" cy="1305715"/>
            </a:xfrm>
            <a:prstGeom prst="line">
              <a:avLst/>
            </a:prstGeom>
            <a:ln>
              <a:solidFill>
                <a:schemeClr val="accent5"/>
              </a:solidFill>
              <a:prstDash val="sysDash"/>
            </a:ln>
          </p:spPr>
          <p:style>
            <a:lnRef idx="1">
              <a:schemeClr val="accent1"/>
            </a:lnRef>
            <a:fillRef idx="0">
              <a:schemeClr val="accent1"/>
            </a:fillRef>
            <a:effectRef idx="0">
              <a:schemeClr val="accent1"/>
            </a:effectRef>
            <a:fontRef idx="minor">
              <a:schemeClr val="tx1"/>
            </a:fontRef>
          </p:style>
        </p:cxnSp>
        <p:sp>
          <p:nvSpPr>
            <p:cNvPr id="169" name="Textfeld 168"/>
            <p:cNvSpPr txBox="1"/>
            <p:nvPr/>
          </p:nvSpPr>
          <p:spPr>
            <a:xfrm>
              <a:off x="10893875" y="1636040"/>
              <a:ext cx="739305" cy="430887"/>
            </a:xfrm>
            <a:prstGeom prst="rect">
              <a:avLst/>
            </a:prstGeom>
            <a:noFill/>
          </p:spPr>
          <p:txBody>
            <a:bodyPr wrap="none" rtlCol="0">
              <a:spAutoFit/>
            </a:bodyPr>
            <a:lstStyle/>
            <a:p>
              <a:pPr algn="ctr"/>
              <a:r>
                <a:rPr lang="en-GB" sz="1100" dirty="0">
                  <a:solidFill>
                    <a:schemeClr val="accent5"/>
                  </a:solidFill>
                </a:rPr>
                <a:t>Interop 7</a:t>
              </a:r>
              <a:br>
                <a:rPr lang="en-GB" sz="1100" dirty="0">
                  <a:solidFill>
                    <a:schemeClr val="accent5"/>
                  </a:solidFill>
                </a:rPr>
              </a:br>
              <a:endParaRPr lang="en-GB" sz="1100" dirty="0">
                <a:solidFill>
                  <a:schemeClr val="accent5"/>
                </a:solidFill>
              </a:endParaRPr>
            </a:p>
          </p:txBody>
        </p:sp>
      </p:grpSp>
      <p:sp>
        <p:nvSpPr>
          <p:cNvPr id="154" name="Eingekerbter Richtungspfeil 26">
            <a:extLst>
              <a:ext uri="{FF2B5EF4-FFF2-40B4-BE49-F238E27FC236}">
                <a16:creationId xmlns:a16="http://schemas.microsoft.com/office/drawing/2014/main" id="{1989A742-EDB9-4991-9978-1B66A337748B}"/>
              </a:ext>
            </a:extLst>
          </p:cNvPr>
          <p:cNvSpPr/>
          <p:nvPr/>
        </p:nvSpPr>
        <p:spPr>
          <a:xfrm>
            <a:off x="9174787" y="3522508"/>
            <a:ext cx="1475540" cy="635705"/>
          </a:xfrm>
          <a:prstGeom prst="chevron">
            <a:avLst/>
          </a:prstGeom>
          <a:solidFill>
            <a:srgbClr val="C00000"/>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sz="2400" dirty="0"/>
              <a:t>2022</a:t>
            </a:r>
          </a:p>
        </p:txBody>
      </p:sp>
      <p:sp>
        <p:nvSpPr>
          <p:cNvPr id="165" name="Ellipse 164">
            <a:extLst>
              <a:ext uri="{FF2B5EF4-FFF2-40B4-BE49-F238E27FC236}">
                <a16:creationId xmlns:a16="http://schemas.microsoft.com/office/drawing/2014/main" id="{9EDA9BCE-9044-47EF-B7E8-612ADDD505AA}"/>
              </a:ext>
            </a:extLst>
          </p:cNvPr>
          <p:cNvSpPr/>
          <p:nvPr/>
        </p:nvSpPr>
        <p:spPr>
          <a:xfrm>
            <a:off x="10298554" y="2512347"/>
            <a:ext cx="190005" cy="190005"/>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0" name="Gerader Verbinder 169">
            <a:extLst>
              <a:ext uri="{FF2B5EF4-FFF2-40B4-BE49-F238E27FC236}">
                <a16:creationId xmlns:a16="http://schemas.microsoft.com/office/drawing/2014/main" id="{4FAA4A21-8437-41C8-94E0-2099355B370B}"/>
              </a:ext>
            </a:extLst>
          </p:cNvPr>
          <p:cNvCxnSpPr/>
          <p:nvPr/>
        </p:nvCxnSpPr>
        <p:spPr>
          <a:xfrm>
            <a:off x="10384778" y="2702352"/>
            <a:ext cx="8779" cy="819362"/>
          </a:xfrm>
          <a:prstGeom prst="line">
            <a:avLst/>
          </a:prstGeom>
          <a:ln>
            <a:solidFill>
              <a:srgbClr val="C00000"/>
            </a:solidFill>
            <a:prstDash val="sysDash"/>
          </a:ln>
        </p:spPr>
        <p:style>
          <a:lnRef idx="1">
            <a:schemeClr val="accent1"/>
          </a:lnRef>
          <a:fillRef idx="0">
            <a:schemeClr val="accent1"/>
          </a:fillRef>
          <a:effectRef idx="0">
            <a:schemeClr val="accent1"/>
          </a:effectRef>
          <a:fontRef idx="minor">
            <a:schemeClr val="tx1"/>
          </a:fontRef>
        </p:style>
      </p:cxnSp>
      <p:sp>
        <p:nvSpPr>
          <p:cNvPr id="171" name="Textfeld 170">
            <a:extLst>
              <a:ext uri="{FF2B5EF4-FFF2-40B4-BE49-F238E27FC236}">
                <a16:creationId xmlns:a16="http://schemas.microsoft.com/office/drawing/2014/main" id="{C85261CF-7152-4AF6-97B6-50A5D2B38F57}"/>
              </a:ext>
            </a:extLst>
          </p:cNvPr>
          <p:cNvSpPr txBox="1"/>
          <p:nvPr/>
        </p:nvSpPr>
        <p:spPr>
          <a:xfrm>
            <a:off x="9996814" y="2101721"/>
            <a:ext cx="779381" cy="430887"/>
          </a:xfrm>
          <a:prstGeom prst="rect">
            <a:avLst/>
          </a:prstGeom>
          <a:noFill/>
        </p:spPr>
        <p:txBody>
          <a:bodyPr wrap="none" rtlCol="0">
            <a:spAutoFit/>
          </a:bodyPr>
          <a:lstStyle/>
          <a:p>
            <a:pPr algn="ctr"/>
            <a:r>
              <a:rPr lang="en-GB" sz="1100" dirty="0">
                <a:solidFill>
                  <a:srgbClr val="C00000"/>
                </a:solidFill>
              </a:rPr>
              <a:t>Release 5</a:t>
            </a:r>
            <a:br>
              <a:rPr lang="en-GB" sz="1100" dirty="0">
                <a:solidFill>
                  <a:srgbClr val="C00000"/>
                </a:solidFill>
              </a:rPr>
            </a:br>
            <a:r>
              <a:rPr lang="en-GB" sz="1100" dirty="0">
                <a:solidFill>
                  <a:srgbClr val="C00000"/>
                </a:solidFill>
              </a:rPr>
              <a:t>initial plan</a:t>
            </a:r>
          </a:p>
        </p:txBody>
      </p:sp>
      <p:sp>
        <p:nvSpPr>
          <p:cNvPr id="172" name="Eingekerbter Richtungspfeil 26">
            <a:extLst>
              <a:ext uri="{FF2B5EF4-FFF2-40B4-BE49-F238E27FC236}">
                <a16:creationId xmlns:a16="http://schemas.microsoft.com/office/drawing/2014/main" id="{8D3D6771-63E4-45DE-9A9C-BC80B7020656}"/>
              </a:ext>
            </a:extLst>
          </p:cNvPr>
          <p:cNvSpPr/>
          <p:nvPr/>
        </p:nvSpPr>
        <p:spPr>
          <a:xfrm>
            <a:off x="10361070" y="3522674"/>
            <a:ext cx="1475540" cy="635705"/>
          </a:xfrm>
          <a:prstGeom prst="chevron">
            <a:avLst/>
          </a:prstGeom>
          <a:solidFill>
            <a:srgbClr val="C00000"/>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sz="2400" dirty="0"/>
              <a:t>2023</a:t>
            </a:r>
          </a:p>
        </p:txBody>
      </p:sp>
      <p:grpSp>
        <p:nvGrpSpPr>
          <p:cNvPr id="173" name="Gruppieren 172">
            <a:extLst>
              <a:ext uri="{FF2B5EF4-FFF2-40B4-BE49-F238E27FC236}">
                <a16:creationId xmlns:a16="http://schemas.microsoft.com/office/drawing/2014/main" id="{21C40F9E-658E-4902-B47D-49052DD5D58C}"/>
              </a:ext>
            </a:extLst>
          </p:cNvPr>
          <p:cNvGrpSpPr/>
          <p:nvPr/>
        </p:nvGrpSpPr>
        <p:grpSpPr>
          <a:xfrm>
            <a:off x="8172093" y="3004909"/>
            <a:ext cx="190005" cy="510639"/>
            <a:chOff x="9621587" y="3003584"/>
            <a:chExt cx="190005" cy="510639"/>
          </a:xfrm>
        </p:grpSpPr>
        <p:sp>
          <p:nvSpPr>
            <p:cNvPr id="174" name="Ellipse 173">
              <a:extLst>
                <a:ext uri="{FF2B5EF4-FFF2-40B4-BE49-F238E27FC236}">
                  <a16:creationId xmlns:a16="http://schemas.microsoft.com/office/drawing/2014/main" id="{1F684F8E-8CF6-4596-BE86-A039D47287FA}"/>
                </a:ext>
              </a:extLst>
            </p:cNvPr>
            <p:cNvSpPr/>
            <p:nvPr/>
          </p:nvSpPr>
          <p:spPr>
            <a:xfrm>
              <a:off x="9621587" y="3003584"/>
              <a:ext cx="190005" cy="190005"/>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5" name="Gerader Verbinder 174">
              <a:extLst>
                <a:ext uri="{FF2B5EF4-FFF2-40B4-BE49-F238E27FC236}">
                  <a16:creationId xmlns:a16="http://schemas.microsoft.com/office/drawing/2014/main" id="{8F668637-4822-46D4-8C2A-0110D71B65F5}"/>
                </a:ext>
              </a:extLst>
            </p:cNvPr>
            <p:cNvCxnSpPr>
              <a:stCxn id="174" idx="4"/>
            </p:cNvCxnSpPr>
            <p:nvPr/>
          </p:nvCxnSpPr>
          <p:spPr>
            <a:xfrm flipH="1">
              <a:off x="9716589" y="3193589"/>
              <a:ext cx="1" cy="320634"/>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grpSp>
      <p:sp>
        <p:nvSpPr>
          <p:cNvPr id="3" name="Gleichschenkliges Dreieck 2">
            <a:extLst>
              <a:ext uri="{FF2B5EF4-FFF2-40B4-BE49-F238E27FC236}">
                <a16:creationId xmlns:a16="http://schemas.microsoft.com/office/drawing/2014/main" id="{9573FD2A-6C4D-422D-A884-5765A7789A7A}"/>
              </a:ext>
            </a:extLst>
          </p:cNvPr>
          <p:cNvSpPr/>
          <p:nvPr/>
        </p:nvSpPr>
        <p:spPr>
          <a:xfrm rot="10800000">
            <a:off x="8278470" y="1363575"/>
            <a:ext cx="229672" cy="389896"/>
          </a:xfrm>
          <a:prstGeom prst="triangl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0" name="Flussdiagramm: Verbindungsstelle 22">
            <a:extLst>
              <a:ext uri="{FF2B5EF4-FFF2-40B4-BE49-F238E27FC236}">
                <a16:creationId xmlns:a16="http://schemas.microsoft.com/office/drawing/2014/main" id="{A622E9FA-4A40-41FF-9168-0D68DE58C464}"/>
              </a:ext>
            </a:extLst>
          </p:cNvPr>
          <p:cNvSpPr/>
          <p:nvPr/>
        </p:nvSpPr>
        <p:spPr>
          <a:xfrm>
            <a:off x="7672792" y="4539230"/>
            <a:ext cx="219324" cy="209220"/>
          </a:xfrm>
          <a:prstGeom prst="flowChartConnector">
            <a:avLst/>
          </a:prstGeom>
          <a:solidFill>
            <a:schemeClr val="accent5">
              <a:lumMod val="75000"/>
            </a:schemeClr>
          </a:solidFill>
          <a:ln>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1" name="Gerader Verbinder 180">
            <a:extLst>
              <a:ext uri="{FF2B5EF4-FFF2-40B4-BE49-F238E27FC236}">
                <a16:creationId xmlns:a16="http://schemas.microsoft.com/office/drawing/2014/main" id="{2A6B2D98-2862-4452-92B5-5A1E76DCC192}"/>
              </a:ext>
            </a:extLst>
          </p:cNvPr>
          <p:cNvCxnSpPr>
            <a:cxnSpLocks/>
            <a:stCxn id="180" idx="0"/>
          </p:cNvCxnSpPr>
          <p:nvPr/>
        </p:nvCxnSpPr>
        <p:spPr>
          <a:xfrm flipV="1">
            <a:off x="7782454" y="4172574"/>
            <a:ext cx="0" cy="366656"/>
          </a:xfrm>
          <a:prstGeom prst="line">
            <a:avLst/>
          </a:prstGeom>
          <a:ln>
            <a:solidFill>
              <a:schemeClr val="tx1">
                <a:lumMod val="75000"/>
              </a:schemeClr>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532247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4132DD-1C6F-4352-BAC7-CD97D7FB18AA}"/>
              </a:ext>
            </a:extLst>
          </p:cNvPr>
          <p:cNvSpPr>
            <a:spLocks noGrp="1"/>
          </p:cNvSpPr>
          <p:nvPr>
            <p:ph type="title"/>
          </p:nvPr>
        </p:nvSpPr>
        <p:spPr/>
        <p:txBody>
          <a:bodyPr>
            <a:normAutofit/>
          </a:bodyPr>
          <a:lstStyle/>
          <a:p>
            <a:r>
              <a:rPr lang="en-US" sz="4000" b="1" dirty="0">
                <a:solidFill>
                  <a:srgbClr val="C00000"/>
                </a:solidFill>
                <a:latin typeface="Myriad Pro" panose="020B0503030403020204"/>
                <a:cs typeface="Arial" panose="020B0604020202020204" pitchFamily="34" charset="0"/>
              </a:rPr>
              <a:t>oneM2M Adoption is Global</a:t>
            </a:r>
          </a:p>
        </p:txBody>
      </p:sp>
      <p:sp>
        <p:nvSpPr>
          <p:cNvPr id="4" name="Slide Number Placeholder 3">
            <a:extLst>
              <a:ext uri="{FF2B5EF4-FFF2-40B4-BE49-F238E27FC236}">
                <a16:creationId xmlns:a16="http://schemas.microsoft.com/office/drawing/2014/main" id="{378A118B-9FC0-4428-A43D-B606E4BD1F5E}"/>
              </a:ext>
            </a:extLst>
          </p:cNvPr>
          <p:cNvSpPr>
            <a:spLocks noGrp="1"/>
          </p:cNvSpPr>
          <p:nvPr>
            <p:ph type="sldNum" sz="quarter" idx="12"/>
          </p:nvPr>
        </p:nvSpPr>
        <p:spPr/>
        <p:txBody>
          <a:bodyPr/>
          <a:lstStyle/>
          <a:p>
            <a:fld id="{163F5A94-8458-4F17-AD3C-1A083E20221D}" type="slidenum">
              <a:rPr lang="en-US" smtClean="0"/>
              <a:t>15</a:t>
            </a:fld>
            <a:endParaRPr lang="en-US" dirty="0"/>
          </a:p>
        </p:txBody>
      </p:sp>
      <p:sp>
        <p:nvSpPr>
          <p:cNvPr id="5" name="Oval 4">
            <a:extLst>
              <a:ext uri="{FF2B5EF4-FFF2-40B4-BE49-F238E27FC236}">
                <a16:creationId xmlns:a16="http://schemas.microsoft.com/office/drawing/2014/main" id="{A9B8C774-7F2A-4C3F-8037-4B6E5EBF8549}"/>
              </a:ext>
            </a:extLst>
          </p:cNvPr>
          <p:cNvSpPr/>
          <p:nvPr/>
        </p:nvSpPr>
        <p:spPr>
          <a:xfrm>
            <a:off x="266700" y="4937961"/>
            <a:ext cx="272143" cy="261257"/>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0F986D4A-7B2E-4675-9A83-D56366514C71}"/>
              </a:ext>
            </a:extLst>
          </p:cNvPr>
          <p:cNvSpPr txBox="1"/>
          <p:nvPr/>
        </p:nvSpPr>
        <p:spPr>
          <a:xfrm>
            <a:off x="538843" y="4903801"/>
            <a:ext cx="3001618" cy="369332"/>
          </a:xfrm>
          <a:prstGeom prst="rect">
            <a:avLst/>
          </a:prstGeom>
          <a:noFill/>
        </p:spPr>
        <p:txBody>
          <a:bodyPr wrap="square" rtlCol="0">
            <a:spAutoFit/>
          </a:bodyPr>
          <a:lstStyle/>
          <a:p>
            <a:r>
              <a:rPr lang="en-US" dirty="0">
                <a:solidFill>
                  <a:srgbClr val="00B050"/>
                </a:solidFill>
              </a:rPr>
              <a:t>oneM2M Product Offerings</a:t>
            </a:r>
          </a:p>
        </p:txBody>
      </p:sp>
      <p:sp>
        <p:nvSpPr>
          <p:cNvPr id="7" name="Rectangle 6">
            <a:extLst>
              <a:ext uri="{FF2B5EF4-FFF2-40B4-BE49-F238E27FC236}">
                <a16:creationId xmlns:a16="http://schemas.microsoft.com/office/drawing/2014/main" id="{F22E455C-D9CC-461A-940D-CFE2EA9C3A00}"/>
              </a:ext>
            </a:extLst>
          </p:cNvPr>
          <p:cNvSpPr/>
          <p:nvPr/>
        </p:nvSpPr>
        <p:spPr>
          <a:xfrm>
            <a:off x="266700" y="5341543"/>
            <a:ext cx="256011" cy="26689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729590E9-69C9-42D7-B05A-984C132D2068}"/>
              </a:ext>
            </a:extLst>
          </p:cNvPr>
          <p:cNvSpPr txBox="1"/>
          <p:nvPr/>
        </p:nvSpPr>
        <p:spPr>
          <a:xfrm>
            <a:off x="538843" y="5325627"/>
            <a:ext cx="3001618" cy="369332"/>
          </a:xfrm>
          <a:prstGeom prst="rect">
            <a:avLst/>
          </a:prstGeom>
          <a:noFill/>
        </p:spPr>
        <p:txBody>
          <a:bodyPr wrap="square" rtlCol="0">
            <a:spAutoFit/>
          </a:bodyPr>
          <a:lstStyle/>
          <a:p>
            <a:r>
              <a:rPr lang="en-US" dirty="0">
                <a:solidFill>
                  <a:srgbClr val="FFC000"/>
                </a:solidFill>
              </a:rPr>
              <a:t>oneM2M Trial Deployment</a:t>
            </a:r>
          </a:p>
        </p:txBody>
      </p:sp>
      <p:sp>
        <p:nvSpPr>
          <p:cNvPr id="9" name="Isosceles Triangle 8">
            <a:extLst>
              <a:ext uri="{FF2B5EF4-FFF2-40B4-BE49-F238E27FC236}">
                <a16:creationId xmlns:a16="http://schemas.microsoft.com/office/drawing/2014/main" id="{A2EFF0EF-117D-40D5-977D-58F5EC113B4F}"/>
              </a:ext>
            </a:extLst>
          </p:cNvPr>
          <p:cNvSpPr/>
          <p:nvPr/>
        </p:nvSpPr>
        <p:spPr>
          <a:xfrm>
            <a:off x="243587" y="5736461"/>
            <a:ext cx="279124" cy="247570"/>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19699345-F4B2-4A0E-AE22-967BD2331633}"/>
              </a:ext>
            </a:extLst>
          </p:cNvPr>
          <p:cNvSpPr txBox="1"/>
          <p:nvPr/>
        </p:nvSpPr>
        <p:spPr>
          <a:xfrm>
            <a:off x="538842" y="5708710"/>
            <a:ext cx="3811421" cy="369332"/>
          </a:xfrm>
          <a:prstGeom prst="rect">
            <a:avLst/>
          </a:prstGeom>
          <a:noFill/>
        </p:spPr>
        <p:txBody>
          <a:bodyPr wrap="square" rtlCol="0">
            <a:spAutoFit/>
          </a:bodyPr>
          <a:lstStyle/>
          <a:p>
            <a:r>
              <a:rPr lang="en-US" dirty="0">
                <a:solidFill>
                  <a:srgbClr val="008FD6"/>
                </a:solidFill>
              </a:rPr>
              <a:t>oneM2M Commercial Deployment</a:t>
            </a:r>
          </a:p>
        </p:txBody>
      </p:sp>
      <p:sp>
        <p:nvSpPr>
          <p:cNvPr id="11" name="Star: 5 Points 10">
            <a:extLst>
              <a:ext uri="{FF2B5EF4-FFF2-40B4-BE49-F238E27FC236}">
                <a16:creationId xmlns:a16="http://schemas.microsoft.com/office/drawing/2014/main" id="{AD46CCB5-64C4-4D7E-A157-AD151CB5B907}"/>
              </a:ext>
            </a:extLst>
          </p:cNvPr>
          <p:cNvSpPr/>
          <p:nvPr/>
        </p:nvSpPr>
        <p:spPr>
          <a:xfrm>
            <a:off x="243587" y="4448383"/>
            <a:ext cx="295255" cy="304800"/>
          </a:xfrm>
          <a:prstGeom prst="star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49448466-C9C1-4754-A44F-1D52DB571867}"/>
              </a:ext>
            </a:extLst>
          </p:cNvPr>
          <p:cNvSpPr txBox="1"/>
          <p:nvPr/>
        </p:nvSpPr>
        <p:spPr>
          <a:xfrm>
            <a:off x="522711" y="4450800"/>
            <a:ext cx="3472818" cy="369332"/>
          </a:xfrm>
          <a:prstGeom prst="rect">
            <a:avLst/>
          </a:prstGeom>
          <a:noFill/>
        </p:spPr>
        <p:txBody>
          <a:bodyPr wrap="square" rtlCol="0">
            <a:spAutoFit/>
          </a:bodyPr>
          <a:lstStyle/>
          <a:p>
            <a:r>
              <a:rPr lang="en-US" dirty="0">
                <a:solidFill>
                  <a:srgbClr val="FF0000"/>
                </a:solidFill>
              </a:rPr>
              <a:t>oneM2M Open Source Project</a:t>
            </a:r>
          </a:p>
        </p:txBody>
      </p:sp>
      <p:sp>
        <p:nvSpPr>
          <p:cNvPr id="8" name="Sonne 7"/>
          <p:cNvSpPr/>
          <p:nvPr/>
        </p:nvSpPr>
        <p:spPr>
          <a:xfrm>
            <a:off x="243587" y="6184874"/>
            <a:ext cx="244198" cy="261257"/>
          </a:xfrm>
          <a:prstGeom prst="su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11">
            <a:extLst>
              <a:ext uri="{FF2B5EF4-FFF2-40B4-BE49-F238E27FC236}">
                <a16:creationId xmlns:a16="http://schemas.microsoft.com/office/drawing/2014/main" id="{19699345-F4B2-4A0E-AE22-967BD2331633}"/>
              </a:ext>
            </a:extLst>
          </p:cNvPr>
          <p:cNvSpPr txBox="1"/>
          <p:nvPr/>
        </p:nvSpPr>
        <p:spPr>
          <a:xfrm>
            <a:off x="538842" y="6117231"/>
            <a:ext cx="4882244" cy="369332"/>
          </a:xfrm>
          <a:prstGeom prst="rect">
            <a:avLst/>
          </a:prstGeom>
          <a:noFill/>
        </p:spPr>
        <p:txBody>
          <a:bodyPr wrap="square" rtlCol="0">
            <a:spAutoFit/>
          </a:bodyPr>
          <a:lstStyle/>
          <a:p>
            <a:r>
              <a:rPr lang="en-US" dirty="0">
                <a:solidFill>
                  <a:schemeClr val="accent3"/>
                </a:solidFill>
              </a:rPr>
              <a:t>Use of oneM2M recommended (Smart Cities)</a:t>
            </a:r>
          </a:p>
        </p:txBody>
      </p:sp>
      <p:grpSp>
        <p:nvGrpSpPr>
          <p:cNvPr id="14" name="Gruppieren 13">
            <a:extLst>
              <a:ext uri="{FF2B5EF4-FFF2-40B4-BE49-F238E27FC236}">
                <a16:creationId xmlns:a16="http://schemas.microsoft.com/office/drawing/2014/main" id="{810776C2-BBD6-478D-946B-1D0172C88D69}"/>
              </a:ext>
            </a:extLst>
          </p:cNvPr>
          <p:cNvGrpSpPr/>
          <p:nvPr/>
        </p:nvGrpSpPr>
        <p:grpSpPr>
          <a:xfrm>
            <a:off x="1601561" y="1187321"/>
            <a:ext cx="9249704" cy="4416723"/>
            <a:chOff x="2273914" y="1484427"/>
            <a:chExt cx="9249704" cy="4416723"/>
          </a:xfrm>
        </p:grpSpPr>
        <p:sp>
          <p:nvSpPr>
            <p:cNvPr id="48" name="Sonne 47"/>
            <p:cNvSpPr/>
            <p:nvPr/>
          </p:nvSpPr>
          <p:spPr>
            <a:xfrm>
              <a:off x="9795213" y="3844125"/>
              <a:ext cx="244198" cy="261257"/>
            </a:xfrm>
            <a:prstGeom prst="su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954DBC62-8698-4E5C-99D2-042BAD8EEE25}"/>
                </a:ext>
              </a:extLst>
            </p:cNvPr>
            <p:cNvPicPr>
              <a:picLocks noChangeAspect="1"/>
            </p:cNvPicPr>
            <p:nvPr/>
          </p:nvPicPr>
          <p:blipFill>
            <a:blip r:embed="rId3"/>
            <a:stretch>
              <a:fillRect/>
            </a:stretch>
          </p:blipFill>
          <p:spPr>
            <a:xfrm>
              <a:off x="2273914" y="1484427"/>
              <a:ext cx="9249704" cy="4416723"/>
            </a:xfrm>
            <a:prstGeom prst="rect">
              <a:avLst/>
            </a:prstGeom>
          </p:spPr>
        </p:pic>
        <p:sp>
          <p:nvSpPr>
            <p:cNvPr id="13" name="Oval 12">
              <a:extLst>
                <a:ext uri="{FF2B5EF4-FFF2-40B4-BE49-F238E27FC236}">
                  <a16:creationId xmlns:a16="http://schemas.microsoft.com/office/drawing/2014/main" id="{BD9BC3B6-0D64-4CB7-946C-68090A8EE208}"/>
                </a:ext>
              </a:extLst>
            </p:cNvPr>
            <p:cNvSpPr/>
            <p:nvPr/>
          </p:nvSpPr>
          <p:spPr>
            <a:xfrm>
              <a:off x="4610309" y="3750257"/>
              <a:ext cx="136071" cy="13225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E9A0506A-3908-473C-A37A-F5FA099AAB46}"/>
                </a:ext>
              </a:extLst>
            </p:cNvPr>
            <p:cNvSpPr/>
            <p:nvPr/>
          </p:nvSpPr>
          <p:spPr>
            <a:xfrm>
              <a:off x="6493666" y="3771676"/>
              <a:ext cx="123807" cy="115741"/>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EB4D9AFC-F76B-4D6F-91F6-70EDDAE82A76}"/>
                </a:ext>
              </a:extLst>
            </p:cNvPr>
            <p:cNvSpPr/>
            <p:nvPr/>
          </p:nvSpPr>
          <p:spPr>
            <a:xfrm>
              <a:off x="6617473" y="3622551"/>
              <a:ext cx="123807" cy="115741"/>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CD8D1E9C-1A49-4755-8318-B8F073C93BE7}"/>
                </a:ext>
              </a:extLst>
            </p:cNvPr>
            <p:cNvSpPr/>
            <p:nvPr/>
          </p:nvSpPr>
          <p:spPr>
            <a:xfrm>
              <a:off x="6898767" y="3703631"/>
              <a:ext cx="123807" cy="115741"/>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104B87FB-1D63-401C-BED3-178F655BECC4}"/>
                </a:ext>
              </a:extLst>
            </p:cNvPr>
            <p:cNvSpPr/>
            <p:nvPr/>
          </p:nvSpPr>
          <p:spPr>
            <a:xfrm>
              <a:off x="6836863" y="3460874"/>
              <a:ext cx="123807" cy="115741"/>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0FCA761F-1584-45E2-A22A-AF2E92A9157A}"/>
                </a:ext>
              </a:extLst>
            </p:cNvPr>
            <p:cNvSpPr/>
            <p:nvPr/>
          </p:nvSpPr>
          <p:spPr>
            <a:xfrm>
              <a:off x="8579524" y="4183118"/>
              <a:ext cx="123807" cy="115741"/>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FF294B76-F6C9-4DC8-85FA-E1F8EAF57E21}"/>
                </a:ext>
              </a:extLst>
            </p:cNvPr>
            <p:cNvSpPr/>
            <p:nvPr/>
          </p:nvSpPr>
          <p:spPr>
            <a:xfrm>
              <a:off x="6741280" y="3606040"/>
              <a:ext cx="136071" cy="13225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Isosceles Triangle 21">
              <a:extLst>
                <a:ext uri="{FF2B5EF4-FFF2-40B4-BE49-F238E27FC236}">
                  <a16:creationId xmlns:a16="http://schemas.microsoft.com/office/drawing/2014/main" id="{5BC45987-2A7F-4B85-A00E-DA1FC2E49537}"/>
                </a:ext>
              </a:extLst>
            </p:cNvPr>
            <p:cNvSpPr/>
            <p:nvPr/>
          </p:nvSpPr>
          <p:spPr>
            <a:xfrm>
              <a:off x="6541343" y="3327214"/>
              <a:ext cx="152260" cy="133660"/>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9D832476-F804-4AB5-B21A-9926C704F8CD}"/>
                </a:ext>
              </a:extLst>
            </p:cNvPr>
            <p:cNvSpPr/>
            <p:nvPr/>
          </p:nvSpPr>
          <p:spPr>
            <a:xfrm>
              <a:off x="10136656" y="3758601"/>
              <a:ext cx="123807" cy="115741"/>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9D3AE8E2-0FD2-4B21-969A-B5C817750EC2}"/>
                </a:ext>
              </a:extLst>
            </p:cNvPr>
            <p:cNvSpPr/>
            <p:nvPr/>
          </p:nvSpPr>
          <p:spPr>
            <a:xfrm>
              <a:off x="3518595" y="3695375"/>
              <a:ext cx="136071" cy="13225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6C21462A-2276-4147-B93B-F9F69950B3E6}"/>
                </a:ext>
              </a:extLst>
            </p:cNvPr>
            <p:cNvSpPr/>
            <p:nvPr/>
          </p:nvSpPr>
          <p:spPr>
            <a:xfrm>
              <a:off x="10160659" y="3856376"/>
              <a:ext cx="136071" cy="13225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F2FEA9EE-EA89-4FC3-B569-BA5FEA376A29}"/>
                </a:ext>
              </a:extLst>
            </p:cNvPr>
            <p:cNvSpPr/>
            <p:nvPr/>
          </p:nvSpPr>
          <p:spPr>
            <a:xfrm>
              <a:off x="9553556" y="3983885"/>
              <a:ext cx="123807" cy="115741"/>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a:extLst>
                <a:ext uri="{FF2B5EF4-FFF2-40B4-BE49-F238E27FC236}">
                  <a16:creationId xmlns:a16="http://schemas.microsoft.com/office/drawing/2014/main" id="{0E7A6F24-77A4-4D57-BB83-2BBE036F835B}"/>
                </a:ext>
              </a:extLst>
            </p:cNvPr>
            <p:cNvSpPr/>
            <p:nvPr/>
          </p:nvSpPr>
          <p:spPr>
            <a:xfrm>
              <a:off x="9577559" y="4081660"/>
              <a:ext cx="136071" cy="13225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Isosceles Triangle 28">
              <a:extLst>
                <a:ext uri="{FF2B5EF4-FFF2-40B4-BE49-F238E27FC236}">
                  <a16:creationId xmlns:a16="http://schemas.microsoft.com/office/drawing/2014/main" id="{BDAD45CB-E946-43E1-AA5B-3FF37BD08F1C}"/>
                </a:ext>
              </a:extLst>
            </p:cNvPr>
            <p:cNvSpPr/>
            <p:nvPr/>
          </p:nvSpPr>
          <p:spPr>
            <a:xfrm>
              <a:off x="9600944" y="3937949"/>
              <a:ext cx="152260" cy="133660"/>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5CFEBBDB-5001-482D-83B3-49C2EE64BEB3}"/>
                </a:ext>
              </a:extLst>
            </p:cNvPr>
            <p:cNvSpPr/>
            <p:nvPr/>
          </p:nvSpPr>
          <p:spPr>
            <a:xfrm>
              <a:off x="9884858" y="3738725"/>
              <a:ext cx="123807" cy="115741"/>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23EDC682-8053-4AB4-8416-9BD02F338C8C}"/>
                </a:ext>
              </a:extLst>
            </p:cNvPr>
            <p:cNvSpPr/>
            <p:nvPr/>
          </p:nvSpPr>
          <p:spPr>
            <a:xfrm>
              <a:off x="9908861" y="3836500"/>
              <a:ext cx="136071" cy="13225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Isosceles Triangle 31">
              <a:extLst>
                <a:ext uri="{FF2B5EF4-FFF2-40B4-BE49-F238E27FC236}">
                  <a16:creationId xmlns:a16="http://schemas.microsoft.com/office/drawing/2014/main" id="{0241AE31-A166-4C2E-BBCA-37A0460D1634}"/>
                </a:ext>
              </a:extLst>
            </p:cNvPr>
            <p:cNvSpPr/>
            <p:nvPr/>
          </p:nvSpPr>
          <p:spPr>
            <a:xfrm>
              <a:off x="9932246" y="3692789"/>
              <a:ext cx="152260" cy="133660"/>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84DD58C1-1D83-4923-9710-48D4F8D1728E}"/>
                </a:ext>
              </a:extLst>
            </p:cNvPr>
            <p:cNvSpPr/>
            <p:nvPr/>
          </p:nvSpPr>
          <p:spPr>
            <a:xfrm>
              <a:off x="6535691" y="3460049"/>
              <a:ext cx="123807" cy="115741"/>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Star: 5 Points 35">
              <a:extLst>
                <a:ext uri="{FF2B5EF4-FFF2-40B4-BE49-F238E27FC236}">
                  <a16:creationId xmlns:a16="http://schemas.microsoft.com/office/drawing/2014/main" id="{694EB55C-A0B9-4707-A1E2-1F36EF8F0B01}"/>
                </a:ext>
              </a:extLst>
            </p:cNvPr>
            <p:cNvSpPr/>
            <p:nvPr/>
          </p:nvSpPr>
          <p:spPr>
            <a:xfrm>
              <a:off x="6853384" y="3552311"/>
              <a:ext cx="166807" cy="179348"/>
            </a:xfrm>
            <a:prstGeom prst="star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Star: 5 Points 36">
              <a:extLst>
                <a:ext uri="{FF2B5EF4-FFF2-40B4-BE49-F238E27FC236}">
                  <a16:creationId xmlns:a16="http://schemas.microsoft.com/office/drawing/2014/main" id="{E6FB971D-D9A8-4E9C-86F0-9A124131BB6B}"/>
                </a:ext>
              </a:extLst>
            </p:cNvPr>
            <p:cNvSpPr/>
            <p:nvPr/>
          </p:nvSpPr>
          <p:spPr>
            <a:xfrm>
              <a:off x="3518595" y="3797743"/>
              <a:ext cx="166807" cy="179348"/>
            </a:xfrm>
            <a:prstGeom prst="star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Star: 5 Points 37">
              <a:extLst>
                <a:ext uri="{FF2B5EF4-FFF2-40B4-BE49-F238E27FC236}">
                  <a16:creationId xmlns:a16="http://schemas.microsoft.com/office/drawing/2014/main" id="{8F948D29-A4C7-4948-A1FA-E044B4AC015E}"/>
                </a:ext>
              </a:extLst>
            </p:cNvPr>
            <p:cNvSpPr/>
            <p:nvPr/>
          </p:nvSpPr>
          <p:spPr>
            <a:xfrm>
              <a:off x="4489218" y="3733753"/>
              <a:ext cx="166807" cy="179348"/>
            </a:xfrm>
            <a:prstGeom prst="star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Star: 5 Points 38">
              <a:extLst>
                <a:ext uri="{FF2B5EF4-FFF2-40B4-BE49-F238E27FC236}">
                  <a16:creationId xmlns:a16="http://schemas.microsoft.com/office/drawing/2014/main" id="{2DD924C2-75DE-49CF-B1FD-DF537E6ADEEB}"/>
                </a:ext>
              </a:extLst>
            </p:cNvPr>
            <p:cNvSpPr/>
            <p:nvPr/>
          </p:nvSpPr>
          <p:spPr>
            <a:xfrm>
              <a:off x="9764969" y="3764796"/>
              <a:ext cx="166807" cy="179348"/>
            </a:xfrm>
            <a:prstGeom prst="star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Star: 5 Points 39">
              <a:extLst>
                <a:ext uri="{FF2B5EF4-FFF2-40B4-BE49-F238E27FC236}">
                  <a16:creationId xmlns:a16="http://schemas.microsoft.com/office/drawing/2014/main" id="{D5DCC5DA-3C48-4A2D-9ABE-22730E464918}"/>
                </a:ext>
              </a:extLst>
            </p:cNvPr>
            <p:cNvSpPr/>
            <p:nvPr/>
          </p:nvSpPr>
          <p:spPr>
            <a:xfrm>
              <a:off x="6922588" y="3387206"/>
              <a:ext cx="166807" cy="179348"/>
            </a:xfrm>
            <a:prstGeom prst="star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Isosceles Triangle 41">
              <a:extLst>
                <a:ext uri="{FF2B5EF4-FFF2-40B4-BE49-F238E27FC236}">
                  <a16:creationId xmlns:a16="http://schemas.microsoft.com/office/drawing/2014/main" id="{4B9568BD-8A3E-463D-949D-F4F8A514F4B2}"/>
                </a:ext>
              </a:extLst>
            </p:cNvPr>
            <p:cNvSpPr/>
            <p:nvPr/>
          </p:nvSpPr>
          <p:spPr>
            <a:xfrm>
              <a:off x="6899304" y="3337854"/>
              <a:ext cx="152260" cy="133660"/>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Isosceles Triangle 42">
              <a:extLst>
                <a:ext uri="{FF2B5EF4-FFF2-40B4-BE49-F238E27FC236}">
                  <a16:creationId xmlns:a16="http://schemas.microsoft.com/office/drawing/2014/main" id="{521E3338-8785-4DC7-8515-02DFCB4F65A1}"/>
                </a:ext>
              </a:extLst>
            </p:cNvPr>
            <p:cNvSpPr/>
            <p:nvPr/>
          </p:nvSpPr>
          <p:spPr>
            <a:xfrm>
              <a:off x="6959555" y="3724175"/>
              <a:ext cx="152260" cy="133660"/>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Isosceles Triangle 43">
              <a:extLst>
                <a:ext uri="{FF2B5EF4-FFF2-40B4-BE49-F238E27FC236}">
                  <a16:creationId xmlns:a16="http://schemas.microsoft.com/office/drawing/2014/main" id="{FEC437B5-67ED-46C1-BDCE-313DB7A989F2}"/>
                </a:ext>
              </a:extLst>
            </p:cNvPr>
            <p:cNvSpPr/>
            <p:nvPr/>
          </p:nvSpPr>
          <p:spPr>
            <a:xfrm>
              <a:off x="8643039" y="4167196"/>
              <a:ext cx="152260" cy="133660"/>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a:extLst>
                <a:ext uri="{FF2B5EF4-FFF2-40B4-BE49-F238E27FC236}">
                  <a16:creationId xmlns:a16="http://schemas.microsoft.com/office/drawing/2014/main" id="{4DA19A47-BDA0-4917-AF8E-818E6DCE2C34}"/>
                </a:ext>
              </a:extLst>
            </p:cNvPr>
            <p:cNvSpPr/>
            <p:nvPr/>
          </p:nvSpPr>
          <p:spPr>
            <a:xfrm>
              <a:off x="8591263" y="4109031"/>
              <a:ext cx="136071" cy="13225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Isosceles Triangle 46">
              <a:extLst>
                <a:ext uri="{FF2B5EF4-FFF2-40B4-BE49-F238E27FC236}">
                  <a16:creationId xmlns:a16="http://schemas.microsoft.com/office/drawing/2014/main" id="{A3F836A2-0766-4DD1-907D-C65121A8AFD8}"/>
                </a:ext>
              </a:extLst>
            </p:cNvPr>
            <p:cNvSpPr/>
            <p:nvPr/>
          </p:nvSpPr>
          <p:spPr>
            <a:xfrm>
              <a:off x="10084506" y="3862886"/>
              <a:ext cx="152260" cy="133660"/>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Oval 12">
              <a:extLst>
                <a:ext uri="{FF2B5EF4-FFF2-40B4-BE49-F238E27FC236}">
                  <a16:creationId xmlns:a16="http://schemas.microsoft.com/office/drawing/2014/main" id="{BD9BC3B6-0D64-4CB7-946C-68090A8EE208}"/>
                </a:ext>
              </a:extLst>
            </p:cNvPr>
            <p:cNvSpPr/>
            <p:nvPr/>
          </p:nvSpPr>
          <p:spPr>
            <a:xfrm>
              <a:off x="4350263" y="3451793"/>
              <a:ext cx="136071" cy="13225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Rectangle 26">
              <a:extLst>
                <a:ext uri="{FF2B5EF4-FFF2-40B4-BE49-F238E27FC236}">
                  <a16:creationId xmlns:a16="http://schemas.microsoft.com/office/drawing/2014/main" id="{F2FEA9EE-EA89-4FC3-B569-BA5FEA376A29}"/>
                </a:ext>
              </a:extLst>
            </p:cNvPr>
            <p:cNvSpPr/>
            <p:nvPr/>
          </p:nvSpPr>
          <p:spPr>
            <a:xfrm>
              <a:off x="9443522" y="4447319"/>
              <a:ext cx="123807" cy="115741"/>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Oval 27">
              <a:extLst>
                <a:ext uri="{FF2B5EF4-FFF2-40B4-BE49-F238E27FC236}">
                  <a16:creationId xmlns:a16="http://schemas.microsoft.com/office/drawing/2014/main" id="{0E7A6F24-77A4-4D57-BB83-2BBE036F835B}"/>
                </a:ext>
              </a:extLst>
            </p:cNvPr>
            <p:cNvSpPr/>
            <p:nvPr/>
          </p:nvSpPr>
          <p:spPr>
            <a:xfrm>
              <a:off x="9467525" y="4545094"/>
              <a:ext cx="136071" cy="13225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Sonne 53"/>
            <p:cNvSpPr/>
            <p:nvPr/>
          </p:nvSpPr>
          <p:spPr>
            <a:xfrm>
              <a:off x="8628620" y="4017157"/>
              <a:ext cx="244198" cy="261257"/>
            </a:xfrm>
            <a:prstGeom prst="su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feld 14">
            <a:extLst>
              <a:ext uri="{FF2B5EF4-FFF2-40B4-BE49-F238E27FC236}">
                <a16:creationId xmlns:a16="http://schemas.microsoft.com/office/drawing/2014/main" id="{4F0A146B-89F3-4325-9C7B-D4E346FC812D}"/>
              </a:ext>
            </a:extLst>
          </p:cNvPr>
          <p:cNvSpPr txBox="1"/>
          <p:nvPr/>
        </p:nvSpPr>
        <p:spPr>
          <a:xfrm>
            <a:off x="7960712" y="6105972"/>
            <a:ext cx="4231287" cy="369332"/>
          </a:xfrm>
          <a:prstGeom prst="rect">
            <a:avLst/>
          </a:prstGeom>
          <a:noFill/>
        </p:spPr>
        <p:txBody>
          <a:bodyPr wrap="none" rtlCol="0">
            <a:spAutoFit/>
          </a:bodyPr>
          <a:lstStyle/>
          <a:p>
            <a:r>
              <a:rPr lang="en-US" dirty="0">
                <a:solidFill>
                  <a:schemeClr val="bg1"/>
                </a:solidFill>
                <a:hlinkClick r:id="rId4"/>
              </a:rPr>
              <a:t>Click here for List of oneM2M deployments</a:t>
            </a:r>
            <a:endParaRPr lang="en-US" dirty="0"/>
          </a:p>
        </p:txBody>
      </p:sp>
    </p:spTree>
    <p:extLst>
      <p:ext uri="{BB962C8B-B14F-4D97-AF65-F5344CB8AC3E}">
        <p14:creationId xmlns:p14="http://schemas.microsoft.com/office/powerpoint/2010/main" val="4224426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p:txBody>
          <a:bodyPr/>
          <a:lstStyle/>
          <a:p>
            <a:fld id="{163F5A94-8458-4F17-AD3C-1A083E20221D}" type="slidenum">
              <a:rPr lang="en-US" smtClean="0"/>
              <a:t>16</a:t>
            </a:fld>
            <a:endParaRPr lang="en-US"/>
          </a:p>
        </p:txBody>
      </p:sp>
      <p:sp>
        <p:nvSpPr>
          <p:cNvPr id="5" name="Titel 4"/>
          <p:cNvSpPr>
            <a:spLocks noGrp="1"/>
          </p:cNvSpPr>
          <p:nvPr>
            <p:ph type="title"/>
          </p:nvPr>
        </p:nvSpPr>
        <p:spPr>
          <a:xfrm>
            <a:off x="334696" y="-25870"/>
            <a:ext cx="7850299" cy="1173570"/>
          </a:xfrm>
        </p:spPr>
        <p:txBody>
          <a:bodyPr/>
          <a:lstStyle/>
          <a:p>
            <a:r>
              <a:rPr lang="en-US" dirty="0"/>
              <a:t>Organization</a:t>
            </a:r>
          </a:p>
        </p:txBody>
      </p:sp>
      <p:sp>
        <p:nvSpPr>
          <p:cNvPr id="6" name="Rectangle: Rounded Corners 5">
            <a:extLst>
              <a:ext uri="{FF2B5EF4-FFF2-40B4-BE49-F238E27FC236}">
                <a16:creationId xmlns:a16="http://schemas.microsoft.com/office/drawing/2014/main" id="{A0ADA59D-5EA5-481C-9AAB-BAA39BF6D712}"/>
              </a:ext>
            </a:extLst>
          </p:cNvPr>
          <p:cNvSpPr/>
          <p:nvPr/>
        </p:nvSpPr>
        <p:spPr>
          <a:xfrm>
            <a:off x="4108861" y="2011671"/>
            <a:ext cx="1780674" cy="818868"/>
          </a:xfrm>
          <a:prstGeom prst="roundRect">
            <a:avLst/>
          </a:prstGeom>
          <a:solidFill>
            <a:srgbClr val="B4202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lumMod val="95000"/>
                  </a:schemeClr>
                </a:solidFill>
              </a:rPr>
              <a:t>Steering</a:t>
            </a:r>
            <a:br>
              <a:rPr lang="en-GB" dirty="0">
                <a:solidFill>
                  <a:schemeClr val="bg1">
                    <a:lumMod val="95000"/>
                  </a:schemeClr>
                </a:solidFill>
              </a:rPr>
            </a:br>
            <a:r>
              <a:rPr lang="en-GB" dirty="0">
                <a:solidFill>
                  <a:schemeClr val="bg1">
                    <a:lumMod val="95000"/>
                  </a:schemeClr>
                </a:solidFill>
              </a:rPr>
              <a:t>Committee</a:t>
            </a:r>
          </a:p>
        </p:txBody>
      </p:sp>
      <p:sp>
        <p:nvSpPr>
          <p:cNvPr id="19" name="Rectangle: Rounded Corners 18">
            <a:extLst>
              <a:ext uri="{FF2B5EF4-FFF2-40B4-BE49-F238E27FC236}">
                <a16:creationId xmlns:a16="http://schemas.microsoft.com/office/drawing/2014/main" id="{1ACE7610-5931-4F7E-9C63-0C7F85342EBB}"/>
              </a:ext>
            </a:extLst>
          </p:cNvPr>
          <p:cNvSpPr/>
          <p:nvPr/>
        </p:nvSpPr>
        <p:spPr>
          <a:xfrm>
            <a:off x="4108861" y="3423468"/>
            <a:ext cx="1925053" cy="846405"/>
          </a:xfrm>
          <a:prstGeom prst="roundRect">
            <a:avLst/>
          </a:prstGeom>
          <a:solidFill>
            <a:srgbClr val="A0A0A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2"/>
                </a:solidFill>
              </a:rPr>
              <a:t>Technical</a:t>
            </a:r>
            <a:br>
              <a:rPr lang="en-GB" dirty="0">
                <a:solidFill>
                  <a:schemeClr val="tx2"/>
                </a:solidFill>
              </a:rPr>
            </a:br>
            <a:r>
              <a:rPr lang="en-GB" dirty="0">
                <a:solidFill>
                  <a:schemeClr val="tx2"/>
                </a:solidFill>
              </a:rPr>
              <a:t>Plenary</a:t>
            </a:r>
          </a:p>
        </p:txBody>
      </p:sp>
      <p:sp>
        <p:nvSpPr>
          <p:cNvPr id="25" name="Rectangle: Rounded Corners 24">
            <a:extLst>
              <a:ext uri="{FF2B5EF4-FFF2-40B4-BE49-F238E27FC236}">
                <a16:creationId xmlns:a16="http://schemas.microsoft.com/office/drawing/2014/main" id="{52A89CEA-AF09-4A6E-BFB3-804B6E92691B}"/>
              </a:ext>
            </a:extLst>
          </p:cNvPr>
          <p:cNvSpPr/>
          <p:nvPr/>
        </p:nvSpPr>
        <p:spPr>
          <a:xfrm>
            <a:off x="7345350" y="3471843"/>
            <a:ext cx="2241885" cy="222921"/>
          </a:xfrm>
          <a:prstGeom prst="roundRect">
            <a:avLst/>
          </a:prstGeom>
          <a:solidFill>
            <a:srgbClr val="A0A0A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2"/>
                </a:solidFill>
              </a:rPr>
              <a:t>Work Programme</a:t>
            </a:r>
          </a:p>
        </p:txBody>
      </p:sp>
      <p:sp>
        <p:nvSpPr>
          <p:cNvPr id="26" name="Rectangle: Rounded Corners 25">
            <a:extLst>
              <a:ext uri="{FF2B5EF4-FFF2-40B4-BE49-F238E27FC236}">
                <a16:creationId xmlns:a16="http://schemas.microsoft.com/office/drawing/2014/main" id="{58B796D1-9864-4FDB-8690-ED59454A4283}"/>
              </a:ext>
            </a:extLst>
          </p:cNvPr>
          <p:cNvSpPr/>
          <p:nvPr/>
        </p:nvSpPr>
        <p:spPr>
          <a:xfrm>
            <a:off x="7345353" y="3731928"/>
            <a:ext cx="2241885" cy="222921"/>
          </a:xfrm>
          <a:prstGeom prst="roundRect">
            <a:avLst/>
          </a:prstGeom>
          <a:solidFill>
            <a:srgbClr val="A0A0A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2"/>
                </a:solidFill>
              </a:rPr>
              <a:t>Coordination Group</a:t>
            </a:r>
          </a:p>
        </p:txBody>
      </p:sp>
      <p:sp>
        <p:nvSpPr>
          <p:cNvPr id="27" name="Rectangle: Rounded Corners 26">
            <a:extLst>
              <a:ext uri="{FF2B5EF4-FFF2-40B4-BE49-F238E27FC236}">
                <a16:creationId xmlns:a16="http://schemas.microsoft.com/office/drawing/2014/main" id="{5E28D970-FB00-4664-9BDB-79A7FB3309C2}"/>
              </a:ext>
            </a:extLst>
          </p:cNvPr>
          <p:cNvSpPr/>
          <p:nvPr/>
        </p:nvSpPr>
        <p:spPr>
          <a:xfrm>
            <a:off x="7353370" y="3989664"/>
            <a:ext cx="2241885" cy="222921"/>
          </a:xfrm>
          <a:prstGeom prst="roundRect">
            <a:avLst/>
          </a:prstGeom>
          <a:solidFill>
            <a:srgbClr val="A0A0A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2"/>
                </a:solidFill>
              </a:rPr>
              <a:t>Methods of Work</a:t>
            </a:r>
          </a:p>
        </p:txBody>
      </p:sp>
      <p:cxnSp>
        <p:nvCxnSpPr>
          <p:cNvPr id="45" name="Straight Connector 44">
            <a:extLst>
              <a:ext uri="{FF2B5EF4-FFF2-40B4-BE49-F238E27FC236}">
                <a16:creationId xmlns:a16="http://schemas.microsoft.com/office/drawing/2014/main" id="{8160B69E-2378-4807-8924-6D48BC61CC55}"/>
              </a:ext>
            </a:extLst>
          </p:cNvPr>
          <p:cNvCxnSpPr>
            <a:stCxn id="6" idx="3"/>
          </p:cNvCxnSpPr>
          <p:nvPr/>
        </p:nvCxnSpPr>
        <p:spPr>
          <a:xfrm flipV="1">
            <a:off x="5889535" y="2421104"/>
            <a:ext cx="950495" cy="1"/>
          </a:xfrm>
          <a:prstGeom prst="line">
            <a:avLst/>
          </a:prstGeom>
        </p:spPr>
        <p:style>
          <a:lnRef idx="3">
            <a:schemeClr val="accent1"/>
          </a:lnRef>
          <a:fillRef idx="0">
            <a:schemeClr val="accent1"/>
          </a:fillRef>
          <a:effectRef idx="2">
            <a:schemeClr val="accent1"/>
          </a:effectRef>
          <a:fontRef idx="minor">
            <a:schemeClr val="tx1"/>
          </a:fontRef>
        </p:style>
      </p:cxnSp>
      <p:cxnSp>
        <p:nvCxnSpPr>
          <p:cNvPr id="48" name="Straight Connector 47">
            <a:extLst>
              <a:ext uri="{FF2B5EF4-FFF2-40B4-BE49-F238E27FC236}">
                <a16:creationId xmlns:a16="http://schemas.microsoft.com/office/drawing/2014/main" id="{141D02BF-DCB2-4A6C-AE1F-EFC3803F20FC}"/>
              </a:ext>
            </a:extLst>
          </p:cNvPr>
          <p:cNvCxnSpPr>
            <a:cxnSpLocks/>
          </p:cNvCxnSpPr>
          <p:nvPr/>
        </p:nvCxnSpPr>
        <p:spPr>
          <a:xfrm>
            <a:off x="6848041" y="3583303"/>
            <a:ext cx="0" cy="517822"/>
          </a:xfrm>
          <a:prstGeom prst="line">
            <a:avLst/>
          </a:prstGeom>
        </p:spPr>
        <p:style>
          <a:lnRef idx="3">
            <a:schemeClr val="accent1"/>
          </a:lnRef>
          <a:fillRef idx="0">
            <a:schemeClr val="accent1"/>
          </a:fillRef>
          <a:effectRef idx="2">
            <a:schemeClr val="accent1"/>
          </a:effectRef>
          <a:fontRef idx="minor">
            <a:schemeClr val="tx1"/>
          </a:fontRef>
        </p:style>
      </p:cxnSp>
      <p:cxnSp>
        <p:nvCxnSpPr>
          <p:cNvPr id="51" name="Straight Connector 50">
            <a:extLst>
              <a:ext uri="{FF2B5EF4-FFF2-40B4-BE49-F238E27FC236}">
                <a16:creationId xmlns:a16="http://schemas.microsoft.com/office/drawing/2014/main" id="{48012959-22EB-4286-86E4-AA28E76ECB3B}"/>
              </a:ext>
            </a:extLst>
          </p:cNvPr>
          <p:cNvCxnSpPr>
            <a:endCxn id="25" idx="1"/>
          </p:cNvCxnSpPr>
          <p:nvPr/>
        </p:nvCxnSpPr>
        <p:spPr>
          <a:xfrm>
            <a:off x="6848041" y="3578493"/>
            <a:ext cx="497309" cy="4811"/>
          </a:xfrm>
          <a:prstGeom prst="line">
            <a:avLst/>
          </a:prstGeom>
        </p:spPr>
        <p:style>
          <a:lnRef idx="3">
            <a:schemeClr val="accent1"/>
          </a:lnRef>
          <a:fillRef idx="0">
            <a:schemeClr val="accent1"/>
          </a:fillRef>
          <a:effectRef idx="2">
            <a:schemeClr val="accent1"/>
          </a:effectRef>
          <a:fontRef idx="minor">
            <a:schemeClr val="tx1"/>
          </a:fontRef>
        </p:style>
      </p:cxnSp>
      <p:cxnSp>
        <p:nvCxnSpPr>
          <p:cNvPr id="54" name="Straight Connector 53">
            <a:extLst>
              <a:ext uri="{FF2B5EF4-FFF2-40B4-BE49-F238E27FC236}">
                <a16:creationId xmlns:a16="http://schemas.microsoft.com/office/drawing/2014/main" id="{B68AB83A-415C-4673-A329-14CCC30C1230}"/>
              </a:ext>
            </a:extLst>
          </p:cNvPr>
          <p:cNvCxnSpPr>
            <a:endCxn id="26" idx="1"/>
          </p:cNvCxnSpPr>
          <p:nvPr/>
        </p:nvCxnSpPr>
        <p:spPr>
          <a:xfrm>
            <a:off x="6840030" y="3841351"/>
            <a:ext cx="505323" cy="2038"/>
          </a:xfrm>
          <a:prstGeom prst="line">
            <a:avLst/>
          </a:prstGeom>
        </p:spPr>
        <p:style>
          <a:lnRef idx="3">
            <a:schemeClr val="accent1"/>
          </a:lnRef>
          <a:fillRef idx="0">
            <a:schemeClr val="accent1"/>
          </a:fillRef>
          <a:effectRef idx="2">
            <a:schemeClr val="accent1"/>
          </a:effectRef>
          <a:fontRef idx="minor">
            <a:schemeClr val="tx1"/>
          </a:fontRef>
        </p:style>
      </p:cxnSp>
      <p:cxnSp>
        <p:nvCxnSpPr>
          <p:cNvPr id="55" name="Straight Connector 54">
            <a:extLst>
              <a:ext uri="{FF2B5EF4-FFF2-40B4-BE49-F238E27FC236}">
                <a16:creationId xmlns:a16="http://schemas.microsoft.com/office/drawing/2014/main" id="{535FB88E-EFFE-46E5-AB0D-C919E05C6EC3}"/>
              </a:ext>
            </a:extLst>
          </p:cNvPr>
          <p:cNvCxnSpPr>
            <a:endCxn id="27" idx="1"/>
          </p:cNvCxnSpPr>
          <p:nvPr/>
        </p:nvCxnSpPr>
        <p:spPr>
          <a:xfrm flipV="1">
            <a:off x="6862080" y="4101125"/>
            <a:ext cx="491290" cy="404"/>
          </a:xfrm>
          <a:prstGeom prst="line">
            <a:avLst/>
          </a:prstGeom>
        </p:spPr>
        <p:style>
          <a:lnRef idx="3">
            <a:schemeClr val="accent1"/>
          </a:lnRef>
          <a:fillRef idx="0">
            <a:schemeClr val="accent1"/>
          </a:fillRef>
          <a:effectRef idx="2">
            <a:schemeClr val="accent1"/>
          </a:effectRef>
          <a:fontRef idx="minor">
            <a:schemeClr val="tx1"/>
          </a:fontRef>
        </p:style>
      </p:cxnSp>
      <p:cxnSp>
        <p:nvCxnSpPr>
          <p:cNvPr id="57" name="Straight Connector 56">
            <a:extLst>
              <a:ext uri="{FF2B5EF4-FFF2-40B4-BE49-F238E27FC236}">
                <a16:creationId xmlns:a16="http://schemas.microsoft.com/office/drawing/2014/main" id="{255D62EF-944E-4B9A-8B41-EBB64355317F}"/>
              </a:ext>
            </a:extLst>
          </p:cNvPr>
          <p:cNvCxnSpPr>
            <a:cxnSpLocks/>
          </p:cNvCxnSpPr>
          <p:nvPr/>
        </p:nvCxnSpPr>
        <p:spPr>
          <a:xfrm>
            <a:off x="6033914" y="3846670"/>
            <a:ext cx="814127" cy="0"/>
          </a:xfrm>
          <a:prstGeom prst="line">
            <a:avLst/>
          </a:prstGeom>
        </p:spPr>
        <p:style>
          <a:lnRef idx="3">
            <a:schemeClr val="accent1"/>
          </a:lnRef>
          <a:fillRef idx="0">
            <a:schemeClr val="accent1"/>
          </a:fillRef>
          <a:effectRef idx="2">
            <a:schemeClr val="accent1"/>
          </a:effectRef>
          <a:fontRef idx="minor">
            <a:schemeClr val="tx1"/>
          </a:fontRef>
        </p:style>
      </p:cxnSp>
      <p:sp>
        <p:nvSpPr>
          <p:cNvPr id="62" name="Rectangle: Rounded Corners 61">
            <a:extLst>
              <a:ext uri="{FF2B5EF4-FFF2-40B4-BE49-F238E27FC236}">
                <a16:creationId xmlns:a16="http://schemas.microsoft.com/office/drawing/2014/main" id="{DF2211F2-8512-41EA-8533-F3FC9637EE99}"/>
              </a:ext>
            </a:extLst>
          </p:cNvPr>
          <p:cNvSpPr/>
          <p:nvPr/>
        </p:nvSpPr>
        <p:spPr>
          <a:xfrm>
            <a:off x="1385144" y="4790761"/>
            <a:ext cx="2160000" cy="612000"/>
          </a:xfrm>
          <a:prstGeom prst="roundRect">
            <a:avLst/>
          </a:prstGeom>
          <a:solidFill>
            <a:srgbClr val="A0A0A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2"/>
                </a:solidFill>
              </a:rPr>
              <a:t>RDM</a:t>
            </a:r>
          </a:p>
        </p:txBody>
      </p:sp>
      <p:sp>
        <p:nvSpPr>
          <p:cNvPr id="63" name="Rectangle: Rounded Corners 62">
            <a:extLst>
              <a:ext uri="{FF2B5EF4-FFF2-40B4-BE49-F238E27FC236}">
                <a16:creationId xmlns:a16="http://schemas.microsoft.com/office/drawing/2014/main" id="{AA979856-C006-4893-AAE8-640A15E3E3D0}"/>
              </a:ext>
            </a:extLst>
          </p:cNvPr>
          <p:cNvSpPr/>
          <p:nvPr/>
        </p:nvSpPr>
        <p:spPr>
          <a:xfrm>
            <a:off x="6522141" y="4776348"/>
            <a:ext cx="2160000" cy="612000"/>
          </a:xfrm>
          <a:prstGeom prst="roundRect">
            <a:avLst/>
          </a:prstGeom>
          <a:solidFill>
            <a:srgbClr val="A0A0A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2"/>
                </a:solidFill>
              </a:rPr>
              <a:t>TDE</a:t>
            </a:r>
          </a:p>
        </p:txBody>
      </p:sp>
      <p:sp>
        <p:nvSpPr>
          <p:cNvPr id="64" name="Rectangle: Rounded Corners 63">
            <a:extLst>
              <a:ext uri="{FF2B5EF4-FFF2-40B4-BE49-F238E27FC236}">
                <a16:creationId xmlns:a16="http://schemas.microsoft.com/office/drawing/2014/main" id="{5B4341E7-C1F5-450A-AE4F-AAE0FC87C23D}"/>
              </a:ext>
            </a:extLst>
          </p:cNvPr>
          <p:cNvSpPr/>
          <p:nvPr/>
        </p:nvSpPr>
        <p:spPr>
          <a:xfrm>
            <a:off x="3991436" y="4774055"/>
            <a:ext cx="2160000" cy="612000"/>
          </a:xfrm>
          <a:prstGeom prst="roundRect">
            <a:avLst/>
          </a:prstGeom>
          <a:solidFill>
            <a:srgbClr val="A0A0A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2"/>
                </a:solidFill>
              </a:rPr>
              <a:t>SDS</a:t>
            </a:r>
          </a:p>
        </p:txBody>
      </p:sp>
      <p:cxnSp>
        <p:nvCxnSpPr>
          <p:cNvPr id="69" name="Straight Connector 68">
            <a:extLst>
              <a:ext uri="{FF2B5EF4-FFF2-40B4-BE49-F238E27FC236}">
                <a16:creationId xmlns:a16="http://schemas.microsoft.com/office/drawing/2014/main" id="{161DFB64-D64A-4506-85AB-0B86D2FCB78B}"/>
              </a:ext>
            </a:extLst>
          </p:cNvPr>
          <p:cNvCxnSpPr/>
          <p:nvPr/>
        </p:nvCxnSpPr>
        <p:spPr>
          <a:xfrm>
            <a:off x="2473858" y="4565963"/>
            <a:ext cx="5128283" cy="13167"/>
          </a:xfrm>
          <a:prstGeom prst="line">
            <a:avLst/>
          </a:prstGeom>
        </p:spPr>
        <p:style>
          <a:lnRef idx="3">
            <a:schemeClr val="accent1"/>
          </a:lnRef>
          <a:fillRef idx="0">
            <a:schemeClr val="accent1"/>
          </a:fillRef>
          <a:effectRef idx="2">
            <a:schemeClr val="accent1"/>
          </a:effectRef>
          <a:fontRef idx="minor">
            <a:schemeClr val="tx1"/>
          </a:fontRef>
        </p:style>
      </p:cxnSp>
      <p:cxnSp>
        <p:nvCxnSpPr>
          <p:cNvPr id="71" name="Straight Connector 70">
            <a:extLst>
              <a:ext uri="{FF2B5EF4-FFF2-40B4-BE49-F238E27FC236}">
                <a16:creationId xmlns:a16="http://schemas.microsoft.com/office/drawing/2014/main" id="{C9F07F7E-0AD5-4568-AC45-0507C53F6B90}"/>
              </a:ext>
            </a:extLst>
          </p:cNvPr>
          <p:cNvCxnSpPr>
            <a:endCxn id="62" idx="0"/>
          </p:cNvCxnSpPr>
          <p:nvPr/>
        </p:nvCxnSpPr>
        <p:spPr>
          <a:xfrm flipH="1">
            <a:off x="2465144" y="4565963"/>
            <a:ext cx="6241" cy="224798"/>
          </a:xfrm>
          <a:prstGeom prst="line">
            <a:avLst/>
          </a:prstGeom>
        </p:spPr>
        <p:style>
          <a:lnRef idx="3">
            <a:schemeClr val="accent1"/>
          </a:lnRef>
          <a:fillRef idx="0">
            <a:schemeClr val="accent1"/>
          </a:fillRef>
          <a:effectRef idx="2">
            <a:schemeClr val="accent1"/>
          </a:effectRef>
          <a:fontRef idx="minor">
            <a:schemeClr val="tx1"/>
          </a:fontRef>
        </p:style>
      </p:cxnSp>
      <p:cxnSp>
        <p:nvCxnSpPr>
          <p:cNvPr id="73" name="Straight Connector 72">
            <a:extLst>
              <a:ext uri="{FF2B5EF4-FFF2-40B4-BE49-F238E27FC236}">
                <a16:creationId xmlns:a16="http://schemas.microsoft.com/office/drawing/2014/main" id="{E21AFA85-EDFE-4796-B2F9-7BD533FFDDE9}"/>
              </a:ext>
            </a:extLst>
          </p:cNvPr>
          <p:cNvCxnSpPr>
            <a:endCxn id="64" idx="0"/>
          </p:cNvCxnSpPr>
          <p:nvPr/>
        </p:nvCxnSpPr>
        <p:spPr>
          <a:xfrm>
            <a:off x="5071387" y="4576159"/>
            <a:ext cx="49" cy="197896"/>
          </a:xfrm>
          <a:prstGeom prst="line">
            <a:avLst/>
          </a:prstGeom>
        </p:spPr>
        <p:style>
          <a:lnRef idx="3">
            <a:schemeClr val="accent1"/>
          </a:lnRef>
          <a:fillRef idx="0">
            <a:schemeClr val="accent1"/>
          </a:fillRef>
          <a:effectRef idx="2">
            <a:schemeClr val="accent1"/>
          </a:effectRef>
          <a:fontRef idx="minor">
            <a:schemeClr val="tx1"/>
          </a:fontRef>
        </p:style>
      </p:cxnSp>
      <p:cxnSp>
        <p:nvCxnSpPr>
          <p:cNvPr id="76" name="Straight Connector 75">
            <a:extLst>
              <a:ext uri="{FF2B5EF4-FFF2-40B4-BE49-F238E27FC236}">
                <a16:creationId xmlns:a16="http://schemas.microsoft.com/office/drawing/2014/main" id="{D4668AC4-40AC-4844-8959-FCD3CF6A9F66}"/>
              </a:ext>
            </a:extLst>
          </p:cNvPr>
          <p:cNvCxnSpPr/>
          <p:nvPr/>
        </p:nvCxnSpPr>
        <p:spPr>
          <a:xfrm>
            <a:off x="7602141" y="4587262"/>
            <a:ext cx="8709" cy="189086"/>
          </a:xfrm>
          <a:prstGeom prst="line">
            <a:avLst/>
          </a:prstGeom>
        </p:spPr>
        <p:style>
          <a:lnRef idx="3">
            <a:schemeClr val="accent1"/>
          </a:lnRef>
          <a:fillRef idx="0">
            <a:schemeClr val="accent1"/>
          </a:fillRef>
          <a:effectRef idx="2">
            <a:schemeClr val="accent1"/>
          </a:effectRef>
          <a:fontRef idx="minor">
            <a:schemeClr val="tx1"/>
          </a:fontRef>
        </p:style>
      </p:cxnSp>
      <p:cxnSp>
        <p:nvCxnSpPr>
          <p:cNvPr id="80" name="Straight Connector 79">
            <a:extLst>
              <a:ext uri="{FF2B5EF4-FFF2-40B4-BE49-F238E27FC236}">
                <a16:creationId xmlns:a16="http://schemas.microsoft.com/office/drawing/2014/main" id="{58BE5149-927E-4F40-B568-617D85096178}"/>
              </a:ext>
            </a:extLst>
          </p:cNvPr>
          <p:cNvCxnSpPr>
            <a:stCxn id="19" idx="2"/>
          </p:cNvCxnSpPr>
          <p:nvPr/>
        </p:nvCxnSpPr>
        <p:spPr>
          <a:xfrm flipH="1">
            <a:off x="5071387" y="4269873"/>
            <a:ext cx="1" cy="306286"/>
          </a:xfrm>
          <a:prstGeom prst="line">
            <a:avLst/>
          </a:prstGeom>
        </p:spPr>
        <p:style>
          <a:lnRef idx="3">
            <a:schemeClr val="accent1"/>
          </a:lnRef>
          <a:fillRef idx="0">
            <a:schemeClr val="accent1"/>
          </a:fillRef>
          <a:effectRef idx="2">
            <a:schemeClr val="accent1"/>
          </a:effectRef>
          <a:fontRef idx="minor">
            <a:schemeClr val="tx1"/>
          </a:fontRef>
        </p:style>
      </p:cxnSp>
      <p:cxnSp>
        <p:nvCxnSpPr>
          <p:cNvPr id="91" name="Straight Connector 90">
            <a:extLst>
              <a:ext uri="{FF2B5EF4-FFF2-40B4-BE49-F238E27FC236}">
                <a16:creationId xmlns:a16="http://schemas.microsoft.com/office/drawing/2014/main" id="{80B86CE3-392C-4B2F-9022-5E3C5A952284}"/>
              </a:ext>
            </a:extLst>
          </p:cNvPr>
          <p:cNvCxnSpPr>
            <a:cxnSpLocks/>
          </p:cNvCxnSpPr>
          <p:nvPr/>
        </p:nvCxnSpPr>
        <p:spPr>
          <a:xfrm flipH="1">
            <a:off x="5071388" y="2829579"/>
            <a:ext cx="880" cy="592940"/>
          </a:xfrm>
          <a:prstGeom prst="line">
            <a:avLst/>
          </a:prstGeom>
        </p:spPr>
        <p:style>
          <a:lnRef idx="3">
            <a:schemeClr val="accent1"/>
          </a:lnRef>
          <a:fillRef idx="0">
            <a:schemeClr val="accent1"/>
          </a:fillRef>
          <a:effectRef idx="2">
            <a:schemeClr val="accent1"/>
          </a:effectRef>
          <a:fontRef idx="minor">
            <a:schemeClr val="tx1"/>
          </a:fontRef>
        </p:style>
      </p:cxnSp>
      <p:sp>
        <p:nvSpPr>
          <p:cNvPr id="60" name="Textfeld 59"/>
          <p:cNvSpPr txBox="1"/>
          <p:nvPr/>
        </p:nvSpPr>
        <p:spPr>
          <a:xfrm rot="16200000">
            <a:off x="141056" y="2322048"/>
            <a:ext cx="1268630" cy="369332"/>
          </a:xfrm>
          <a:prstGeom prst="rect">
            <a:avLst/>
          </a:prstGeom>
          <a:solidFill>
            <a:srgbClr val="C00000"/>
          </a:solidFill>
        </p:spPr>
        <p:txBody>
          <a:bodyPr wrap="square" rtlCol="0">
            <a:spAutoFit/>
          </a:bodyPr>
          <a:lstStyle/>
          <a:p>
            <a:pPr algn="ctr"/>
            <a:r>
              <a:rPr lang="en-US" dirty="0">
                <a:solidFill>
                  <a:schemeClr val="bg1"/>
                </a:solidFill>
              </a:rPr>
              <a:t>Partners</a:t>
            </a:r>
          </a:p>
        </p:txBody>
      </p:sp>
      <p:sp>
        <p:nvSpPr>
          <p:cNvPr id="68" name="Textfeld 67"/>
          <p:cNvSpPr txBox="1"/>
          <p:nvPr/>
        </p:nvSpPr>
        <p:spPr>
          <a:xfrm rot="16200000">
            <a:off x="-375940" y="4282228"/>
            <a:ext cx="2302624" cy="369332"/>
          </a:xfrm>
          <a:prstGeom prst="rect">
            <a:avLst/>
          </a:prstGeom>
          <a:solidFill>
            <a:schemeClr val="tx1">
              <a:lumMod val="65000"/>
              <a:lumOff val="35000"/>
            </a:schemeClr>
          </a:solidFill>
        </p:spPr>
        <p:txBody>
          <a:bodyPr wrap="square" rtlCol="0">
            <a:spAutoFit/>
          </a:bodyPr>
          <a:lstStyle/>
          <a:p>
            <a:pPr algn="ctr"/>
            <a:r>
              <a:rPr lang="en-US" dirty="0">
                <a:solidFill>
                  <a:schemeClr val="bg1"/>
                </a:solidFill>
              </a:rPr>
              <a:t>Members / Partners</a:t>
            </a:r>
          </a:p>
        </p:txBody>
      </p:sp>
      <p:sp>
        <p:nvSpPr>
          <p:cNvPr id="70" name="Textfeld 69"/>
          <p:cNvSpPr txBox="1"/>
          <p:nvPr/>
        </p:nvSpPr>
        <p:spPr>
          <a:xfrm>
            <a:off x="334696" y="915337"/>
            <a:ext cx="4173771" cy="276999"/>
          </a:xfrm>
          <a:prstGeom prst="rect">
            <a:avLst/>
          </a:prstGeom>
          <a:noFill/>
        </p:spPr>
        <p:txBody>
          <a:bodyPr wrap="none" rtlCol="0">
            <a:spAutoFit/>
          </a:bodyPr>
          <a:lstStyle/>
          <a:p>
            <a:r>
              <a:rPr lang="en-US" sz="1200" dirty="0"/>
              <a:t>http://onem2m.org/about-onem2m/organisation-and-structure</a:t>
            </a:r>
          </a:p>
        </p:txBody>
      </p:sp>
      <p:sp>
        <p:nvSpPr>
          <p:cNvPr id="18" name="Textfeld 17"/>
          <p:cNvSpPr txBox="1"/>
          <p:nvPr/>
        </p:nvSpPr>
        <p:spPr>
          <a:xfrm>
            <a:off x="1598935" y="5145183"/>
            <a:ext cx="1818126" cy="230832"/>
          </a:xfrm>
          <a:prstGeom prst="rect">
            <a:avLst/>
          </a:prstGeom>
          <a:noFill/>
        </p:spPr>
        <p:txBody>
          <a:bodyPr wrap="none" rtlCol="0">
            <a:spAutoFit/>
          </a:bodyPr>
          <a:lstStyle/>
          <a:p>
            <a:r>
              <a:rPr lang="en-US" sz="900" dirty="0"/>
              <a:t>Requirements and Domain Models</a:t>
            </a:r>
          </a:p>
        </p:txBody>
      </p:sp>
      <p:sp>
        <p:nvSpPr>
          <p:cNvPr id="74" name="Textfeld 73"/>
          <p:cNvSpPr txBox="1"/>
          <p:nvPr/>
        </p:nvSpPr>
        <p:spPr>
          <a:xfrm>
            <a:off x="4325446" y="5145183"/>
            <a:ext cx="1471878" cy="230832"/>
          </a:xfrm>
          <a:prstGeom prst="rect">
            <a:avLst/>
          </a:prstGeom>
          <a:noFill/>
        </p:spPr>
        <p:txBody>
          <a:bodyPr wrap="none" rtlCol="0">
            <a:spAutoFit/>
          </a:bodyPr>
          <a:lstStyle/>
          <a:p>
            <a:r>
              <a:rPr lang="en-US" sz="900" dirty="0"/>
              <a:t>System Design and Security</a:t>
            </a:r>
          </a:p>
        </p:txBody>
      </p:sp>
      <p:sp>
        <p:nvSpPr>
          <p:cNvPr id="75" name="Textfeld 74"/>
          <p:cNvSpPr txBox="1"/>
          <p:nvPr/>
        </p:nvSpPr>
        <p:spPr>
          <a:xfrm>
            <a:off x="6701787" y="5145183"/>
            <a:ext cx="1818126" cy="230832"/>
          </a:xfrm>
          <a:prstGeom prst="rect">
            <a:avLst/>
          </a:prstGeom>
          <a:noFill/>
        </p:spPr>
        <p:txBody>
          <a:bodyPr wrap="none" rtlCol="0">
            <a:spAutoFit/>
          </a:bodyPr>
          <a:lstStyle/>
          <a:p>
            <a:r>
              <a:rPr lang="en-US" sz="900" dirty="0"/>
              <a:t>Testing and Developers Ecosystem</a:t>
            </a:r>
          </a:p>
        </p:txBody>
      </p:sp>
      <p:grpSp>
        <p:nvGrpSpPr>
          <p:cNvPr id="7" name="Gruppieren 6">
            <a:extLst>
              <a:ext uri="{FF2B5EF4-FFF2-40B4-BE49-F238E27FC236}">
                <a16:creationId xmlns:a16="http://schemas.microsoft.com/office/drawing/2014/main" id="{CEDD77D9-8C96-4360-B762-90E766822C5A}"/>
              </a:ext>
            </a:extLst>
          </p:cNvPr>
          <p:cNvGrpSpPr/>
          <p:nvPr/>
        </p:nvGrpSpPr>
        <p:grpSpPr>
          <a:xfrm>
            <a:off x="6840030" y="1682925"/>
            <a:ext cx="2755234" cy="1469102"/>
            <a:chOff x="6840030" y="1814733"/>
            <a:chExt cx="2755234" cy="1469102"/>
          </a:xfrm>
        </p:grpSpPr>
        <p:sp>
          <p:nvSpPr>
            <p:cNvPr id="20" name="Rectangle: Rounded Corners 19">
              <a:extLst>
                <a:ext uri="{FF2B5EF4-FFF2-40B4-BE49-F238E27FC236}">
                  <a16:creationId xmlns:a16="http://schemas.microsoft.com/office/drawing/2014/main" id="{E56BABC5-A296-43A5-BDDE-88E201BD08EF}"/>
                </a:ext>
              </a:extLst>
            </p:cNvPr>
            <p:cNvSpPr/>
            <p:nvPr/>
          </p:nvSpPr>
          <p:spPr>
            <a:xfrm>
              <a:off x="7353380" y="1814733"/>
              <a:ext cx="2223838" cy="211375"/>
            </a:xfrm>
            <a:prstGeom prst="roundRect">
              <a:avLst/>
            </a:prstGeom>
            <a:solidFill>
              <a:srgbClr val="B4202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bg1">
                      <a:lumMod val="95000"/>
                    </a:schemeClr>
                  </a:solidFill>
                </a:rPr>
                <a:t>Finance</a:t>
              </a:r>
            </a:p>
          </p:txBody>
        </p:sp>
        <p:sp>
          <p:nvSpPr>
            <p:cNvPr id="21" name="Rectangle: Rounded Corners 20">
              <a:extLst>
                <a:ext uri="{FF2B5EF4-FFF2-40B4-BE49-F238E27FC236}">
                  <a16:creationId xmlns:a16="http://schemas.microsoft.com/office/drawing/2014/main" id="{0EC3DEA6-BA6B-4C03-8EE2-6548B4D792F4}"/>
                </a:ext>
              </a:extLst>
            </p:cNvPr>
            <p:cNvSpPr/>
            <p:nvPr/>
          </p:nvSpPr>
          <p:spPr>
            <a:xfrm>
              <a:off x="7341347" y="2073739"/>
              <a:ext cx="2241885" cy="214739"/>
            </a:xfrm>
            <a:prstGeom prst="roundRect">
              <a:avLst/>
            </a:prstGeom>
            <a:solidFill>
              <a:srgbClr val="B4202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bg1">
                      <a:lumMod val="95000"/>
                    </a:schemeClr>
                  </a:solidFill>
                </a:rPr>
                <a:t>Industry Liaison</a:t>
              </a:r>
            </a:p>
          </p:txBody>
        </p:sp>
        <p:sp>
          <p:nvSpPr>
            <p:cNvPr id="22" name="Rectangle: Rounded Corners 21">
              <a:extLst>
                <a:ext uri="{FF2B5EF4-FFF2-40B4-BE49-F238E27FC236}">
                  <a16:creationId xmlns:a16="http://schemas.microsoft.com/office/drawing/2014/main" id="{F991CDAB-96C9-4701-8E60-0B235E24D3B6}"/>
                </a:ext>
              </a:extLst>
            </p:cNvPr>
            <p:cNvSpPr/>
            <p:nvPr/>
          </p:nvSpPr>
          <p:spPr>
            <a:xfrm>
              <a:off x="7349379" y="2589871"/>
              <a:ext cx="2241885" cy="191893"/>
            </a:xfrm>
            <a:prstGeom prst="roundRect">
              <a:avLst/>
            </a:prstGeom>
            <a:solidFill>
              <a:srgbClr val="B4202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bg1">
                      <a:lumMod val="95000"/>
                    </a:schemeClr>
                  </a:solidFill>
                </a:rPr>
                <a:t>Marketing</a:t>
              </a:r>
            </a:p>
          </p:txBody>
        </p:sp>
        <p:sp>
          <p:nvSpPr>
            <p:cNvPr id="23" name="Rectangle: Rounded Corners 22">
              <a:extLst>
                <a:ext uri="{FF2B5EF4-FFF2-40B4-BE49-F238E27FC236}">
                  <a16:creationId xmlns:a16="http://schemas.microsoft.com/office/drawing/2014/main" id="{DDE20910-98CB-4A7B-A1A3-2260EACB235D}"/>
                </a:ext>
              </a:extLst>
            </p:cNvPr>
            <p:cNvSpPr/>
            <p:nvPr/>
          </p:nvSpPr>
          <p:spPr>
            <a:xfrm>
              <a:off x="7353379" y="2323052"/>
              <a:ext cx="2241885" cy="218410"/>
            </a:xfrm>
            <a:prstGeom prst="roundRect">
              <a:avLst/>
            </a:prstGeom>
            <a:solidFill>
              <a:srgbClr val="B4202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bg1">
                      <a:lumMod val="95000"/>
                    </a:schemeClr>
                  </a:solidFill>
                </a:rPr>
                <a:t>Legal</a:t>
              </a:r>
            </a:p>
          </p:txBody>
        </p:sp>
        <p:sp>
          <p:nvSpPr>
            <p:cNvPr id="24" name="Rectangle: Rounded Corners 23">
              <a:extLst>
                <a:ext uri="{FF2B5EF4-FFF2-40B4-BE49-F238E27FC236}">
                  <a16:creationId xmlns:a16="http://schemas.microsoft.com/office/drawing/2014/main" id="{C78D3F73-4FFF-4594-B15A-DEA63F3BE135}"/>
                </a:ext>
              </a:extLst>
            </p:cNvPr>
            <p:cNvSpPr/>
            <p:nvPr/>
          </p:nvSpPr>
          <p:spPr>
            <a:xfrm>
              <a:off x="7335333" y="2827241"/>
              <a:ext cx="2241885" cy="201450"/>
            </a:xfrm>
            <a:prstGeom prst="roundRect">
              <a:avLst/>
            </a:prstGeom>
            <a:solidFill>
              <a:srgbClr val="B4202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bg1">
                      <a:lumMod val="95000"/>
                    </a:schemeClr>
                  </a:solidFill>
                </a:rPr>
                <a:t>Methods/Procedures</a:t>
              </a:r>
            </a:p>
          </p:txBody>
        </p:sp>
        <p:cxnSp>
          <p:nvCxnSpPr>
            <p:cNvPr id="37" name="Straight Connector 36">
              <a:extLst>
                <a:ext uri="{FF2B5EF4-FFF2-40B4-BE49-F238E27FC236}">
                  <a16:creationId xmlns:a16="http://schemas.microsoft.com/office/drawing/2014/main" id="{00CE9E9C-88BB-4FD8-AEA7-8A8A0BC2AD8E}"/>
                </a:ext>
              </a:extLst>
            </p:cNvPr>
            <p:cNvCxnSpPr>
              <a:cxnSpLocks/>
            </p:cNvCxnSpPr>
            <p:nvPr/>
          </p:nvCxnSpPr>
          <p:spPr>
            <a:xfrm>
              <a:off x="6840030" y="1926950"/>
              <a:ext cx="0" cy="1238384"/>
            </a:xfrm>
            <a:prstGeom prst="line">
              <a:avLst/>
            </a:prstGeom>
          </p:spPr>
          <p:style>
            <a:lnRef idx="3">
              <a:schemeClr val="accent1"/>
            </a:lnRef>
            <a:fillRef idx="0">
              <a:schemeClr val="accent1"/>
            </a:fillRef>
            <a:effectRef idx="2">
              <a:schemeClr val="accent1"/>
            </a:effectRef>
            <a:fontRef idx="minor">
              <a:schemeClr val="tx1"/>
            </a:fontRef>
          </p:style>
        </p:cxnSp>
        <p:cxnSp>
          <p:nvCxnSpPr>
            <p:cNvPr id="39" name="Straight Connector 38">
              <a:extLst>
                <a:ext uri="{FF2B5EF4-FFF2-40B4-BE49-F238E27FC236}">
                  <a16:creationId xmlns:a16="http://schemas.microsoft.com/office/drawing/2014/main" id="{B927CECA-7325-4E60-A895-1E5E1BF07C0D}"/>
                </a:ext>
              </a:extLst>
            </p:cNvPr>
            <p:cNvCxnSpPr>
              <a:cxnSpLocks/>
              <a:endCxn id="20" idx="1"/>
            </p:cNvCxnSpPr>
            <p:nvPr/>
          </p:nvCxnSpPr>
          <p:spPr>
            <a:xfrm flipV="1">
              <a:off x="6840030" y="1920421"/>
              <a:ext cx="513350" cy="6530"/>
            </a:xfrm>
            <a:prstGeom prst="line">
              <a:avLst/>
            </a:prstGeom>
          </p:spPr>
          <p:style>
            <a:lnRef idx="3">
              <a:schemeClr val="accent1"/>
            </a:lnRef>
            <a:fillRef idx="0">
              <a:schemeClr val="accent1"/>
            </a:fillRef>
            <a:effectRef idx="2">
              <a:schemeClr val="accent1"/>
            </a:effectRef>
            <a:fontRef idx="minor">
              <a:schemeClr val="tx1"/>
            </a:fontRef>
          </p:style>
        </p:cxnSp>
        <p:cxnSp>
          <p:nvCxnSpPr>
            <p:cNvPr id="40" name="Straight Connector 39">
              <a:extLst>
                <a:ext uri="{FF2B5EF4-FFF2-40B4-BE49-F238E27FC236}">
                  <a16:creationId xmlns:a16="http://schemas.microsoft.com/office/drawing/2014/main" id="{172036B2-E9F9-46F3-B8E9-69954C94598E}"/>
                </a:ext>
              </a:extLst>
            </p:cNvPr>
            <p:cNvCxnSpPr/>
            <p:nvPr/>
          </p:nvCxnSpPr>
          <p:spPr>
            <a:xfrm>
              <a:off x="6852052" y="2176799"/>
              <a:ext cx="513349" cy="1"/>
            </a:xfrm>
            <a:prstGeom prst="line">
              <a:avLst/>
            </a:prstGeom>
          </p:spPr>
          <p:style>
            <a:lnRef idx="3">
              <a:schemeClr val="accent1"/>
            </a:lnRef>
            <a:fillRef idx="0">
              <a:schemeClr val="accent1"/>
            </a:fillRef>
            <a:effectRef idx="2">
              <a:schemeClr val="accent1"/>
            </a:effectRef>
            <a:fontRef idx="minor">
              <a:schemeClr val="tx1"/>
            </a:fontRef>
          </p:style>
        </p:cxnSp>
        <p:cxnSp>
          <p:nvCxnSpPr>
            <p:cNvPr id="41" name="Straight Connector 40">
              <a:extLst>
                <a:ext uri="{FF2B5EF4-FFF2-40B4-BE49-F238E27FC236}">
                  <a16:creationId xmlns:a16="http://schemas.microsoft.com/office/drawing/2014/main" id="{14DAD654-DE63-4EDA-B458-CC0503FFCF7F}"/>
                </a:ext>
              </a:extLst>
            </p:cNvPr>
            <p:cNvCxnSpPr/>
            <p:nvPr/>
          </p:nvCxnSpPr>
          <p:spPr>
            <a:xfrm>
              <a:off x="6844033" y="2445602"/>
              <a:ext cx="513349" cy="1"/>
            </a:xfrm>
            <a:prstGeom prst="line">
              <a:avLst/>
            </a:prstGeom>
            <a:ln/>
          </p:spPr>
          <p:style>
            <a:lnRef idx="3">
              <a:schemeClr val="accent1"/>
            </a:lnRef>
            <a:fillRef idx="0">
              <a:schemeClr val="accent1"/>
            </a:fillRef>
            <a:effectRef idx="2">
              <a:schemeClr val="accent1"/>
            </a:effectRef>
            <a:fontRef idx="minor">
              <a:schemeClr val="tx1"/>
            </a:fontRef>
          </p:style>
        </p:cxnSp>
        <p:cxnSp>
          <p:nvCxnSpPr>
            <p:cNvPr id="42" name="Straight Connector 41">
              <a:extLst>
                <a:ext uri="{FF2B5EF4-FFF2-40B4-BE49-F238E27FC236}">
                  <a16:creationId xmlns:a16="http://schemas.microsoft.com/office/drawing/2014/main" id="{6F35661C-E5AE-46B7-936F-D4ECDAAB3AD8}"/>
                </a:ext>
              </a:extLst>
            </p:cNvPr>
            <p:cNvCxnSpPr/>
            <p:nvPr/>
          </p:nvCxnSpPr>
          <p:spPr>
            <a:xfrm>
              <a:off x="6840030" y="2672821"/>
              <a:ext cx="513349" cy="1"/>
            </a:xfrm>
            <a:prstGeom prst="line">
              <a:avLst/>
            </a:prstGeom>
          </p:spPr>
          <p:style>
            <a:lnRef idx="3">
              <a:schemeClr val="accent1"/>
            </a:lnRef>
            <a:fillRef idx="0">
              <a:schemeClr val="accent1"/>
            </a:fillRef>
            <a:effectRef idx="2">
              <a:schemeClr val="accent1"/>
            </a:effectRef>
            <a:fontRef idx="minor">
              <a:schemeClr val="tx1"/>
            </a:fontRef>
          </p:style>
        </p:cxnSp>
        <p:cxnSp>
          <p:nvCxnSpPr>
            <p:cNvPr id="43" name="Straight Connector 42">
              <a:extLst>
                <a:ext uri="{FF2B5EF4-FFF2-40B4-BE49-F238E27FC236}">
                  <a16:creationId xmlns:a16="http://schemas.microsoft.com/office/drawing/2014/main" id="{7C22FBF3-66A7-4968-9201-1049748C5E2D}"/>
                </a:ext>
              </a:extLst>
            </p:cNvPr>
            <p:cNvCxnSpPr/>
            <p:nvPr/>
          </p:nvCxnSpPr>
          <p:spPr>
            <a:xfrm>
              <a:off x="6840030" y="2910190"/>
              <a:ext cx="513349" cy="1"/>
            </a:xfrm>
            <a:prstGeom prst="line">
              <a:avLst/>
            </a:prstGeom>
          </p:spPr>
          <p:style>
            <a:lnRef idx="3">
              <a:schemeClr val="accent1"/>
            </a:lnRef>
            <a:fillRef idx="0">
              <a:schemeClr val="accent1"/>
            </a:fillRef>
            <a:effectRef idx="2">
              <a:schemeClr val="accent1"/>
            </a:effectRef>
            <a:fontRef idx="minor">
              <a:schemeClr val="tx1"/>
            </a:fontRef>
          </p:style>
        </p:cxnSp>
        <p:sp>
          <p:nvSpPr>
            <p:cNvPr id="44" name="Rectangle: Rounded Corners 23">
              <a:extLst>
                <a:ext uri="{FF2B5EF4-FFF2-40B4-BE49-F238E27FC236}">
                  <a16:creationId xmlns:a16="http://schemas.microsoft.com/office/drawing/2014/main" id="{46A37922-93A9-4FF1-8393-84C7E0BB552D}"/>
                </a:ext>
              </a:extLst>
            </p:cNvPr>
            <p:cNvSpPr/>
            <p:nvPr/>
          </p:nvSpPr>
          <p:spPr>
            <a:xfrm>
              <a:off x="7335333" y="3082385"/>
              <a:ext cx="2241885" cy="201450"/>
            </a:xfrm>
            <a:prstGeom prst="roundRect">
              <a:avLst/>
            </a:prstGeom>
            <a:solidFill>
              <a:srgbClr val="B4202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bg1">
                      <a:lumMod val="95000"/>
                    </a:schemeClr>
                  </a:solidFill>
                </a:rPr>
                <a:t>Sustainability</a:t>
              </a:r>
            </a:p>
          </p:txBody>
        </p:sp>
        <p:cxnSp>
          <p:nvCxnSpPr>
            <p:cNvPr id="46" name="Straight Connector 42">
              <a:extLst>
                <a:ext uri="{FF2B5EF4-FFF2-40B4-BE49-F238E27FC236}">
                  <a16:creationId xmlns:a16="http://schemas.microsoft.com/office/drawing/2014/main" id="{2E1264BA-0D79-41D9-8EE2-B559AE3C27B0}"/>
                </a:ext>
              </a:extLst>
            </p:cNvPr>
            <p:cNvCxnSpPr/>
            <p:nvPr/>
          </p:nvCxnSpPr>
          <p:spPr>
            <a:xfrm>
              <a:off x="6840030" y="3165334"/>
              <a:ext cx="513349" cy="1"/>
            </a:xfrm>
            <a:prstGeom prst="line">
              <a:avLst/>
            </a:prstGeom>
          </p:spPr>
          <p:style>
            <a:lnRef idx="3">
              <a:schemeClr val="accent1"/>
            </a:lnRef>
            <a:fillRef idx="0">
              <a:schemeClr val="accent1"/>
            </a:fillRef>
            <a:effectRef idx="2">
              <a:schemeClr val="accent1"/>
            </a:effectRef>
            <a:fontRef idx="minor">
              <a:schemeClr val="tx1"/>
            </a:fontRef>
          </p:style>
        </p:cxnSp>
      </p:grpSp>
      <p:sp>
        <p:nvSpPr>
          <p:cNvPr id="8" name="Explosion: 8 Zacken 7">
            <a:extLst>
              <a:ext uri="{FF2B5EF4-FFF2-40B4-BE49-F238E27FC236}">
                <a16:creationId xmlns:a16="http://schemas.microsoft.com/office/drawing/2014/main" id="{A134F2AB-B705-451E-872D-E63D56C37DFD}"/>
              </a:ext>
            </a:extLst>
          </p:cNvPr>
          <p:cNvSpPr/>
          <p:nvPr/>
        </p:nvSpPr>
        <p:spPr>
          <a:xfrm>
            <a:off x="9358186" y="2649956"/>
            <a:ext cx="1102108" cy="912595"/>
          </a:xfrm>
          <a:prstGeom prst="irregularSeal1">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sz="1600" dirty="0">
                <a:solidFill>
                  <a:srgbClr val="FF0000"/>
                </a:solidFill>
              </a:rPr>
              <a:t>NEW</a:t>
            </a:r>
            <a:endParaRPr lang="en-US" sz="1600" dirty="0">
              <a:solidFill>
                <a:srgbClr val="FF0000"/>
              </a:solidFill>
            </a:endParaRPr>
          </a:p>
        </p:txBody>
      </p:sp>
    </p:spTree>
    <p:extLst>
      <p:ext uri="{BB962C8B-B14F-4D97-AF65-F5344CB8AC3E}">
        <p14:creationId xmlns:p14="http://schemas.microsoft.com/office/powerpoint/2010/main" val="2565930731"/>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 name="Picture 66"/>
          <p:cNvPicPr>
            <a:picLocks noChangeAspect="1"/>
          </p:cNvPicPr>
          <p:nvPr/>
        </p:nvPicPr>
        <p:blipFill>
          <a:blip r:embed="rId3"/>
          <a:stretch>
            <a:fillRect/>
          </a:stretch>
        </p:blipFill>
        <p:spPr>
          <a:xfrm>
            <a:off x="8031712" y="4730867"/>
            <a:ext cx="545118" cy="727761"/>
          </a:xfrm>
          <a:prstGeom prst="rect">
            <a:avLst/>
          </a:prstGeom>
        </p:spPr>
      </p:pic>
      <p:sp>
        <p:nvSpPr>
          <p:cNvPr id="2" name="Title 1"/>
          <p:cNvSpPr>
            <a:spLocks noGrp="1"/>
          </p:cNvSpPr>
          <p:nvPr>
            <p:ph type="title"/>
          </p:nvPr>
        </p:nvSpPr>
        <p:spPr>
          <a:xfrm>
            <a:off x="130045" y="-81768"/>
            <a:ext cx="7850299" cy="1173570"/>
          </a:xfrm>
        </p:spPr>
        <p:txBody>
          <a:bodyPr>
            <a:normAutofit/>
          </a:bodyPr>
          <a:lstStyle/>
          <a:p>
            <a:r>
              <a:rPr lang="en-US" sz="4000" dirty="0"/>
              <a:t>oneM2M Breaks Down the Silos </a:t>
            </a:r>
          </a:p>
        </p:txBody>
      </p:sp>
      <p:sp>
        <p:nvSpPr>
          <p:cNvPr id="4" name="Slide Number Placeholder 3"/>
          <p:cNvSpPr>
            <a:spLocks noGrp="1"/>
          </p:cNvSpPr>
          <p:nvPr>
            <p:ph type="sldNum" sz="quarter" idx="12"/>
          </p:nvPr>
        </p:nvSpPr>
        <p:spPr/>
        <p:txBody>
          <a:bodyPr/>
          <a:lstStyle/>
          <a:p>
            <a:fld id="{C8DB6849-9C56-6D4E-AA70-3E3466A866E9}" type="slidenum">
              <a:rPr lang="en-US" smtClean="0"/>
              <a:pPr/>
              <a:t>17</a:t>
            </a:fld>
            <a:endParaRPr lang="en-US" dirty="0"/>
          </a:p>
        </p:txBody>
      </p:sp>
      <p:grpSp>
        <p:nvGrpSpPr>
          <p:cNvPr id="37" name="Group 36"/>
          <p:cNvGrpSpPr/>
          <p:nvPr/>
        </p:nvGrpSpPr>
        <p:grpSpPr>
          <a:xfrm>
            <a:off x="354423" y="1699183"/>
            <a:ext cx="4451122" cy="4201557"/>
            <a:chOff x="411199" y="1462921"/>
            <a:chExt cx="4451122" cy="4201557"/>
          </a:xfrm>
        </p:grpSpPr>
        <p:grpSp>
          <p:nvGrpSpPr>
            <p:cNvPr id="24" name="Group 23"/>
            <p:cNvGrpSpPr/>
            <p:nvPr/>
          </p:nvGrpSpPr>
          <p:grpSpPr>
            <a:xfrm>
              <a:off x="411199" y="1486408"/>
              <a:ext cx="1896731" cy="4107439"/>
              <a:chOff x="824668" y="1486408"/>
              <a:chExt cx="1896731" cy="4107439"/>
            </a:xfrm>
          </p:grpSpPr>
          <p:pic>
            <p:nvPicPr>
              <p:cNvPr id="11" name="Picture 10"/>
              <p:cNvPicPr>
                <a:picLocks noChangeAspect="1"/>
              </p:cNvPicPr>
              <p:nvPr/>
            </p:nvPicPr>
            <p:blipFill rotWithShape="1">
              <a:blip r:embed="rId4"/>
              <a:srcRect l="29547" t="11747" r="56922" b="69851"/>
              <a:stretch/>
            </p:blipFill>
            <p:spPr>
              <a:xfrm>
                <a:off x="1326878" y="4702537"/>
                <a:ext cx="906009" cy="891310"/>
              </a:xfrm>
              <a:prstGeom prst="rect">
                <a:avLst/>
              </a:prstGeom>
            </p:spPr>
          </p:pic>
          <p:sp>
            <p:nvSpPr>
              <p:cNvPr id="18" name="TextBox 17"/>
              <p:cNvSpPr txBox="1"/>
              <p:nvPr/>
            </p:nvSpPr>
            <p:spPr>
              <a:xfrm>
                <a:off x="824668" y="1486408"/>
                <a:ext cx="1896731" cy="738664"/>
              </a:xfrm>
              <a:prstGeom prst="rect">
                <a:avLst/>
              </a:prstGeom>
              <a:noFill/>
            </p:spPr>
            <p:txBody>
              <a:bodyPr wrap="square" rtlCol="0">
                <a:spAutoFit/>
              </a:bodyPr>
              <a:lstStyle/>
              <a:p>
                <a:pPr algn="ctr"/>
                <a:r>
                  <a:rPr lang="en-US" sz="1400" b="1" dirty="0">
                    <a:solidFill>
                      <a:schemeClr val="bg2">
                        <a:lumMod val="50000"/>
                      </a:schemeClr>
                    </a:solidFill>
                  </a:rPr>
                  <a:t>Smart </a:t>
                </a:r>
              </a:p>
              <a:p>
                <a:pPr algn="ctr"/>
                <a:r>
                  <a:rPr lang="en-US" sz="1400" b="1" dirty="0">
                    <a:solidFill>
                      <a:schemeClr val="bg2">
                        <a:lumMod val="50000"/>
                      </a:schemeClr>
                    </a:solidFill>
                  </a:rPr>
                  <a:t>Emergency </a:t>
                </a:r>
              </a:p>
              <a:p>
                <a:pPr algn="ctr"/>
                <a:r>
                  <a:rPr lang="en-US" sz="1400" b="1" dirty="0">
                    <a:solidFill>
                      <a:schemeClr val="bg2">
                        <a:lumMod val="50000"/>
                      </a:schemeClr>
                    </a:solidFill>
                  </a:rPr>
                  <a:t>Services</a:t>
                </a:r>
              </a:p>
            </p:txBody>
          </p:sp>
        </p:grpSp>
        <p:grpSp>
          <p:nvGrpSpPr>
            <p:cNvPr id="25" name="Group 24"/>
            <p:cNvGrpSpPr/>
            <p:nvPr/>
          </p:nvGrpSpPr>
          <p:grpSpPr>
            <a:xfrm>
              <a:off x="2019953" y="1563640"/>
              <a:ext cx="1474676" cy="4050417"/>
              <a:chOff x="2302547" y="1543430"/>
              <a:chExt cx="1474676" cy="4050417"/>
            </a:xfrm>
          </p:grpSpPr>
          <p:pic>
            <p:nvPicPr>
              <p:cNvPr id="12" name="Picture 11"/>
              <p:cNvPicPr>
                <a:picLocks noChangeAspect="1"/>
              </p:cNvPicPr>
              <p:nvPr/>
            </p:nvPicPr>
            <p:blipFill rotWithShape="1">
              <a:blip r:embed="rId4"/>
              <a:srcRect l="57879" t="11415" r="29192" b="69558"/>
              <a:stretch/>
            </p:blipFill>
            <p:spPr>
              <a:xfrm>
                <a:off x="2616008" y="4693732"/>
                <a:ext cx="845506" cy="900115"/>
              </a:xfrm>
              <a:prstGeom prst="rect">
                <a:avLst/>
              </a:prstGeom>
            </p:spPr>
          </p:pic>
          <p:sp>
            <p:nvSpPr>
              <p:cNvPr id="20" name="TextBox 19"/>
              <p:cNvSpPr txBox="1"/>
              <p:nvPr/>
            </p:nvSpPr>
            <p:spPr>
              <a:xfrm>
                <a:off x="2302547" y="1543430"/>
                <a:ext cx="1474676" cy="523220"/>
              </a:xfrm>
              <a:prstGeom prst="rect">
                <a:avLst/>
              </a:prstGeom>
              <a:noFill/>
            </p:spPr>
            <p:txBody>
              <a:bodyPr wrap="square" rtlCol="0">
                <a:spAutoFit/>
              </a:bodyPr>
              <a:lstStyle/>
              <a:p>
                <a:pPr algn="ctr"/>
                <a:r>
                  <a:rPr lang="en-US" sz="1400" b="1" dirty="0">
                    <a:solidFill>
                      <a:schemeClr val="bg2">
                        <a:lumMod val="50000"/>
                      </a:schemeClr>
                    </a:solidFill>
                  </a:rPr>
                  <a:t>Smart </a:t>
                </a:r>
              </a:p>
              <a:p>
                <a:pPr algn="ctr"/>
                <a:r>
                  <a:rPr lang="en-US" sz="1400" b="1" dirty="0">
                    <a:solidFill>
                      <a:schemeClr val="bg2">
                        <a:lumMod val="50000"/>
                      </a:schemeClr>
                    </a:solidFill>
                  </a:rPr>
                  <a:t>Transportation</a:t>
                </a:r>
              </a:p>
            </p:txBody>
          </p:sp>
        </p:grpSp>
        <p:grpSp>
          <p:nvGrpSpPr>
            <p:cNvPr id="27" name="Group 26"/>
            <p:cNvGrpSpPr/>
            <p:nvPr/>
          </p:nvGrpSpPr>
          <p:grpSpPr>
            <a:xfrm>
              <a:off x="3477146" y="1543049"/>
              <a:ext cx="1385175" cy="4033306"/>
              <a:chOff x="4769576" y="1599530"/>
              <a:chExt cx="1385175" cy="4033306"/>
            </a:xfrm>
          </p:grpSpPr>
          <p:pic>
            <p:nvPicPr>
              <p:cNvPr id="14" name="Picture 13"/>
              <p:cNvPicPr>
                <a:picLocks noChangeAspect="1"/>
              </p:cNvPicPr>
              <p:nvPr/>
            </p:nvPicPr>
            <p:blipFill rotWithShape="1">
              <a:blip r:embed="rId4"/>
              <a:srcRect l="67681" t="49457" r="19180" b="31743"/>
              <a:stretch/>
            </p:blipFill>
            <p:spPr>
              <a:xfrm>
                <a:off x="5022081" y="4743488"/>
                <a:ext cx="859248" cy="889348"/>
              </a:xfrm>
              <a:prstGeom prst="rect">
                <a:avLst/>
              </a:prstGeom>
            </p:spPr>
          </p:pic>
          <p:sp>
            <p:nvSpPr>
              <p:cNvPr id="22" name="TextBox 21"/>
              <p:cNvSpPr txBox="1"/>
              <p:nvPr/>
            </p:nvSpPr>
            <p:spPr>
              <a:xfrm>
                <a:off x="4769576" y="1599530"/>
                <a:ext cx="1385175" cy="523220"/>
              </a:xfrm>
              <a:prstGeom prst="rect">
                <a:avLst/>
              </a:prstGeom>
              <a:noFill/>
            </p:spPr>
            <p:txBody>
              <a:bodyPr wrap="square" rtlCol="0">
                <a:spAutoFit/>
              </a:bodyPr>
              <a:lstStyle/>
              <a:p>
                <a:pPr algn="ctr"/>
                <a:r>
                  <a:rPr lang="en-US" sz="1400" b="1" dirty="0">
                    <a:solidFill>
                      <a:schemeClr val="bg2">
                        <a:lumMod val="50000"/>
                      </a:schemeClr>
                    </a:solidFill>
                  </a:rPr>
                  <a:t>Smart </a:t>
                </a:r>
              </a:p>
              <a:p>
                <a:pPr algn="ctr"/>
                <a:r>
                  <a:rPr lang="en-US" sz="1400" b="1" dirty="0">
                    <a:solidFill>
                      <a:schemeClr val="bg2">
                        <a:lumMod val="50000"/>
                      </a:schemeClr>
                    </a:solidFill>
                  </a:rPr>
                  <a:t>Infrastructure</a:t>
                </a:r>
              </a:p>
            </p:txBody>
          </p:sp>
        </p:grpSp>
        <p:sp>
          <p:nvSpPr>
            <p:cNvPr id="29" name="Arrow: Up-Down 28"/>
            <p:cNvSpPr/>
            <p:nvPr/>
          </p:nvSpPr>
          <p:spPr>
            <a:xfrm>
              <a:off x="858244" y="2235344"/>
              <a:ext cx="1016337" cy="2467193"/>
            </a:xfrm>
            <a:prstGeom prst="upDownArrow">
              <a:avLst>
                <a:gd name="adj1" fmla="val 50000"/>
                <a:gd name="adj2" fmla="val 2653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tIns="91440" bIns="91440" rtlCol="0" anchor="ctr"/>
            <a:lstStyle/>
            <a:p>
              <a:pPr algn="ctr"/>
              <a:r>
                <a:rPr lang="en-US" sz="1600" dirty="0"/>
                <a:t>Vertical  </a:t>
              </a:r>
            </a:p>
            <a:p>
              <a:pPr algn="ctr"/>
              <a:r>
                <a:rPr lang="en-US" sz="1600" dirty="0"/>
                <a:t>Information Flow</a:t>
              </a:r>
            </a:p>
          </p:txBody>
        </p:sp>
        <p:sp>
          <p:nvSpPr>
            <p:cNvPr id="30" name="Rectangle: Rounded Corners 29"/>
            <p:cNvSpPr/>
            <p:nvPr/>
          </p:nvSpPr>
          <p:spPr>
            <a:xfrm>
              <a:off x="677851" y="1478451"/>
              <a:ext cx="1294071" cy="4186027"/>
            </a:xfrm>
            <a:prstGeom prst="round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Arrow: Up-Down 30"/>
            <p:cNvSpPr/>
            <p:nvPr/>
          </p:nvSpPr>
          <p:spPr>
            <a:xfrm>
              <a:off x="2283177" y="2235344"/>
              <a:ext cx="1016337" cy="2467193"/>
            </a:xfrm>
            <a:prstGeom prst="upDownArrow">
              <a:avLst>
                <a:gd name="adj1" fmla="val 50000"/>
                <a:gd name="adj2" fmla="val 2653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tIns="91440" bIns="91440" rtlCol="0" anchor="ctr"/>
            <a:lstStyle/>
            <a:p>
              <a:pPr algn="ctr"/>
              <a:r>
                <a:rPr lang="en-US" sz="1600" dirty="0"/>
                <a:t>Vertical  </a:t>
              </a:r>
            </a:p>
            <a:p>
              <a:pPr algn="ctr"/>
              <a:r>
                <a:rPr lang="en-US" sz="1600" dirty="0"/>
                <a:t>Information Flow</a:t>
              </a:r>
            </a:p>
          </p:txBody>
        </p:sp>
        <p:sp>
          <p:nvSpPr>
            <p:cNvPr id="32" name="Rectangle: Rounded Corners 31"/>
            <p:cNvSpPr/>
            <p:nvPr/>
          </p:nvSpPr>
          <p:spPr>
            <a:xfrm>
              <a:off x="2102784" y="1478451"/>
              <a:ext cx="1294071" cy="4186027"/>
            </a:xfrm>
            <a:prstGeom prst="round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Arrow: Up-Down 32"/>
            <p:cNvSpPr/>
            <p:nvPr/>
          </p:nvSpPr>
          <p:spPr>
            <a:xfrm>
              <a:off x="3692633" y="2219814"/>
              <a:ext cx="1016337" cy="2467193"/>
            </a:xfrm>
            <a:prstGeom prst="upDownArrow">
              <a:avLst>
                <a:gd name="adj1" fmla="val 50000"/>
                <a:gd name="adj2" fmla="val 2653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tIns="91440" bIns="91440" rtlCol="0" anchor="ctr"/>
            <a:lstStyle/>
            <a:p>
              <a:pPr algn="ctr"/>
              <a:r>
                <a:rPr lang="en-US" sz="1600" dirty="0"/>
                <a:t>Vertical  </a:t>
              </a:r>
            </a:p>
            <a:p>
              <a:pPr algn="ctr"/>
              <a:r>
                <a:rPr lang="en-US" sz="1600" dirty="0"/>
                <a:t>Information Flow</a:t>
              </a:r>
            </a:p>
          </p:txBody>
        </p:sp>
        <p:sp>
          <p:nvSpPr>
            <p:cNvPr id="34" name="Rectangle: Rounded Corners 33"/>
            <p:cNvSpPr/>
            <p:nvPr/>
          </p:nvSpPr>
          <p:spPr>
            <a:xfrm>
              <a:off x="3512240" y="1462921"/>
              <a:ext cx="1294071" cy="4186027"/>
            </a:xfrm>
            <a:prstGeom prst="round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Arrow: Striped Right 37"/>
          <p:cNvSpPr/>
          <p:nvPr/>
        </p:nvSpPr>
        <p:spPr>
          <a:xfrm>
            <a:off x="5577113" y="3483488"/>
            <a:ext cx="779228" cy="602665"/>
          </a:xfrm>
          <a:prstGeom prst="stripedRightArrow">
            <a:avLst/>
          </a:prstGeom>
          <a:solidFill>
            <a:srgbClr val="B8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p:cNvSpPr txBox="1"/>
          <p:nvPr/>
        </p:nvSpPr>
        <p:spPr>
          <a:xfrm>
            <a:off x="6632858" y="2194287"/>
            <a:ext cx="1896731" cy="738664"/>
          </a:xfrm>
          <a:prstGeom prst="rect">
            <a:avLst/>
          </a:prstGeom>
          <a:noFill/>
        </p:spPr>
        <p:txBody>
          <a:bodyPr wrap="square" rtlCol="0">
            <a:spAutoFit/>
          </a:bodyPr>
          <a:lstStyle/>
          <a:p>
            <a:pPr algn="ctr"/>
            <a:r>
              <a:rPr lang="en-US" sz="1400" b="1" dirty="0">
                <a:solidFill>
                  <a:schemeClr val="bg2">
                    <a:lumMod val="50000"/>
                  </a:schemeClr>
                </a:solidFill>
              </a:rPr>
              <a:t>Smart </a:t>
            </a:r>
          </a:p>
          <a:p>
            <a:pPr algn="ctr"/>
            <a:r>
              <a:rPr lang="en-US" sz="1400" b="1" dirty="0">
                <a:solidFill>
                  <a:schemeClr val="bg2">
                    <a:lumMod val="50000"/>
                  </a:schemeClr>
                </a:solidFill>
              </a:rPr>
              <a:t>Emergency </a:t>
            </a:r>
          </a:p>
          <a:p>
            <a:pPr algn="ctr"/>
            <a:r>
              <a:rPr lang="en-US" sz="1400" b="1" dirty="0">
                <a:solidFill>
                  <a:schemeClr val="bg2">
                    <a:lumMod val="50000"/>
                  </a:schemeClr>
                </a:solidFill>
              </a:rPr>
              <a:t>Services</a:t>
            </a:r>
          </a:p>
        </p:txBody>
      </p:sp>
      <p:sp>
        <p:nvSpPr>
          <p:cNvPr id="41" name="Rectangle: Rounded Corners 40"/>
          <p:cNvSpPr/>
          <p:nvPr/>
        </p:nvSpPr>
        <p:spPr>
          <a:xfrm>
            <a:off x="6899510" y="2186331"/>
            <a:ext cx="1294071" cy="760752"/>
          </a:xfrm>
          <a:prstGeom prst="round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p:cNvSpPr txBox="1"/>
          <p:nvPr/>
        </p:nvSpPr>
        <p:spPr>
          <a:xfrm>
            <a:off x="8318598" y="2245152"/>
            <a:ext cx="1423158" cy="523220"/>
          </a:xfrm>
          <a:prstGeom prst="rect">
            <a:avLst/>
          </a:prstGeom>
          <a:noFill/>
        </p:spPr>
        <p:txBody>
          <a:bodyPr wrap="square" rtlCol="0">
            <a:spAutoFit/>
          </a:bodyPr>
          <a:lstStyle/>
          <a:p>
            <a:pPr algn="ctr"/>
            <a:r>
              <a:rPr lang="en-US" sz="1400" b="1" dirty="0">
                <a:solidFill>
                  <a:schemeClr val="bg2">
                    <a:lumMod val="50000"/>
                  </a:schemeClr>
                </a:solidFill>
              </a:rPr>
              <a:t>Smart </a:t>
            </a:r>
          </a:p>
          <a:p>
            <a:pPr algn="ctr"/>
            <a:r>
              <a:rPr lang="en-US" sz="1400" b="1" dirty="0">
                <a:solidFill>
                  <a:schemeClr val="bg2">
                    <a:lumMod val="50000"/>
                  </a:schemeClr>
                </a:solidFill>
              </a:rPr>
              <a:t>Transportation</a:t>
            </a:r>
          </a:p>
        </p:txBody>
      </p:sp>
      <p:sp>
        <p:nvSpPr>
          <p:cNvPr id="43" name="Rectangle: Rounded Corners 42"/>
          <p:cNvSpPr/>
          <p:nvPr/>
        </p:nvSpPr>
        <p:spPr>
          <a:xfrm>
            <a:off x="8368075" y="2184401"/>
            <a:ext cx="1294071" cy="748550"/>
          </a:xfrm>
          <a:prstGeom prst="round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TextBox 43"/>
          <p:cNvSpPr txBox="1"/>
          <p:nvPr/>
        </p:nvSpPr>
        <p:spPr>
          <a:xfrm>
            <a:off x="9826858" y="2264529"/>
            <a:ext cx="1350029" cy="523220"/>
          </a:xfrm>
          <a:prstGeom prst="rect">
            <a:avLst/>
          </a:prstGeom>
          <a:noFill/>
        </p:spPr>
        <p:txBody>
          <a:bodyPr wrap="square" rtlCol="0">
            <a:spAutoFit/>
          </a:bodyPr>
          <a:lstStyle/>
          <a:p>
            <a:pPr algn="ctr"/>
            <a:r>
              <a:rPr lang="en-US" sz="1400" b="1" dirty="0">
                <a:solidFill>
                  <a:schemeClr val="bg2">
                    <a:lumMod val="50000"/>
                  </a:schemeClr>
                </a:solidFill>
              </a:rPr>
              <a:t>Smart </a:t>
            </a:r>
          </a:p>
          <a:p>
            <a:pPr algn="ctr"/>
            <a:r>
              <a:rPr lang="en-US" sz="1400" b="1" dirty="0">
                <a:solidFill>
                  <a:schemeClr val="bg2">
                    <a:lumMod val="50000"/>
                  </a:schemeClr>
                </a:solidFill>
              </a:rPr>
              <a:t>Infrastructure</a:t>
            </a:r>
          </a:p>
        </p:txBody>
      </p:sp>
      <p:sp>
        <p:nvSpPr>
          <p:cNvPr id="45" name="Rectangle: Rounded Corners 44"/>
          <p:cNvSpPr/>
          <p:nvPr/>
        </p:nvSpPr>
        <p:spPr>
          <a:xfrm>
            <a:off x="9836640" y="2184402"/>
            <a:ext cx="1294071" cy="762682"/>
          </a:xfrm>
          <a:prstGeom prst="round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8" name="Picture 47"/>
          <p:cNvPicPr>
            <a:picLocks noChangeAspect="1"/>
          </p:cNvPicPr>
          <p:nvPr/>
        </p:nvPicPr>
        <p:blipFill rotWithShape="1">
          <a:blip r:embed="rId4"/>
          <a:srcRect l="57879" t="11415" r="29192" b="69558"/>
          <a:stretch/>
        </p:blipFill>
        <p:spPr>
          <a:xfrm>
            <a:off x="8631197" y="5163560"/>
            <a:ext cx="845506" cy="900115"/>
          </a:xfrm>
          <a:prstGeom prst="rect">
            <a:avLst/>
          </a:prstGeom>
        </p:spPr>
      </p:pic>
      <p:pic>
        <p:nvPicPr>
          <p:cNvPr id="49" name="Picture 48"/>
          <p:cNvPicPr>
            <a:picLocks noChangeAspect="1"/>
          </p:cNvPicPr>
          <p:nvPr/>
        </p:nvPicPr>
        <p:blipFill rotWithShape="1">
          <a:blip r:embed="rId4"/>
          <a:srcRect l="67681" t="49457" r="19180" b="31743"/>
          <a:stretch/>
        </p:blipFill>
        <p:spPr>
          <a:xfrm>
            <a:off x="10076004" y="5163560"/>
            <a:ext cx="859248" cy="889348"/>
          </a:xfrm>
          <a:prstGeom prst="rect">
            <a:avLst/>
          </a:prstGeom>
        </p:spPr>
      </p:pic>
      <p:cxnSp>
        <p:nvCxnSpPr>
          <p:cNvPr id="53" name="Straight Connector 52"/>
          <p:cNvCxnSpPr/>
          <p:nvPr/>
        </p:nvCxnSpPr>
        <p:spPr>
          <a:xfrm>
            <a:off x="9027228" y="2946441"/>
            <a:ext cx="26722" cy="2279425"/>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7493709" y="2955039"/>
            <a:ext cx="26722" cy="2279425"/>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10478906" y="2947084"/>
            <a:ext cx="26722" cy="2279425"/>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a:stCxn id="41" idx="2"/>
          </p:cNvCxnSpPr>
          <p:nvPr/>
        </p:nvCxnSpPr>
        <p:spPr>
          <a:xfrm>
            <a:off x="7546546" y="2947083"/>
            <a:ext cx="1330293" cy="2332114"/>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9152393" y="2946441"/>
            <a:ext cx="1063486" cy="2409832"/>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flipH="1">
            <a:off x="7708879" y="2955039"/>
            <a:ext cx="2560821" cy="2358387"/>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nvGrpSpPr>
          <p:cNvPr id="46" name="Group 45"/>
          <p:cNvGrpSpPr/>
          <p:nvPr/>
        </p:nvGrpSpPr>
        <p:grpSpPr>
          <a:xfrm>
            <a:off x="7044856" y="3457315"/>
            <a:ext cx="4920630" cy="595302"/>
            <a:chOff x="6976618" y="2827471"/>
            <a:chExt cx="4714746" cy="595302"/>
          </a:xfrm>
          <a:solidFill>
            <a:srgbClr val="B80000"/>
          </a:solidFill>
        </p:grpSpPr>
        <p:sp>
          <p:nvSpPr>
            <p:cNvPr id="9" name="Rounded Rectangle 41"/>
            <p:cNvSpPr/>
            <p:nvPr/>
          </p:nvSpPr>
          <p:spPr bwMode="auto">
            <a:xfrm>
              <a:off x="6976618" y="2827471"/>
              <a:ext cx="3861840" cy="595302"/>
            </a:xfrm>
            <a:prstGeom prst="roundRect">
              <a:avLst/>
            </a:prstGeom>
            <a:grpFill/>
            <a:ln w="12700" cap="flat" cmpd="sng" algn="ctr">
              <a:noFill/>
              <a:prstDash val="solid"/>
            </a:ln>
            <a:effectLst>
              <a:outerShdw blurRad="50800" dist="20000" dir="5400000" rotWithShape="0">
                <a:srgbClr val="000000">
                  <a:alpha val="42000"/>
                </a:srgbClr>
              </a:outerShdw>
            </a:effectLst>
          </p:spPr>
          <p:txBody>
            <a:bodyPr lIns="0" rIns="0"/>
            <a:lstStyle/>
            <a:p>
              <a:pPr algn="ctr" eaLnBrk="1" fontAlgn="auto" hangingPunct="1">
                <a:spcBef>
                  <a:spcPts val="0"/>
                </a:spcBef>
                <a:spcAft>
                  <a:spcPts val="0"/>
                </a:spcAft>
                <a:defRPr/>
              </a:pPr>
              <a:r>
                <a:rPr lang="en-US" sz="2400" b="1" kern="0" dirty="0">
                  <a:solidFill>
                    <a:prstClr val="white"/>
                  </a:solidFill>
                  <a:cs typeface="Arial" charset="0"/>
                </a:rPr>
                <a:t>Service Layer</a:t>
              </a:r>
            </a:p>
          </p:txBody>
        </p:sp>
        <p:pic>
          <p:nvPicPr>
            <p:cNvPr id="15" name="Picture 10" descr="C:\Users\Jayeeta\AppData\Local\Microsoft\Windows\INetCache\Content.Word\oneM2M Logo_HighRes.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984329" y="2880513"/>
              <a:ext cx="707035" cy="4429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grpSp>
      <p:pic>
        <p:nvPicPr>
          <p:cNvPr id="47" name="Picture 46"/>
          <p:cNvPicPr>
            <a:picLocks noChangeAspect="1"/>
          </p:cNvPicPr>
          <p:nvPr/>
        </p:nvPicPr>
        <p:blipFill rotWithShape="1">
          <a:blip r:embed="rId4"/>
          <a:srcRect l="29547" t="11747" r="56922" b="69851"/>
          <a:stretch/>
        </p:blipFill>
        <p:spPr>
          <a:xfrm>
            <a:off x="7061523" y="5185366"/>
            <a:ext cx="906009" cy="891310"/>
          </a:xfrm>
          <a:prstGeom prst="rect">
            <a:avLst/>
          </a:prstGeom>
        </p:spPr>
      </p:pic>
      <p:pic>
        <p:nvPicPr>
          <p:cNvPr id="68" name="Picture 67"/>
          <p:cNvPicPr>
            <a:picLocks noChangeAspect="1"/>
          </p:cNvPicPr>
          <p:nvPr/>
        </p:nvPicPr>
        <p:blipFill>
          <a:blip r:embed="rId3"/>
          <a:stretch>
            <a:fillRect/>
          </a:stretch>
        </p:blipFill>
        <p:spPr>
          <a:xfrm>
            <a:off x="9243138" y="4466925"/>
            <a:ext cx="470260" cy="627822"/>
          </a:xfrm>
          <a:prstGeom prst="rect">
            <a:avLst/>
          </a:prstGeom>
        </p:spPr>
      </p:pic>
      <p:pic>
        <p:nvPicPr>
          <p:cNvPr id="69" name="Picture 68"/>
          <p:cNvPicPr>
            <a:picLocks noChangeAspect="1"/>
          </p:cNvPicPr>
          <p:nvPr/>
        </p:nvPicPr>
        <p:blipFill>
          <a:blip r:embed="rId3"/>
          <a:stretch>
            <a:fillRect/>
          </a:stretch>
        </p:blipFill>
        <p:spPr>
          <a:xfrm>
            <a:off x="10062014" y="4347492"/>
            <a:ext cx="270070" cy="360558"/>
          </a:xfrm>
          <a:prstGeom prst="rect">
            <a:avLst/>
          </a:prstGeom>
        </p:spPr>
      </p:pic>
      <p:pic>
        <p:nvPicPr>
          <p:cNvPr id="70" name="Picture 69"/>
          <p:cNvPicPr>
            <a:picLocks noChangeAspect="1"/>
          </p:cNvPicPr>
          <p:nvPr/>
        </p:nvPicPr>
        <p:blipFill>
          <a:blip r:embed="rId3"/>
          <a:stretch>
            <a:fillRect/>
          </a:stretch>
        </p:blipFill>
        <p:spPr>
          <a:xfrm>
            <a:off x="7710274" y="4328488"/>
            <a:ext cx="270070" cy="360558"/>
          </a:xfrm>
          <a:prstGeom prst="rect">
            <a:avLst/>
          </a:prstGeom>
        </p:spPr>
      </p:pic>
      <p:pic>
        <p:nvPicPr>
          <p:cNvPr id="71" name="Picture 70"/>
          <p:cNvPicPr>
            <a:picLocks noChangeAspect="1"/>
          </p:cNvPicPr>
          <p:nvPr/>
        </p:nvPicPr>
        <p:blipFill>
          <a:blip r:embed="rId6"/>
          <a:stretch>
            <a:fillRect/>
          </a:stretch>
        </p:blipFill>
        <p:spPr>
          <a:xfrm>
            <a:off x="7698786" y="4093810"/>
            <a:ext cx="418552" cy="313914"/>
          </a:xfrm>
          <a:prstGeom prst="rect">
            <a:avLst/>
          </a:prstGeom>
        </p:spPr>
      </p:pic>
      <p:pic>
        <p:nvPicPr>
          <p:cNvPr id="72" name="Picture 71"/>
          <p:cNvPicPr>
            <a:picLocks noChangeAspect="1"/>
          </p:cNvPicPr>
          <p:nvPr/>
        </p:nvPicPr>
        <p:blipFill>
          <a:blip r:embed="rId7"/>
          <a:stretch>
            <a:fillRect/>
          </a:stretch>
        </p:blipFill>
        <p:spPr>
          <a:xfrm>
            <a:off x="8054767" y="5497609"/>
            <a:ext cx="437729" cy="291819"/>
          </a:xfrm>
          <a:prstGeom prst="rect">
            <a:avLst/>
          </a:prstGeom>
        </p:spPr>
      </p:pic>
      <p:pic>
        <p:nvPicPr>
          <p:cNvPr id="73" name="Picture 72"/>
          <p:cNvPicPr>
            <a:picLocks noChangeAspect="1"/>
          </p:cNvPicPr>
          <p:nvPr/>
        </p:nvPicPr>
        <p:blipFill>
          <a:blip r:embed="rId8"/>
          <a:stretch>
            <a:fillRect/>
          </a:stretch>
        </p:blipFill>
        <p:spPr>
          <a:xfrm rot="1668845">
            <a:off x="8407403" y="5424032"/>
            <a:ext cx="138344" cy="124634"/>
          </a:xfrm>
          <a:prstGeom prst="rect">
            <a:avLst/>
          </a:prstGeom>
        </p:spPr>
      </p:pic>
      <p:pic>
        <p:nvPicPr>
          <p:cNvPr id="75" name="Picture 74"/>
          <p:cNvPicPr>
            <a:picLocks noChangeAspect="1"/>
          </p:cNvPicPr>
          <p:nvPr/>
        </p:nvPicPr>
        <p:blipFill>
          <a:blip r:embed="rId9"/>
          <a:stretch>
            <a:fillRect/>
          </a:stretch>
        </p:blipFill>
        <p:spPr>
          <a:xfrm>
            <a:off x="9537519" y="5102478"/>
            <a:ext cx="456395" cy="456395"/>
          </a:xfrm>
          <a:prstGeom prst="rect">
            <a:avLst/>
          </a:prstGeom>
        </p:spPr>
      </p:pic>
      <p:pic>
        <p:nvPicPr>
          <p:cNvPr id="76" name="Picture 75"/>
          <p:cNvPicPr>
            <a:picLocks noChangeAspect="1"/>
          </p:cNvPicPr>
          <p:nvPr/>
        </p:nvPicPr>
        <p:blipFill>
          <a:blip r:embed="rId10"/>
          <a:stretch>
            <a:fillRect/>
          </a:stretch>
        </p:blipFill>
        <p:spPr>
          <a:xfrm>
            <a:off x="9827131" y="4110157"/>
            <a:ext cx="442569" cy="179794"/>
          </a:xfrm>
          <a:prstGeom prst="rect">
            <a:avLst/>
          </a:prstGeom>
        </p:spPr>
      </p:pic>
      <p:sp>
        <p:nvSpPr>
          <p:cNvPr id="77" name="TextBox 76"/>
          <p:cNvSpPr txBox="1"/>
          <p:nvPr/>
        </p:nvSpPr>
        <p:spPr>
          <a:xfrm>
            <a:off x="4807130" y="3615296"/>
            <a:ext cx="1211795" cy="369332"/>
          </a:xfrm>
          <a:prstGeom prst="rect">
            <a:avLst/>
          </a:prstGeom>
          <a:noFill/>
        </p:spPr>
        <p:txBody>
          <a:bodyPr wrap="square" rtlCol="0">
            <a:spAutoFit/>
          </a:bodyPr>
          <a:lstStyle/>
          <a:p>
            <a:r>
              <a:rPr lang="en-US" dirty="0">
                <a:solidFill>
                  <a:schemeClr val="tx1">
                    <a:lumMod val="85000"/>
                    <a:lumOff val="15000"/>
                  </a:schemeClr>
                </a:solidFill>
              </a:rPr>
              <a:t>…</a:t>
            </a:r>
          </a:p>
        </p:txBody>
      </p:sp>
      <p:sp>
        <p:nvSpPr>
          <p:cNvPr id="78" name="TextBox 77"/>
          <p:cNvSpPr txBox="1"/>
          <p:nvPr/>
        </p:nvSpPr>
        <p:spPr>
          <a:xfrm>
            <a:off x="11206904" y="2341473"/>
            <a:ext cx="373782" cy="369332"/>
          </a:xfrm>
          <a:prstGeom prst="rect">
            <a:avLst/>
          </a:prstGeom>
          <a:noFill/>
        </p:spPr>
        <p:txBody>
          <a:bodyPr wrap="square" rtlCol="0">
            <a:spAutoFit/>
          </a:bodyPr>
          <a:lstStyle/>
          <a:p>
            <a:r>
              <a:rPr lang="en-US" dirty="0">
                <a:solidFill>
                  <a:schemeClr val="tx1">
                    <a:lumMod val="85000"/>
                    <a:lumOff val="15000"/>
                  </a:schemeClr>
                </a:solidFill>
              </a:rPr>
              <a:t>…</a:t>
            </a:r>
          </a:p>
        </p:txBody>
      </p:sp>
      <p:sp>
        <p:nvSpPr>
          <p:cNvPr id="79" name="TextBox 78"/>
          <p:cNvSpPr txBox="1"/>
          <p:nvPr/>
        </p:nvSpPr>
        <p:spPr>
          <a:xfrm>
            <a:off x="11011151" y="5423568"/>
            <a:ext cx="373782" cy="369332"/>
          </a:xfrm>
          <a:prstGeom prst="rect">
            <a:avLst/>
          </a:prstGeom>
          <a:noFill/>
        </p:spPr>
        <p:txBody>
          <a:bodyPr wrap="square" rtlCol="0">
            <a:spAutoFit/>
          </a:bodyPr>
          <a:lstStyle/>
          <a:p>
            <a:r>
              <a:rPr lang="en-US" dirty="0">
                <a:solidFill>
                  <a:schemeClr val="tx1">
                    <a:lumMod val="85000"/>
                    <a:lumOff val="15000"/>
                  </a:schemeClr>
                </a:solidFill>
              </a:rPr>
              <a:t>…</a:t>
            </a:r>
          </a:p>
        </p:txBody>
      </p:sp>
      <p:sp>
        <p:nvSpPr>
          <p:cNvPr id="39" name="Arrow: Up-Down 38"/>
          <p:cNvSpPr/>
          <p:nvPr/>
        </p:nvSpPr>
        <p:spPr>
          <a:xfrm rot="5400000">
            <a:off x="8532420" y="627661"/>
            <a:ext cx="1016337" cy="2467193"/>
          </a:xfrm>
          <a:prstGeom prst="upDownArrow">
            <a:avLst>
              <a:gd name="adj1" fmla="val 50000"/>
              <a:gd name="adj2" fmla="val 26530"/>
            </a:avLst>
          </a:prstGeom>
          <a:solidFill>
            <a:srgbClr val="B8000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tIns="91440" bIns="91440" rtlCol="0" anchor="ctr"/>
          <a:lstStyle/>
          <a:p>
            <a:pPr algn="ctr"/>
            <a:r>
              <a:rPr lang="en-US" sz="1600" dirty="0"/>
              <a:t>Horizontal  </a:t>
            </a:r>
          </a:p>
          <a:p>
            <a:pPr algn="ctr"/>
            <a:r>
              <a:rPr lang="en-US" sz="1600" dirty="0"/>
              <a:t>Information Flow</a:t>
            </a:r>
          </a:p>
        </p:txBody>
      </p:sp>
    </p:spTree>
    <p:extLst>
      <p:ext uri="{BB962C8B-B14F-4D97-AF65-F5344CB8AC3E}">
        <p14:creationId xmlns:p14="http://schemas.microsoft.com/office/powerpoint/2010/main" val="1604247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9"/>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3"/>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5"/>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6"/>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57"/>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60"/>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46"/>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47"/>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68"/>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70"/>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72"/>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73"/>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75"/>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76"/>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79"/>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0" grpId="0"/>
      <p:bldP spid="41" grpId="0" animBg="1"/>
      <p:bldP spid="42" grpId="0"/>
      <p:bldP spid="43" grpId="0" animBg="1"/>
      <p:bldP spid="44" grpId="0"/>
      <p:bldP spid="45" grpId="0" animBg="1"/>
      <p:bldP spid="78" grpId="0"/>
      <p:bldP spid="79" grpId="0"/>
      <p:bldP spid="3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Gerade Verbindung mit Pfeil 10"/>
          <p:cNvCxnSpPr/>
          <p:nvPr/>
        </p:nvCxnSpPr>
        <p:spPr>
          <a:xfrm>
            <a:off x="430206" y="6120505"/>
            <a:ext cx="11267422" cy="23648"/>
          </a:xfrm>
          <a:prstGeom prst="straightConnector1">
            <a:avLst/>
          </a:prstGeom>
          <a:ln w="508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037B45D3-6D3C-4B2A-BF42-89FDB7608F07}"/>
              </a:ext>
            </a:extLst>
          </p:cNvPr>
          <p:cNvSpPr>
            <a:spLocks noGrp="1"/>
          </p:cNvSpPr>
          <p:nvPr>
            <p:ph type="title"/>
          </p:nvPr>
        </p:nvSpPr>
        <p:spPr>
          <a:xfrm>
            <a:off x="430206" y="-8943"/>
            <a:ext cx="10186842" cy="1173570"/>
          </a:xfrm>
        </p:spPr>
        <p:txBody>
          <a:bodyPr>
            <a:normAutofit/>
          </a:bodyPr>
          <a:lstStyle/>
          <a:p>
            <a:r>
              <a:rPr lang="en-US" sz="4000" dirty="0"/>
              <a:t>oneM2M Feature Summary by Release</a:t>
            </a:r>
          </a:p>
        </p:txBody>
      </p:sp>
      <p:sp>
        <p:nvSpPr>
          <p:cNvPr id="4" name="Slide Number Placeholder 3">
            <a:extLst>
              <a:ext uri="{FF2B5EF4-FFF2-40B4-BE49-F238E27FC236}">
                <a16:creationId xmlns:a16="http://schemas.microsoft.com/office/drawing/2014/main" id="{B11CA739-7EC9-47E7-95A5-11D4964672F9}"/>
              </a:ext>
            </a:extLst>
          </p:cNvPr>
          <p:cNvSpPr>
            <a:spLocks noGrp="1"/>
          </p:cNvSpPr>
          <p:nvPr>
            <p:ph type="sldNum" sz="quarter" idx="12"/>
          </p:nvPr>
        </p:nvSpPr>
        <p:spPr/>
        <p:txBody>
          <a:bodyPr/>
          <a:lstStyle/>
          <a:p>
            <a:fld id="{163F5A94-8458-4F17-AD3C-1A083E20221D}" type="slidenum">
              <a:rPr lang="en-US" smtClean="0"/>
              <a:t>18</a:t>
            </a:fld>
            <a:endParaRPr lang="en-US" dirty="0"/>
          </a:p>
        </p:txBody>
      </p:sp>
      <p:sp>
        <p:nvSpPr>
          <p:cNvPr id="6" name="Rounded Rectangle 5"/>
          <p:cNvSpPr/>
          <p:nvPr/>
        </p:nvSpPr>
        <p:spPr>
          <a:xfrm>
            <a:off x="198706" y="3288394"/>
            <a:ext cx="2376055" cy="2684900"/>
          </a:xfrm>
          <a:prstGeom prst="roundRect">
            <a:avLst>
              <a:gd name="adj" fmla="val 6364"/>
            </a:avLst>
          </a:prstGeom>
          <a:solidFill>
            <a:schemeClr val="tx1">
              <a:lumMod val="60000"/>
              <a:lumOff val="40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Myriad Pro" panose="020B0503030403020204" pitchFamily="34" charset="0"/>
              </a:rPr>
              <a:t>Release 1</a:t>
            </a:r>
          </a:p>
          <a:p>
            <a:pPr marL="180000" indent="-180000">
              <a:buFont typeface="Arial" panose="020B0604020202020204" pitchFamily="34" charset="0"/>
              <a:buChar char="•"/>
            </a:pPr>
            <a:r>
              <a:rPr lang="en-US" sz="1200" dirty="0">
                <a:latin typeface="Myriad Pro" panose="020B0503030403020204" pitchFamily="34" charset="0"/>
              </a:rPr>
              <a:t>Registration</a:t>
            </a:r>
          </a:p>
          <a:p>
            <a:pPr marL="180000" indent="-180000">
              <a:buFont typeface="Arial" panose="020B0604020202020204" pitchFamily="34" charset="0"/>
              <a:buChar char="•"/>
            </a:pPr>
            <a:r>
              <a:rPr lang="en-US" sz="1200" dirty="0">
                <a:latin typeface="Myriad Pro" panose="020B0503030403020204" pitchFamily="34" charset="0"/>
              </a:rPr>
              <a:t>Discovery</a:t>
            </a:r>
          </a:p>
          <a:p>
            <a:pPr marL="180000" indent="-180000">
              <a:buFont typeface="Arial" panose="020B0604020202020204" pitchFamily="34" charset="0"/>
              <a:buChar char="•"/>
            </a:pPr>
            <a:r>
              <a:rPr lang="en-US" sz="1200" dirty="0">
                <a:latin typeface="Myriad Pro" panose="020B0503030403020204" pitchFamily="34" charset="0"/>
              </a:rPr>
              <a:t>Security</a:t>
            </a:r>
          </a:p>
          <a:p>
            <a:pPr marL="180000" indent="-180000">
              <a:buFont typeface="Arial" panose="020B0604020202020204" pitchFamily="34" charset="0"/>
              <a:buChar char="•"/>
            </a:pPr>
            <a:r>
              <a:rPr lang="en-US" sz="1200" dirty="0">
                <a:latin typeface="Myriad Pro" panose="020B0503030403020204" pitchFamily="34" charset="0"/>
              </a:rPr>
              <a:t>Group Management</a:t>
            </a:r>
          </a:p>
          <a:p>
            <a:pPr marL="180000" indent="-180000">
              <a:buFont typeface="Arial" panose="020B0604020202020204" pitchFamily="34" charset="0"/>
              <a:buChar char="•"/>
            </a:pPr>
            <a:r>
              <a:rPr lang="en-US" sz="1200" dirty="0">
                <a:latin typeface="Myriad Pro" panose="020B0503030403020204" pitchFamily="34" charset="0"/>
              </a:rPr>
              <a:t>Data Mgmt. &amp; Repository</a:t>
            </a:r>
          </a:p>
          <a:p>
            <a:pPr marL="180000" indent="-180000">
              <a:buFont typeface="Arial" panose="020B0604020202020204" pitchFamily="34" charset="0"/>
              <a:buChar char="•"/>
            </a:pPr>
            <a:r>
              <a:rPr lang="en-US" sz="1200" dirty="0">
                <a:latin typeface="Myriad Pro" panose="020B0503030403020204" pitchFamily="34" charset="0"/>
              </a:rPr>
              <a:t>Subscription &amp; Notification</a:t>
            </a:r>
          </a:p>
          <a:p>
            <a:pPr marL="180000" indent="-180000">
              <a:buFont typeface="Arial" panose="020B0604020202020204" pitchFamily="34" charset="0"/>
              <a:buChar char="•"/>
            </a:pPr>
            <a:r>
              <a:rPr lang="en-US" sz="1200" dirty="0">
                <a:latin typeface="Myriad Pro" panose="020B0503030403020204" pitchFamily="34" charset="0"/>
              </a:rPr>
              <a:t>Device Management</a:t>
            </a:r>
          </a:p>
          <a:p>
            <a:pPr marL="180000" indent="-180000">
              <a:buFont typeface="Arial" panose="020B0604020202020204" pitchFamily="34" charset="0"/>
              <a:buChar char="•"/>
            </a:pPr>
            <a:r>
              <a:rPr lang="en-US" sz="1200" dirty="0">
                <a:latin typeface="Myriad Pro" panose="020B0503030403020204" pitchFamily="34" charset="0"/>
              </a:rPr>
              <a:t>Communication </a:t>
            </a:r>
            <a:r>
              <a:rPr lang="en-US" sz="1200" dirty="0" err="1">
                <a:latin typeface="Myriad Pro" panose="020B0503030403020204" pitchFamily="34" charset="0"/>
              </a:rPr>
              <a:t>Mgmt</a:t>
            </a:r>
            <a:endParaRPr lang="en-US" sz="1200" dirty="0">
              <a:latin typeface="Myriad Pro" panose="020B0503030403020204" pitchFamily="34" charset="0"/>
            </a:endParaRPr>
          </a:p>
          <a:p>
            <a:pPr marL="180000" indent="-180000">
              <a:buFont typeface="Arial" panose="020B0604020202020204" pitchFamily="34" charset="0"/>
              <a:buChar char="•"/>
            </a:pPr>
            <a:r>
              <a:rPr lang="en-US" sz="1200" dirty="0">
                <a:latin typeface="Myriad Pro" panose="020B0503030403020204" pitchFamily="34" charset="0"/>
              </a:rPr>
              <a:t>Service Charging</a:t>
            </a:r>
          </a:p>
          <a:p>
            <a:pPr marL="180000" indent="-180000">
              <a:buFont typeface="Arial" panose="020B0604020202020204" pitchFamily="34" charset="0"/>
              <a:buChar char="•"/>
            </a:pPr>
            <a:r>
              <a:rPr lang="en-US" sz="1200" dirty="0">
                <a:latin typeface="Myriad Pro" panose="020B0503030403020204" pitchFamily="34" charset="0"/>
              </a:rPr>
              <a:t>Network Service Exposure</a:t>
            </a:r>
          </a:p>
          <a:p>
            <a:pPr marL="180000" indent="-180000">
              <a:buFont typeface="Arial" panose="020B0604020202020204" pitchFamily="34" charset="0"/>
              <a:buChar char="•"/>
            </a:pPr>
            <a:r>
              <a:rPr lang="en-US" sz="1200" dirty="0">
                <a:latin typeface="Myriad Pro" panose="020B0503030403020204" pitchFamily="34" charset="0"/>
              </a:rPr>
              <a:t>App &amp; Service </a:t>
            </a:r>
            <a:r>
              <a:rPr lang="en-US" sz="1200" dirty="0" err="1">
                <a:latin typeface="Myriad Pro" panose="020B0503030403020204" pitchFamily="34" charset="0"/>
              </a:rPr>
              <a:t>Mgmt</a:t>
            </a:r>
            <a:endParaRPr lang="en-US" sz="1200" dirty="0">
              <a:latin typeface="Myriad Pro" panose="020B0503030403020204" pitchFamily="34" charset="0"/>
            </a:endParaRPr>
          </a:p>
          <a:p>
            <a:pPr marL="180000" indent="-180000">
              <a:buFont typeface="Arial" panose="020B0604020202020204" pitchFamily="34" charset="0"/>
              <a:buChar char="•"/>
            </a:pPr>
            <a:r>
              <a:rPr lang="en-US" sz="1200" dirty="0">
                <a:latin typeface="Myriad Pro" panose="020B0503030403020204" pitchFamily="34" charset="0"/>
              </a:rPr>
              <a:t>HTTP/</a:t>
            </a:r>
            <a:r>
              <a:rPr lang="en-US" sz="1200" dirty="0" err="1">
                <a:latin typeface="Myriad Pro" panose="020B0503030403020204" pitchFamily="34" charset="0"/>
              </a:rPr>
              <a:t>CoAP</a:t>
            </a:r>
            <a:r>
              <a:rPr lang="en-US" sz="1200" dirty="0">
                <a:latin typeface="Myriad Pro" panose="020B0503030403020204" pitchFamily="34" charset="0"/>
              </a:rPr>
              <a:t>/MQTT Bindings</a:t>
            </a:r>
          </a:p>
        </p:txBody>
      </p:sp>
      <p:sp>
        <p:nvSpPr>
          <p:cNvPr id="7" name="Rounded Rectangle 7"/>
          <p:cNvSpPr/>
          <p:nvPr/>
        </p:nvSpPr>
        <p:spPr>
          <a:xfrm>
            <a:off x="4984051" y="1977770"/>
            <a:ext cx="2376055" cy="3982657"/>
          </a:xfrm>
          <a:prstGeom prst="roundRect">
            <a:avLst>
              <a:gd name="adj" fmla="val 6364"/>
            </a:avLst>
          </a:prstGeom>
          <a:solidFill>
            <a:schemeClr val="tx1">
              <a:lumMod val="60000"/>
              <a:lumOff val="40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90000" rtlCol="0" anchor="ctr"/>
          <a:lstStyle/>
          <a:p>
            <a:pPr algn="ctr"/>
            <a:r>
              <a:rPr lang="en-US" sz="2400" dirty="0">
                <a:latin typeface="Myriad Pro" panose="020B0503030403020204" pitchFamily="34" charset="0"/>
              </a:rPr>
              <a:t>Release 3</a:t>
            </a:r>
          </a:p>
          <a:p>
            <a:pPr marL="180000" indent="-180000">
              <a:buSzPct val="100000"/>
              <a:buFont typeface="Myriad Pro" panose="020B0503030403020204" pitchFamily="34" charset="0"/>
              <a:buChar char="+"/>
            </a:pPr>
            <a:r>
              <a:rPr lang="en-US" sz="1200" dirty="0">
                <a:latin typeface="Myriad Pro" panose="020B0503030403020204" pitchFamily="34" charset="0"/>
              </a:rPr>
              <a:t>Semantic Querying/Mashup</a:t>
            </a:r>
          </a:p>
          <a:p>
            <a:pPr marL="180000" indent="-180000">
              <a:buSzPct val="100000"/>
              <a:buFont typeface="Myriad Pro" panose="020B0503030403020204" pitchFamily="34" charset="0"/>
              <a:buChar char="+"/>
            </a:pPr>
            <a:r>
              <a:rPr lang="en-US" sz="1200" dirty="0">
                <a:latin typeface="Myriad Pro" panose="020B0503030403020204" pitchFamily="34" charset="0"/>
              </a:rPr>
              <a:t>3GPP SCEF Interworking</a:t>
            </a:r>
          </a:p>
          <a:p>
            <a:pPr marL="468000" lvl="2" indent="-180000">
              <a:buFont typeface="Arial" panose="020B0604020202020204" pitchFamily="34" charset="0"/>
              <a:buChar char="•"/>
            </a:pPr>
            <a:r>
              <a:rPr lang="en-US" sz="1000" dirty="0">
                <a:latin typeface="Myriad Pro" panose="020B0503030403020204" pitchFamily="34" charset="0"/>
              </a:rPr>
              <a:t>Non-IP Data Delivery</a:t>
            </a:r>
          </a:p>
          <a:p>
            <a:pPr marL="468000" lvl="2" indent="-180000">
              <a:buFont typeface="Arial" panose="020B0604020202020204" pitchFamily="34" charset="0"/>
              <a:buChar char="•"/>
            </a:pPr>
            <a:r>
              <a:rPr lang="en-US" sz="1000" dirty="0">
                <a:latin typeface="Myriad Pro" panose="020B0503030403020204" pitchFamily="34" charset="0"/>
              </a:rPr>
              <a:t>UE reachability Monitoring</a:t>
            </a:r>
          </a:p>
          <a:p>
            <a:pPr marL="468000" lvl="2" indent="-180000">
              <a:buFont typeface="Arial" panose="020B0604020202020204" pitchFamily="34" charset="0"/>
              <a:buChar char="•"/>
            </a:pPr>
            <a:r>
              <a:rPr lang="en-US" sz="1000" dirty="0">
                <a:latin typeface="Myriad Pro" panose="020B0503030403020204" pitchFamily="34" charset="0"/>
              </a:rPr>
              <a:t>Device triggering</a:t>
            </a:r>
          </a:p>
          <a:p>
            <a:pPr marL="468000" lvl="2" indent="-180000">
              <a:buFont typeface="Arial" panose="020B0604020202020204" pitchFamily="34" charset="0"/>
              <a:buChar char="•"/>
            </a:pPr>
            <a:r>
              <a:rPr lang="en-US" sz="1000" dirty="0">
                <a:latin typeface="Myriad Pro" panose="020B0503030403020204" pitchFamily="34" charset="0"/>
              </a:rPr>
              <a:t>Etc.</a:t>
            </a:r>
          </a:p>
          <a:p>
            <a:pPr marL="180000" lvl="1" indent="-180000">
              <a:buSzPct val="100000"/>
              <a:buFont typeface="Myriad Pro" panose="020B0503030403020204" pitchFamily="34" charset="0"/>
              <a:buChar char="+"/>
            </a:pPr>
            <a:r>
              <a:rPr lang="en-US" sz="1200" dirty="0">
                <a:latin typeface="Myriad Pro" panose="020B0503030403020204" pitchFamily="34" charset="0"/>
              </a:rPr>
              <a:t>Transaction Management</a:t>
            </a:r>
          </a:p>
          <a:p>
            <a:pPr marL="180000" lvl="1" indent="-180000">
              <a:buSzPct val="100000"/>
              <a:buFont typeface="Myriad Pro" panose="020B0503030403020204" pitchFamily="34" charset="0"/>
              <a:buChar char="+"/>
            </a:pPr>
            <a:r>
              <a:rPr lang="en-US" sz="1200" dirty="0">
                <a:latin typeface="Myriad Pro" panose="020B0503030403020204" pitchFamily="34" charset="0"/>
              </a:rPr>
              <a:t>Service Layer routing</a:t>
            </a:r>
          </a:p>
          <a:p>
            <a:pPr marL="180000" lvl="1" indent="-180000">
              <a:buSzPct val="100000"/>
              <a:buFont typeface="Myriad Pro" panose="020B0503030403020204" pitchFamily="34" charset="0"/>
              <a:buChar char="+"/>
            </a:pPr>
            <a:r>
              <a:rPr lang="en-US" sz="1200" dirty="0">
                <a:latin typeface="Myriad Pro" panose="020B0503030403020204" pitchFamily="34" charset="0"/>
              </a:rPr>
              <a:t>Common oneM2M Interworking Framework</a:t>
            </a:r>
          </a:p>
          <a:p>
            <a:pPr marL="468000" lvl="2" indent="-180000">
              <a:buFont typeface="Arial" panose="020B0604020202020204" pitchFamily="34" charset="0"/>
              <a:buChar char="•"/>
            </a:pPr>
            <a:r>
              <a:rPr lang="en-US" sz="1000" dirty="0">
                <a:latin typeface="Myriad Pro" panose="020B0503030403020204" pitchFamily="34" charset="0"/>
              </a:rPr>
              <a:t>OCF</a:t>
            </a:r>
          </a:p>
          <a:p>
            <a:pPr marL="468000" lvl="2" indent="-180000">
              <a:buFont typeface="Arial" panose="020B0604020202020204" pitchFamily="34" charset="0"/>
              <a:buChar char="•"/>
            </a:pPr>
            <a:r>
              <a:rPr lang="en-US" sz="1000" dirty="0">
                <a:latin typeface="Myriad Pro" panose="020B0503030403020204" pitchFamily="34" charset="0"/>
              </a:rPr>
              <a:t>OPC-UA</a:t>
            </a:r>
          </a:p>
          <a:p>
            <a:pPr marL="468000" lvl="2" indent="-180000">
              <a:buFont typeface="Arial" panose="020B0604020202020204" pitchFamily="34" charset="0"/>
              <a:buChar char="•"/>
            </a:pPr>
            <a:r>
              <a:rPr lang="en-US" sz="1000" dirty="0" err="1">
                <a:latin typeface="Myriad Pro" panose="020B0503030403020204" pitchFamily="34" charset="0"/>
              </a:rPr>
              <a:t>OSGi</a:t>
            </a:r>
            <a:endParaRPr lang="en-US" sz="1000" dirty="0">
              <a:latin typeface="Myriad Pro" panose="020B0503030403020204" pitchFamily="34" charset="0"/>
            </a:endParaRPr>
          </a:p>
          <a:p>
            <a:pPr marL="180000" lvl="1" indent="-180000">
              <a:buSzPct val="100000"/>
              <a:buFont typeface="Myriad Pro" panose="020B0503030403020204" pitchFamily="34" charset="0"/>
              <a:buChar char="+"/>
            </a:pPr>
            <a:r>
              <a:rPr lang="en-US" sz="1200" dirty="0">
                <a:latin typeface="Myriad Pro" panose="020B0503030403020204" pitchFamily="34" charset="0"/>
              </a:rPr>
              <a:t>oneM2M Conformance Tests and Profiles</a:t>
            </a:r>
          </a:p>
          <a:p>
            <a:pPr marL="180000" lvl="1" indent="-180000">
              <a:buSzPct val="100000"/>
              <a:buFont typeface="Myriad Pro" panose="020B0503030403020204" pitchFamily="34" charset="0"/>
              <a:buChar char="+"/>
            </a:pPr>
            <a:r>
              <a:rPr lang="en-US" sz="1200" dirty="0">
                <a:latin typeface="Myriad Pro" panose="020B0503030403020204" pitchFamily="34" charset="0"/>
              </a:rPr>
              <a:t>Security Enhancements</a:t>
            </a:r>
          </a:p>
          <a:p>
            <a:pPr marL="468000" lvl="2" indent="-180000">
              <a:buFont typeface="Arial" panose="020B0604020202020204" pitchFamily="34" charset="0"/>
              <a:buChar char="•"/>
            </a:pPr>
            <a:r>
              <a:rPr lang="en-US" sz="1000" dirty="0">
                <a:latin typeface="Myriad Pro" panose="020B0503030403020204" pitchFamily="34" charset="0"/>
              </a:rPr>
              <a:t>Distributed Authorization </a:t>
            </a:r>
          </a:p>
          <a:p>
            <a:pPr marL="468000" lvl="2" indent="-180000">
              <a:buFont typeface="Arial" panose="020B0604020202020204" pitchFamily="34" charset="0"/>
              <a:buChar char="•"/>
            </a:pPr>
            <a:r>
              <a:rPr lang="en-US" sz="1000" dirty="0">
                <a:latin typeface="Myriad Pro" panose="020B0503030403020204" pitchFamily="34" charset="0"/>
              </a:rPr>
              <a:t>etc.</a:t>
            </a:r>
          </a:p>
          <a:p>
            <a:pPr marL="180000" lvl="1" indent="-180000">
              <a:buSzPct val="100000"/>
              <a:buFont typeface="Myriad Pro" panose="020B0503030403020204" pitchFamily="34" charset="0"/>
              <a:buChar char="+"/>
            </a:pPr>
            <a:r>
              <a:rPr lang="en-US" sz="1200" dirty="0">
                <a:latin typeface="Myriad Pro" panose="020B0503030403020204" pitchFamily="34" charset="0"/>
              </a:rPr>
              <a:t>Ontology Based Interworking</a:t>
            </a:r>
          </a:p>
        </p:txBody>
      </p:sp>
      <p:sp>
        <p:nvSpPr>
          <p:cNvPr id="8" name="Rounded Rectangle 5"/>
          <p:cNvSpPr/>
          <p:nvPr/>
        </p:nvSpPr>
        <p:spPr>
          <a:xfrm>
            <a:off x="2586081" y="2427088"/>
            <a:ext cx="2376055" cy="3533340"/>
          </a:xfrm>
          <a:prstGeom prst="roundRect">
            <a:avLst>
              <a:gd name="adj" fmla="val 6364"/>
            </a:avLst>
          </a:prstGeom>
          <a:solidFill>
            <a:schemeClr val="tx1">
              <a:lumMod val="60000"/>
              <a:lumOff val="40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Myriad Pro" panose="020B0503030403020204" pitchFamily="34" charset="0"/>
              </a:rPr>
              <a:t>Release 2</a:t>
            </a:r>
          </a:p>
          <a:p>
            <a:pPr marL="180000" indent="-180000">
              <a:buSzPct val="100000"/>
              <a:buFont typeface="Myriad Pro" panose="020B0503030403020204" pitchFamily="34" charset="0"/>
              <a:buChar char="+"/>
            </a:pPr>
            <a:r>
              <a:rPr lang="en-US" sz="1200" dirty="0">
                <a:latin typeface="Myriad Pro" panose="020B0503030403020204" pitchFamily="34" charset="0"/>
              </a:rPr>
              <a:t>Time Series Data</a:t>
            </a:r>
          </a:p>
          <a:p>
            <a:pPr marL="180000" indent="-180000">
              <a:buSzPct val="100000"/>
              <a:buFont typeface="Myriad Pro" panose="020B0503030403020204" pitchFamily="34" charset="0"/>
              <a:buChar char="+"/>
            </a:pPr>
            <a:r>
              <a:rPr lang="en-US" sz="1200" dirty="0">
                <a:latin typeface="Myriad Pro" panose="020B0503030403020204" pitchFamily="34" charset="0"/>
              </a:rPr>
              <a:t>Flexible Resources that can be customized by app developers (flex container)</a:t>
            </a:r>
          </a:p>
          <a:p>
            <a:pPr marL="180000" indent="-180000">
              <a:buSzPct val="100000"/>
              <a:buFont typeface="Myriad Pro" panose="020B0503030403020204" pitchFamily="34" charset="0"/>
              <a:buChar char="+"/>
            </a:pPr>
            <a:r>
              <a:rPr lang="en-US" sz="1200" dirty="0">
                <a:latin typeface="Myriad Pro" panose="020B0503030403020204" pitchFamily="34" charset="0"/>
              </a:rPr>
              <a:t>Semantics Description &amp; Discovery</a:t>
            </a:r>
          </a:p>
          <a:p>
            <a:pPr marL="180000" indent="-180000">
              <a:buSzPct val="100000"/>
              <a:buFont typeface="Myriad Pro" panose="020B0503030403020204" pitchFamily="34" charset="0"/>
              <a:buChar char="+"/>
            </a:pPr>
            <a:r>
              <a:rPr lang="en-US" sz="1200" dirty="0">
                <a:latin typeface="Myriad Pro" panose="020B0503030403020204" pitchFamily="34" charset="0"/>
              </a:rPr>
              <a:t>Security Enhancements</a:t>
            </a:r>
          </a:p>
          <a:p>
            <a:pPr marL="637200" lvl="2" indent="-180000">
              <a:buFont typeface="Arial" panose="020B0604020202020204" pitchFamily="34" charset="0"/>
              <a:buChar char="•"/>
            </a:pPr>
            <a:r>
              <a:rPr lang="en-US" sz="1000" dirty="0">
                <a:latin typeface="Myriad Pro" panose="020B0503030403020204" pitchFamily="34" charset="0"/>
              </a:rPr>
              <a:t>Dynamic Authorization</a:t>
            </a:r>
          </a:p>
          <a:p>
            <a:pPr marL="637200" lvl="2" indent="-180000">
              <a:buFont typeface="Arial" panose="020B0604020202020204" pitchFamily="34" charset="0"/>
              <a:buChar char="•"/>
            </a:pPr>
            <a:r>
              <a:rPr lang="en-US" sz="1000" dirty="0">
                <a:latin typeface="Myriad Pro" panose="020B0503030403020204" pitchFamily="34" charset="0"/>
              </a:rPr>
              <a:t>Content Security</a:t>
            </a:r>
          </a:p>
          <a:p>
            <a:pPr marL="637200" lvl="2" indent="-180000">
              <a:buFont typeface="Arial" panose="020B0604020202020204" pitchFamily="34" charset="0"/>
              <a:buChar char="•"/>
            </a:pPr>
            <a:r>
              <a:rPr lang="en-US" sz="1000" dirty="0">
                <a:latin typeface="Myriad Pro" panose="020B0503030403020204" pitchFamily="34" charset="0"/>
              </a:rPr>
              <a:t>E2E Security</a:t>
            </a:r>
          </a:p>
          <a:p>
            <a:pPr marL="180000" indent="-180000">
              <a:buSzPct val="100000"/>
              <a:buFont typeface="Myriad Pro" panose="020B0503030403020204" pitchFamily="34" charset="0"/>
              <a:buChar char="+"/>
            </a:pPr>
            <a:r>
              <a:rPr lang="en-US" sz="1200" dirty="0" err="1">
                <a:latin typeface="Myriad Pro" panose="020B0503030403020204" pitchFamily="34" charset="0"/>
              </a:rPr>
              <a:t>WebSocket</a:t>
            </a:r>
            <a:r>
              <a:rPr lang="en-US" sz="1200" dirty="0">
                <a:latin typeface="Myriad Pro" panose="020B0503030403020204" pitchFamily="34" charset="0"/>
              </a:rPr>
              <a:t> Binding</a:t>
            </a:r>
          </a:p>
          <a:p>
            <a:pPr marL="180000" indent="-180000">
              <a:buSzPct val="100000"/>
              <a:buFont typeface="Myriad Pro" panose="020B0503030403020204" pitchFamily="34" charset="0"/>
              <a:buChar char="+"/>
            </a:pPr>
            <a:r>
              <a:rPr lang="en-US" sz="1200" dirty="0">
                <a:latin typeface="Myriad Pro" panose="020B0503030403020204" pitchFamily="34" charset="0"/>
              </a:rPr>
              <a:t>Ontology for Home Area Information Model</a:t>
            </a:r>
          </a:p>
          <a:p>
            <a:pPr marL="180000" indent="-180000">
              <a:buSzPct val="100000"/>
              <a:buFont typeface="Myriad Pro" panose="020B0503030403020204" pitchFamily="34" charset="0"/>
              <a:buChar char="+"/>
            </a:pPr>
            <a:r>
              <a:rPr lang="en-US" sz="1200" dirty="0">
                <a:latin typeface="Myriad Pro" panose="020B0503030403020204" pitchFamily="34" charset="0"/>
              </a:rPr>
              <a:t>oneM2M App-ID Registry</a:t>
            </a:r>
          </a:p>
          <a:p>
            <a:pPr marL="180000" indent="-180000">
              <a:buSzPct val="100000"/>
              <a:buFont typeface="Myriad Pro" panose="020B0503030403020204" pitchFamily="34" charset="0"/>
              <a:buChar char="+"/>
            </a:pPr>
            <a:r>
              <a:rPr lang="en-US" sz="1200" dirty="0">
                <a:latin typeface="Myriad Pro" panose="020B0503030403020204" pitchFamily="34" charset="0"/>
              </a:rPr>
              <a:t>oneM2M Interworking</a:t>
            </a:r>
          </a:p>
          <a:p>
            <a:pPr marL="637200" lvl="2" indent="-180000">
              <a:buFont typeface="Arial" panose="020B0604020202020204" pitchFamily="34" charset="0"/>
              <a:buChar char="•"/>
            </a:pPr>
            <a:r>
              <a:rPr lang="en-US" sz="1000" dirty="0">
                <a:latin typeface="Myriad Pro" panose="020B0503030403020204" pitchFamily="34" charset="0"/>
              </a:rPr>
              <a:t>LWM2M</a:t>
            </a:r>
          </a:p>
          <a:p>
            <a:pPr marL="637200" lvl="2" indent="-180000">
              <a:buFont typeface="Arial" panose="020B0604020202020204" pitchFamily="34" charset="0"/>
              <a:buChar char="•"/>
            </a:pPr>
            <a:r>
              <a:rPr lang="en-US" sz="1000" dirty="0" err="1">
                <a:latin typeface="Myriad Pro" panose="020B0503030403020204" pitchFamily="34" charset="0"/>
              </a:rPr>
              <a:t>Alljoyn</a:t>
            </a:r>
            <a:endParaRPr lang="en-US" sz="1000" dirty="0">
              <a:latin typeface="Myriad Pro" panose="020B0503030403020204" pitchFamily="34" charset="0"/>
            </a:endParaRPr>
          </a:p>
          <a:p>
            <a:pPr marL="637200" lvl="2" indent="-180000">
              <a:buFont typeface="Arial" panose="020B0604020202020204" pitchFamily="34" charset="0"/>
              <a:buChar char="•"/>
            </a:pPr>
            <a:r>
              <a:rPr lang="en-US" sz="1000" dirty="0">
                <a:latin typeface="Myriad Pro" panose="020B0503030403020204" pitchFamily="34" charset="0"/>
              </a:rPr>
              <a:t>3GPP Triggering</a:t>
            </a:r>
          </a:p>
        </p:txBody>
      </p:sp>
      <p:sp>
        <p:nvSpPr>
          <p:cNvPr id="9" name="Rounded Rectangle 7"/>
          <p:cNvSpPr/>
          <p:nvPr/>
        </p:nvSpPr>
        <p:spPr>
          <a:xfrm>
            <a:off x="7383013" y="1307013"/>
            <a:ext cx="2376000" cy="4666281"/>
          </a:xfrm>
          <a:prstGeom prst="roundRect">
            <a:avLst>
              <a:gd name="adj" fmla="val 6364"/>
            </a:avLst>
          </a:prstGeom>
          <a:solidFill>
            <a:srgbClr val="C00000"/>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tIns="288000" rtlCol="0" anchor="ctr"/>
          <a:lstStyle/>
          <a:p>
            <a:pPr algn="ctr">
              <a:spcBef>
                <a:spcPts val="2400"/>
              </a:spcBef>
            </a:pPr>
            <a:r>
              <a:rPr lang="en-US" sz="2400" dirty="0">
                <a:latin typeface="Myriad Pro" panose="020B0503030403020204" pitchFamily="34" charset="0"/>
              </a:rPr>
              <a:t>Release 4</a:t>
            </a:r>
            <a:br>
              <a:rPr lang="en-US" sz="2400" dirty="0">
                <a:latin typeface="Myriad Pro" panose="020B0503030403020204" pitchFamily="34" charset="0"/>
              </a:rPr>
            </a:br>
            <a:r>
              <a:rPr lang="en-US" sz="1200" dirty="0">
                <a:latin typeface="Myriad Pro" panose="020B0503030403020204" pitchFamily="34" charset="0"/>
              </a:rPr>
              <a:t>(planned)</a:t>
            </a:r>
          </a:p>
          <a:p>
            <a:pPr marL="180000" lvl="1" indent="-180000">
              <a:buSzPct val="100000"/>
              <a:buFont typeface="Myriad Pro" panose="020B0503030403020204" pitchFamily="34" charset="0"/>
              <a:buChar char="+"/>
            </a:pPr>
            <a:r>
              <a:rPr lang="en-US" sz="1200" dirty="0">
                <a:latin typeface="Myriad Pro" panose="020B0503030403020204" pitchFamily="34" charset="0"/>
              </a:rPr>
              <a:t>SDT 4.0 and the Information Models for Multiple Domains</a:t>
            </a:r>
          </a:p>
          <a:p>
            <a:pPr marL="180000" lvl="1" indent="-180000">
              <a:buSzPct val="100000"/>
              <a:buFont typeface="Myriad Pro" panose="020B0503030403020204" pitchFamily="34" charset="0"/>
              <a:buChar char="+"/>
            </a:pPr>
            <a:r>
              <a:rPr lang="en-US" sz="1200" dirty="0">
                <a:latin typeface="Myriad Pro" panose="020B0503030403020204" pitchFamily="34" charset="0"/>
              </a:rPr>
              <a:t>oneM2M Conformance Tests</a:t>
            </a:r>
          </a:p>
          <a:p>
            <a:pPr marL="180000" lvl="1" indent="-180000">
              <a:buSzPct val="100000"/>
              <a:buFont typeface="Myriad Pro" panose="020B0503030403020204" pitchFamily="34" charset="0"/>
              <a:buChar char="+"/>
            </a:pPr>
            <a:r>
              <a:rPr lang="en-US" sz="1200" dirty="0">
                <a:latin typeface="Myriad Pro" panose="020B0503030403020204" pitchFamily="34" charset="0"/>
              </a:rPr>
              <a:t>Geo Query</a:t>
            </a:r>
          </a:p>
          <a:p>
            <a:pPr marL="180000" lvl="1" indent="-180000">
              <a:buSzPct val="100000"/>
              <a:buFont typeface="Myriad Pro" panose="020B0503030403020204" pitchFamily="34" charset="0"/>
              <a:buChar char="+"/>
            </a:pPr>
            <a:r>
              <a:rPr lang="en-US" sz="1200" dirty="0">
                <a:latin typeface="Myriad Pro" panose="020B0503030403020204" pitchFamily="34" charset="0"/>
              </a:rPr>
              <a:t>Process Management</a:t>
            </a:r>
          </a:p>
          <a:p>
            <a:pPr marL="180000" lvl="1" indent="-180000">
              <a:buSzPct val="100000"/>
              <a:buFont typeface="Myriad Pro" panose="020B0503030403020204" pitchFamily="34" charset="0"/>
              <a:buChar char="+"/>
            </a:pPr>
            <a:r>
              <a:rPr lang="en-US" sz="1200" dirty="0">
                <a:latin typeface="Myriad Pro" panose="020B0503030403020204" pitchFamily="34" charset="0"/>
              </a:rPr>
              <a:t>Message Primitive Profiles </a:t>
            </a:r>
          </a:p>
          <a:p>
            <a:pPr marL="180000" lvl="1" indent="-180000">
              <a:buSzPct val="100000"/>
              <a:buFont typeface="Myriad Pro" panose="020B0503030403020204" pitchFamily="34" charset="0"/>
              <a:buChar char="+"/>
            </a:pPr>
            <a:r>
              <a:rPr lang="en-US" sz="1200" dirty="0">
                <a:latin typeface="Myriad Pro" panose="020B0503030403020204" pitchFamily="34" charset="0"/>
              </a:rPr>
              <a:t>Semantic Reasoning </a:t>
            </a:r>
          </a:p>
          <a:p>
            <a:pPr marL="180000" lvl="1" indent="-180000">
              <a:buSzPct val="100000"/>
              <a:buFont typeface="Myriad Pro" panose="020B0503030403020204" pitchFamily="34" charset="0"/>
              <a:buChar char="+"/>
            </a:pPr>
            <a:r>
              <a:rPr lang="en-US" sz="1200" dirty="0">
                <a:latin typeface="Myriad Pro" panose="020B0503030403020204" pitchFamily="34" charset="0"/>
              </a:rPr>
              <a:t>Time Management</a:t>
            </a:r>
            <a:endParaRPr lang="en-US" sz="1000" dirty="0">
              <a:latin typeface="Myriad Pro" panose="020B0503030403020204" pitchFamily="34" charset="0"/>
            </a:endParaRPr>
          </a:p>
          <a:p>
            <a:pPr marL="180000" lvl="1" indent="-180000">
              <a:buSzPct val="100000"/>
              <a:buFont typeface="Myriad Pro" panose="020B0503030403020204" pitchFamily="34" charset="0"/>
              <a:buChar char="+"/>
            </a:pPr>
            <a:r>
              <a:rPr lang="en-US" sz="1200" dirty="0">
                <a:latin typeface="Myriad Pro" panose="020B0503030403020204" pitchFamily="34" charset="0"/>
              </a:rPr>
              <a:t>Enhanced 3GPP Interworking</a:t>
            </a:r>
          </a:p>
          <a:p>
            <a:pPr marL="468000" lvl="2" indent="-180000">
              <a:buFont typeface="Arial" panose="020B0604020202020204" pitchFamily="34" charset="0"/>
              <a:buChar char="•"/>
            </a:pPr>
            <a:r>
              <a:rPr lang="en-US" sz="1000" dirty="0">
                <a:latin typeface="Myriad Pro" panose="020B0503030403020204" pitchFamily="34" charset="0"/>
              </a:rPr>
              <a:t>Session QoS</a:t>
            </a:r>
          </a:p>
          <a:p>
            <a:pPr marL="468000" lvl="2" indent="-180000">
              <a:buFont typeface="Arial" panose="020B0604020202020204" pitchFamily="34" charset="0"/>
              <a:buChar char="•"/>
            </a:pPr>
            <a:r>
              <a:rPr lang="en-US" sz="1000" dirty="0">
                <a:latin typeface="Myriad Pro" panose="020B0503030403020204" pitchFamily="34" charset="0"/>
              </a:rPr>
              <a:t>Congestion Monitoring</a:t>
            </a:r>
          </a:p>
          <a:p>
            <a:pPr marL="180000" lvl="1" indent="-180000">
              <a:buSzPct val="100000"/>
              <a:buFont typeface="Myriad Pro" panose="020B0503030403020204" pitchFamily="34" charset="0"/>
              <a:buChar char="+"/>
            </a:pPr>
            <a:r>
              <a:rPr lang="en-US" sz="1200" dirty="0">
                <a:latin typeface="Myriad Pro" panose="020B0503030403020204" pitchFamily="34" charset="0"/>
              </a:rPr>
              <a:t>Fog/Edge Computing</a:t>
            </a:r>
          </a:p>
          <a:p>
            <a:pPr marL="468000" lvl="2" indent="-180000">
              <a:buSzPct val="100000"/>
              <a:buFont typeface="Arial" panose="020B0604020202020204" pitchFamily="34" charset="0"/>
              <a:buChar char="•"/>
            </a:pPr>
            <a:r>
              <a:rPr lang="en-US" sz="1000" dirty="0">
                <a:latin typeface="Myriad Pro" panose="020B0503030403020204" pitchFamily="34" charset="0"/>
              </a:rPr>
              <a:t>Software Campaigning</a:t>
            </a:r>
          </a:p>
          <a:p>
            <a:pPr marL="468000" lvl="2" indent="-180000">
              <a:buSzPct val="100000"/>
              <a:buFont typeface="Arial" panose="020B0604020202020204" pitchFamily="34" charset="0"/>
              <a:buChar char="•"/>
            </a:pPr>
            <a:r>
              <a:rPr lang="en-US" sz="1000" dirty="0">
                <a:latin typeface="Myriad Pro" panose="020B0503030403020204" pitchFamily="34" charset="0"/>
              </a:rPr>
              <a:t>Resource Synchronization</a:t>
            </a:r>
          </a:p>
          <a:p>
            <a:pPr marL="180000" lvl="1" indent="-180000">
              <a:buSzPct val="100000"/>
              <a:buFont typeface="Myriad Pro" panose="020B0503030403020204" pitchFamily="34" charset="0"/>
              <a:buChar char="+"/>
            </a:pPr>
            <a:r>
              <a:rPr lang="en-US" sz="1200" dirty="0">
                <a:latin typeface="Myriad Pro" panose="020B0503030403020204" pitchFamily="34" charset="0"/>
              </a:rPr>
              <a:t>Service Subscriber Management</a:t>
            </a:r>
          </a:p>
          <a:p>
            <a:pPr marL="180000" lvl="1" indent="-180000">
              <a:buSzPct val="100000"/>
              <a:buFont typeface="Myriad Pro" panose="020B0503030403020204" pitchFamily="34" charset="0"/>
              <a:buChar char="+"/>
            </a:pPr>
            <a:r>
              <a:rPr lang="en-US" sz="1200" dirty="0">
                <a:latin typeface="Myriad Pro" panose="020B0503030403020204" pitchFamily="34" charset="0"/>
              </a:rPr>
              <a:t>Security Enhancements</a:t>
            </a:r>
            <a:endParaRPr lang="en-US" sz="1000" dirty="0">
              <a:latin typeface="Myriad Pro" panose="020B0503030403020204" pitchFamily="34" charset="0"/>
            </a:endParaRPr>
          </a:p>
          <a:p>
            <a:pPr marL="180000" lvl="1" indent="-180000">
              <a:buSzPct val="100000"/>
              <a:buFont typeface="Myriad Pro" panose="020B0503030403020204" pitchFamily="34" charset="0"/>
              <a:buChar char="+"/>
            </a:pPr>
            <a:r>
              <a:rPr lang="en-US" sz="1200" dirty="0">
                <a:latin typeface="Myriad Pro" panose="020B0503030403020204" pitchFamily="34" charset="0"/>
              </a:rPr>
              <a:t>Group Anycast/</a:t>
            </a:r>
            <a:r>
              <a:rPr lang="en-US" sz="1200" dirty="0" err="1">
                <a:latin typeface="Myriad Pro" panose="020B0503030403020204" pitchFamily="34" charset="0"/>
              </a:rPr>
              <a:t>Somecast</a:t>
            </a:r>
            <a:endParaRPr lang="en-US" sz="1200" dirty="0">
              <a:latin typeface="Myriad Pro" panose="020B0503030403020204" pitchFamily="34" charset="0"/>
            </a:endParaRPr>
          </a:p>
          <a:p>
            <a:pPr marL="180000" lvl="1" indent="-180000">
              <a:buSzPct val="100000"/>
              <a:buFont typeface="Myriad Pro" panose="020B0503030403020204" pitchFamily="34" charset="0"/>
              <a:buChar char="+"/>
            </a:pPr>
            <a:r>
              <a:rPr lang="en-US" sz="1200" dirty="0">
                <a:latin typeface="Myriad Pro" panose="020B0503030403020204" pitchFamily="34" charset="0"/>
              </a:rPr>
              <a:t>Modbus Interworking</a:t>
            </a:r>
          </a:p>
          <a:p>
            <a:pPr marL="180000" lvl="1" indent="-180000">
              <a:buSzPct val="100000"/>
              <a:buFont typeface="Myriad Pro" panose="020B0503030403020204" pitchFamily="34" charset="0"/>
              <a:buChar char="+"/>
            </a:pPr>
            <a:r>
              <a:rPr lang="en-US" sz="1200" dirty="0">
                <a:latin typeface="Myriad Pro" panose="020B0503030403020204" pitchFamily="34" charset="0"/>
              </a:rPr>
              <a:t>Discovery Based Operations</a:t>
            </a:r>
          </a:p>
          <a:p>
            <a:pPr marL="180000" lvl="1" indent="-180000">
              <a:buSzPct val="100000"/>
              <a:buFont typeface="Myriad Pro" panose="020B0503030403020204" pitchFamily="34" charset="0"/>
              <a:buChar char="+"/>
            </a:pPr>
            <a:r>
              <a:rPr lang="en-US" sz="1200" dirty="0">
                <a:latin typeface="Myriad Pro" panose="020B0503030403020204" pitchFamily="34" charset="0"/>
              </a:rPr>
              <a:t>Semantic </a:t>
            </a:r>
            <a:r>
              <a:rPr lang="en-US" sz="1200" dirty="0" err="1">
                <a:latin typeface="Myriad Pro" panose="020B0503030403020204" pitchFamily="34" charset="0"/>
              </a:rPr>
              <a:t>OntologyMapping</a:t>
            </a:r>
            <a:endParaRPr lang="en-US" sz="1200" dirty="0">
              <a:latin typeface="Myriad Pro" panose="020B0503030403020204" pitchFamily="34" charset="0"/>
            </a:endParaRPr>
          </a:p>
          <a:p>
            <a:pPr marL="180000" lvl="1" indent="-180000">
              <a:buSzPct val="100000"/>
              <a:buFont typeface="Myriad Pro" panose="020B0503030403020204" pitchFamily="34" charset="0"/>
              <a:buChar char="+"/>
            </a:pPr>
            <a:endParaRPr lang="en-US" sz="1200" dirty="0">
              <a:latin typeface="Myriad Pro" panose="020B0503030403020204" pitchFamily="34" charset="0"/>
            </a:endParaRPr>
          </a:p>
        </p:txBody>
      </p:sp>
      <p:sp>
        <p:nvSpPr>
          <p:cNvPr id="16" name="Textfeld 15"/>
          <p:cNvSpPr txBox="1"/>
          <p:nvPr/>
        </p:nvSpPr>
        <p:spPr>
          <a:xfrm>
            <a:off x="1009929" y="6195720"/>
            <a:ext cx="652743" cy="369332"/>
          </a:xfrm>
          <a:prstGeom prst="rect">
            <a:avLst/>
          </a:prstGeom>
          <a:noFill/>
        </p:spPr>
        <p:txBody>
          <a:bodyPr wrap="none" rtlCol="0">
            <a:spAutoFit/>
          </a:bodyPr>
          <a:lstStyle/>
          <a:p>
            <a:r>
              <a:rPr lang="en-US" dirty="0">
                <a:solidFill>
                  <a:schemeClr val="accent1"/>
                </a:solidFill>
              </a:rPr>
              <a:t>2015</a:t>
            </a:r>
          </a:p>
        </p:txBody>
      </p:sp>
      <p:sp>
        <p:nvSpPr>
          <p:cNvPr id="17" name="Textfeld 16"/>
          <p:cNvSpPr txBox="1"/>
          <p:nvPr/>
        </p:nvSpPr>
        <p:spPr>
          <a:xfrm>
            <a:off x="3391831" y="6195720"/>
            <a:ext cx="652743" cy="369332"/>
          </a:xfrm>
          <a:prstGeom prst="rect">
            <a:avLst/>
          </a:prstGeom>
          <a:noFill/>
        </p:spPr>
        <p:txBody>
          <a:bodyPr wrap="none" rtlCol="0">
            <a:spAutoFit/>
          </a:bodyPr>
          <a:lstStyle/>
          <a:p>
            <a:r>
              <a:rPr lang="en-US" dirty="0">
                <a:solidFill>
                  <a:schemeClr val="accent1"/>
                </a:solidFill>
              </a:rPr>
              <a:t>2016</a:t>
            </a:r>
          </a:p>
        </p:txBody>
      </p:sp>
      <p:sp>
        <p:nvSpPr>
          <p:cNvPr id="18" name="Textfeld 17"/>
          <p:cNvSpPr txBox="1"/>
          <p:nvPr/>
        </p:nvSpPr>
        <p:spPr>
          <a:xfrm>
            <a:off x="5825464" y="6195720"/>
            <a:ext cx="652743" cy="369332"/>
          </a:xfrm>
          <a:prstGeom prst="rect">
            <a:avLst/>
          </a:prstGeom>
          <a:noFill/>
        </p:spPr>
        <p:txBody>
          <a:bodyPr wrap="none" rtlCol="0">
            <a:spAutoFit/>
          </a:bodyPr>
          <a:lstStyle/>
          <a:p>
            <a:r>
              <a:rPr lang="en-US" dirty="0">
                <a:solidFill>
                  <a:schemeClr val="accent1"/>
                </a:solidFill>
              </a:rPr>
              <a:t>2018</a:t>
            </a:r>
          </a:p>
        </p:txBody>
      </p:sp>
      <p:sp>
        <p:nvSpPr>
          <p:cNvPr id="19" name="Textfeld 18"/>
          <p:cNvSpPr txBox="1"/>
          <p:nvPr/>
        </p:nvSpPr>
        <p:spPr>
          <a:xfrm>
            <a:off x="8270437" y="6195720"/>
            <a:ext cx="652743" cy="369332"/>
          </a:xfrm>
          <a:prstGeom prst="rect">
            <a:avLst/>
          </a:prstGeom>
          <a:noFill/>
        </p:spPr>
        <p:txBody>
          <a:bodyPr wrap="none" rtlCol="0">
            <a:spAutoFit/>
          </a:bodyPr>
          <a:lstStyle/>
          <a:p>
            <a:r>
              <a:rPr lang="en-US" dirty="0">
                <a:solidFill>
                  <a:schemeClr val="accent1"/>
                </a:solidFill>
              </a:rPr>
              <a:t>2021</a:t>
            </a:r>
          </a:p>
        </p:txBody>
      </p:sp>
      <p:cxnSp>
        <p:nvCxnSpPr>
          <p:cNvPr id="21" name="Gerader Verbinder 20"/>
          <p:cNvCxnSpPr/>
          <p:nvPr/>
        </p:nvCxnSpPr>
        <p:spPr>
          <a:xfrm>
            <a:off x="430206" y="6133371"/>
            <a:ext cx="8569415" cy="7541"/>
          </a:xfrm>
          <a:prstGeom prst="line">
            <a:avLst/>
          </a:prstGeom>
          <a:ln w="50800">
            <a:solidFill>
              <a:srgbClr val="C00000"/>
            </a:solidFill>
          </a:ln>
        </p:spPr>
        <p:style>
          <a:lnRef idx="1">
            <a:schemeClr val="accent1"/>
          </a:lnRef>
          <a:fillRef idx="0">
            <a:schemeClr val="accent1"/>
          </a:fillRef>
          <a:effectRef idx="0">
            <a:schemeClr val="accent1"/>
          </a:effectRef>
          <a:fontRef idx="minor">
            <a:schemeClr val="tx1"/>
          </a:fontRef>
        </p:style>
      </p:cxnSp>
      <p:sp>
        <p:nvSpPr>
          <p:cNvPr id="12" name="Ellipse 11"/>
          <p:cNvSpPr/>
          <p:nvPr/>
        </p:nvSpPr>
        <p:spPr>
          <a:xfrm>
            <a:off x="1243240" y="6025415"/>
            <a:ext cx="250257" cy="221381"/>
          </a:xfrm>
          <a:prstGeom prst="ellipse">
            <a:avLst/>
          </a:prstGeom>
          <a:solidFill>
            <a:srgbClr val="C0000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Ellipse 12"/>
          <p:cNvSpPr/>
          <p:nvPr/>
        </p:nvSpPr>
        <p:spPr>
          <a:xfrm>
            <a:off x="3622846" y="6021638"/>
            <a:ext cx="250257" cy="221381"/>
          </a:xfrm>
          <a:prstGeom prst="ellipse">
            <a:avLst/>
          </a:prstGeom>
          <a:solidFill>
            <a:srgbClr val="C000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Ellipse 13"/>
          <p:cNvSpPr/>
          <p:nvPr/>
        </p:nvSpPr>
        <p:spPr>
          <a:xfrm>
            <a:off x="6059964" y="6021638"/>
            <a:ext cx="250257" cy="221381"/>
          </a:xfrm>
          <a:prstGeom prst="ellipse">
            <a:avLst/>
          </a:prstGeom>
          <a:solidFill>
            <a:srgbClr val="C000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Ellipse 14"/>
          <p:cNvSpPr/>
          <p:nvPr/>
        </p:nvSpPr>
        <p:spPr>
          <a:xfrm>
            <a:off x="8461056" y="6021638"/>
            <a:ext cx="250257" cy="221381"/>
          </a:xfrm>
          <a:prstGeom prst="ellipse">
            <a:avLst/>
          </a:prstGeom>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121568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73E24EA-AAAB-4144-B7D5-84EEE9C3F3D0}"/>
              </a:ext>
            </a:extLst>
          </p:cNvPr>
          <p:cNvSpPr>
            <a:spLocks noGrp="1"/>
          </p:cNvSpPr>
          <p:nvPr>
            <p:ph type="title"/>
          </p:nvPr>
        </p:nvSpPr>
        <p:spPr>
          <a:xfrm>
            <a:off x="334696" y="0"/>
            <a:ext cx="10418648" cy="1173570"/>
          </a:xfrm>
        </p:spPr>
        <p:txBody>
          <a:bodyPr>
            <a:normAutofit/>
          </a:bodyPr>
          <a:lstStyle/>
          <a:p>
            <a:r>
              <a:rPr lang="en-US" dirty="0"/>
              <a:t>For more information …</a:t>
            </a:r>
          </a:p>
        </p:txBody>
      </p:sp>
      <p:sp>
        <p:nvSpPr>
          <p:cNvPr id="6" name="TextBox 5">
            <a:extLst>
              <a:ext uri="{FF2B5EF4-FFF2-40B4-BE49-F238E27FC236}">
                <a16:creationId xmlns:a16="http://schemas.microsoft.com/office/drawing/2014/main" id="{7A87E643-C668-42A0-A64D-4DDDEE53BC6A}"/>
              </a:ext>
            </a:extLst>
          </p:cNvPr>
          <p:cNvSpPr txBox="1"/>
          <p:nvPr/>
        </p:nvSpPr>
        <p:spPr>
          <a:xfrm>
            <a:off x="2990630" y="1806177"/>
            <a:ext cx="6210739" cy="830997"/>
          </a:xfrm>
          <a:prstGeom prst="rect">
            <a:avLst/>
          </a:prstGeom>
          <a:noFill/>
        </p:spPr>
        <p:txBody>
          <a:bodyPr wrap="none" rtlCol="0">
            <a:spAutoFit/>
          </a:bodyPr>
          <a:lstStyle/>
          <a:p>
            <a:r>
              <a:rPr lang="en-GB" sz="4800" dirty="0">
                <a:solidFill>
                  <a:srgbClr val="B42025"/>
                </a:solidFill>
              </a:rPr>
              <a:t> visit www.oneM2M.org</a:t>
            </a:r>
          </a:p>
        </p:txBody>
      </p:sp>
      <p:sp>
        <p:nvSpPr>
          <p:cNvPr id="7" name="TextBox 6">
            <a:extLst>
              <a:ext uri="{FF2B5EF4-FFF2-40B4-BE49-F238E27FC236}">
                <a16:creationId xmlns:a16="http://schemas.microsoft.com/office/drawing/2014/main" id="{8400CA74-939A-4933-AE09-BD9EF091A78A}"/>
              </a:ext>
            </a:extLst>
          </p:cNvPr>
          <p:cNvSpPr txBox="1"/>
          <p:nvPr/>
        </p:nvSpPr>
        <p:spPr>
          <a:xfrm>
            <a:off x="931797" y="2979535"/>
            <a:ext cx="10328403" cy="2308324"/>
          </a:xfrm>
          <a:prstGeom prst="rect">
            <a:avLst/>
          </a:prstGeom>
          <a:noFill/>
        </p:spPr>
        <p:txBody>
          <a:bodyPr wrap="square" rtlCol="0">
            <a:spAutoFit/>
          </a:bodyPr>
          <a:lstStyle/>
          <a:p>
            <a:r>
              <a:rPr lang="en-GB" sz="2400" dirty="0">
                <a:solidFill>
                  <a:schemeClr val="bg1">
                    <a:lumMod val="50000"/>
                  </a:schemeClr>
                </a:solidFill>
              </a:rPr>
              <a:t>Executive Viewpoints - </a:t>
            </a:r>
            <a:r>
              <a:rPr lang="en-US" dirty="0">
                <a:solidFill>
                  <a:schemeClr val="bg1">
                    <a:lumMod val="50000"/>
                  </a:schemeClr>
                </a:solidFill>
                <a:hlinkClick r:id="rId2">
                  <a:extLst>
                    <a:ext uri="{A12FA001-AC4F-418D-AE19-62706E023703}">
                      <ahyp:hlinkClr xmlns:ahyp="http://schemas.microsoft.com/office/drawing/2018/hyperlinkcolor" val="tx"/>
                    </a:ext>
                  </a:extLst>
                </a:hlinkClick>
              </a:rPr>
              <a:t>https://onem2m.org/insights/executive-viewpoints</a:t>
            </a:r>
            <a:endParaRPr lang="en-GB" sz="2400" dirty="0">
              <a:solidFill>
                <a:schemeClr val="bg1">
                  <a:lumMod val="50000"/>
                </a:schemeClr>
              </a:solidFill>
            </a:endParaRPr>
          </a:p>
          <a:p>
            <a:endParaRPr lang="en-GB" sz="2400" dirty="0">
              <a:solidFill>
                <a:schemeClr val="bg1">
                  <a:lumMod val="50000"/>
                </a:schemeClr>
              </a:solidFill>
            </a:endParaRPr>
          </a:p>
          <a:p>
            <a:r>
              <a:rPr lang="en-GB" sz="2400" dirty="0">
                <a:solidFill>
                  <a:schemeClr val="bg1">
                    <a:lumMod val="50000"/>
                  </a:schemeClr>
                </a:solidFill>
              </a:rPr>
              <a:t>oneM2M in the News - </a:t>
            </a:r>
            <a:r>
              <a:rPr lang="en-US" dirty="0">
                <a:solidFill>
                  <a:schemeClr val="bg1">
                    <a:lumMod val="50000"/>
                  </a:schemeClr>
                </a:solidFill>
                <a:hlinkClick r:id="rId3">
                  <a:extLst>
                    <a:ext uri="{A12FA001-AC4F-418D-AE19-62706E023703}">
                      <ahyp:hlinkClr xmlns:ahyp="http://schemas.microsoft.com/office/drawing/2018/hyperlinkcolor" val="tx"/>
                    </a:ext>
                  </a:extLst>
                </a:hlinkClick>
              </a:rPr>
              <a:t>https://onem2m.org/news-events/newsmenu/onem2m-in-the-news</a:t>
            </a:r>
            <a:endParaRPr lang="en-GB" sz="2400" dirty="0">
              <a:solidFill>
                <a:schemeClr val="bg1">
                  <a:lumMod val="50000"/>
                </a:schemeClr>
              </a:solidFill>
            </a:endParaRPr>
          </a:p>
          <a:p>
            <a:endParaRPr lang="en-GB" sz="2400" dirty="0">
              <a:solidFill>
                <a:schemeClr val="bg1">
                  <a:lumMod val="50000"/>
                </a:schemeClr>
              </a:solidFill>
            </a:endParaRPr>
          </a:p>
          <a:p>
            <a:r>
              <a:rPr lang="en-GB" sz="2400" dirty="0">
                <a:solidFill>
                  <a:schemeClr val="bg1">
                    <a:lumMod val="50000"/>
                  </a:schemeClr>
                </a:solidFill>
              </a:rPr>
              <a:t>Technical Specifications - </a:t>
            </a:r>
            <a:r>
              <a:rPr lang="en-US" dirty="0">
                <a:solidFill>
                  <a:schemeClr val="bg1">
                    <a:lumMod val="50000"/>
                  </a:schemeClr>
                </a:solidFill>
                <a:hlinkClick r:id="rId4">
                  <a:extLst>
                    <a:ext uri="{A12FA001-AC4F-418D-AE19-62706E023703}">
                      <ahyp:hlinkClr xmlns:ahyp="http://schemas.microsoft.com/office/drawing/2018/hyperlinkcolor" val="tx"/>
                    </a:ext>
                  </a:extLst>
                </a:hlinkClick>
              </a:rPr>
              <a:t>https://onem2m.org/technical/published-drafts</a:t>
            </a:r>
            <a:endParaRPr lang="en-US" dirty="0">
              <a:solidFill>
                <a:schemeClr val="bg1">
                  <a:lumMod val="50000"/>
                </a:schemeClr>
              </a:solidFill>
            </a:endParaRPr>
          </a:p>
          <a:p>
            <a:endParaRPr lang="en-US" sz="2400" dirty="0">
              <a:solidFill>
                <a:schemeClr val="bg1">
                  <a:lumMod val="50000"/>
                </a:schemeClr>
              </a:solidFill>
            </a:endParaRPr>
          </a:p>
        </p:txBody>
      </p:sp>
    </p:spTree>
    <p:extLst>
      <p:ext uri="{BB962C8B-B14F-4D97-AF65-F5344CB8AC3E}">
        <p14:creationId xmlns:p14="http://schemas.microsoft.com/office/powerpoint/2010/main" val="41884683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AT" sz="4000" dirty="0"/>
              <a:t>Agenda</a:t>
            </a:r>
          </a:p>
        </p:txBody>
      </p:sp>
      <p:sp>
        <p:nvSpPr>
          <p:cNvPr id="3" name="Inhaltsplatzhalter 2"/>
          <p:cNvSpPr>
            <a:spLocks noGrp="1"/>
          </p:cNvSpPr>
          <p:nvPr>
            <p:ph idx="1"/>
          </p:nvPr>
        </p:nvSpPr>
        <p:spPr>
          <a:xfrm>
            <a:off x="334695" y="1493919"/>
            <a:ext cx="11148243" cy="4351338"/>
          </a:xfrm>
        </p:spPr>
        <p:txBody>
          <a:bodyPr/>
          <a:lstStyle/>
          <a:p>
            <a:r>
              <a:rPr lang="en-US" dirty="0"/>
              <a:t>Brief overview of oneM2M		</a:t>
            </a:r>
            <a:r>
              <a:rPr lang="en-US" dirty="0">
                <a:solidFill>
                  <a:srgbClr val="C00000"/>
                </a:solidFill>
              </a:rPr>
              <a:t>[5 min] </a:t>
            </a:r>
          </a:p>
          <a:p>
            <a:pPr marL="457200" lvl="1" indent="0">
              <a:buNone/>
            </a:pPr>
            <a:endParaRPr lang="en-US" dirty="0"/>
          </a:p>
          <a:p>
            <a:r>
              <a:rPr lang="en-US" dirty="0"/>
              <a:t>Overview of oneM2M Sustainability Initiative		</a:t>
            </a:r>
            <a:r>
              <a:rPr lang="en-US" dirty="0">
                <a:solidFill>
                  <a:srgbClr val="C00000"/>
                </a:solidFill>
              </a:rPr>
              <a:t>[5 min]</a:t>
            </a:r>
          </a:p>
          <a:p>
            <a:endParaRPr lang="en-US" dirty="0"/>
          </a:p>
          <a:p>
            <a:r>
              <a:rPr lang="en-US" dirty="0"/>
              <a:t>Discuss collaborating / Q&amp;A	</a:t>
            </a:r>
            <a:r>
              <a:rPr lang="en-US" dirty="0">
                <a:solidFill>
                  <a:srgbClr val="C00000"/>
                </a:solidFill>
              </a:rPr>
              <a:t>[5 min] </a:t>
            </a:r>
          </a:p>
        </p:txBody>
      </p:sp>
    </p:spTree>
    <p:extLst>
      <p:ext uri="{BB962C8B-B14F-4D97-AF65-F5344CB8AC3E}">
        <p14:creationId xmlns:p14="http://schemas.microsoft.com/office/powerpoint/2010/main" val="13774750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3"/>
          <p:cNvPicPr>
            <a:picLocks noChangeAspect="1" noChangeArrowheads="1"/>
          </p:cNvPicPr>
          <p:nvPr/>
        </p:nvPicPr>
        <p:blipFill>
          <a:blip r:embed="rId3" cstate="print">
            <a:duotone>
              <a:schemeClr val="bg2">
                <a:shade val="45000"/>
                <a:satMod val="135000"/>
              </a:schemeClr>
              <a:prstClr val="white"/>
            </a:duotone>
          </a:blip>
          <a:srcRect/>
          <a:stretch>
            <a:fillRect/>
          </a:stretch>
        </p:blipFill>
        <p:spPr bwMode="auto">
          <a:xfrm>
            <a:off x="911624" y="1303030"/>
            <a:ext cx="8969376" cy="3954862"/>
          </a:xfrm>
          <a:prstGeom prst="rect">
            <a:avLst/>
          </a:prstGeom>
          <a:noFill/>
          <a:ln>
            <a:noFill/>
          </a:ln>
          <a:effectLst/>
        </p:spPr>
      </p:pic>
      <p:cxnSp>
        <p:nvCxnSpPr>
          <p:cNvPr id="13" name="Connecteur droit 110"/>
          <p:cNvCxnSpPr>
            <a:cxnSpLocks/>
            <a:endCxn id="42" idx="0"/>
          </p:cNvCxnSpPr>
          <p:nvPr/>
        </p:nvCxnSpPr>
        <p:spPr>
          <a:xfrm flipH="1" flipV="1">
            <a:off x="5440146" y="1327182"/>
            <a:ext cx="3305428" cy="2239874"/>
          </a:xfrm>
          <a:prstGeom prst="line">
            <a:avLst/>
          </a:prstGeom>
        </p:spPr>
        <p:style>
          <a:lnRef idx="1">
            <a:schemeClr val="dk1"/>
          </a:lnRef>
          <a:fillRef idx="0">
            <a:schemeClr val="dk1"/>
          </a:fillRef>
          <a:effectRef idx="0">
            <a:schemeClr val="dk1"/>
          </a:effectRef>
          <a:fontRef idx="minor">
            <a:schemeClr val="tx1"/>
          </a:fontRef>
        </p:style>
      </p:cxnSp>
      <p:cxnSp>
        <p:nvCxnSpPr>
          <p:cNvPr id="14" name="Connecteur droit 38"/>
          <p:cNvCxnSpPr>
            <a:cxnSpLocks/>
            <a:endCxn id="42" idx="0"/>
          </p:cNvCxnSpPr>
          <p:nvPr/>
        </p:nvCxnSpPr>
        <p:spPr>
          <a:xfrm flipV="1">
            <a:off x="2006635" y="1327182"/>
            <a:ext cx="3433511" cy="1933488"/>
          </a:xfrm>
          <a:prstGeom prst="line">
            <a:avLst/>
          </a:prstGeom>
        </p:spPr>
        <p:style>
          <a:lnRef idx="1">
            <a:schemeClr val="dk1"/>
          </a:lnRef>
          <a:fillRef idx="0">
            <a:schemeClr val="dk1"/>
          </a:fillRef>
          <a:effectRef idx="0">
            <a:schemeClr val="dk1"/>
          </a:effectRef>
          <a:fontRef idx="minor">
            <a:schemeClr val="tx1"/>
          </a:fontRef>
        </p:style>
      </p:cxnSp>
      <p:cxnSp>
        <p:nvCxnSpPr>
          <p:cNvPr id="15" name="Connecteur droit 105"/>
          <p:cNvCxnSpPr>
            <a:cxnSpLocks/>
            <a:endCxn id="42" idx="0"/>
          </p:cNvCxnSpPr>
          <p:nvPr/>
        </p:nvCxnSpPr>
        <p:spPr>
          <a:xfrm flipV="1">
            <a:off x="2887697" y="1327182"/>
            <a:ext cx="2552449" cy="1923962"/>
          </a:xfrm>
          <a:prstGeom prst="line">
            <a:avLst/>
          </a:prstGeom>
        </p:spPr>
        <p:style>
          <a:lnRef idx="1">
            <a:schemeClr val="dk1"/>
          </a:lnRef>
          <a:fillRef idx="0">
            <a:schemeClr val="dk1"/>
          </a:fillRef>
          <a:effectRef idx="0">
            <a:schemeClr val="dk1"/>
          </a:effectRef>
          <a:fontRef idx="minor">
            <a:schemeClr val="tx1"/>
          </a:fontRef>
        </p:style>
      </p:cxnSp>
      <p:cxnSp>
        <p:nvCxnSpPr>
          <p:cNvPr id="16" name="Connecteur droit 106"/>
          <p:cNvCxnSpPr>
            <a:cxnSpLocks/>
            <a:endCxn id="42" idx="2"/>
          </p:cNvCxnSpPr>
          <p:nvPr/>
        </p:nvCxnSpPr>
        <p:spPr>
          <a:xfrm flipV="1">
            <a:off x="5102259" y="1760569"/>
            <a:ext cx="337887" cy="1320714"/>
          </a:xfrm>
          <a:prstGeom prst="line">
            <a:avLst/>
          </a:prstGeom>
        </p:spPr>
        <p:style>
          <a:lnRef idx="1">
            <a:schemeClr val="dk1"/>
          </a:lnRef>
          <a:fillRef idx="0">
            <a:schemeClr val="dk1"/>
          </a:fillRef>
          <a:effectRef idx="0">
            <a:schemeClr val="dk1"/>
          </a:effectRef>
          <a:fontRef idx="minor">
            <a:schemeClr val="tx1"/>
          </a:fontRef>
        </p:style>
      </p:cxnSp>
      <p:cxnSp>
        <p:nvCxnSpPr>
          <p:cNvPr id="17" name="Connecteur droit 107"/>
          <p:cNvCxnSpPr>
            <a:cxnSpLocks/>
            <a:endCxn id="42" idx="0"/>
          </p:cNvCxnSpPr>
          <p:nvPr/>
        </p:nvCxnSpPr>
        <p:spPr>
          <a:xfrm flipH="1" flipV="1">
            <a:off x="5440146" y="1327182"/>
            <a:ext cx="1871916" cy="2023974"/>
          </a:xfrm>
          <a:prstGeom prst="line">
            <a:avLst/>
          </a:prstGeom>
        </p:spPr>
        <p:style>
          <a:lnRef idx="1">
            <a:schemeClr val="dk1"/>
          </a:lnRef>
          <a:fillRef idx="0">
            <a:schemeClr val="dk1"/>
          </a:fillRef>
          <a:effectRef idx="0">
            <a:schemeClr val="dk1"/>
          </a:effectRef>
          <a:fontRef idx="minor">
            <a:schemeClr val="tx1"/>
          </a:fontRef>
        </p:style>
      </p:cxnSp>
      <p:cxnSp>
        <p:nvCxnSpPr>
          <p:cNvPr id="18" name="Connecteur droit 108"/>
          <p:cNvCxnSpPr>
            <a:cxnSpLocks/>
            <a:stCxn id="42" idx="0"/>
          </p:cNvCxnSpPr>
          <p:nvPr/>
        </p:nvCxnSpPr>
        <p:spPr>
          <a:xfrm>
            <a:off x="5440146" y="1327182"/>
            <a:ext cx="2506913" cy="2023973"/>
          </a:xfrm>
          <a:prstGeom prst="line">
            <a:avLst/>
          </a:prstGeom>
        </p:spPr>
        <p:style>
          <a:lnRef idx="1">
            <a:schemeClr val="dk1"/>
          </a:lnRef>
          <a:fillRef idx="0">
            <a:schemeClr val="dk1"/>
          </a:fillRef>
          <a:effectRef idx="0">
            <a:schemeClr val="dk1"/>
          </a:effectRef>
          <a:fontRef idx="minor">
            <a:schemeClr val="tx1"/>
          </a:fontRef>
        </p:style>
      </p:cxnSp>
      <p:cxnSp>
        <p:nvCxnSpPr>
          <p:cNvPr id="19" name="Connecteur droit 109"/>
          <p:cNvCxnSpPr>
            <a:cxnSpLocks/>
            <a:stCxn id="42" idx="0"/>
          </p:cNvCxnSpPr>
          <p:nvPr/>
        </p:nvCxnSpPr>
        <p:spPr>
          <a:xfrm>
            <a:off x="5440146" y="1327182"/>
            <a:ext cx="3305427" cy="1801723"/>
          </a:xfrm>
          <a:prstGeom prst="line">
            <a:avLst/>
          </a:prstGeom>
        </p:spPr>
        <p:style>
          <a:lnRef idx="1">
            <a:schemeClr val="dk1"/>
          </a:lnRef>
          <a:fillRef idx="0">
            <a:schemeClr val="dk1"/>
          </a:fillRef>
          <a:effectRef idx="0">
            <a:schemeClr val="dk1"/>
          </a:effectRef>
          <a:fontRef idx="minor">
            <a:schemeClr val="tx1"/>
          </a:fontRef>
        </p:style>
      </p:cxnSp>
      <p:grpSp>
        <p:nvGrpSpPr>
          <p:cNvPr id="20" name="Groupe 18"/>
          <p:cNvGrpSpPr>
            <a:grpSpLocks/>
          </p:cNvGrpSpPr>
          <p:nvPr/>
        </p:nvGrpSpPr>
        <p:grpSpPr bwMode="auto">
          <a:xfrm>
            <a:off x="4803381" y="2913929"/>
            <a:ext cx="1055688" cy="433387"/>
            <a:chOff x="3886200" y="4881632"/>
            <a:chExt cx="1054800" cy="432000"/>
          </a:xfrm>
        </p:grpSpPr>
        <p:sp>
          <p:nvSpPr>
            <p:cNvPr id="21" name="Rounded Rectangle 13"/>
            <p:cNvSpPr/>
            <p:nvPr/>
          </p:nvSpPr>
          <p:spPr>
            <a:xfrm>
              <a:off x="3886200" y="4881632"/>
              <a:ext cx="1054800" cy="432000"/>
            </a:xfrm>
            <a:prstGeom prst="roundRect">
              <a:avLst/>
            </a:prstGeom>
            <a:solidFill>
              <a:schemeClr val="bg1"/>
            </a:solidFill>
            <a:ln>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defRPr/>
              </a:pPr>
              <a:endParaRPr lang="fr-FR" altLang="fr-FR" sz="1100" dirty="0">
                <a:solidFill>
                  <a:srgbClr val="262626"/>
                </a:solidFill>
              </a:endParaRPr>
            </a:p>
          </p:txBody>
        </p:sp>
        <p:pic>
          <p:nvPicPr>
            <p:cNvPr id="22" name="Picture 13"/>
            <p:cNvPicPr>
              <a:picLocks noChangeAspect="1" noChangeArrowheads="1"/>
            </p:cNvPicPr>
            <p:nvPr/>
          </p:nvPicPr>
          <p:blipFill>
            <a:blip r:embed="rId4" cstate="print"/>
            <a:srcRect/>
            <a:stretch>
              <a:fillRect/>
            </a:stretch>
          </p:blipFill>
          <p:spPr bwMode="auto">
            <a:xfrm>
              <a:off x="3922513" y="4917632"/>
              <a:ext cx="982174" cy="360000"/>
            </a:xfrm>
            <a:prstGeom prst="rect">
              <a:avLst/>
            </a:prstGeom>
            <a:noFill/>
            <a:ln w="9525">
              <a:noFill/>
              <a:miter lim="800000"/>
              <a:headEnd/>
              <a:tailEnd/>
            </a:ln>
          </p:spPr>
        </p:pic>
      </p:grpSp>
      <p:grpSp>
        <p:nvGrpSpPr>
          <p:cNvPr id="23" name="Groupe 19"/>
          <p:cNvGrpSpPr>
            <a:grpSpLocks/>
          </p:cNvGrpSpPr>
          <p:nvPr/>
        </p:nvGrpSpPr>
        <p:grpSpPr bwMode="auto">
          <a:xfrm>
            <a:off x="7910119" y="3179040"/>
            <a:ext cx="684212" cy="431800"/>
            <a:chOff x="6912212" y="3380691"/>
            <a:chExt cx="684000" cy="432000"/>
          </a:xfrm>
        </p:grpSpPr>
        <p:sp>
          <p:nvSpPr>
            <p:cNvPr id="24" name="Rounded Rectangle 13"/>
            <p:cNvSpPr/>
            <p:nvPr/>
          </p:nvSpPr>
          <p:spPr>
            <a:xfrm>
              <a:off x="6912212" y="3380691"/>
              <a:ext cx="684000" cy="432000"/>
            </a:xfrm>
            <a:prstGeom prst="roundRect">
              <a:avLst/>
            </a:prstGeom>
            <a:solidFill>
              <a:schemeClr val="bg1"/>
            </a:solidFill>
            <a:ln>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defRPr/>
              </a:pPr>
              <a:endParaRPr lang="fr-FR" altLang="fr-FR" sz="1100" dirty="0">
                <a:solidFill>
                  <a:srgbClr val="262626"/>
                </a:solidFill>
              </a:endParaRPr>
            </a:p>
          </p:txBody>
        </p:sp>
        <p:pic>
          <p:nvPicPr>
            <p:cNvPr id="25" name="Picture 14"/>
            <p:cNvPicPr>
              <a:picLocks noChangeAspect="1" noChangeArrowheads="1"/>
            </p:cNvPicPr>
            <p:nvPr/>
          </p:nvPicPr>
          <p:blipFill>
            <a:blip r:embed="rId5" cstate="print"/>
            <a:srcRect/>
            <a:stretch>
              <a:fillRect/>
            </a:stretch>
          </p:blipFill>
          <p:spPr bwMode="auto">
            <a:xfrm>
              <a:off x="6948212" y="3416691"/>
              <a:ext cx="612000" cy="360000"/>
            </a:xfrm>
            <a:prstGeom prst="rect">
              <a:avLst/>
            </a:prstGeom>
            <a:noFill/>
            <a:ln w="9525">
              <a:noFill/>
              <a:miter lim="800000"/>
              <a:headEnd/>
              <a:tailEnd/>
            </a:ln>
          </p:spPr>
        </p:pic>
      </p:grpSp>
      <p:grpSp>
        <p:nvGrpSpPr>
          <p:cNvPr id="26" name="Groupe 20"/>
          <p:cNvGrpSpPr>
            <a:grpSpLocks/>
          </p:cNvGrpSpPr>
          <p:nvPr/>
        </p:nvGrpSpPr>
        <p:grpSpPr bwMode="auto">
          <a:xfrm>
            <a:off x="7400531" y="3185390"/>
            <a:ext cx="431800" cy="431800"/>
            <a:chOff x="5221831" y="4419600"/>
            <a:chExt cx="432000" cy="432000"/>
          </a:xfrm>
        </p:grpSpPr>
        <p:sp>
          <p:nvSpPr>
            <p:cNvPr id="27" name="Rounded Rectangle 13"/>
            <p:cNvSpPr/>
            <p:nvPr/>
          </p:nvSpPr>
          <p:spPr>
            <a:xfrm>
              <a:off x="5221831" y="4419600"/>
              <a:ext cx="432000" cy="432000"/>
            </a:xfrm>
            <a:prstGeom prst="roundRect">
              <a:avLst/>
            </a:prstGeom>
            <a:solidFill>
              <a:schemeClr val="bg1"/>
            </a:solidFill>
            <a:ln>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defRPr/>
              </a:pPr>
              <a:endParaRPr lang="fr-FR" altLang="fr-FR" sz="1100" dirty="0">
                <a:solidFill>
                  <a:srgbClr val="262626"/>
                </a:solidFill>
              </a:endParaRPr>
            </a:p>
          </p:txBody>
        </p:sp>
        <p:pic>
          <p:nvPicPr>
            <p:cNvPr id="28" name="Picture 17"/>
            <p:cNvPicPr>
              <a:picLocks noChangeAspect="1" noChangeArrowheads="1"/>
            </p:cNvPicPr>
            <p:nvPr/>
          </p:nvPicPr>
          <p:blipFill>
            <a:blip r:embed="rId6" cstate="print"/>
            <a:srcRect/>
            <a:stretch>
              <a:fillRect/>
            </a:stretch>
          </p:blipFill>
          <p:spPr bwMode="auto">
            <a:xfrm>
              <a:off x="5257831" y="4455600"/>
              <a:ext cx="360000" cy="360000"/>
            </a:xfrm>
            <a:prstGeom prst="rect">
              <a:avLst/>
            </a:prstGeom>
            <a:noFill/>
            <a:ln w="9525">
              <a:noFill/>
              <a:miter lim="800000"/>
              <a:headEnd/>
              <a:tailEnd/>
            </a:ln>
          </p:spPr>
        </p:pic>
      </p:grpSp>
      <p:grpSp>
        <p:nvGrpSpPr>
          <p:cNvPr id="29" name="Groupe 65"/>
          <p:cNvGrpSpPr>
            <a:grpSpLocks/>
          </p:cNvGrpSpPr>
          <p:nvPr/>
        </p:nvGrpSpPr>
        <p:grpSpPr bwMode="auto">
          <a:xfrm>
            <a:off x="2852344" y="3093315"/>
            <a:ext cx="679450" cy="431800"/>
            <a:chOff x="1975800" y="3295184"/>
            <a:chExt cx="680400" cy="432000"/>
          </a:xfrm>
        </p:grpSpPr>
        <p:sp>
          <p:nvSpPr>
            <p:cNvPr id="30" name="Rounded Rectangle 13"/>
            <p:cNvSpPr/>
            <p:nvPr/>
          </p:nvSpPr>
          <p:spPr>
            <a:xfrm>
              <a:off x="1975800" y="3295184"/>
              <a:ext cx="680400" cy="432000"/>
            </a:xfrm>
            <a:prstGeom prst="roundRect">
              <a:avLst/>
            </a:prstGeom>
            <a:solidFill>
              <a:schemeClr val="bg1"/>
            </a:solidFill>
            <a:ln>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defRPr/>
              </a:pPr>
              <a:endParaRPr lang="fr-FR" altLang="fr-FR" sz="1100" dirty="0">
                <a:solidFill>
                  <a:srgbClr val="262626"/>
                </a:solidFill>
              </a:endParaRPr>
            </a:p>
          </p:txBody>
        </p:sp>
        <p:pic>
          <p:nvPicPr>
            <p:cNvPr id="31" name="Picture 8"/>
            <p:cNvPicPr>
              <a:picLocks noChangeAspect="1" noChangeArrowheads="1"/>
            </p:cNvPicPr>
            <p:nvPr/>
          </p:nvPicPr>
          <p:blipFill>
            <a:blip r:embed="rId7" cstate="print"/>
            <a:srcRect/>
            <a:stretch>
              <a:fillRect/>
            </a:stretch>
          </p:blipFill>
          <p:spPr bwMode="auto">
            <a:xfrm>
              <a:off x="2011074" y="3323697"/>
              <a:ext cx="609851" cy="360000"/>
            </a:xfrm>
            <a:prstGeom prst="rect">
              <a:avLst/>
            </a:prstGeom>
            <a:noFill/>
            <a:ln w="9525">
              <a:noFill/>
              <a:miter lim="800000"/>
              <a:headEnd/>
              <a:tailEnd/>
            </a:ln>
          </p:spPr>
        </p:pic>
      </p:grpSp>
      <p:grpSp>
        <p:nvGrpSpPr>
          <p:cNvPr id="32" name="Groupe 66"/>
          <p:cNvGrpSpPr>
            <a:grpSpLocks/>
          </p:cNvGrpSpPr>
          <p:nvPr/>
        </p:nvGrpSpPr>
        <p:grpSpPr bwMode="auto">
          <a:xfrm>
            <a:off x="1847457" y="3094903"/>
            <a:ext cx="792163" cy="431800"/>
            <a:chOff x="971400" y="3296484"/>
            <a:chExt cx="792000" cy="432000"/>
          </a:xfrm>
        </p:grpSpPr>
        <p:sp>
          <p:nvSpPr>
            <p:cNvPr id="33" name="Rounded Rectangle 13"/>
            <p:cNvSpPr/>
            <p:nvPr/>
          </p:nvSpPr>
          <p:spPr>
            <a:xfrm>
              <a:off x="971400" y="3296484"/>
              <a:ext cx="792000" cy="432000"/>
            </a:xfrm>
            <a:prstGeom prst="roundRect">
              <a:avLst/>
            </a:prstGeom>
            <a:solidFill>
              <a:schemeClr val="bg1"/>
            </a:solidFill>
            <a:ln>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defRPr/>
              </a:pPr>
              <a:endParaRPr lang="fr-FR" altLang="fr-FR" sz="1100" dirty="0">
                <a:solidFill>
                  <a:srgbClr val="262626"/>
                </a:solidFill>
              </a:endParaRPr>
            </a:p>
          </p:txBody>
        </p:sp>
        <p:pic>
          <p:nvPicPr>
            <p:cNvPr id="34" name="Picture 32"/>
            <p:cNvPicPr>
              <a:picLocks noChangeAspect="1" noChangeArrowheads="1"/>
            </p:cNvPicPr>
            <p:nvPr/>
          </p:nvPicPr>
          <p:blipFill>
            <a:blip r:embed="rId8" cstate="print"/>
            <a:srcRect/>
            <a:stretch>
              <a:fillRect/>
            </a:stretch>
          </p:blipFill>
          <p:spPr bwMode="auto">
            <a:xfrm>
              <a:off x="1007400" y="3323697"/>
              <a:ext cx="720000" cy="360000"/>
            </a:xfrm>
            <a:prstGeom prst="rect">
              <a:avLst/>
            </a:prstGeom>
            <a:noFill/>
            <a:ln w="9525">
              <a:noFill/>
              <a:miter lim="800000"/>
              <a:headEnd/>
              <a:tailEnd/>
            </a:ln>
          </p:spPr>
        </p:pic>
      </p:grpSp>
      <p:grpSp>
        <p:nvGrpSpPr>
          <p:cNvPr id="35" name="Groupe 5"/>
          <p:cNvGrpSpPr>
            <a:grpSpLocks/>
          </p:cNvGrpSpPr>
          <p:nvPr/>
        </p:nvGrpSpPr>
        <p:grpSpPr bwMode="auto">
          <a:xfrm>
            <a:off x="8689582" y="3404465"/>
            <a:ext cx="720725" cy="431800"/>
            <a:chOff x="7737806" y="3683697"/>
            <a:chExt cx="720000" cy="432000"/>
          </a:xfrm>
        </p:grpSpPr>
        <p:sp>
          <p:nvSpPr>
            <p:cNvPr id="36" name="Rounded Rectangle 13"/>
            <p:cNvSpPr/>
            <p:nvPr/>
          </p:nvSpPr>
          <p:spPr>
            <a:xfrm>
              <a:off x="7737806" y="3683697"/>
              <a:ext cx="720000" cy="432000"/>
            </a:xfrm>
            <a:prstGeom prst="roundRect">
              <a:avLst/>
            </a:prstGeom>
            <a:solidFill>
              <a:schemeClr val="bg1"/>
            </a:solidFill>
            <a:ln>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defRPr/>
              </a:pPr>
              <a:endParaRPr lang="fr-FR" altLang="fr-FR" sz="1100" dirty="0">
                <a:solidFill>
                  <a:srgbClr val="262626"/>
                </a:solidFill>
              </a:endParaRPr>
            </a:p>
          </p:txBody>
        </p:sp>
        <p:pic>
          <p:nvPicPr>
            <p:cNvPr id="37" name="Picture 6"/>
            <p:cNvPicPr>
              <a:picLocks noChangeAspect="1" noChangeArrowheads="1"/>
            </p:cNvPicPr>
            <p:nvPr/>
          </p:nvPicPr>
          <p:blipFill>
            <a:blip r:embed="rId9" cstate="print"/>
            <a:srcRect/>
            <a:stretch>
              <a:fillRect/>
            </a:stretch>
          </p:blipFill>
          <p:spPr bwMode="auto">
            <a:xfrm>
              <a:off x="7772806" y="3719697"/>
              <a:ext cx="650000" cy="360000"/>
            </a:xfrm>
            <a:prstGeom prst="rect">
              <a:avLst/>
            </a:prstGeom>
            <a:noFill/>
            <a:ln w="9525">
              <a:noFill/>
              <a:miter lim="800000"/>
              <a:headEnd/>
              <a:tailEnd/>
            </a:ln>
          </p:spPr>
        </p:pic>
      </p:grpSp>
      <p:grpSp>
        <p:nvGrpSpPr>
          <p:cNvPr id="38" name="Groupe 4"/>
          <p:cNvGrpSpPr>
            <a:grpSpLocks/>
          </p:cNvGrpSpPr>
          <p:nvPr/>
        </p:nvGrpSpPr>
        <p:grpSpPr bwMode="auto">
          <a:xfrm>
            <a:off x="8689582" y="2936154"/>
            <a:ext cx="720725" cy="433387"/>
            <a:chOff x="7883605" y="3235816"/>
            <a:chExt cx="720000" cy="432000"/>
          </a:xfrm>
        </p:grpSpPr>
        <p:sp>
          <p:nvSpPr>
            <p:cNvPr id="39" name="Rounded Rectangle 13"/>
            <p:cNvSpPr/>
            <p:nvPr/>
          </p:nvSpPr>
          <p:spPr>
            <a:xfrm>
              <a:off x="7883605" y="3235816"/>
              <a:ext cx="720000" cy="432000"/>
            </a:xfrm>
            <a:prstGeom prst="roundRect">
              <a:avLst/>
            </a:prstGeom>
            <a:solidFill>
              <a:schemeClr val="bg1"/>
            </a:solidFill>
            <a:ln>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defRPr/>
              </a:pPr>
              <a:endParaRPr lang="fr-FR" altLang="fr-FR" sz="1100" dirty="0">
                <a:solidFill>
                  <a:srgbClr val="262626"/>
                </a:solidFill>
              </a:endParaRPr>
            </a:p>
          </p:txBody>
        </p:sp>
        <p:pic>
          <p:nvPicPr>
            <p:cNvPr id="40" name="Picture 2"/>
            <p:cNvPicPr>
              <a:picLocks noChangeAspect="1" noChangeArrowheads="1"/>
            </p:cNvPicPr>
            <p:nvPr/>
          </p:nvPicPr>
          <p:blipFill>
            <a:blip r:embed="rId10" cstate="print"/>
            <a:srcRect/>
            <a:stretch>
              <a:fillRect/>
            </a:stretch>
          </p:blipFill>
          <p:spPr bwMode="auto">
            <a:xfrm>
              <a:off x="7934501" y="3271816"/>
              <a:ext cx="618207" cy="360000"/>
            </a:xfrm>
            <a:prstGeom prst="rect">
              <a:avLst/>
            </a:prstGeom>
            <a:noFill/>
            <a:ln w="9525">
              <a:noFill/>
              <a:miter lim="800000"/>
              <a:headEnd/>
              <a:tailEnd/>
            </a:ln>
          </p:spPr>
        </p:pic>
      </p:grpSp>
      <p:cxnSp>
        <p:nvCxnSpPr>
          <p:cNvPr id="41" name="Connecteur droit 53"/>
          <p:cNvCxnSpPr>
            <a:cxnSpLocks/>
            <a:endCxn id="42" idx="0"/>
          </p:cNvCxnSpPr>
          <p:nvPr/>
        </p:nvCxnSpPr>
        <p:spPr>
          <a:xfrm flipH="1" flipV="1">
            <a:off x="5440146" y="1327182"/>
            <a:ext cx="1422654" cy="2492288"/>
          </a:xfrm>
          <a:prstGeom prst="line">
            <a:avLst/>
          </a:prstGeom>
        </p:spPr>
        <p:style>
          <a:lnRef idx="1">
            <a:schemeClr val="dk1"/>
          </a:lnRef>
          <a:fillRef idx="0">
            <a:schemeClr val="dk1"/>
          </a:fillRef>
          <a:effectRef idx="0">
            <a:schemeClr val="dk1"/>
          </a:effectRef>
          <a:fontRef idx="minor">
            <a:schemeClr val="tx1"/>
          </a:fontRef>
        </p:style>
      </p:cxnSp>
      <p:sp>
        <p:nvSpPr>
          <p:cNvPr id="42" name="Rounded Rectangle 14"/>
          <p:cNvSpPr/>
          <p:nvPr/>
        </p:nvSpPr>
        <p:spPr>
          <a:xfrm>
            <a:off x="3162334" y="1327182"/>
            <a:ext cx="4555623" cy="433387"/>
          </a:xfrm>
          <a:prstGeom prst="roundRect">
            <a:avLst/>
          </a:prstGeom>
          <a:solidFill>
            <a:schemeClr val="bg1"/>
          </a:solidFill>
          <a:ln>
            <a:solidFill>
              <a:schemeClr val="accent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b="1">
                <a:solidFill>
                  <a:schemeClr val="tx2">
                    <a:lumMod val="75000"/>
                  </a:schemeClr>
                </a:solidFill>
                <a:latin typeface="Myriad Pro"/>
              </a:rPr>
              <a:t>More than </a:t>
            </a:r>
            <a:r>
              <a:rPr lang="en-US" sz="1400" b="1" dirty="0">
                <a:solidFill>
                  <a:schemeClr val="tx2">
                    <a:lumMod val="75000"/>
                  </a:schemeClr>
                </a:solidFill>
                <a:latin typeface="Myriad Pro"/>
              </a:rPr>
              <a:t>200 member organizations in oneM2M</a:t>
            </a:r>
          </a:p>
        </p:txBody>
      </p:sp>
      <p:grpSp>
        <p:nvGrpSpPr>
          <p:cNvPr id="43" name="Groupe 2"/>
          <p:cNvGrpSpPr>
            <a:grpSpLocks/>
          </p:cNvGrpSpPr>
          <p:nvPr/>
        </p:nvGrpSpPr>
        <p:grpSpPr bwMode="auto">
          <a:xfrm>
            <a:off x="6790932" y="3652115"/>
            <a:ext cx="752475" cy="433388"/>
            <a:chOff x="479713" y="5004453"/>
            <a:chExt cx="752400" cy="433387"/>
          </a:xfrm>
        </p:grpSpPr>
        <p:sp>
          <p:nvSpPr>
            <p:cNvPr id="44" name="Rounded Rectangle 13"/>
            <p:cNvSpPr/>
            <p:nvPr/>
          </p:nvSpPr>
          <p:spPr bwMode="auto">
            <a:xfrm>
              <a:off x="479713" y="5004453"/>
              <a:ext cx="752400" cy="433387"/>
            </a:xfrm>
            <a:prstGeom prst="roundRect">
              <a:avLst/>
            </a:prstGeom>
            <a:solidFill>
              <a:schemeClr val="bg1"/>
            </a:solidFill>
            <a:ln>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defRPr/>
              </a:pPr>
              <a:endParaRPr lang="fr-FR" altLang="fr-FR" sz="1100" dirty="0">
                <a:solidFill>
                  <a:srgbClr val="262626"/>
                </a:solidFill>
              </a:endParaRPr>
            </a:p>
          </p:txBody>
        </p:sp>
        <p:pic>
          <p:nvPicPr>
            <p:cNvPr id="45" name="Picture 2"/>
            <p:cNvPicPr>
              <a:picLocks noChangeAspect="1" noChangeArrowheads="1"/>
            </p:cNvPicPr>
            <p:nvPr/>
          </p:nvPicPr>
          <p:blipFill>
            <a:blip r:embed="rId11" cstate="print"/>
            <a:srcRect/>
            <a:stretch>
              <a:fillRect/>
            </a:stretch>
          </p:blipFill>
          <p:spPr bwMode="auto">
            <a:xfrm>
              <a:off x="515913" y="5041146"/>
              <a:ext cx="680000" cy="360000"/>
            </a:xfrm>
            <a:prstGeom prst="rect">
              <a:avLst/>
            </a:prstGeom>
            <a:noFill/>
            <a:ln w="9525">
              <a:noFill/>
              <a:miter lim="800000"/>
              <a:headEnd/>
              <a:tailEnd/>
            </a:ln>
          </p:spPr>
        </p:pic>
      </p:grpSp>
      <p:sp>
        <p:nvSpPr>
          <p:cNvPr id="2" name="Foliennummernplatzhalter 1"/>
          <p:cNvSpPr>
            <a:spLocks noGrp="1"/>
          </p:cNvSpPr>
          <p:nvPr>
            <p:ph type="sldNum" sz="quarter" idx="12"/>
          </p:nvPr>
        </p:nvSpPr>
        <p:spPr/>
        <p:txBody>
          <a:bodyPr/>
          <a:lstStyle/>
          <a:p>
            <a:fld id="{163F5A94-8458-4F17-AD3C-1A083E20221D}" type="slidenum">
              <a:rPr lang="en-US" smtClean="0"/>
              <a:t>3</a:t>
            </a:fld>
            <a:endParaRPr lang="en-US"/>
          </a:p>
        </p:txBody>
      </p:sp>
      <p:sp>
        <p:nvSpPr>
          <p:cNvPr id="3" name="Titel 2"/>
          <p:cNvSpPr>
            <a:spLocks noGrp="1"/>
          </p:cNvSpPr>
          <p:nvPr>
            <p:ph type="title"/>
          </p:nvPr>
        </p:nvSpPr>
        <p:spPr/>
        <p:txBody>
          <a:bodyPr>
            <a:normAutofit/>
          </a:bodyPr>
          <a:lstStyle/>
          <a:p>
            <a:r>
              <a:rPr lang="en-US" sz="4000" dirty="0"/>
              <a:t>oneM2M Partnership Project</a:t>
            </a:r>
          </a:p>
        </p:txBody>
      </p:sp>
      <p:grpSp>
        <p:nvGrpSpPr>
          <p:cNvPr id="53" name="Group 52">
            <a:extLst>
              <a:ext uri="{FF2B5EF4-FFF2-40B4-BE49-F238E27FC236}">
                <a16:creationId xmlns:a16="http://schemas.microsoft.com/office/drawing/2014/main" id="{CA40462B-1C33-4865-A3E3-CEB947AABA8E}"/>
              </a:ext>
            </a:extLst>
          </p:cNvPr>
          <p:cNvGrpSpPr/>
          <p:nvPr/>
        </p:nvGrpSpPr>
        <p:grpSpPr>
          <a:xfrm>
            <a:off x="4391822" y="5294008"/>
            <a:ext cx="2008980" cy="524632"/>
            <a:chOff x="8558214" y="5488508"/>
            <a:chExt cx="2008980" cy="524632"/>
          </a:xfrm>
        </p:grpSpPr>
        <p:sp>
          <p:nvSpPr>
            <p:cNvPr id="55" name="Rounded Rectangle 14"/>
            <p:cNvSpPr/>
            <p:nvPr/>
          </p:nvSpPr>
          <p:spPr bwMode="auto">
            <a:xfrm>
              <a:off x="8558214" y="5488508"/>
              <a:ext cx="2008980" cy="524632"/>
            </a:xfrm>
            <a:prstGeom prst="roundRect">
              <a:avLst/>
            </a:prstGeom>
            <a:solidFill>
              <a:schemeClr val="bg1"/>
            </a:solidFill>
            <a:ln>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defRPr/>
              </a:pPr>
              <a:endParaRPr lang="fr-FR" altLang="fr-FR" sz="1100" dirty="0">
                <a:solidFill>
                  <a:srgbClr val="262626"/>
                </a:solidFill>
              </a:endParaRPr>
            </a:p>
          </p:txBody>
        </p:sp>
        <p:pic>
          <p:nvPicPr>
            <p:cNvPr id="52" name="Picture 51">
              <a:extLst>
                <a:ext uri="{FF2B5EF4-FFF2-40B4-BE49-F238E27FC236}">
                  <a16:creationId xmlns:a16="http://schemas.microsoft.com/office/drawing/2014/main" id="{8DAF238B-508A-482D-9F79-6FFF56428CEA}"/>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594224" y="5601324"/>
              <a:ext cx="1895676" cy="318984"/>
            </a:xfrm>
            <a:prstGeom prst="rect">
              <a:avLst/>
            </a:prstGeom>
          </p:spPr>
        </p:pic>
      </p:grpSp>
      <p:sp>
        <p:nvSpPr>
          <p:cNvPr id="54" name="Textfeld 53"/>
          <p:cNvSpPr txBox="1"/>
          <p:nvPr/>
        </p:nvSpPr>
        <p:spPr>
          <a:xfrm>
            <a:off x="9228756" y="1308239"/>
            <a:ext cx="2468872" cy="584775"/>
          </a:xfrm>
          <a:prstGeom prst="rect">
            <a:avLst/>
          </a:prstGeom>
          <a:noFill/>
        </p:spPr>
        <p:txBody>
          <a:bodyPr wrap="square" rtlCol="0">
            <a:spAutoFit/>
          </a:bodyPr>
          <a:lstStyle/>
          <a:p>
            <a:r>
              <a:rPr lang="en-US" sz="1600" dirty="0">
                <a:latin typeface="Myriad Pro"/>
              </a:rPr>
              <a:t>founded</a:t>
            </a:r>
            <a:r>
              <a:rPr lang="en-US" sz="1600" baseline="30000" dirty="0">
                <a:latin typeface="Myriad Pro"/>
              </a:rPr>
              <a:t>1</a:t>
            </a:r>
            <a:r>
              <a:rPr lang="en-US" sz="1600" dirty="0">
                <a:latin typeface="Myriad Pro"/>
              </a:rPr>
              <a:t> July, 24</a:t>
            </a:r>
            <a:r>
              <a:rPr lang="en-US" sz="1600" baseline="30000" dirty="0">
                <a:latin typeface="Myriad Pro"/>
              </a:rPr>
              <a:t>th</a:t>
            </a:r>
            <a:r>
              <a:rPr lang="en-US" sz="1600" dirty="0">
                <a:latin typeface="Myriad Pro"/>
              </a:rPr>
              <a:t> 2012</a:t>
            </a:r>
          </a:p>
          <a:p>
            <a:r>
              <a:rPr lang="en-US" sz="1600" dirty="0">
                <a:latin typeface="Myriad Pro"/>
              </a:rPr>
              <a:t>TP#1: Sep 24</a:t>
            </a:r>
            <a:r>
              <a:rPr lang="en-US" sz="1600" baseline="30000" dirty="0">
                <a:latin typeface="Myriad Pro"/>
              </a:rPr>
              <a:t>th</a:t>
            </a:r>
            <a:r>
              <a:rPr lang="en-US" sz="1600" dirty="0">
                <a:latin typeface="Myriad Pro"/>
              </a:rPr>
              <a:t>-29</a:t>
            </a:r>
            <a:r>
              <a:rPr lang="en-US" sz="1600" baseline="30000" dirty="0">
                <a:latin typeface="Myriad Pro"/>
              </a:rPr>
              <a:t>th</a:t>
            </a:r>
            <a:r>
              <a:rPr lang="en-US" sz="1600" dirty="0">
                <a:latin typeface="Myriad Pro"/>
              </a:rPr>
              <a:t> 2012</a:t>
            </a:r>
          </a:p>
        </p:txBody>
      </p:sp>
      <p:sp>
        <p:nvSpPr>
          <p:cNvPr id="56" name="Textfeld 55"/>
          <p:cNvSpPr txBox="1"/>
          <p:nvPr/>
        </p:nvSpPr>
        <p:spPr>
          <a:xfrm>
            <a:off x="9251073" y="1893014"/>
            <a:ext cx="3076483" cy="230832"/>
          </a:xfrm>
          <a:prstGeom prst="rect">
            <a:avLst/>
          </a:prstGeom>
          <a:noFill/>
        </p:spPr>
        <p:txBody>
          <a:bodyPr wrap="none" rtlCol="0">
            <a:spAutoFit/>
          </a:bodyPr>
          <a:lstStyle/>
          <a:p>
            <a:r>
              <a:rPr lang="en-US" sz="900" dirty="0">
                <a:latin typeface="Myriad Pro"/>
              </a:rPr>
              <a:t>[1] </a:t>
            </a:r>
            <a:r>
              <a:rPr lang="en-US" sz="900" dirty="0">
                <a:latin typeface="Myriad Pro"/>
                <a:hlinkClick r:id="rId13"/>
              </a:rPr>
              <a:t>Partnership Agreement</a:t>
            </a:r>
            <a:r>
              <a:rPr lang="en-US" sz="900" dirty="0">
                <a:latin typeface="Myriad Pro"/>
              </a:rPr>
              <a:t> V 2.0 (Approved March 2013)</a:t>
            </a:r>
          </a:p>
        </p:txBody>
      </p:sp>
      <p:pic>
        <p:nvPicPr>
          <p:cNvPr id="46" name="Grafik 45">
            <a:extLst>
              <a:ext uri="{FF2B5EF4-FFF2-40B4-BE49-F238E27FC236}">
                <a16:creationId xmlns:a16="http://schemas.microsoft.com/office/drawing/2014/main" id="{DDACA26C-C224-4824-82B6-1BBCCE79A5A4}"/>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835649" y="5175236"/>
            <a:ext cx="647513" cy="750089"/>
          </a:xfrm>
          <a:prstGeom prst="rect">
            <a:avLst/>
          </a:prstGeom>
        </p:spPr>
      </p:pic>
      <p:sp>
        <p:nvSpPr>
          <p:cNvPr id="47" name="Textfeld 46">
            <a:extLst>
              <a:ext uri="{FF2B5EF4-FFF2-40B4-BE49-F238E27FC236}">
                <a16:creationId xmlns:a16="http://schemas.microsoft.com/office/drawing/2014/main" id="{CF98F80C-006F-408A-B333-A639658D1B57}"/>
              </a:ext>
            </a:extLst>
          </p:cNvPr>
          <p:cNvSpPr txBox="1"/>
          <p:nvPr/>
        </p:nvSpPr>
        <p:spPr>
          <a:xfrm>
            <a:off x="1483162" y="5257892"/>
            <a:ext cx="2487732" cy="584775"/>
          </a:xfrm>
          <a:prstGeom prst="rect">
            <a:avLst/>
          </a:prstGeom>
          <a:noFill/>
        </p:spPr>
        <p:txBody>
          <a:bodyPr wrap="none" rtlCol="0">
            <a:spAutoFit/>
          </a:bodyPr>
          <a:lstStyle/>
          <a:p>
            <a:r>
              <a:rPr lang="en-US" sz="1600" dirty="0">
                <a:latin typeface="Myriad Pro"/>
              </a:rPr>
              <a:t>e.g. Release 2 transposition</a:t>
            </a:r>
          </a:p>
          <a:p>
            <a:r>
              <a:rPr lang="en-US" sz="1600" dirty="0">
                <a:latin typeface="Myriad Pro"/>
              </a:rPr>
              <a:t>ITU-T SG20 Y.4500.x</a:t>
            </a:r>
          </a:p>
        </p:txBody>
      </p:sp>
      <p:sp>
        <p:nvSpPr>
          <p:cNvPr id="48" name="Textfeld 47">
            <a:extLst>
              <a:ext uri="{FF2B5EF4-FFF2-40B4-BE49-F238E27FC236}">
                <a16:creationId xmlns:a16="http://schemas.microsoft.com/office/drawing/2014/main" id="{EA0ABB1E-1317-41F0-9E2C-95EFBB60142E}"/>
              </a:ext>
            </a:extLst>
          </p:cNvPr>
          <p:cNvSpPr txBox="1"/>
          <p:nvPr/>
        </p:nvSpPr>
        <p:spPr>
          <a:xfrm>
            <a:off x="9651637" y="3554522"/>
            <a:ext cx="1580149" cy="338554"/>
          </a:xfrm>
          <a:prstGeom prst="rect">
            <a:avLst/>
          </a:prstGeom>
          <a:noFill/>
        </p:spPr>
        <p:txBody>
          <a:bodyPr wrap="square" rtlCol="0">
            <a:spAutoFit/>
          </a:bodyPr>
          <a:lstStyle/>
          <a:p>
            <a:r>
              <a:rPr lang="en-US" sz="1600" dirty="0">
                <a:latin typeface="Myriad Pro"/>
              </a:rPr>
              <a:t>=&gt; Reuse </a:t>
            </a:r>
            <a:r>
              <a:rPr lang="en-US" sz="1200" i="1" dirty="0">
                <a:latin typeface="Myriad Pro"/>
              </a:rPr>
              <a:t>e.g.</a:t>
            </a:r>
            <a:endParaRPr lang="en-US" sz="1600" i="1" dirty="0">
              <a:latin typeface="Myriad Pro"/>
            </a:endParaRPr>
          </a:p>
        </p:txBody>
      </p:sp>
      <p:pic>
        <p:nvPicPr>
          <p:cNvPr id="49" name="Picture 20">
            <a:extLst>
              <a:ext uri="{FF2B5EF4-FFF2-40B4-BE49-F238E27FC236}">
                <a16:creationId xmlns:a16="http://schemas.microsoft.com/office/drawing/2014/main" id="{6923CC33-B9BD-47F0-AF5F-663A633009E3}"/>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0507031" y="3937136"/>
            <a:ext cx="895635" cy="183459"/>
          </a:xfrm>
          <a:prstGeom prst="rect">
            <a:avLst/>
          </a:prstGeom>
        </p:spPr>
      </p:pic>
      <p:pic>
        <p:nvPicPr>
          <p:cNvPr id="50" name="Picture 25">
            <a:extLst>
              <a:ext uri="{FF2B5EF4-FFF2-40B4-BE49-F238E27FC236}">
                <a16:creationId xmlns:a16="http://schemas.microsoft.com/office/drawing/2014/main" id="{D9DBEA06-E24C-4E9B-A470-6CE5B0C7A699}"/>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9679290" y="3916192"/>
            <a:ext cx="783902" cy="225348"/>
          </a:xfrm>
          <a:prstGeom prst="rect">
            <a:avLst/>
          </a:prstGeom>
        </p:spPr>
      </p:pic>
      <p:sp>
        <p:nvSpPr>
          <p:cNvPr id="51" name="Textfeld 50">
            <a:extLst>
              <a:ext uri="{FF2B5EF4-FFF2-40B4-BE49-F238E27FC236}">
                <a16:creationId xmlns:a16="http://schemas.microsoft.com/office/drawing/2014/main" id="{FC0EE4E0-2A21-41F0-9A3A-1394B3D699E9}"/>
              </a:ext>
            </a:extLst>
          </p:cNvPr>
          <p:cNvSpPr txBox="1"/>
          <p:nvPr/>
        </p:nvSpPr>
        <p:spPr>
          <a:xfrm>
            <a:off x="11437021" y="3854546"/>
            <a:ext cx="521213" cy="348637"/>
          </a:xfrm>
          <a:prstGeom prst="rect">
            <a:avLst/>
          </a:prstGeom>
          <a:noFill/>
        </p:spPr>
        <p:txBody>
          <a:bodyPr wrap="square" rtlCol="0">
            <a:spAutoFit/>
          </a:bodyPr>
          <a:lstStyle/>
          <a:p>
            <a:r>
              <a:rPr lang="en-US" sz="1600" dirty="0">
                <a:solidFill>
                  <a:srgbClr val="0070C0"/>
                </a:solidFill>
              </a:rPr>
              <a:t>HGI</a:t>
            </a:r>
          </a:p>
        </p:txBody>
      </p:sp>
      <p:sp>
        <p:nvSpPr>
          <p:cNvPr id="57" name="Textfeld 56">
            <a:extLst>
              <a:ext uri="{FF2B5EF4-FFF2-40B4-BE49-F238E27FC236}">
                <a16:creationId xmlns:a16="http://schemas.microsoft.com/office/drawing/2014/main" id="{931AE389-27C9-49BB-9C11-3B0A1FC72E89}"/>
              </a:ext>
            </a:extLst>
          </p:cNvPr>
          <p:cNvSpPr txBox="1"/>
          <p:nvPr/>
        </p:nvSpPr>
        <p:spPr>
          <a:xfrm>
            <a:off x="9623129" y="2982774"/>
            <a:ext cx="2468872" cy="584775"/>
          </a:xfrm>
          <a:prstGeom prst="rect">
            <a:avLst/>
          </a:prstGeom>
          <a:noFill/>
        </p:spPr>
        <p:txBody>
          <a:bodyPr wrap="square" rtlCol="0">
            <a:spAutoFit/>
          </a:bodyPr>
          <a:lstStyle/>
          <a:p>
            <a:r>
              <a:rPr lang="en-US" sz="1600" dirty="0">
                <a:latin typeface="Myriad Pro"/>
              </a:rPr>
              <a:t>Join forces </a:t>
            </a:r>
            <a:br>
              <a:rPr lang="en-US" sz="1600" dirty="0">
                <a:latin typeface="Myriad Pro"/>
              </a:rPr>
            </a:br>
            <a:r>
              <a:rPr lang="en-US" sz="1600" dirty="0">
                <a:latin typeface="Myriad Pro"/>
              </a:rPr>
              <a:t>=&gt; reduce fragmentation</a:t>
            </a:r>
          </a:p>
        </p:txBody>
      </p:sp>
      <p:sp>
        <p:nvSpPr>
          <p:cNvPr id="58" name="TextBox 1">
            <a:extLst>
              <a:ext uri="{FF2B5EF4-FFF2-40B4-BE49-F238E27FC236}">
                <a16:creationId xmlns:a16="http://schemas.microsoft.com/office/drawing/2014/main" id="{B8774459-9451-4323-A84E-0E08F6821B41}"/>
              </a:ext>
            </a:extLst>
          </p:cNvPr>
          <p:cNvSpPr txBox="1">
            <a:spLocks noChangeArrowheads="1"/>
          </p:cNvSpPr>
          <p:nvPr/>
        </p:nvSpPr>
        <p:spPr bwMode="auto">
          <a:xfrm>
            <a:off x="857172" y="6025670"/>
            <a:ext cx="9023828" cy="461665"/>
          </a:xfrm>
          <a:prstGeom prst="rect">
            <a:avLst/>
          </a:prstGeom>
          <a:noFill/>
          <a:ln w="9525">
            <a:noFill/>
            <a:miter lim="800000"/>
            <a:headEnd/>
            <a:tailEnd/>
          </a:ln>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altLang="en-US" sz="1200" i="0" u="none" strike="noStrike" kern="1200" cap="none" spc="0" normalizeH="0" baseline="0" noProof="0" dirty="0">
                <a:ln>
                  <a:noFill/>
                </a:ln>
                <a:solidFill>
                  <a:srgbClr val="FF0000"/>
                </a:solidFill>
                <a:effectLst/>
                <a:uLnTx/>
                <a:uFillTx/>
                <a:latin typeface="Arial" panose="020B0604020202020204"/>
                <a:ea typeface="+mn-ea"/>
                <a:cs typeface="+mn-cs"/>
                <a:hlinkClick r:id="rId17"/>
              </a:rPr>
              <a:t>www.oneM2M.org</a:t>
            </a:r>
            <a:r>
              <a:rPr kumimoji="0" lang="en-US" altLang="en-US" sz="2400" b="1" i="0" u="none" strike="noStrike" kern="1200" cap="none" spc="0" normalizeH="0" baseline="0" noProof="0" dirty="0">
                <a:ln>
                  <a:noFill/>
                </a:ln>
                <a:solidFill>
                  <a:srgbClr val="FF0000"/>
                </a:solidFill>
                <a:effectLst/>
                <a:uLnTx/>
                <a:uFillTx/>
                <a:latin typeface="Arial" panose="020B0604020202020204"/>
                <a:ea typeface="+mn-ea"/>
                <a:cs typeface="+mn-cs"/>
              </a:rPr>
              <a:t> </a:t>
            </a:r>
            <a:r>
              <a:rPr kumimoji="0" lang="en-US" altLang="en-US" sz="1050" b="1" i="0" u="none" strike="noStrike" kern="1200" cap="none" spc="0" normalizeH="0" baseline="0" noProof="0" dirty="0">
                <a:ln>
                  <a:noFill/>
                </a:ln>
                <a:solidFill>
                  <a:srgbClr val="FF0000"/>
                </a:solidFill>
                <a:effectLst/>
                <a:uLnTx/>
                <a:uFillTx/>
                <a:latin typeface="Arial" panose="020B0604020202020204"/>
                <a:ea typeface="+mn-ea"/>
                <a:cs typeface="+mn-cs"/>
              </a:rPr>
              <a:t>All documents and specifications are publically available</a:t>
            </a:r>
          </a:p>
        </p:txBody>
      </p:sp>
    </p:spTree>
    <p:extLst>
      <p:ext uri="{BB962C8B-B14F-4D97-AF65-F5344CB8AC3E}">
        <p14:creationId xmlns:p14="http://schemas.microsoft.com/office/powerpoint/2010/main" val="2539925441"/>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F3837E-BF3A-4050-8648-16694B65D5DC}"/>
              </a:ext>
            </a:extLst>
          </p:cNvPr>
          <p:cNvSpPr>
            <a:spLocks noGrp="1"/>
          </p:cNvSpPr>
          <p:nvPr>
            <p:ph type="title"/>
          </p:nvPr>
        </p:nvSpPr>
        <p:spPr>
          <a:xfrm>
            <a:off x="334696" y="0"/>
            <a:ext cx="10130104" cy="1173570"/>
          </a:xfrm>
        </p:spPr>
        <p:txBody>
          <a:bodyPr>
            <a:noAutofit/>
          </a:bodyPr>
          <a:lstStyle/>
          <a:p>
            <a:r>
              <a:rPr lang="en-GB" sz="3600" dirty="0"/>
              <a:t>Developers use platform tools to build and support IoT systems</a:t>
            </a:r>
          </a:p>
        </p:txBody>
      </p:sp>
      <p:sp>
        <p:nvSpPr>
          <p:cNvPr id="4" name="Oval 3">
            <a:extLst>
              <a:ext uri="{FF2B5EF4-FFF2-40B4-BE49-F238E27FC236}">
                <a16:creationId xmlns:a16="http://schemas.microsoft.com/office/drawing/2014/main" id="{CE2DE559-2125-4FBE-9492-4DD293CA4FB2}"/>
              </a:ext>
            </a:extLst>
          </p:cNvPr>
          <p:cNvSpPr>
            <a:spLocks noChangeAspect="1"/>
          </p:cNvSpPr>
          <p:nvPr/>
        </p:nvSpPr>
        <p:spPr>
          <a:xfrm>
            <a:off x="7764761" y="5669559"/>
            <a:ext cx="494270" cy="495946"/>
          </a:xfrm>
          <a:prstGeom prst="ellipse">
            <a:avLst/>
          </a:prstGeom>
          <a:solidFill>
            <a:srgbClr val="005480"/>
          </a:solidFill>
          <a:ln w="28575">
            <a:solidFill>
              <a:srgbClr val="0054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rPr>
              <a:t>D</a:t>
            </a:r>
          </a:p>
        </p:txBody>
      </p:sp>
      <p:sp>
        <p:nvSpPr>
          <p:cNvPr id="5" name="Oval 4">
            <a:extLst>
              <a:ext uri="{FF2B5EF4-FFF2-40B4-BE49-F238E27FC236}">
                <a16:creationId xmlns:a16="http://schemas.microsoft.com/office/drawing/2014/main" id="{42A5E4E3-6FB1-4D17-8B65-DE22D6B6C506}"/>
              </a:ext>
            </a:extLst>
          </p:cNvPr>
          <p:cNvSpPr>
            <a:spLocks noChangeAspect="1"/>
          </p:cNvSpPr>
          <p:nvPr/>
        </p:nvSpPr>
        <p:spPr>
          <a:xfrm>
            <a:off x="8763807" y="5669559"/>
            <a:ext cx="494270" cy="495946"/>
          </a:xfrm>
          <a:prstGeom prst="ellipse">
            <a:avLst/>
          </a:prstGeom>
          <a:solidFill>
            <a:srgbClr val="005480"/>
          </a:solidFill>
          <a:ln w="28575">
            <a:solidFill>
              <a:srgbClr val="0054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rPr>
              <a:t>D</a:t>
            </a:r>
          </a:p>
        </p:txBody>
      </p:sp>
      <p:sp>
        <p:nvSpPr>
          <p:cNvPr id="9" name="Rectangle 8">
            <a:extLst>
              <a:ext uri="{FF2B5EF4-FFF2-40B4-BE49-F238E27FC236}">
                <a16:creationId xmlns:a16="http://schemas.microsoft.com/office/drawing/2014/main" id="{5121C8D7-2D33-49B9-AD93-B6E7A6779485}"/>
              </a:ext>
            </a:extLst>
          </p:cNvPr>
          <p:cNvSpPr/>
          <p:nvPr/>
        </p:nvSpPr>
        <p:spPr>
          <a:xfrm>
            <a:off x="7632664" y="2277699"/>
            <a:ext cx="1569309" cy="457201"/>
          </a:xfrm>
          <a:prstGeom prst="rect">
            <a:avLst/>
          </a:prstGeom>
          <a:solidFill>
            <a:srgbClr val="005480"/>
          </a:solidFill>
          <a:ln w="28575">
            <a:solidFill>
              <a:srgbClr val="0054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rPr>
              <a:t>Application</a:t>
            </a:r>
          </a:p>
        </p:txBody>
      </p:sp>
      <p:sp>
        <p:nvSpPr>
          <p:cNvPr id="11" name="Oval 10">
            <a:extLst>
              <a:ext uri="{FF2B5EF4-FFF2-40B4-BE49-F238E27FC236}">
                <a16:creationId xmlns:a16="http://schemas.microsoft.com/office/drawing/2014/main" id="{EAB27093-EA5E-4A13-9E0A-F0EE1426531F}"/>
              </a:ext>
            </a:extLst>
          </p:cNvPr>
          <p:cNvSpPr>
            <a:spLocks noChangeAspect="1"/>
          </p:cNvSpPr>
          <p:nvPr/>
        </p:nvSpPr>
        <p:spPr>
          <a:xfrm>
            <a:off x="955177" y="5809560"/>
            <a:ext cx="494270" cy="495946"/>
          </a:xfrm>
          <a:prstGeom prst="ellipse">
            <a:avLst/>
          </a:prstGeom>
          <a:solidFill>
            <a:srgbClr val="005480"/>
          </a:solidFill>
          <a:ln w="28575">
            <a:solidFill>
              <a:srgbClr val="0054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rPr>
              <a:t>D</a:t>
            </a:r>
          </a:p>
        </p:txBody>
      </p:sp>
      <p:sp>
        <p:nvSpPr>
          <p:cNvPr id="12" name="Oval 11">
            <a:extLst>
              <a:ext uri="{FF2B5EF4-FFF2-40B4-BE49-F238E27FC236}">
                <a16:creationId xmlns:a16="http://schemas.microsoft.com/office/drawing/2014/main" id="{1F4F07FB-C267-4C9E-BC80-063D9AE32265}"/>
              </a:ext>
            </a:extLst>
          </p:cNvPr>
          <p:cNvSpPr>
            <a:spLocks noChangeAspect="1"/>
          </p:cNvSpPr>
          <p:nvPr/>
        </p:nvSpPr>
        <p:spPr>
          <a:xfrm>
            <a:off x="2195375" y="5809560"/>
            <a:ext cx="494270" cy="495946"/>
          </a:xfrm>
          <a:prstGeom prst="ellipse">
            <a:avLst/>
          </a:prstGeom>
          <a:solidFill>
            <a:srgbClr val="005480"/>
          </a:solidFill>
          <a:ln w="28575">
            <a:solidFill>
              <a:srgbClr val="0054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rPr>
              <a:t>D</a:t>
            </a:r>
          </a:p>
        </p:txBody>
      </p:sp>
      <p:sp>
        <p:nvSpPr>
          <p:cNvPr id="15" name="Rectangle: Rounded Corners 14">
            <a:extLst>
              <a:ext uri="{FF2B5EF4-FFF2-40B4-BE49-F238E27FC236}">
                <a16:creationId xmlns:a16="http://schemas.microsoft.com/office/drawing/2014/main" id="{F438A71D-CA0E-4756-ACE2-541CFDF7447E}"/>
              </a:ext>
            </a:extLst>
          </p:cNvPr>
          <p:cNvSpPr/>
          <p:nvPr/>
        </p:nvSpPr>
        <p:spPr>
          <a:xfrm>
            <a:off x="199221" y="4003589"/>
            <a:ext cx="3368556" cy="457201"/>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Connected Devices Platform</a:t>
            </a:r>
          </a:p>
        </p:txBody>
      </p:sp>
      <p:sp>
        <p:nvSpPr>
          <p:cNvPr id="16" name="Rectangle 15">
            <a:extLst>
              <a:ext uri="{FF2B5EF4-FFF2-40B4-BE49-F238E27FC236}">
                <a16:creationId xmlns:a16="http://schemas.microsoft.com/office/drawing/2014/main" id="{FDD0ECC9-CC8B-42D0-BB25-FE116ECB0D81}"/>
              </a:ext>
            </a:extLst>
          </p:cNvPr>
          <p:cNvSpPr/>
          <p:nvPr/>
        </p:nvSpPr>
        <p:spPr>
          <a:xfrm>
            <a:off x="1098845" y="2277699"/>
            <a:ext cx="1569309" cy="457201"/>
          </a:xfrm>
          <a:prstGeom prst="rect">
            <a:avLst/>
          </a:prstGeom>
          <a:solidFill>
            <a:srgbClr val="005480"/>
          </a:solidFill>
          <a:ln w="28575">
            <a:solidFill>
              <a:srgbClr val="0054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rPr>
              <a:t>Application</a:t>
            </a:r>
          </a:p>
        </p:txBody>
      </p:sp>
      <p:sp>
        <p:nvSpPr>
          <p:cNvPr id="17" name="Rectangle: Rounded Corners 16">
            <a:extLst>
              <a:ext uri="{FF2B5EF4-FFF2-40B4-BE49-F238E27FC236}">
                <a16:creationId xmlns:a16="http://schemas.microsoft.com/office/drawing/2014/main" id="{FB95D566-DF7A-4CB5-8633-A08FE6B8895A}"/>
              </a:ext>
            </a:extLst>
          </p:cNvPr>
          <p:cNvSpPr/>
          <p:nvPr/>
        </p:nvSpPr>
        <p:spPr>
          <a:xfrm>
            <a:off x="199221" y="3166810"/>
            <a:ext cx="3368556" cy="457201"/>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Application Enablement Platform</a:t>
            </a:r>
          </a:p>
        </p:txBody>
      </p:sp>
      <p:cxnSp>
        <p:nvCxnSpPr>
          <p:cNvPr id="19" name="Straight Arrow Connector 18">
            <a:extLst>
              <a:ext uri="{FF2B5EF4-FFF2-40B4-BE49-F238E27FC236}">
                <a16:creationId xmlns:a16="http://schemas.microsoft.com/office/drawing/2014/main" id="{305DAB61-51FF-456C-98C4-6068D8CF86AD}"/>
              </a:ext>
            </a:extLst>
          </p:cNvPr>
          <p:cNvCxnSpPr>
            <a:endCxn id="11" idx="0"/>
          </p:cNvCxnSpPr>
          <p:nvPr/>
        </p:nvCxnSpPr>
        <p:spPr>
          <a:xfrm flipH="1">
            <a:off x="1202312" y="4460790"/>
            <a:ext cx="85232" cy="1348770"/>
          </a:xfrm>
          <a:prstGeom prst="straightConnector1">
            <a:avLst/>
          </a:prstGeom>
          <a:noFill/>
          <a:ln w="25400">
            <a:solidFill>
              <a:srgbClr val="B42025"/>
            </a:solidFill>
            <a:prstDash val="sysDot"/>
            <a:headEnd type="triangle"/>
            <a:tailEnd type="triangle"/>
          </a:ln>
        </p:spPr>
        <p:style>
          <a:lnRef idx="2">
            <a:schemeClr val="accent1">
              <a:shade val="50000"/>
            </a:schemeClr>
          </a:lnRef>
          <a:fillRef idx="1">
            <a:schemeClr val="accent1"/>
          </a:fillRef>
          <a:effectRef idx="0">
            <a:schemeClr val="accent1"/>
          </a:effectRef>
          <a:fontRef idx="minor">
            <a:schemeClr val="lt1"/>
          </a:fontRef>
        </p:style>
      </p:cxnSp>
      <p:cxnSp>
        <p:nvCxnSpPr>
          <p:cNvPr id="20" name="Straight Arrow Connector 19">
            <a:extLst>
              <a:ext uri="{FF2B5EF4-FFF2-40B4-BE49-F238E27FC236}">
                <a16:creationId xmlns:a16="http://schemas.microsoft.com/office/drawing/2014/main" id="{C4EA3CF3-A042-49A7-BAEE-778C5C02A46F}"/>
              </a:ext>
            </a:extLst>
          </p:cNvPr>
          <p:cNvCxnSpPr>
            <a:cxnSpLocks/>
            <a:stCxn id="12" idx="0"/>
          </p:cNvCxnSpPr>
          <p:nvPr/>
        </p:nvCxnSpPr>
        <p:spPr>
          <a:xfrm flipH="1" flipV="1">
            <a:off x="2367306" y="4460790"/>
            <a:ext cx="75204" cy="1348770"/>
          </a:xfrm>
          <a:prstGeom prst="straightConnector1">
            <a:avLst/>
          </a:prstGeom>
          <a:noFill/>
          <a:ln w="25400">
            <a:solidFill>
              <a:srgbClr val="B42025"/>
            </a:solidFill>
            <a:prstDash val="sysDot"/>
            <a:headEnd type="triangle"/>
            <a:tailEnd type="triangle"/>
          </a:ln>
        </p:spPr>
        <p:style>
          <a:lnRef idx="2">
            <a:schemeClr val="accent1">
              <a:shade val="50000"/>
            </a:schemeClr>
          </a:lnRef>
          <a:fillRef idx="1">
            <a:schemeClr val="accent1"/>
          </a:fillRef>
          <a:effectRef idx="0">
            <a:schemeClr val="accent1"/>
          </a:effectRef>
          <a:fontRef idx="minor">
            <a:schemeClr val="lt1"/>
          </a:fontRef>
        </p:style>
      </p:cxnSp>
      <p:sp>
        <p:nvSpPr>
          <p:cNvPr id="14" name="Cloud 13">
            <a:extLst>
              <a:ext uri="{FF2B5EF4-FFF2-40B4-BE49-F238E27FC236}">
                <a16:creationId xmlns:a16="http://schemas.microsoft.com/office/drawing/2014/main" id="{B9621628-52FC-472D-B7A5-8BF5CDC4BC92}"/>
              </a:ext>
            </a:extLst>
          </p:cNvPr>
          <p:cNvSpPr/>
          <p:nvPr/>
        </p:nvSpPr>
        <p:spPr>
          <a:xfrm>
            <a:off x="295655" y="4778809"/>
            <a:ext cx="2940908" cy="803189"/>
          </a:xfrm>
          <a:prstGeom prst="cloud">
            <a:avLst/>
          </a:prstGeom>
          <a:solidFill>
            <a:schemeClr val="bg1"/>
          </a:solidFill>
          <a:ln w="19050">
            <a:solidFill>
              <a:srgbClr val="5450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Communications Network #A</a:t>
            </a:r>
          </a:p>
        </p:txBody>
      </p:sp>
      <p:cxnSp>
        <p:nvCxnSpPr>
          <p:cNvPr id="21" name="Straight Arrow Connector 20">
            <a:extLst>
              <a:ext uri="{FF2B5EF4-FFF2-40B4-BE49-F238E27FC236}">
                <a16:creationId xmlns:a16="http://schemas.microsoft.com/office/drawing/2014/main" id="{D650717C-1D8F-42FA-BFCB-A109F04B0D8F}"/>
              </a:ext>
            </a:extLst>
          </p:cNvPr>
          <p:cNvCxnSpPr>
            <a:cxnSpLocks/>
            <a:stCxn id="15" idx="0"/>
            <a:endCxn id="17" idx="2"/>
          </p:cNvCxnSpPr>
          <p:nvPr/>
        </p:nvCxnSpPr>
        <p:spPr>
          <a:xfrm flipV="1">
            <a:off x="1883499" y="3624011"/>
            <a:ext cx="0" cy="379578"/>
          </a:xfrm>
          <a:prstGeom prst="straightConnector1">
            <a:avLst/>
          </a:prstGeom>
          <a:noFill/>
          <a:ln w="25400">
            <a:solidFill>
              <a:srgbClr val="B42025"/>
            </a:solidFill>
            <a:prstDash val="sysDot"/>
            <a:headEnd type="none"/>
            <a:tailEnd type="triangle"/>
          </a:ln>
        </p:spPr>
        <p:style>
          <a:lnRef idx="2">
            <a:schemeClr val="accent1">
              <a:shade val="50000"/>
            </a:schemeClr>
          </a:lnRef>
          <a:fillRef idx="1">
            <a:schemeClr val="accent1"/>
          </a:fillRef>
          <a:effectRef idx="0">
            <a:schemeClr val="accent1"/>
          </a:effectRef>
          <a:fontRef idx="minor">
            <a:schemeClr val="lt1"/>
          </a:fontRef>
        </p:style>
      </p:cxnSp>
      <p:cxnSp>
        <p:nvCxnSpPr>
          <p:cNvPr id="26" name="Straight Arrow Connector 25">
            <a:extLst>
              <a:ext uri="{FF2B5EF4-FFF2-40B4-BE49-F238E27FC236}">
                <a16:creationId xmlns:a16="http://schemas.microsoft.com/office/drawing/2014/main" id="{7F406B7E-2541-4F5D-A775-7A34FB53AB8A}"/>
              </a:ext>
            </a:extLst>
          </p:cNvPr>
          <p:cNvCxnSpPr>
            <a:cxnSpLocks/>
            <a:stCxn id="17" idx="0"/>
            <a:endCxn id="16" idx="2"/>
          </p:cNvCxnSpPr>
          <p:nvPr/>
        </p:nvCxnSpPr>
        <p:spPr>
          <a:xfrm flipV="1">
            <a:off x="1883499" y="2734900"/>
            <a:ext cx="1" cy="431910"/>
          </a:xfrm>
          <a:prstGeom prst="straightConnector1">
            <a:avLst/>
          </a:prstGeom>
          <a:noFill/>
          <a:ln w="25400">
            <a:solidFill>
              <a:srgbClr val="B42025"/>
            </a:solidFill>
            <a:prstDash val="sysDot"/>
            <a:headEnd type="triangle"/>
            <a:tailEnd type="triangle"/>
          </a:ln>
        </p:spPr>
        <p:style>
          <a:lnRef idx="2">
            <a:schemeClr val="accent1">
              <a:shade val="50000"/>
            </a:schemeClr>
          </a:lnRef>
          <a:fillRef idx="1">
            <a:schemeClr val="accent1"/>
          </a:fillRef>
          <a:effectRef idx="0">
            <a:schemeClr val="accent1"/>
          </a:effectRef>
          <a:fontRef idx="minor">
            <a:schemeClr val="lt1"/>
          </a:fontRef>
        </p:style>
      </p:cxnSp>
      <p:cxnSp>
        <p:nvCxnSpPr>
          <p:cNvPr id="30" name="Straight Arrow Connector 29">
            <a:extLst>
              <a:ext uri="{FF2B5EF4-FFF2-40B4-BE49-F238E27FC236}">
                <a16:creationId xmlns:a16="http://schemas.microsoft.com/office/drawing/2014/main" id="{A80C1440-FC6B-4343-92E0-D00E0520F28B}"/>
              </a:ext>
            </a:extLst>
          </p:cNvPr>
          <p:cNvCxnSpPr>
            <a:cxnSpLocks/>
            <a:stCxn id="4" idx="0"/>
            <a:endCxn id="9" idx="2"/>
          </p:cNvCxnSpPr>
          <p:nvPr/>
        </p:nvCxnSpPr>
        <p:spPr>
          <a:xfrm flipV="1">
            <a:off x="8011896" y="2734900"/>
            <a:ext cx="405423" cy="2934659"/>
          </a:xfrm>
          <a:prstGeom prst="straightConnector1">
            <a:avLst/>
          </a:prstGeom>
          <a:noFill/>
          <a:ln w="25400">
            <a:solidFill>
              <a:srgbClr val="B42025"/>
            </a:solidFill>
            <a:prstDash val="sysDot"/>
            <a:headEnd type="triangle"/>
            <a:tailEnd type="triangle"/>
          </a:ln>
        </p:spPr>
        <p:style>
          <a:lnRef idx="2">
            <a:schemeClr val="accent1">
              <a:shade val="50000"/>
            </a:schemeClr>
          </a:lnRef>
          <a:fillRef idx="1">
            <a:schemeClr val="accent1"/>
          </a:fillRef>
          <a:effectRef idx="0">
            <a:schemeClr val="accent1"/>
          </a:effectRef>
          <a:fontRef idx="minor">
            <a:schemeClr val="lt1"/>
          </a:fontRef>
        </p:style>
      </p:cxnSp>
      <p:cxnSp>
        <p:nvCxnSpPr>
          <p:cNvPr id="33" name="Straight Arrow Connector 32">
            <a:extLst>
              <a:ext uri="{FF2B5EF4-FFF2-40B4-BE49-F238E27FC236}">
                <a16:creationId xmlns:a16="http://schemas.microsoft.com/office/drawing/2014/main" id="{F861FFE8-F2F2-442B-91F1-13E297900492}"/>
              </a:ext>
            </a:extLst>
          </p:cNvPr>
          <p:cNvCxnSpPr>
            <a:cxnSpLocks/>
            <a:stCxn id="5" idx="0"/>
            <a:endCxn id="9" idx="2"/>
          </p:cNvCxnSpPr>
          <p:nvPr/>
        </p:nvCxnSpPr>
        <p:spPr>
          <a:xfrm flipH="1" flipV="1">
            <a:off x="8417319" y="2734900"/>
            <a:ext cx="593623" cy="2934659"/>
          </a:xfrm>
          <a:prstGeom prst="straightConnector1">
            <a:avLst/>
          </a:prstGeom>
          <a:noFill/>
          <a:ln w="25400">
            <a:solidFill>
              <a:srgbClr val="B42025"/>
            </a:solidFill>
            <a:prstDash val="sysDot"/>
            <a:headEnd type="triangle"/>
            <a:tailEnd type="triangle"/>
          </a:ln>
        </p:spPr>
        <p:style>
          <a:lnRef idx="2">
            <a:schemeClr val="accent1">
              <a:shade val="50000"/>
            </a:schemeClr>
          </a:lnRef>
          <a:fillRef idx="1">
            <a:schemeClr val="accent1"/>
          </a:fillRef>
          <a:effectRef idx="0">
            <a:schemeClr val="accent1"/>
          </a:effectRef>
          <a:fontRef idx="minor">
            <a:schemeClr val="lt1"/>
          </a:fontRef>
        </p:style>
      </p:cxnSp>
      <p:sp>
        <p:nvSpPr>
          <p:cNvPr id="7" name="Cloud 6">
            <a:extLst>
              <a:ext uri="{FF2B5EF4-FFF2-40B4-BE49-F238E27FC236}">
                <a16:creationId xmlns:a16="http://schemas.microsoft.com/office/drawing/2014/main" id="{F5855EB8-400E-48FE-BA29-1A4650B9C53D}"/>
              </a:ext>
            </a:extLst>
          </p:cNvPr>
          <p:cNvSpPr/>
          <p:nvPr/>
        </p:nvSpPr>
        <p:spPr>
          <a:xfrm>
            <a:off x="6946864" y="4638808"/>
            <a:ext cx="2940908" cy="803189"/>
          </a:xfrm>
          <a:prstGeom prst="cloud">
            <a:avLst/>
          </a:prstGeom>
          <a:solidFill>
            <a:schemeClr val="bg1"/>
          </a:solidFill>
          <a:ln w="19050">
            <a:solidFill>
              <a:srgbClr val="5450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Communications Network #A</a:t>
            </a:r>
          </a:p>
        </p:txBody>
      </p:sp>
      <p:sp>
        <p:nvSpPr>
          <p:cNvPr id="8" name="Rectangle: Rounded Corners 7">
            <a:extLst>
              <a:ext uri="{FF2B5EF4-FFF2-40B4-BE49-F238E27FC236}">
                <a16:creationId xmlns:a16="http://schemas.microsoft.com/office/drawing/2014/main" id="{DE11B24F-C941-44DE-9BB1-5D316F27468C}"/>
              </a:ext>
            </a:extLst>
          </p:cNvPr>
          <p:cNvSpPr/>
          <p:nvPr/>
        </p:nvSpPr>
        <p:spPr>
          <a:xfrm>
            <a:off x="6946864" y="3429000"/>
            <a:ext cx="2940908" cy="803189"/>
          </a:xfrm>
          <a:prstGeom prst="roundRect">
            <a:avLst/>
          </a:prstGeom>
          <a:solidFill>
            <a:srgbClr val="B420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Common Services Layer</a:t>
            </a:r>
          </a:p>
        </p:txBody>
      </p:sp>
      <p:sp>
        <p:nvSpPr>
          <p:cNvPr id="41" name="TextBox 40">
            <a:extLst>
              <a:ext uri="{FF2B5EF4-FFF2-40B4-BE49-F238E27FC236}">
                <a16:creationId xmlns:a16="http://schemas.microsoft.com/office/drawing/2014/main" id="{EF0F9C67-300C-43F8-BBF9-FD48EF95AEC7}"/>
              </a:ext>
            </a:extLst>
          </p:cNvPr>
          <p:cNvSpPr txBox="1"/>
          <p:nvPr/>
        </p:nvSpPr>
        <p:spPr>
          <a:xfrm>
            <a:off x="987902" y="1476457"/>
            <a:ext cx="2900025" cy="369332"/>
          </a:xfrm>
          <a:prstGeom prst="rect">
            <a:avLst/>
          </a:prstGeom>
          <a:noFill/>
        </p:spPr>
        <p:txBody>
          <a:bodyPr wrap="none" rtlCol="0">
            <a:spAutoFit/>
          </a:bodyPr>
          <a:lstStyle/>
          <a:p>
            <a:r>
              <a:rPr lang="en-GB" b="1" u="sng" dirty="0"/>
              <a:t>Traditional Market Structure</a:t>
            </a:r>
          </a:p>
        </p:txBody>
      </p:sp>
      <p:sp>
        <p:nvSpPr>
          <p:cNvPr id="42" name="TextBox 41">
            <a:extLst>
              <a:ext uri="{FF2B5EF4-FFF2-40B4-BE49-F238E27FC236}">
                <a16:creationId xmlns:a16="http://schemas.microsoft.com/office/drawing/2014/main" id="{69176589-8C0B-40DC-A10C-7DB3EDF901D1}"/>
              </a:ext>
            </a:extLst>
          </p:cNvPr>
          <p:cNvSpPr txBox="1"/>
          <p:nvPr/>
        </p:nvSpPr>
        <p:spPr>
          <a:xfrm>
            <a:off x="7410815" y="1476457"/>
            <a:ext cx="3793283" cy="369332"/>
          </a:xfrm>
          <a:prstGeom prst="rect">
            <a:avLst/>
          </a:prstGeom>
          <a:noFill/>
        </p:spPr>
        <p:txBody>
          <a:bodyPr wrap="none" rtlCol="0">
            <a:spAutoFit/>
          </a:bodyPr>
          <a:lstStyle/>
          <a:p>
            <a:r>
              <a:rPr lang="en-GB" b="1" u="sng" dirty="0"/>
              <a:t>oneM2M’s Standards-based Structure</a:t>
            </a:r>
          </a:p>
        </p:txBody>
      </p:sp>
      <p:sp>
        <p:nvSpPr>
          <p:cNvPr id="43" name="Speech Bubble: Rectangle with Corners Rounded 42">
            <a:extLst>
              <a:ext uri="{FF2B5EF4-FFF2-40B4-BE49-F238E27FC236}">
                <a16:creationId xmlns:a16="http://schemas.microsoft.com/office/drawing/2014/main" id="{69C56154-A46E-44B2-9650-5C3D1B8CB64F}"/>
              </a:ext>
            </a:extLst>
          </p:cNvPr>
          <p:cNvSpPr/>
          <p:nvPr/>
        </p:nvSpPr>
        <p:spPr>
          <a:xfrm>
            <a:off x="3857218" y="3090304"/>
            <a:ext cx="2047039" cy="1067413"/>
          </a:xfrm>
          <a:prstGeom prst="wedgeRoundRectCallout">
            <a:avLst>
              <a:gd name="adj1" fmla="val -72669"/>
              <a:gd name="adj2" fmla="val 21769"/>
              <a:gd name="adj3" fmla="val 16667"/>
            </a:avLst>
          </a:prstGeom>
          <a:solidFill>
            <a:schemeClr val="bg1"/>
          </a:solidFill>
          <a:ln>
            <a:solidFill>
              <a:schemeClr val="bg1">
                <a:lumMod val="6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Many hundreds of proprietary IoT platforms</a:t>
            </a:r>
          </a:p>
        </p:txBody>
      </p:sp>
      <p:sp>
        <p:nvSpPr>
          <p:cNvPr id="46" name="Speech Bubble: Rectangle with Corners Rounded 45">
            <a:extLst>
              <a:ext uri="{FF2B5EF4-FFF2-40B4-BE49-F238E27FC236}">
                <a16:creationId xmlns:a16="http://schemas.microsoft.com/office/drawing/2014/main" id="{F5FD7DE7-FB3B-401E-A6E7-32F8826723C1}"/>
              </a:ext>
            </a:extLst>
          </p:cNvPr>
          <p:cNvSpPr/>
          <p:nvPr/>
        </p:nvSpPr>
        <p:spPr>
          <a:xfrm>
            <a:off x="10133447" y="2927415"/>
            <a:ext cx="1962620" cy="1393190"/>
          </a:xfrm>
          <a:prstGeom prst="wedgeRoundRectCallout">
            <a:avLst>
              <a:gd name="adj1" fmla="val -60893"/>
              <a:gd name="adj2" fmla="val 20579"/>
              <a:gd name="adj3" fmla="val 16667"/>
            </a:avLst>
          </a:prstGeom>
          <a:solidFill>
            <a:schemeClr val="bg1"/>
          </a:solidFill>
          <a:ln>
            <a:solidFill>
              <a:schemeClr val="bg1">
                <a:lumMod val="6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r>
              <a:rPr lang="en-GB" dirty="0">
                <a:solidFill>
                  <a:schemeClr val="tx1"/>
                </a:solidFill>
              </a:rPr>
              <a:t>Extensible ‘toolkit’ of standardized common services</a:t>
            </a:r>
          </a:p>
        </p:txBody>
      </p:sp>
      <p:cxnSp>
        <p:nvCxnSpPr>
          <p:cNvPr id="48" name="Straight Connector 47">
            <a:extLst>
              <a:ext uri="{FF2B5EF4-FFF2-40B4-BE49-F238E27FC236}">
                <a16:creationId xmlns:a16="http://schemas.microsoft.com/office/drawing/2014/main" id="{5E36A59C-2116-445A-A2FE-9341CE661808}"/>
              </a:ext>
            </a:extLst>
          </p:cNvPr>
          <p:cNvCxnSpPr/>
          <p:nvPr/>
        </p:nvCxnSpPr>
        <p:spPr>
          <a:xfrm>
            <a:off x="6400800" y="2116619"/>
            <a:ext cx="0" cy="4048886"/>
          </a:xfrm>
          <a:prstGeom prst="line">
            <a:avLst/>
          </a:prstGeom>
          <a:ln w="254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2724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34696" y="0"/>
            <a:ext cx="10370249" cy="1173570"/>
          </a:xfrm>
        </p:spPr>
        <p:txBody>
          <a:bodyPr>
            <a:normAutofit/>
          </a:bodyPr>
          <a:lstStyle/>
          <a:p>
            <a:r>
              <a:rPr lang="en-US" sz="4000" dirty="0"/>
              <a:t>oneM2M Common Services “Toolkit”</a:t>
            </a:r>
          </a:p>
        </p:txBody>
      </p:sp>
      <p:sp>
        <p:nvSpPr>
          <p:cNvPr id="3" name="Foliennummernplatzhalter 2"/>
          <p:cNvSpPr>
            <a:spLocks noGrp="1"/>
          </p:cNvSpPr>
          <p:nvPr>
            <p:ph type="sldNum" sz="quarter" idx="12"/>
          </p:nvPr>
        </p:nvSpPr>
        <p:spPr/>
        <p:txBody>
          <a:bodyPr/>
          <a:lstStyle/>
          <a:p>
            <a:fld id="{163F5A94-8458-4F17-AD3C-1A083E20221D}" type="slidenum">
              <a:rPr lang="en-US" smtClean="0"/>
              <a:t>5</a:t>
            </a:fld>
            <a:endParaRPr lang="en-US"/>
          </a:p>
        </p:txBody>
      </p:sp>
      <p:sp>
        <p:nvSpPr>
          <p:cNvPr id="9" name="Abgerundetes Rechteck 22">
            <a:extLst>
              <a:ext uri="{FF2B5EF4-FFF2-40B4-BE49-F238E27FC236}">
                <a16:creationId xmlns:a16="http://schemas.microsoft.com/office/drawing/2014/main" id="{BA4BA126-E50B-4831-98E7-B2C2149AA89C}"/>
              </a:ext>
            </a:extLst>
          </p:cNvPr>
          <p:cNvSpPr/>
          <p:nvPr/>
        </p:nvSpPr>
        <p:spPr>
          <a:xfrm>
            <a:off x="2860261" y="1800816"/>
            <a:ext cx="9108142" cy="4038317"/>
          </a:xfrm>
          <a:prstGeom prst="roundRect">
            <a:avLst>
              <a:gd name="adj" fmla="val 4972"/>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à coins arrondis 15">
            <a:extLst>
              <a:ext uri="{FF2B5EF4-FFF2-40B4-BE49-F238E27FC236}">
                <a16:creationId xmlns:a16="http://schemas.microsoft.com/office/drawing/2014/main" id="{3A67844E-18DD-40ED-A6F0-3761A57F1A36}"/>
              </a:ext>
            </a:extLst>
          </p:cNvPr>
          <p:cNvSpPr/>
          <p:nvPr/>
        </p:nvSpPr>
        <p:spPr>
          <a:xfrm>
            <a:off x="10099408" y="4647197"/>
            <a:ext cx="1700558" cy="824270"/>
          </a:xfrm>
          <a:prstGeom prst="roundRect">
            <a:avLst/>
          </a:prstGeom>
          <a:solidFill>
            <a:srgbClr val="C63133"/>
          </a:solidFill>
        </p:spPr>
        <p:style>
          <a:lnRef idx="0">
            <a:schemeClr val="accent1"/>
          </a:lnRef>
          <a:fillRef idx="3">
            <a:schemeClr val="accent1"/>
          </a:fillRef>
          <a:effectRef idx="3">
            <a:schemeClr val="accent1"/>
          </a:effectRef>
          <a:fontRef idx="minor">
            <a:schemeClr val="lt1"/>
          </a:fontRef>
        </p:style>
        <p:txBody>
          <a:bodyPr lIns="0" rIns="0" anchor="ct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defTabSz="914216">
              <a:spcBef>
                <a:spcPct val="0"/>
              </a:spcBef>
            </a:pPr>
            <a:r>
              <a:rPr lang="en-US" altLang="fr-FR" sz="1600" dirty="0">
                <a:solidFill>
                  <a:srgbClr val="FFFFFF"/>
                </a:solidFill>
              </a:rPr>
              <a:t>Time</a:t>
            </a:r>
            <a:br>
              <a:rPr lang="en-US" altLang="fr-FR" sz="1600" dirty="0">
                <a:solidFill>
                  <a:srgbClr val="FFFFFF"/>
                </a:solidFill>
              </a:rPr>
            </a:br>
            <a:r>
              <a:rPr lang="en-US" altLang="fr-FR" sz="1600" dirty="0">
                <a:solidFill>
                  <a:srgbClr val="FFFFFF"/>
                </a:solidFill>
              </a:rPr>
              <a:t> Management</a:t>
            </a:r>
          </a:p>
        </p:txBody>
      </p:sp>
      <p:sp>
        <p:nvSpPr>
          <p:cNvPr id="11" name="Rectangle à coins arrondis 16">
            <a:extLst>
              <a:ext uri="{FF2B5EF4-FFF2-40B4-BE49-F238E27FC236}">
                <a16:creationId xmlns:a16="http://schemas.microsoft.com/office/drawing/2014/main" id="{BB5B18F9-37AE-455D-98F8-D7FFDBDE5395}"/>
              </a:ext>
            </a:extLst>
          </p:cNvPr>
          <p:cNvSpPr/>
          <p:nvPr/>
        </p:nvSpPr>
        <p:spPr>
          <a:xfrm>
            <a:off x="6564053" y="4647197"/>
            <a:ext cx="1700558" cy="824270"/>
          </a:xfrm>
          <a:prstGeom prst="roundRect">
            <a:avLst/>
          </a:prstGeom>
          <a:solidFill>
            <a:srgbClr val="C63133"/>
          </a:solidFill>
        </p:spPr>
        <p:style>
          <a:lnRef idx="0">
            <a:schemeClr val="accent1"/>
          </a:lnRef>
          <a:fillRef idx="3">
            <a:schemeClr val="accent1"/>
          </a:fillRef>
          <a:effectRef idx="3">
            <a:schemeClr val="accent1"/>
          </a:effectRef>
          <a:fontRef idx="minor">
            <a:schemeClr val="lt1"/>
          </a:fontRef>
        </p:style>
        <p:txBody>
          <a:bodyPr lIns="0" rIns="0" anchor="ctr"/>
          <a:lstStyle/>
          <a:p>
            <a:pPr algn="ctr" defTabSz="914216">
              <a:spcBef>
                <a:spcPct val="0"/>
              </a:spcBef>
            </a:pPr>
            <a:r>
              <a:rPr lang="en-US" altLang="fr-FR" sz="1600" dirty="0">
                <a:solidFill>
                  <a:srgbClr val="FFFFFF"/>
                </a:solidFill>
                <a:latin typeface="Calibri" pitchFamily="34" charset="0"/>
                <a:cs typeface="Arial" charset="0"/>
              </a:rPr>
              <a:t>Semantics</a:t>
            </a:r>
          </a:p>
        </p:txBody>
      </p:sp>
      <p:sp>
        <p:nvSpPr>
          <p:cNvPr id="12" name="Textfeld 11">
            <a:extLst>
              <a:ext uri="{FF2B5EF4-FFF2-40B4-BE49-F238E27FC236}">
                <a16:creationId xmlns:a16="http://schemas.microsoft.com/office/drawing/2014/main" id="{BF143505-EAE1-45A6-AE77-80A3CFB2760B}"/>
              </a:ext>
            </a:extLst>
          </p:cNvPr>
          <p:cNvSpPr txBox="1"/>
          <p:nvPr/>
        </p:nvSpPr>
        <p:spPr>
          <a:xfrm>
            <a:off x="4256231" y="2104976"/>
            <a:ext cx="3160417" cy="584775"/>
          </a:xfrm>
          <a:prstGeom prst="rect">
            <a:avLst/>
          </a:prstGeom>
          <a:noFill/>
        </p:spPr>
        <p:txBody>
          <a:bodyPr wrap="none" rtlCol="0">
            <a:spAutoFit/>
          </a:bodyPr>
          <a:lstStyle/>
          <a:p>
            <a:r>
              <a:rPr lang="en-US" sz="3200" dirty="0">
                <a:solidFill>
                  <a:schemeClr val="accent3"/>
                </a:solidFill>
              </a:rPr>
              <a:t>Common Services</a:t>
            </a:r>
          </a:p>
        </p:txBody>
      </p:sp>
      <p:sp>
        <p:nvSpPr>
          <p:cNvPr id="13" name="Rectangle à coins arrondis 19">
            <a:extLst>
              <a:ext uri="{FF2B5EF4-FFF2-40B4-BE49-F238E27FC236}">
                <a16:creationId xmlns:a16="http://schemas.microsoft.com/office/drawing/2014/main" id="{FA05085D-AD48-434D-9F0B-FA6367E6C70A}"/>
              </a:ext>
            </a:extLst>
          </p:cNvPr>
          <p:cNvSpPr/>
          <p:nvPr/>
        </p:nvSpPr>
        <p:spPr>
          <a:xfrm>
            <a:off x="4806420" y="2759745"/>
            <a:ext cx="1700558" cy="824270"/>
          </a:xfrm>
          <a:prstGeom prst="roundRect">
            <a:avLst/>
          </a:prstGeom>
          <a:solidFill>
            <a:srgbClr val="C63133"/>
          </a:solidFill>
        </p:spPr>
        <p:style>
          <a:lnRef idx="0">
            <a:schemeClr val="accent1"/>
          </a:lnRef>
          <a:fillRef idx="3">
            <a:schemeClr val="accent1"/>
          </a:fillRef>
          <a:effectRef idx="3">
            <a:schemeClr val="accent1"/>
          </a:effectRef>
          <a:fontRef idx="minor">
            <a:schemeClr val="lt1"/>
          </a:fontRef>
        </p:style>
        <p:txBody>
          <a:bodyPr lIns="0" rIns="0" anchor="ctr"/>
          <a:lstStyle/>
          <a:p>
            <a:pPr algn="ctr" defTabSz="914216">
              <a:spcBef>
                <a:spcPct val="0"/>
              </a:spcBef>
            </a:pPr>
            <a:r>
              <a:rPr lang="en-US" altLang="fr-FR" sz="1600" dirty="0">
                <a:solidFill>
                  <a:srgbClr val="FFFFFF"/>
                </a:solidFill>
                <a:latin typeface="Calibri" pitchFamily="34" charset="0"/>
                <a:cs typeface="Arial" charset="0"/>
              </a:rPr>
              <a:t>Discovery &amp;</a:t>
            </a:r>
            <a:br>
              <a:rPr lang="en-US" altLang="fr-FR" sz="1600" dirty="0">
                <a:solidFill>
                  <a:srgbClr val="FFFFFF"/>
                </a:solidFill>
                <a:latin typeface="Calibri" pitchFamily="34" charset="0"/>
                <a:cs typeface="Arial" charset="0"/>
              </a:rPr>
            </a:br>
            <a:r>
              <a:rPr lang="en-US" altLang="fr-FR" sz="1600" dirty="0">
                <a:solidFill>
                  <a:srgbClr val="FFFFFF"/>
                </a:solidFill>
                <a:latin typeface="Calibri" pitchFamily="34" charset="0"/>
                <a:cs typeface="Arial" charset="0"/>
              </a:rPr>
              <a:t>Announcement</a:t>
            </a:r>
          </a:p>
        </p:txBody>
      </p:sp>
      <p:sp>
        <p:nvSpPr>
          <p:cNvPr id="14" name="Rectangle à coins arrondis 22">
            <a:extLst>
              <a:ext uri="{FF2B5EF4-FFF2-40B4-BE49-F238E27FC236}">
                <a16:creationId xmlns:a16="http://schemas.microsoft.com/office/drawing/2014/main" id="{FB8293AE-F1AB-498F-B2D2-7ABB4AD063F5}"/>
              </a:ext>
            </a:extLst>
          </p:cNvPr>
          <p:cNvSpPr/>
          <p:nvPr/>
        </p:nvSpPr>
        <p:spPr>
          <a:xfrm>
            <a:off x="3038742" y="2759745"/>
            <a:ext cx="1700558" cy="824270"/>
          </a:xfrm>
          <a:prstGeom prst="roundRect">
            <a:avLst/>
          </a:prstGeom>
          <a:solidFill>
            <a:srgbClr val="C63133"/>
          </a:solidFill>
        </p:spPr>
        <p:style>
          <a:lnRef idx="0">
            <a:schemeClr val="accent1"/>
          </a:lnRef>
          <a:fillRef idx="3">
            <a:schemeClr val="accent1"/>
          </a:fillRef>
          <a:effectRef idx="3">
            <a:schemeClr val="accent1"/>
          </a:effectRef>
          <a:fontRef idx="minor">
            <a:schemeClr val="lt1"/>
          </a:fontRef>
        </p:style>
        <p:txBody>
          <a:bodyPr lIns="0" rIns="0" anchor="ctr"/>
          <a:lstStyle/>
          <a:p>
            <a:pPr algn="ctr" defTabSz="914216">
              <a:spcBef>
                <a:spcPct val="0"/>
              </a:spcBef>
            </a:pPr>
            <a:r>
              <a:rPr lang="en-US" altLang="fr-FR" sz="1600" dirty="0">
                <a:solidFill>
                  <a:srgbClr val="FFFFFF"/>
                </a:solidFill>
                <a:latin typeface="Calibri" pitchFamily="34" charset="0"/>
                <a:cs typeface="Arial" charset="0"/>
              </a:rPr>
              <a:t>Registration</a:t>
            </a:r>
          </a:p>
        </p:txBody>
      </p:sp>
      <p:sp>
        <p:nvSpPr>
          <p:cNvPr id="15" name="Rectangle à coins arrondis 17">
            <a:extLst>
              <a:ext uri="{FF2B5EF4-FFF2-40B4-BE49-F238E27FC236}">
                <a16:creationId xmlns:a16="http://schemas.microsoft.com/office/drawing/2014/main" id="{8837505F-0A2E-4B9E-A133-F0145501B267}"/>
              </a:ext>
            </a:extLst>
          </p:cNvPr>
          <p:cNvSpPr/>
          <p:nvPr/>
        </p:nvSpPr>
        <p:spPr>
          <a:xfrm>
            <a:off x="8331731" y="2759745"/>
            <a:ext cx="1700558" cy="824270"/>
          </a:xfrm>
          <a:prstGeom prst="roundRect">
            <a:avLst/>
          </a:prstGeom>
          <a:solidFill>
            <a:srgbClr val="C63133"/>
          </a:solidFill>
        </p:spPr>
        <p:style>
          <a:lnRef idx="0">
            <a:schemeClr val="accent1"/>
          </a:lnRef>
          <a:fillRef idx="3">
            <a:schemeClr val="accent1"/>
          </a:fillRef>
          <a:effectRef idx="3">
            <a:schemeClr val="accent1"/>
          </a:effectRef>
          <a:fontRef idx="minor">
            <a:schemeClr val="lt1"/>
          </a:fontRef>
        </p:style>
        <p:txBody>
          <a:bodyPr lIns="0" rIns="0" anchor="ctr"/>
          <a:lstStyle/>
          <a:p>
            <a:pPr algn="ctr" defTabSz="914216">
              <a:spcBef>
                <a:spcPct val="0"/>
              </a:spcBef>
            </a:pPr>
            <a:r>
              <a:rPr lang="en-US" altLang="fr-FR" sz="1600" dirty="0">
                <a:solidFill>
                  <a:srgbClr val="FFFFFF"/>
                </a:solidFill>
                <a:latin typeface="Calibri" pitchFamily="34" charset="0"/>
                <a:cs typeface="Arial" charset="0"/>
              </a:rPr>
              <a:t>Group Management</a:t>
            </a:r>
          </a:p>
        </p:txBody>
      </p:sp>
      <p:sp>
        <p:nvSpPr>
          <p:cNvPr id="16" name="Rectangle à coins arrondis 21">
            <a:extLst>
              <a:ext uri="{FF2B5EF4-FFF2-40B4-BE49-F238E27FC236}">
                <a16:creationId xmlns:a16="http://schemas.microsoft.com/office/drawing/2014/main" id="{25EAF741-062D-4FEB-B154-08D6ED0BC63D}"/>
              </a:ext>
            </a:extLst>
          </p:cNvPr>
          <p:cNvSpPr/>
          <p:nvPr/>
        </p:nvSpPr>
        <p:spPr>
          <a:xfrm>
            <a:off x="6564053" y="2759745"/>
            <a:ext cx="1700558" cy="824270"/>
          </a:xfrm>
          <a:prstGeom prst="roundRect">
            <a:avLst/>
          </a:prstGeom>
          <a:solidFill>
            <a:srgbClr val="C63133"/>
          </a:solidFill>
        </p:spPr>
        <p:style>
          <a:lnRef idx="0">
            <a:schemeClr val="accent1"/>
          </a:lnRef>
          <a:fillRef idx="3">
            <a:schemeClr val="accent1"/>
          </a:fillRef>
          <a:effectRef idx="3">
            <a:schemeClr val="accent1"/>
          </a:effectRef>
          <a:fontRef idx="minor">
            <a:schemeClr val="lt1"/>
          </a:fontRef>
        </p:style>
        <p:txBody>
          <a:bodyPr lIns="0" rIns="0" anchor="ctr"/>
          <a:lstStyle/>
          <a:p>
            <a:pPr algn="ctr" defTabSz="914216">
              <a:spcBef>
                <a:spcPct val="0"/>
              </a:spcBef>
            </a:pPr>
            <a:r>
              <a:rPr lang="en-US" sz="1600" dirty="0">
                <a:solidFill>
                  <a:srgbClr val="FFFFFF"/>
                </a:solidFill>
                <a:latin typeface="Calibri" pitchFamily="34" charset="0"/>
                <a:cs typeface="Arial" charset="0"/>
              </a:rPr>
              <a:t>Security</a:t>
            </a:r>
          </a:p>
        </p:txBody>
      </p:sp>
      <p:sp>
        <p:nvSpPr>
          <p:cNvPr id="17" name="Rectangle à coins arrondis 13">
            <a:extLst>
              <a:ext uri="{FF2B5EF4-FFF2-40B4-BE49-F238E27FC236}">
                <a16:creationId xmlns:a16="http://schemas.microsoft.com/office/drawing/2014/main" id="{5AB18F3A-1DD8-46DA-98BE-3E1D0750163D}"/>
              </a:ext>
            </a:extLst>
          </p:cNvPr>
          <p:cNvSpPr/>
          <p:nvPr/>
        </p:nvSpPr>
        <p:spPr>
          <a:xfrm>
            <a:off x="8333943" y="3703471"/>
            <a:ext cx="1700558" cy="824270"/>
          </a:xfrm>
          <a:prstGeom prst="roundRect">
            <a:avLst/>
          </a:prstGeom>
          <a:solidFill>
            <a:srgbClr val="C63133"/>
          </a:solidFill>
        </p:spPr>
        <p:style>
          <a:lnRef idx="0">
            <a:schemeClr val="accent1"/>
          </a:lnRef>
          <a:fillRef idx="3">
            <a:schemeClr val="accent1"/>
          </a:fillRef>
          <a:effectRef idx="3">
            <a:schemeClr val="accent1"/>
          </a:effectRef>
          <a:fontRef idx="minor">
            <a:schemeClr val="lt1"/>
          </a:fontRef>
        </p:style>
        <p:txBody>
          <a:bodyPr lIns="0" rIns="0" anchor="ctr"/>
          <a:lstStyle/>
          <a:p>
            <a:pPr algn="ctr" defTabSz="914216">
              <a:spcBef>
                <a:spcPct val="0"/>
              </a:spcBef>
            </a:pPr>
            <a:r>
              <a:rPr lang="en-US" altLang="fr-FR" sz="1600" dirty="0">
                <a:solidFill>
                  <a:srgbClr val="FFFFFF"/>
                </a:solidFill>
                <a:latin typeface="Calibri" pitchFamily="34" charset="0"/>
                <a:cs typeface="Arial" charset="0"/>
              </a:rPr>
              <a:t>Application &amp;</a:t>
            </a:r>
            <a:br>
              <a:rPr lang="en-US" altLang="fr-FR" sz="1600" dirty="0">
                <a:solidFill>
                  <a:srgbClr val="FFFFFF"/>
                </a:solidFill>
                <a:latin typeface="Calibri" pitchFamily="34" charset="0"/>
                <a:cs typeface="Arial" charset="0"/>
              </a:rPr>
            </a:br>
            <a:r>
              <a:rPr lang="en-US" altLang="fr-FR" sz="1600" dirty="0">
                <a:solidFill>
                  <a:srgbClr val="FFFFFF"/>
                </a:solidFill>
                <a:latin typeface="Calibri" pitchFamily="34" charset="0"/>
                <a:cs typeface="Arial" charset="0"/>
              </a:rPr>
              <a:t>Service Layer </a:t>
            </a:r>
            <a:br>
              <a:rPr lang="en-US" altLang="fr-FR" sz="1600" dirty="0">
                <a:solidFill>
                  <a:srgbClr val="FFFFFF"/>
                </a:solidFill>
                <a:latin typeface="Calibri" pitchFamily="34" charset="0"/>
                <a:cs typeface="Arial" charset="0"/>
              </a:rPr>
            </a:br>
            <a:r>
              <a:rPr lang="en-US" altLang="fr-FR" sz="1600" dirty="0">
                <a:solidFill>
                  <a:srgbClr val="FFFFFF"/>
                </a:solidFill>
                <a:latin typeface="Calibri" pitchFamily="34" charset="0"/>
                <a:cs typeface="Arial" charset="0"/>
              </a:rPr>
              <a:t>Management</a:t>
            </a:r>
          </a:p>
        </p:txBody>
      </p:sp>
      <p:sp>
        <p:nvSpPr>
          <p:cNvPr id="18" name="Rectangle à coins arrondis 18">
            <a:extLst>
              <a:ext uri="{FF2B5EF4-FFF2-40B4-BE49-F238E27FC236}">
                <a16:creationId xmlns:a16="http://schemas.microsoft.com/office/drawing/2014/main" id="{A877F7FB-45A6-4439-A8DD-6D303A41333E}"/>
              </a:ext>
            </a:extLst>
          </p:cNvPr>
          <p:cNvSpPr/>
          <p:nvPr/>
        </p:nvSpPr>
        <p:spPr>
          <a:xfrm>
            <a:off x="6564053" y="3703471"/>
            <a:ext cx="1700558" cy="824270"/>
          </a:xfrm>
          <a:prstGeom prst="roundRect">
            <a:avLst/>
          </a:prstGeom>
          <a:solidFill>
            <a:srgbClr val="C63133"/>
          </a:solidFill>
        </p:spPr>
        <p:style>
          <a:lnRef idx="0">
            <a:schemeClr val="accent1"/>
          </a:lnRef>
          <a:fillRef idx="3">
            <a:schemeClr val="accent1"/>
          </a:fillRef>
          <a:effectRef idx="3">
            <a:schemeClr val="accent1"/>
          </a:effectRef>
          <a:fontRef idx="minor">
            <a:schemeClr val="lt1"/>
          </a:fontRef>
        </p:style>
        <p:txBody>
          <a:bodyPr lIns="0" rIns="0" anchor="ctr"/>
          <a:lstStyle/>
          <a:p>
            <a:pPr algn="ctr" defTabSz="914216">
              <a:spcBef>
                <a:spcPct val="0"/>
              </a:spcBef>
            </a:pPr>
            <a:r>
              <a:rPr lang="en-US" altLang="fr-FR" sz="1600" dirty="0">
                <a:solidFill>
                  <a:srgbClr val="FFFFFF"/>
                </a:solidFill>
                <a:latin typeface="Calibri" pitchFamily="34" charset="0"/>
                <a:cs typeface="Arial" charset="0"/>
              </a:rPr>
              <a:t>Device Management</a:t>
            </a:r>
          </a:p>
        </p:txBody>
      </p:sp>
      <p:sp>
        <p:nvSpPr>
          <p:cNvPr id="19" name="Rectangle à coins arrondis 20">
            <a:extLst>
              <a:ext uri="{FF2B5EF4-FFF2-40B4-BE49-F238E27FC236}">
                <a16:creationId xmlns:a16="http://schemas.microsoft.com/office/drawing/2014/main" id="{D2538833-8C6F-48D6-AAF8-B7F36407F704}"/>
              </a:ext>
            </a:extLst>
          </p:cNvPr>
          <p:cNvSpPr/>
          <p:nvPr/>
        </p:nvSpPr>
        <p:spPr>
          <a:xfrm>
            <a:off x="4806420" y="3703471"/>
            <a:ext cx="1700558" cy="824270"/>
          </a:xfrm>
          <a:prstGeom prst="roundRect">
            <a:avLst/>
          </a:prstGeom>
          <a:solidFill>
            <a:srgbClr val="C63133"/>
          </a:solidFill>
        </p:spPr>
        <p:style>
          <a:lnRef idx="0">
            <a:schemeClr val="accent1"/>
          </a:lnRef>
          <a:fillRef idx="3">
            <a:schemeClr val="accent1"/>
          </a:fillRef>
          <a:effectRef idx="3">
            <a:schemeClr val="accent1"/>
          </a:effectRef>
          <a:fontRef idx="minor">
            <a:schemeClr val="lt1"/>
          </a:fontRef>
        </p:style>
        <p:txBody>
          <a:bodyPr lIns="0" rIns="0" anchor="ctr"/>
          <a:lstStyle/>
          <a:p>
            <a:pPr algn="ctr" defTabSz="914216">
              <a:spcBef>
                <a:spcPct val="0"/>
              </a:spcBef>
            </a:pPr>
            <a:r>
              <a:rPr lang="en-US" altLang="fr-FR" sz="1600" dirty="0">
                <a:solidFill>
                  <a:srgbClr val="FFFFFF"/>
                </a:solidFill>
                <a:latin typeface="Calibri" pitchFamily="34" charset="0"/>
                <a:cs typeface="Arial" charset="0"/>
              </a:rPr>
              <a:t>Subscription &amp;</a:t>
            </a:r>
            <a:br>
              <a:rPr lang="en-US" altLang="fr-FR" sz="1600" dirty="0">
                <a:solidFill>
                  <a:srgbClr val="FFFFFF"/>
                </a:solidFill>
                <a:latin typeface="Calibri" pitchFamily="34" charset="0"/>
                <a:cs typeface="Arial" charset="0"/>
              </a:rPr>
            </a:br>
            <a:r>
              <a:rPr lang="en-US" altLang="fr-FR" sz="1600" dirty="0">
                <a:solidFill>
                  <a:srgbClr val="FFFFFF"/>
                </a:solidFill>
                <a:latin typeface="Calibri" pitchFamily="34" charset="0"/>
                <a:cs typeface="Arial" charset="0"/>
              </a:rPr>
              <a:t>Notification</a:t>
            </a:r>
          </a:p>
        </p:txBody>
      </p:sp>
      <p:sp>
        <p:nvSpPr>
          <p:cNvPr id="20" name="Rectangle à coins arrondis 23">
            <a:extLst>
              <a:ext uri="{FF2B5EF4-FFF2-40B4-BE49-F238E27FC236}">
                <a16:creationId xmlns:a16="http://schemas.microsoft.com/office/drawing/2014/main" id="{7D24A25F-80BD-4CA0-A632-FFC8A17AAFC6}"/>
              </a:ext>
            </a:extLst>
          </p:cNvPr>
          <p:cNvSpPr/>
          <p:nvPr/>
        </p:nvSpPr>
        <p:spPr>
          <a:xfrm>
            <a:off x="3036530" y="3700760"/>
            <a:ext cx="1700558" cy="824270"/>
          </a:xfrm>
          <a:prstGeom prst="roundRect">
            <a:avLst/>
          </a:prstGeom>
          <a:solidFill>
            <a:srgbClr val="C63133"/>
          </a:solidFill>
        </p:spPr>
        <p:style>
          <a:lnRef idx="0">
            <a:schemeClr val="accent1"/>
          </a:lnRef>
          <a:fillRef idx="3">
            <a:schemeClr val="accent1"/>
          </a:fillRef>
          <a:effectRef idx="3">
            <a:schemeClr val="accent1"/>
          </a:effectRef>
          <a:fontRef idx="minor">
            <a:schemeClr val="lt1"/>
          </a:fontRef>
        </p:style>
        <p:txBody>
          <a:bodyPr lIns="0" rIns="0" anchor="ctr"/>
          <a:lstStyle/>
          <a:p>
            <a:pPr algn="ctr" defTabSz="914216">
              <a:spcBef>
                <a:spcPct val="0"/>
              </a:spcBef>
            </a:pPr>
            <a:r>
              <a:rPr lang="en-US" altLang="fr-FR" sz="1600" dirty="0">
                <a:solidFill>
                  <a:srgbClr val="FFFFFF"/>
                </a:solidFill>
                <a:latin typeface="Calibri" pitchFamily="34" charset="0"/>
                <a:cs typeface="Arial" charset="0"/>
              </a:rPr>
              <a:t>Data</a:t>
            </a:r>
            <a:br>
              <a:rPr lang="en-US" altLang="fr-FR" sz="1600" dirty="0">
                <a:solidFill>
                  <a:srgbClr val="FFFFFF"/>
                </a:solidFill>
                <a:latin typeface="Calibri" pitchFamily="34" charset="0"/>
                <a:cs typeface="Arial" charset="0"/>
              </a:rPr>
            </a:br>
            <a:r>
              <a:rPr lang="en-US" altLang="fr-FR" sz="1600" dirty="0">
                <a:solidFill>
                  <a:srgbClr val="FFFFFF"/>
                </a:solidFill>
                <a:latin typeface="Calibri" pitchFamily="34" charset="0"/>
                <a:cs typeface="Arial" charset="0"/>
              </a:rPr>
              <a:t>Management &amp;</a:t>
            </a:r>
            <a:br>
              <a:rPr lang="en-US" altLang="fr-FR" sz="1600" dirty="0">
                <a:solidFill>
                  <a:srgbClr val="FFFFFF"/>
                </a:solidFill>
                <a:latin typeface="Calibri" pitchFamily="34" charset="0"/>
                <a:cs typeface="Arial" charset="0"/>
              </a:rPr>
            </a:br>
            <a:r>
              <a:rPr lang="en-US" altLang="fr-FR" sz="1600" dirty="0">
                <a:solidFill>
                  <a:srgbClr val="FFFFFF"/>
                </a:solidFill>
                <a:latin typeface="Calibri" pitchFamily="34" charset="0"/>
                <a:cs typeface="Arial" charset="0"/>
              </a:rPr>
              <a:t>Repository</a:t>
            </a:r>
          </a:p>
        </p:txBody>
      </p:sp>
      <p:sp>
        <p:nvSpPr>
          <p:cNvPr id="21" name="Rectangle à coins arrondis 13">
            <a:extLst>
              <a:ext uri="{FF2B5EF4-FFF2-40B4-BE49-F238E27FC236}">
                <a16:creationId xmlns:a16="http://schemas.microsoft.com/office/drawing/2014/main" id="{172450A5-EF2A-426C-B1EC-5704D73AA4EE}"/>
              </a:ext>
            </a:extLst>
          </p:cNvPr>
          <p:cNvSpPr/>
          <p:nvPr/>
        </p:nvSpPr>
        <p:spPr>
          <a:xfrm>
            <a:off x="4806420" y="4647197"/>
            <a:ext cx="1700558" cy="824270"/>
          </a:xfrm>
          <a:prstGeom prst="roundRect">
            <a:avLst/>
          </a:prstGeom>
          <a:solidFill>
            <a:srgbClr val="C63133"/>
          </a:solidFill>
        </p:spPr>
        <p:style>
          <a:lnRef idx="0">
            <a:schemeClr val="accent1"/>
          </a:lnRef>
          <a:fillRef idx="3">
            <a:schemeClr val="accent1"/>
          </a:fillRef>
          <a:effectRef idx="3">
            <a:schemeClr val="accent1"/>
          </a:effectRef>
          <a:fontRef idx="minor">
            <a:schemeClr val="lt1"/>
          </a:fontRef>
        </p:style>
        <p:txBody>
          <a:bodyPr lIns="0" rIns="0" anchor="ctr"/>
          <a:lstStyle/>
          <a:p>
            <a:pPr algn="ctr" defTabSz="914216">
              <a:spcBef>
                <a:spcPct val="0"/>
              </a:spcBef>
            </a:pPr>
            <a:r>
              <a:rPr lang="en-US" altLang="fr-FR" sz="1600" dirty="0">
                <a:solidFill>
                  <a:srgbClr val="FFFFFF"/>
                </a:solidFill>
                <a:latin typeface="Calibri" pitchFamily="34" charset="0"/>
                <a:cs typeface="Arial" charset="0"/>
              </a:rPr>
              <a:t>Service</a:t>
            </a:r>
            <a:br>
              <a:rPr lang="en-US" altLang="fr-FR" sz="1600" dirty="0">
                <a:solidFill>
                  <a:srgbClr val="FFFFFF"/>
                </a:solidFill>
                <a:latin typeface="Calibri" pitchFamily="34" charset="0"/>
                <a:cs typeface="Arial" charset="0"/>
              </a:rPr>
            </a:br>
            <a:r>
              <a:rPr lang="en-US" altLang="fr-FR" sz="1600" dirty="0">
                <a:solidFill>
                  <a:srgbClr val="FFFFFF"/>
                </a:solidFill>
                <a:latin typeface="Calibri" pitchFamily="34" charset="0"/>
                <a:cs typeface="Arial" charset="0"/>
              </a:rPr>
              <a:t>Charging &amp;</a:t>
            </a:r>
            <a:br>
              <a:rPr lang="en-US" altLang="fr-FR" sz="1600" dirty="0">
                <a:solidFill>
                  <a:srgbClr val="FFFFFF"/>
                </a:solidFill>
                <a:latin typeface="Calibri" pitchFamily="34" charset="0"/>
                <a:cs typeface="Arial" charset="0"/>
              </a:rPr>
            </a:br>
            <a:r>
              <a:rPr lang="en-US" altLang="fr-FR" sz="1600" dirty="0">
                <a:solidFill>
                  <a:srgbClr val="FFFFFF"/>
                </a:solidFill>
                <a:latin typeface="Calibri" pitchFamily="34" charset="0"/>
                <a:cs typeface="Arial" charset="0"/>
              </a:rPr>
              <a:t>Accounting</a:t>
            </a:r>
          </a:p>
        </p:txBody>
      </p:sp>
      <p:sp>
        <p:nvSpPr>
          <p:cNvPr id="22" name="Rectangle à coins arrondis 18">
            <a:extLst>
              <a:ext uri="{FF2B5EF4-FFF2-40B4-BE49-F238E27FC236}">
                <a16:creationId xmlns:a16="http://schemas.microsoft.com/office/drawing/2014/main" id="{55F50F7B-B582-4CEE-9C30-0932D3041140}"/>
              </a:ext>
            </a:extLst>
          </p:cNvPr>
          <p:cNvSpPr/>
          <p:nvPr/>
        </p:nvSpPr>
        <p:spPr>
          <a:xfrm>
            <a:off x="3036530" y="4647197"/>
            <a:ext cx="1700558" cy="824270"/>
          </a:xfrm>
          <a:prstGeom prst="roundRect">
            <a:avLst/>
          </a:prstGeom>
          <a:solidFill>
            <a:srgbClr val="C63133"/>
          </a:solidFill>
        </p:spPr>
        <p:style>
          <a:lnRef idx="0">
            <a:schemeClr val="accent1"/>
          </a:lnRef>
          <a:fillRef idx="3">
            <a:schemeClr val="accent1"/>
          </a:fillRef>
          <a:effectRef idx="3">
            <a:schemeClr val="accent1"/>
          </a:effectRef>
          <a:fontRef idx="minor">
            <a:schemeClr val="lt1"/>
          </a:fontRef>
        </p:style>
        <p:txBody>
          <a:bodyPr lIns="0" rIns="0" anchor="ctr"/>
          <a:lstStyle/>
          <a:p>
            <a:pPr algn="ctr" defTabSz="914216">
              <a:spcBef>
                <a:spcPct val="0"/>
              </a:spcBef>
            </a:pPr>
            <a:r>
              <a:rPr lang="en-US" altLang="fr-FR" sz="1600" dirty="0">
                <a:solidFill>
                  <a:srgbClr val="FFFFFF"/>
                </a:solidFill>
                <a:latin typeface="Calibri" pitchFamily="34" charset="0"/>
                <a:cs typeface="Arial" charset="0"/>
              </a:rPr>
              <a:t>Location</a:t>
            </a:r>
          </a:p>
        </p:txBody>
      </p:sp>
      <p:sp>
        <p:nvSpPr>
          <p:cNvPr id="23" name="Rectangle à coins arrondis 20">
            <a:extLst>
              <a:ext uri="{FF2B5EF4-FFF2-40B4-BE49-F238E27FC236}">
                <a16:creationId xmlns:a16="http://schemas.microsoft.com/office/drawing/2014/main" id="{2C4B8413-E8F7-4377-9F9C-81D49D235D14}"/>
              </a:ext>
            </a:extLst>
          </p:cNvPr>
          <p:cNvSpPr/>
          <p:nvPr/>
        </p:nvSpPr>
        <p:spPr>
          <a:xfrm>
            <a:off x="10099408" y="3700760"/>
            <a:ext cx="1700558" cy="824270"/>
          </a:xfrm>
          <a:prstGeom prst="roundRect">
            <a:avLst/>
          </a:prstGeom>
          <a:solidFill>
            <a:srgbClr val="C63133"/>
          </a:solidFill>
        </p:spPr>
        <p:style>
          <a:lnRef idx="0">
            <a:schemeClr val="accent1"/>
          </a:lnRef>
          <a:fillRef idx="3">
            <a:schemeClr val="accent1"/>
          </a:fillRef>
          <a:effectRef idx="3">
            <a:schemeClr val="accent1"/>
          </a:effectRef>
          <a:fontRef idx="minor">
            <a:schemeClr val="lt1"/>
          </a:fontRef>
        </p:style>
        <p:txBody>
          <a:bodyPr lIns="0" rIns="0" anchor="ctr"/>
          <a:lstStyle/>
          <a:p>
            <a:pPr algn="ctr" defTabSz="914216">
              <a:spcBef>
                <a:spcPct val="0"/>
              </a:spcBef>
            </a:pPr>
            <a:r>
              <a:rPr lang="en-US" altLang="fr-FR" sz="1600" dirty="0">
                <a:solidFill>
                  <a:srgbClr val="FFFFFF"/>
                </a:solidFill>
                <a:latin typeface="Calibri" pitchFamily="34" charset="0"/>
                <a:cs typeface="Arial" charset="0"/>
              </a:rPr>
              <a:t>Network Service</a:t>
            </a:r>
            <a:br>
              <a:rPr lang="en-US" altLang="fr-FR" sz="1600" dirty="0">
                <a:solidFill>
                  <a:srgbClr val="FFFFFF"/>
                </a:solidFill>
                <a:latin typeface="Calibri" pitchFamily="34" charset="0"/>
                <a:cs typeface="Arial" charset="0"/>
              </a:rPr>
            </a:br>
            <a:r>
              <a:rPr lang="en-US" altLang="fr-FR" sz="1600" dirty="0">
                <a:solidFill>
                  <a:srgbClr val="FFFFFF"/>
                </a:solidFill>
                <a:latin typeface="Calibri" pitchFamily="34" charset="0"/>
                <a:cs typeface="Arial" charset="0"/>
              </a:rPr>
              <a:t>Exposure</a:t>
            </a:r>
          </a:p>
        </p:txBody>
      </p:sp>
      <p:sp>
        <p:nvSpPr>
          <p:cNvPr id="24" name="Rectangle à coins arrondis 23">
            <a:extLst>
              <a:ext uri="{FF2B5EF4-FFF2-40B4-BE49-F238E27FC236}">
                <a16:creationId xmlns:a16="http://schemas.microsoft.com/office/drawing/2014/main" id="{439563F7-9953-4996-B8D3-A4EA628FCBE1}"/>
              </a:ext>
            </a:extLst>
          </p:cNvPr>
          <p:cNvSpPr/>
          <p:nvPr/>
        </p:nvSpPr>
        <p:spPr>
          <a:xfrm>
            <a:off x="10099408" y="2759745"/>
            <a:ext cx="1700558" cy="824270"/>
          </a:xfrm>
          <a:prstGeom prst="roundRect">
            <a:avLst/>
          </a:prstGeom>
          <a:solidFill>
            <a:srgbClr val="C63133"/>
          </a:solidFill>
        </p:spPr>
        <p:style>
          <a:lnRef idx="0">
            <a:schemeClr val="accent1"/>
          </a:lnRef>
          <a:fillRef idx="3">
            <a:schemeClr val="accent1"/>
          </a:fillRef>
          <a:effectRef idx="3">
            <a:schemeClr val="accent1"/>
          </a:effectRef>
          <a:fontRef idx="minor">
            <a:schemeClr val="lt1"/>
          </a:fontRef>
        </p:style>
        <p:txBody>
          <a:bodyPr lIns="0" rIns="0" anchor="ctr"/>
          <a:lstStyle/>
          <a:p>
            <a:pPr algn="ctr" defTabSz="914216">
              <a:spcBef>
                <a:spcPct val="0"/>
              </a:spcBef>
            </a:pPr>
            <a:r>
              <a:rPr lang="en-US" altLang="fr-FR" sz="1600" dirty="0">
                <a:solidFill>
                  <a:srgbClr val="FFFFFF"/>
                </a:solidFill>
                <a:latin typeface="Calibri" pitchFamily="34" charset="0"/>
                <a:cs typeface="Arial" charset="0"/>
              </a:rPr>
              <a:t>Communication</a:t>
            </a:r>
            <a:br>
              <a:rPr lang="en-US" altLang="fr-FR" sz="1600" dirty="0">
                <a:solidFill>
                  <a:srgbClr val="FFFFFF"/>
                </a:solidFill>
                <a:latin typeface="Calibri" pitchFamily="34" charset="0"/>
                <a:cs typeface="Arial" charset="0"/>
              </a:rPr>
            </a:br>
            <a:r>
              <a:rPr lang="en-US" altLang="fr-FR" sz="1600" dirty="0">
                <a:solidFill>
                  <a:srgbClr val="FFFFFF"/>
                </a:solidFill>
                <a:latin typeface="Calibri" pitchFamily="34" charset="0"/>
                <a:cs typeface="Arial" charset="0"/>
              </a:rPr>
              <a:t>Management &amp;</a:t>
            </a:r>
            <a:br>
              <a:rPr lang="en-US" altLang="fr-FR" sz="1600" dirty="0">
                <a:solidFill>
                  <a:srgbClr val="FFFFFF"/>
                </a:solidFill>
                <a:latin typeface="Calibri" pitchFamily="34" charset="0"/>
                <a:cs typeface="Arial" charset="0"/>
              </a:rPr>
            </a:br>
            <a:r>
              <a:rPr lang="en-US" altLang="fr-FR" sz="1600" dirty="0">
                <a:solidFill>
                  <a:srgbClr val="FFFFFF"/>
                </a:solidFill>
                <a:latin typeface="Calibri" pitchFamily="34" charset="0"/>
                <a:cs typeface="Arial" charset="0"/>
              </a:rPr>
              <a:t>Delivery Handling</a:t>
            </a:r>
          </a:p>
        </p:txBody>
      </p:sp>
      <p:sp>
        <p:nvSpPr>
          <p:cNvPr id="25" name="Rectangle à coins arrondis 16">
            <a:extLst>
              <a:ext uri="{FF2B5EF4-FFF2-40B4-BE49-F238E27FC236}">
                <a16:creationId xmlns:a16="http://schemas.microsoft.com/office/drawing/2014/main" id="{85BC44F6-3B72-408B-B2AF-27B990701B5A}"/>
              </a:ext>
            </a:extLst>
          </p:cNvPr>
          <p:cNvSpPr/>
          <p:nvPr/>
        </p:nvSpPr>
        <p:spPr>
          <a:xfrm>
            <a:off x="8331731" y="4647197"/>
            <a:ext cx="1700558" cy="824270"/>
          </a:xfrm>
          <a:prstGeom prst="roundRect">
            <a:avLst/>
          </a:prstGeom>
          <a:solidFill>
            <a:srgbClr val="C63133"/>
          </a:solidFill>
        </p:spPr>
        <p:style>
          <a:lnRef idx="0">
            <a:schemeClr val="accent1"/>
          </a:lnRef>
          <a:fillRef idx="3">
            <a:schemeClr val="accent1"/>
          </a:fillRef>
          <a:effectRef idx="3">
            <a:schemeClr val="accent1"/>
          </a:effectRef>
          <a:fontRef idx="minor">
            <a:schemeClr val="lt1"/>
          </a:fontRef>
        </p:style>
        <p:txBody>
          <a:bodyPr lIns="0" rIns="0" anchor="ctr"/>
          <a:lstStyle/>
          <a:p>
            <a:pPr algn="ctr" defTabSz="914216">
              <a:spcBef>
                <a:spcPct val="0"/>
              </a:spcBef>
            </a:pPr>
            <a:r>
              <a:rPr lang="en-US" altLang="fr-FR" sz="1600" dirty="0">
                <a:solidFill>
                  <a:srgbClr val="FFFFFF"/>
                </a:solidFill>
                <a:latin typeface="Calibri" pitchFamily="34" charset="0"/>
                <a:cs typeface="Arial" charset="0"/>
              </a:rPr>
              <a:t>Transaction Management</a:t>
            </a:r>
          </a:p>
        </p:txBody>
      </p:sp>
      <p:pic>
        <p:nvPicPr>
          <p:cNvPr id="27" name="Picture 7">
            <a:extLst>
              <a:ext uri="{FF2B5EF4-FFF2-40B4-BE49-F238E27FC236}">
                <a16:creationId xmlns:a16="http://schemas.microsoft.com/office/drawing/2014/main" id="{03C1F769-C93C-4FAF-8778-D2C0CCC9ACC6}"/>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3068874" y="2001466"/>
            <a:ext cx="989437" cy="721990"/>
          </a:xfrm>
          <a:prstGeom prst="rect">
            <a:avLst/>
          </a:prstGeom>
        </p:spPr>
      </p:pic>
      <p:sp>
        <p:nvSpPr>
          <p:cNvPr id="26" name="Rectangle: Rounded Corners 7">
            <a:extLst>
              <a:ext uri="{FF2B5EF4-FFF2-40B4-BE49-F238E27FC236}">
                <a16:creationId xmlns:a16="http://schemas.microsoft.com/office/drawing/2014/main" id="{654588C5-951B-4650-9F99-85EF4BD7EB8A}"/>
              </a:ext>
            </a:extLst>
          </p:cNvPr>
          <p:cNvSpPr/>
          <p:nvPr/>
        </p:nvSpPr>
        <p:spPr>
          <a:xfrm>
            <a:off x="204298" y="2850275"/>
            <a:ext cx="2300900" cy="581054"/>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lumMod val="50000"/>
                  </a:schemeClr>
                </a:solidFill>
                <a:latin typeface="+mj-lt"/>
                <a:cs typeface="Times New Roman" panose="02020603050405020304" pitchFamily="18" charset="0"/>
              </a:rPr>
              <a:t>IoT Application Layer</a:t>
            </a:r>
          </a:p>
        </p:txBody>
      </p:sp>
      <p:sp>
        <p:nvSpPr>
          <p:cNvPr id="29" name="Rectangle: Rounded Corners 8">
            <a:extLst>
              <a:ext uri="{FF2B5EF4-FFF2-40B4-BE49-F238E27FC236}">
                <a16:creationId xmlns:a16="http://schemas.microsoft.com/office/drawing/2014/main" id="{CBA3F4E5-1A0B-419E-91DF-E7178ECCE106}"/>
              </a:ext>
            </a:extLst>
          </p:cNvPr>
          <p:cNvSpPr/>
          <p:nvPr/>
        </p:nvSpPr>
        <p:spPr>
          <a:xfrm>
            <a:off x="198052" y="3529448"/>
            <a:ext cx="2300900" cy="581054"/>
          </a:xfrm>
          <a:prstGeom prst="roundRect">
            <a:avLst/>
          </a:prstGeom>
          <a:solidFill>
            <a:srgbClr val="B420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oneM2M Common Services Layer</a:t>
            </a:r>
          </a:p>
        </p:txBody>
      </p:sp>
      <p:sp>
        <p:nvSpPr>
          <p:cNvPr id="30" name="Rectangle: Rounded Corners 9">
            <a:extLst>
              <a:ext uri="{FF2B5EF4-FFF2-40B4-BE49-F238E27FC236}">
                <a16:creationId xmlns:a16="http://schemas.microsoft.com/office/drawing/2014/main" id="{63961096-1139-4C65-93EA-F21E7F3C4307}"/>
              </a:ext>
            </a:extLst>
          </p:cNvPr>
          <p:cNvSpPr/>
          <p:nvPr/>
        </p:nvSpPr>
        <p:spPr>
          <a:xfrm>
            <a:off x="205710" y="4234503"/>
            <a:ext cx="2300900" cy="581054"/>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lumMod val="50000"/>
                  </a:schemeClr>
                </a:solidFill>
                <a:latin typeface="+mj-lt"/>
                <a:cs typeface="Times New Roman" panose="02020603050405020304" pitchFamily="18" charset="0"/>
              </a:rPr>
              <a:t>IoT Devices and Connectivity Layer</a:t>
            </a:r>
          </a:p>
        </p:txBody>
      </p:sp>
      <p:cxnSp>
        <p:nvCxnSpPr>
          <p:cNvPr id="31" name="Straight Connector 10">
            <a:extLst>
              <a:ext uri="{FF2B5EF4-FFF2-40B4-BE49-F238E27FC236}">
                <a16:creationId xmlns:a16="http://schemas.microsoft.com/office/drawing/2014/main" id="{FCB59CAA-729D-459C-BCFD-9A6B7DF3DA44}"/>
              </a:ext>
            </a:extLst>
          </p:cNvPr>
          <p:cNvCxnSpPr>
            <a:cxnSpLocks/>
            <a:stCxn id="29" idx="3"/>
          </p:cNvCxnSpPr>
          <p:nvPr/>
        </p:nvCxnSpPr>
        <p:spPr>
          <a:xfrm flipV="1">
            <a:off x="2498952" y="2001466"/>
            <a:ext cx="354602" cy="1818509"/>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11">
            <a:extLst>
              <a:ext uri="{FF2B5EF4-FFF2-40B4-BE49-F238E27FC236}">
                <a16:creationId xmlns:a16="http://schemas.microsoft.com/office/drawing/2014/main" id="{DF1EB8C3-3141-4120-8E6F-BBEF74585C3C}"/>
              </a:ext>
            </a:extLst>
          </p:cNvPr>
          <p:cNvCxnSpPr>
            <a:cxnSpLocks/>
            <a:stCxn id="29" idx="3"/>
          </p:cNvCxnSpPr>
          <p:nvPr/>
        </p:nvCxnSpPr>
        <p:spPr>
          <a:xfrm>
            <a:off x="2498952" y="3819975"/>
            <a:ext cx="361309" cy="1911441"/>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65377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F09FB6-C9C9-40B0-9B9C-539AC68AE0A9}"/>
              </a:ext>
            </a:extLst>
          </p:cNvPr>
          <p:cNvSpPr>
            <a:spLocks noGrp="1"/>
          </p:cNvSpPr>
          <p:nvPr>
            <p:ph type="title"/>
          </p:nvPr>
        </p:nvSpPr>
        <p:spPr>
          <a:xfrm>
            <a:off x="334696" y="0"/>
            <a:ext cx="9715029" cy="1173570"/>
          </a:xfrm>
        </p:spPr>
        <p:txBody>
          <a:bodyPr>
            <a:noAutofit/>
          </a:bodyPr>
          <a:lstStyle/>
          <a:p>
            <a:r>
              <a:rPr lang="en-GB" sz="3600" dirty="0"/>
              <a:t>oneM2M links distributed components and technologies in end-to-end IoT systems</a:t>
            </a:r>
          </a:p>
        </p:txBody>
      </p:sp>
      <p:pic>
        <p:nvPicPr>
          <p:cNvPr id="3" name="Graphic 12" descr="Internet Of Things">
            <a:extLst>
              <a:ext uri="{FF2B5EF4-FFF2-40B4-BE49-F238E27FC236}">
                <a16:creationId xmlns:a16="http://schemas.microsoft.com/office/drawing/2014/main" id="{6D498239-4336-444F-9FEF-9DE098CACD1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384414" y="2686745"/>
            <a:ext cx="1428054" cy="1428054"/>
          </a:xfrm>
          <a:prstGeom prst="rect">
            <a:avLst/>
          </a:prstGeom>
        </p:spPr>
      </p:pic>
      <p:pic>
        <p:nvPicPr>
          <p:cNvPr id="5" name="Graphic 20" descr="Database">
            <a:extLst>
              <a:ext uri="{FF2B5EF4-FFF2-40B4-BE49-F238E27FC236}">
                <a16:creationId xmlns:a16="http://schemas.microsoft.com/office/drawing/2014/main" id="{3C90D3A7-3762-4614-B161-239E3F0E132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812468" y="5146696"/>
            <a:ext cx="914400" cy="914400"/>
          </a:xfrm>
          <a:prstGeom prst="rect">
            <a:avLst/>
          </a:prstGeom>
        </p:spPr>
      </p:pic>
      <p:sp>
        <p:nvSpPr>
          <p:cNvPr id="7" name="TextBox 6">
            <a:extLst>
              <a:ext uri="{FF2B5EF4-FFF2-40B4-BE49-F238E27FC236}">
                <a16:creationId xmlns:a16="http://schemas.microsoft.com/office/drawing/2014/main" id="{C23B58E4-41BC-4AD4-83DB-3187C58E7AC6}"/>
              </a:ext>
            </a:extLst>
          </p:cNvPr>
          <p:cNvSpPr txBox="1"/>
          <p:nvPr/>
        </p:nvSpPr>
        <p:spPr>
          <a:xfrm>
            <a:off x="7564495" y="5997308"/>
            <a:ext cx="1450289" cy="584775"/>
          </a:xfrm>
          <a:prstGeom prst="rect">
            <a:avLst/>
          </a:prstGeom>
          <a:noFill/>
        </p:spPr>
        <p:txBody>
          <a:bodyPr wrap="square" rtlCol="0">
            <a:spAutoFit/>
          </a:bodyPr>
          <a:lstStyle/>
          <a:p>
            <a:pPr algn="ctr"/>
            <a:r>
              <a:rPr lang="en-GB" sz="1600" b="1" dirty="0">
                <a:solidFill>
                  <a:srgbClr val="B42025"/>
                </a:solidFill>
              </a:rPr>
              <a:t>Municipality Data</a:t>
            </a:r>
          </a:p>
        </p:txBody>
      </p:sp>
      <p:cxnSp>
        <p:nvCxnSpPr>
          <p:cNvPr id="8" name="Connector: Elbow 7">
            <a:extLst>
              <a:ext uri="{FF2B5EF4-FFF2-40B4-BE49-F238E27FC236}">
                <a16:creationId xmlns:a16="http://schemas.microsoft.com/office/drawing/2014/main" id="{33DD9838-0975-46B7-906B-F4EAEE21B8CE}"/>
              </a:ext>
            </a:extLst>
          </p:cNvPr>
          <p:cNvCxnSpPr>
            <a:cxnSpLocks/>
            <a:stCxn id="5" idx="1"/>
            <a:endCxn id="3" idx="2"/>
          </p:cNvCxnSpPr>
          <p:nvPr/>
        </p:nvCxnSpPr>
        <p:spPr>
          <a:xfrm rot="10800000">
            <a:off x="7098442" y="4114800"/>
            <a:ext cx="714027" cy="1489097"/>
          </a:xfrm>
          <a:prstGeom prst="bentConnector2">
            <a:avLst/>
          </a:prstGeom>
          <a:ln w="28575">
            <a:solidFill>
              <a:srgbClr val="B42025"/>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84249365-61C5-4B50-8158-B9B79A5E0A4A}"/>
              </a:ext>
            </a:extLst>
          </p:cNvPr>
          <p:cNvSpPr txBox="1"/>
          <p:nvPr/>
        </p:nvSpPr>
        <p:spPr>
          <a:xfrm>
            <a:off x="7589310" y="2572820"/>
            <a:ext cx="1371600" cy="584775"/>
          </a:xfrm>
          <a:prstGeom prst="rect">
            <a:avLst/>
          </a:prstGeom>
          <a:noFill/>
        </p:spPr>
        <p:txBody>
          <a:bodyPr wrap="square" rtlCol="0">
            <a:spAutoFit/>
          </a:bodyPr>
          <a:lstStyle/>
          <a:p>
            <a:pPr algn="ctr"/>
            <a:r>
              <a:rPr lang="en-GB" sz="1600" b="1" dirty="0">
                <a:solidFill>
                  <a:srgbClr val="B42025"/>
                </a:solidFill>
              </a:rPr>
              <a:t>Cloud </a:t>
            </a:r>
            <a:br>
              <a:rPr lang="en-GB" sz="1600" b="1" dirty="0">
                <a:solidFill>
                  <a:srgbClr val="B42025"/>
                </a:solidFill>
              </a:rPr>
            </a:br>
            <a:r>
              <a:rPr lang="en-GB" sz="1600" b="1" dirty="0">
                <a:solidFill>
                  <a:srgbClr val="B42025"/>
                </a:solidFill>
              </a:rPr>
              <a:t>IoT Platform</a:t>
            </a:r>
          </a:p>
        </p:txBody>
      </p:sp>
      <p:grpSp>
        <p:nvGrpSpPr>
          <p:cNvPr id="25" name="Group 24">
            <a:extLst>
              <a:ext uri="{FF2B5EF4-FFF2-40B4-BE49-F238E27FC236}">
                <a16:creationId xmlns:a16="http://schemas.microsoft.com/office/drawing/2014/main" id="{10A31306-3C8E-4911-B420-0FB567EAA67F}"/>
              </a:ext>
            </a:extLst>
          </p:cNvPr>
          <p:cNvGrpSpPr/>
          <p:nvPr/>
        </p:nvGrpSpPr>
        <p:grpSpPr>
          <a:xfrm>
            <a:off x="7441340" y="5046109"/>
            <a:ext cx="639763" cy="430212"/>
            <a:chOff x="1062884" y="5146616"/>
            <a:chExt cx="639763" cy="430212"/>
          </a:xfrm>
          <a:solidFill>
            <a:schemeClr val="bg1"/>
          </a:solidFill>
        </p:grpSpPr>
        <p:sp>
          <p:nvSpPr>
            <p:cNvPr id="50" name="Rounded Rectangle 87">
              <a:extLst>
                <a:ext uri="{FF2B5EF4-FFF2-40B4-BE49-F238E27FC236}">
                  <a16:creationId xmlns:a16="http://schemas.microsoft.com/office/drawing/2014/main" id="{03645D64-C8D2-41C8-ACA4-30C71B1CBE82}"/>
                </a:ext>
              </a:extLst>
            </p:cNvPr>
            <p:cNvSpPr/>
            <p:nvPr/>
          </p:nvSpPr>
          <p:spPr bwMode="auto">
            <a:xfrm>
              <a:off x="1062884" y="5146616"/>
              <a:ext cx="639763" cy="430212"/>
            </a:xfrm>
            <a:prstGeom prst="roundRect">
              <a:avLst/>
            </a:prstGeom>
            <a:grpFill/>
            <a:ln w="12700" cap="flat" cmpd="sng" algn="ctr">
              <a:solidFill>
                <a:srgbClr val="B40000"/>
              </a:solidFill>
              <a:prstDash val="solid"/>
            </a:ln>
            <a:effectLst>
              <a:outerShdw blurRad="50800" dist="20000" dir="5400000" rotWithShape="0">
                <a:srgbClr val="000000">
                  <a:alpha val="42000"/>
                </a:srgbClr>
              </a:outerShdw>
            </a:effectLst>
          </p:spPr>
          <p:txBody>
            <a:bodyPr lIns="0" rIns="0" bIns="0" anchor="b" anchorCtr="0"/>
            <a:lstStyle/>
            <a:p>
              <a:pPr algn="ctr" eaLnBrk="1" fontAlgn="auto" hangingPunct="1">
                <a:spcBef>
                  <a:spcPts val="0"/>
                </a:spcBef>
                <a:spcAft>
                  <a:spcPts val="0"/>
                </a:spcAft>
                <a:defRPr/>
              </a:pPr>
              <a:endParaRPr lang="en-US" sz="1600" b="1" kern="0" dirty="0">
                <a:solidFill>
                  <a:schemeClr val="bg1">
                    <a:lumMod val="50000"/>
                  </a:schemeClr>
                </a:solidFill>
                <a:cs typeface="Arial" charset="0"/>
              </a:endParaRPr>
            </a:p>
          </p:txBody>
        </p:sp>
        <p:pic>
          <p:nvPicPr>
            <p:cNvPr id="51" name="Picture 10" descr="C:\Users\Jayeeta\AppData\Local\Microsoft\Windows\INetCache\Content.Word\oneM2M Logo_HighRes.png">
              <a:extLst>
                <a:ext uri="{FF2B5EF4-FFF2-40B4-BE49-F238E27FC236}">
                  <a16:creationId xmlns:a16="http://schemas.microsoft.com/office/drawing/2014/main" id="{454C549F-00F3-4D30-99A3-142E1CD8037C}"/>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116166" y="5201702"/>
              <a:ext cx="533198" cy="32004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grpSp>
      <p:grpSp>
        <p:nvGrpSpPr>
          <p:cNvPr id="26" name="Group 25">
            <a:extLst>
              <a:ext uri="{FF2B5EF4-FFF2-40B4-BE49-F238E27FC236}">
                <a16:creationId xmlns:a16="http://schemas.microsoft.com/office/drawing/2014/main" id="{A38B54F1-6E6D-49A1-ABD0-7320F822BC7D}"/>
              </a:ext>
            </a:extLst>
          </p:cNvPr>
          <p:cNvGrpSpPr/>
          <p:nvPr/>
        </p:nvGrpSpPr>
        <p:grpSpPr>
          <a:xfrm>
            <a:off x="232265" y="1526409"/>
            <a:ext cx="11550839" cy="1874363"/>
            <a:chOff x="232265" y="1526409"/>
            <a:chExt cx="11550839" cy="1874363"/>
          </a:xfrm>
        </p:grpSpPr>
        <p:pic>
          <p:nvPicPr>
            <p:cNvPr id="9" name="Graphic 18" descr="Hold Gesture">
              <a:extLst>
                <a:ext uri="{FF2B5EF4-FFF2-40B4-BE49-F238E27FC236}">
                  <a16:creationId xmlns:a16="http://schemas.microsoft.com/office/drawing/2014/main" id="{9C91631B-EECE-4465-A8FD-86BB1E11B65E}"/>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0773788" y="1962926"/>
              <a:ext cx="548640" cy="548640"/>
            </a:xfrm>
            <a:prstGeom prst="rect">
              <a:avLst/>
            </a:prstGeom>
          </p:spPr>
        </p:pic>
        <p:grpSp>
          <p:nvGrpSpPr>
            <p:cNvPr id="24" name="Group 23">
              <a:extLst>
                <a:ext uri="{FF2B5EF4-FFF2-40B4-BE49-F238E27FC236}">
                  <a16:creationId xmlns:a16="http://schemas.microsoft.com/office/drawing/2014/main" id="{1B8A3115-2E64-4486-A1B9-405C51B66474}"/>
                </a:ext>
              </a:extLst>
            </p:cNvPr>
            <p:cNvGrpSpPr/>
            <p:nvPr/>
          </p:nvGrpSpPr>
          <p:grpSpPr>
            <a:xfrm>
              <a:off x="232265" y="1526409"/>
              <a:ext cx="11550839" cy="1874363"/>
              <a:chOff x="232265" y="1526409"/>
              <a:chExt cx="11550839" cy="1874363"/>
            </a:xfrm>
          </p:grpSpPr>
          <p:pic>
            <p:nvPicPr>
              <p:cNvPr id="4" name="Graphic 16" descr="Streetlight">
                <a:extLst>
                  <a:ext uri="{FF2B5EF4-FFF2-40B4-BE49-F238E27FC236}">
                    <a16:creationId xmlns:a16="http://schemas.microsoft.com/office/drawing/2014/main" id="{D59CC7EC-1D0D-4850-A820-E732E93E17B2}"/>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07397" y="1749455"/>
                <a:ext cx="640080" cy="640080"/>
              </a:xfrm>
              <a:prstGeom prst="rect">
                <a:avLst/>
              </a:prstGeom>
            </p:spPr>
          </p:pic>
          <p:pic>
            <p:nvPicPr>
              <p:cNvPr id="6" name="Graphic 16" descr="Streetlight">
                <a:extLst>
                  <a:ext uri="{FF2B5EF4-FFF2-40B4-BE49-F238E27FC236}">
                    <a16:creationId xmlns:a16="http://schemas.microsoft.com/office/drawing/2014/main" id="{A60AD1BC-E444-45B8-80F2-91523183D5A7}"/>
                  </a:ext>
                </a:extLst>
              </p:cNvPr>
              <p:cNvPicPr>
                <a:picLocks noChangeAspect="1"/>
              </p:cNvPicPr>
              <p:nvPr/>
            </p:nvPicPr>
            <p:blipFill>
              <a:blip r:embed="rId10">
                <a:extLst>
                  <a:ext uri="{96DAC541-7B7A-43D3-8B79-37D633B846F1}">
                    <asvg:svgBlip xmlns:asvg="http://schemas.microsoft.com/office/drawing/2016/SVG/main" r:embed="rId12"/>
                  </a:ext>
                </a:extLst>
              </a:blip>
              <a:stretch>
                <a:fillRect/>
              </a:stretch>
            </p:blipFill>
            <p:spPr>
              <a:xfrm>
                <a:off x="1558274" y="1749455"/>
                <a:ext cx="640080" cy="640080"/>
              </a:xfrm>
              <a:prstGeom prst="rect">
                <a:avLst/>
              </a:prstGeom>
            </p:spPr>
          </p:pic>
          <p:pic>
            <p:nvPicPr>
              <p:cNvPr id="10" name="Graphic 10" descr="Monitor">
                <a:extLst>
                  <a:ext uri="{FF2B5EF4-FFF2-40B4-BE49-F238E27FC236}">
                    <a16:creationId xmlns:a16="http://schemas.microsoft.com/office/drawing/2014/main" id="{6F7FE6FE-31C7-459A-8E24-37B44D01A4DB}"/>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9385562" y="1828799"/>
                <a:ext cx="914400" cy="914400"/>
              </a:xfrm>
              <a:prstGeom prst="rect">
                <a:avLst/>
              </a:prstGeom>
            </p:spPr>
          </p:pic>
          <p:pic>
            <p:nvPicPr>
              <p:cNvPr id="11" name="Graphic 16" descr="Streetlight">
                <a:extLst>
                  <a:ext uri="{FF2B5EF4-FFF2-40B4-BE49-F238E27FC236}">
                    <a16:creationId xmlns:a16="http://schemas.microsoft.com/office/drawing/2014/main" id="{45B986A0-3A0B-4142-85F4-86C459509859}"/>
                  </a:ext>
                </a:extLst>
              </p:cNvPr>
              <p:cNvPicPr>
                <a:picLocks noChangeAspect="1"/>
              </p:cNvPicPr>
              <p:nvPr/>
            </p:nvPicPr>
            <p:blipFill>
              <a:blip r:embed="rId10">
                <a:extLst>
                  <a:ext uri="{96DAC541-7B7A-43D3-8B79-37D633B846F1}">
                    <asvg:svgBlip xmlns:asvg="http://schemas.microsoft.com/office/drawing/2016/SVG/main" r:embed="rId12"/>
                  </a:ext>
                </a:extLst>
              </a:blip>
              <a:stretch>
                <a:fillRect/>
              </a:stretch>
            </p:blipFill>
            <p:spPr>
              <a:xfrm>
                <a:off x="2609150" y="1749455"/>
                <a:ext cx="640080" cy="640080"/>
              </a:xfrm>
              <a:prstGeom prst="rect">
                <a:avLst/>
              </a:prstGeom>
            </p:spPr>
          </p:pic>
          <p:cxnSp>
            <p:nvCxnSpPr>
              <p:cNvPr id="12" name="Connector: Elbow 11">
                <a:extLst>
                  <a:ext uri="{FF2B5EF4-FFF2-40B4-BE49-F238E27FC236}">
                    <a16:creationId xmlns:a16="http://schemas.microsoft.com/office/drawing/2014/main" id="{25B4D49E-0524-436F-B5E2-370A9E34E1F2}"/>
                  </a:ext>
                </a:extLst>
              </p:cNvPr>
              <p:cNvCxnSpPr>
                <a:cxnSpLocks/>
                <a:stCxn id="19" idx="0"/>
                <a:endCxn id="4" idx="3"/>
              </p:cNvCxnSpPr>
              <p:nvPr/>
            </p:nvCxnSpPr>
            <p:spPr>
              <a:xfrm rot="16200000" flipV="1">
                <a:off x="2331896" y="885077"/>
                <a:ext cx="232847" cy="2601683"/>
              </a:xfrm>
              <a:prstGeom prst="bentConnector2">
                <a:avLst/>
              </a:prstGeom>
              <a:ln w="28575">
                <a:solidFill>
                  <a:srgbClr val="B42025"/>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3" name="Connector: Elbow 12">
                <a:extLst>
                  <a:ext uri="{FF2B5EF4-FFF2-40B4-BE49-F238E27FC236}">
                    <a16:creationId xmlns:a16="http://schemas.microsoft.com/office/drawing/2014/main" id="{33AAB44B-467B-4302-A4B3-DD3AAEAAAC1F}"/>
                  </a:ext>
                </a:extLst>
              </p:cNvPr>
              <p:cNvCxnSpPr>
                <a:cxnSpLocks/>
                <a:stCxn id="10" idx="2"/>
                <a:endCxn id="3" idx="3"/>
              </p:cNvCxnSpPr>
              <p:nvPr/>
            </p:nvCxnSpPr>
            <p:spPr>
              <a:xfrm rot="5400000">
                <a:off x="8498829" y="2056838"/>
                <a:ext cx="657573" cy="2030294"/>
              </a:xfrm>
              <a:prstGeom prst="bentConnector2">
                <a:avLst/>
              </a:prstGeom>
              <a:ln w="28575">
                <a:solidFill>
                  <a:srgbClr val="B42025"/>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4" name="Connector: Elbow 13">
                <a:extLst>
                  <a:ext uri="{FF2B5EF4-FFF2-40B4-BE49-F238E27FC236}">
                    <a16:creationId xmlns:a16="http://schemas.microsoft.com/office/drawing/2014/main" id="{5E73B042-67DA-4215-B035-4BB3B731E28C}"/>
                  </a:ext>
                </a:extLst>
              </p:cNvPr>
              <p:cNvCxnSpPr>
                <a:cxnSpLocks/>
                <a:stCxn id="9" idx="2"/>
                <a:endCxn id="3" idx="3"/>
              </p:cNvCxnSpPr>
              <p:nvPr/>
            </p:nvCxnSpPr>
            <p:spPr>
              <a:xfrm rot="5400000">
                <a:off x="8985685" y="1338349"/>
                <a:ext cx="889206" cy="3235640"/>
              </a:xfrm>
              <a:prstGeom prst="bentConnector2">
                <a:avLst/>
              </a:prstGeom>
              <a:ln w="28575">
                <a:solidFill>
                  <a:srgbClr val="B42025"/>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764D28F6-9EC0-4CCE-806D-81251BB8B59A}"/>
                  </a:ext>
                </a:extLst>
              </p:cNvPr>
              <p:cNvSpPr txBox="1"/>
              <p:nvPr/>
            </p:nvSpPr>
            <p:spPr>
              <a:xfrm>
                <a:off x="9247574" y="1526409"/>
                <a:ext cx="1107219" cy="338554"/>
              </a:xfrm>
              <a:prstGeom prst="rect">
                <a:avLst/>
              </a:prstGeom>
              <a:noFill/>
            </p:spPr>
            <p:txBody>
              <a:bodyPr wrap="square" rtlCol="0">
                <a:spAutoFit/>
              </a:bodyPr>
              <a:lstStyle/>
              <a:p>
                <a:pPr algn="ctr"/>
                <a:r>
                  <a:rPr lang="en-GB" sz="1600" b="1" dirty="0">
                    <a:solidFill>
                      <a:srgbClr val="B42025"/>
                    </a:solidFill>
                  </a:rPr>
                  <a:t>Dashboard</a:t>
                </a:r>
              </a:p>
            </p:txBody>
          </p:sp>
          <p:sp>
            <p:nvSpPr>
              <p:cNvPr id="16" name="TextBox 15">
                <a:extLst>
                  <a:ext uri="{FF2B5EF4-FFF2-40B4-BE49-F238E27FC236}">
                    <a16:creationId xmlns:a16="http://schemas.microsoft.com/office/drawing/2014/main" id="{666575FF-2C07-4627-854F-2C8BAFD7C55E}"/>
                  </a:ext>
                </a:extLst>
              </p:cNvPr>
              <p:cNvSpPr txBox="1"/>
              <p:nvPr/>
            </p:nvSpPr>
            <p:spPr>
              <a:xfrm>
                <a:off x="10494498" y="1526409"/>
                <a:ext cx="1107219" cy="338554"/>
              </a:xfrm>
              <a:prstGeom prst="rect">
                <a:avLst/>
              </a:prstGeom>
              <a:noFill/>
            </p:spPr>
            <p:txBody>
              <a:bodyPr wrap="square" rtlCol="0">
                <a:spAutoFit/>
              </a:bodyPr>
              <a:lstStyle/>
              <a:p>
                <a:pPr algn="ctr"/>
                <a:r>
                  <a:rPr lang="en-GB" sz="1600" b="1" dirty="0">
                    <a:solidFill>
                      <a:srgbClr val="B42025"/>
                    </a:solidFill>
                  </a:rPr>
                  <a:t>Control</a:t>
                </a:r>
              </a:p>
            </p:txBody>
          </p:sp>
          <p:sp>
            <p:nvSpPr>
              <p:cNvPr id="17" name="TextBox 16">
                <a:extLst>
                  <a:ext uri="{FF2B5EF4-FFF2-40B4-BE49-F238E27FC236}">
                    <a16:creationId xmlns:a16="http://schemas.microsoft.com/office/drawing/2014/main" id="{150EAD52-6A1A-407A-82B7-7F357D668183}"/>
                  </a:ext>
                </a:extLst>
              </p:cNvPr>
              <p:cNvSpPr txBox="1"/>
              <p:nvPr/>
            </p:nvSpPr>
            <p:spPr>
              <a:xfrm>
                <a:off x="232265" y="2998211"/>
                <a:ext cx="2684679" cy="400110"/>
              </a:xfrm>
              <a:prstGeom prst="rect">
                <a:avLst/>
              </a:prstGeom>
              <a:noFill/>
            </p:spPr>
            <p:txBody>
              <a:bodyPr wrap="square" rtlCol="0">
                <a:spAutoFit/>
              </a:bodyPr>
              <a:lstStyle/>
              <a:p>
                <a:pPr algn="ctr"/>
                <a:r>
                  <a:rPr lang="en-GB" sz="2000" b="1" dirty="0">
                    <a:solidFill>
                      <a:srgbClr val="B42025"/>
                    </a:solidFill>
                  </a:rPr>
                  <a:t>Connected Street Lights</a:t>
                </a:r>
              </a:p>
            </p:txBody>
          </p:sp>
          <p:pic>
            <p:nvPicPr>
              <p:cNvPr id="19" name="Graphic 13" descr="Wireless router">
                <a:extLst>
                  <a:ext uri="{FF2B5EF4-FFF2-40B4-BE49-F238E27FC236}">
                    <a16:creationId xmlns:a16="http://schemas.microsoft.com/office/drawing/2014/main" id="{55D4DF8F-6556-4F78-93C4-D772F6A4F3DB}"/>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3291960" y="2302342"/>
                <a:ext cx="914400" cy="914400"/>
              </a:xfrm>
              <a:prstGeom prst="rect">
                <a:avLst/>
              </a:prstGeom>
            </p:spPr>
          </p:pic>
          <p:cxnSp>
            <p:nvCxnSpPr>
              <p:cNvPr id="23" name="Connector: Elbow 22">
                <a:extLst>
                  <a:ext uri="{FF2B5EF4-FFF2-40B4-BE49-F238E27FC236}">
                    <a16:creationId xmlns:a16="http://schemas.microsoft.com/office/drawing/2014/main" id="{FFF55705-A614-46F5-94D6-FBF65E61BC57}"/>
                  </a:ext>
                </a:extLst>
              </p:cNvPr>
              <p:cNvCxnSpPr>
                <a:cxnSpLocks/>
                <a:stCxn id="3" idx="1"/>
                <a:endCxn id="19" idx="2"/>
              </p:cNvCxnSpPr>
              <p:nvPr/>
            </p:nvCxnSpPr>
            <p:spPr>
              <a:xfrm rot="10800000">
                <a:off x="3749160" y="3216742"/>
                <a:ext cx="2635254" cy="184030"/>
              </a:xfrm>
              <a:prstGeom prst="bentConnector2">
                <a:avLst/>
              </a:prstGeom>
              <a:ln w="28575">
                <a:solidFill>
                  <a:srgbClr val="B42025"/>
                </a:solidFill>
                <a:headEnd type="triangle"/>
                <a:tailEnd type="triangle"/>
              </a:ln>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99CE8AF1-6DDE-4591-A4F8-D7460A90DBF1}"/>
                  </a:ext>
                </a:extLst>
              </p:cNvPr>
              <p:cNvGrpSpPr/>
              <p:nvPr/>
            </p:nvGrpSpPr>
            <p:grpSpPr>
              <a:xfrm>
                <a:off x="11143341" y="2347684"/>
                <a:ext cx="639763" cy="430212"/>
                <a:chOff x="1596345" y="5146616"/>
                <a:chExt cx="639763" cy="430212"/>
              </a:xfrm>
              <a:solidFill>
                <a:schemeClr val="bg1"/>
              </a:solidFill>
            </p:grpSpPr>
            <p:sp>
              <p:nvSpPr>
                <p:cNvPr id="46" name="Rounded Rectangle 87">
                  <a:extLst>
                    <a:ext uri="{FF2B5EF4-FFF2-40B4-BE49-F238E27FC236}">
                      <a16:creationId xmlns:a16="http://schemas.microsoft.com/office/drawing/2014/main" id="{836FD68B-12FC-4E8E-A6D8-649EB83E4E99}"/>
                    </a:ext>
                  </a:extLst>
                </p:cNvPr>
                <p:cNvSpPr/>
                <p:nvPr/>
              </p:nvSpPr>
              <p:spPr bwMode="auto">
                <a:xfrm>
                  <a:off x="1596345" y="5146616"/>
                  <a:ext cx="639763" cy="430212"/>
                </a:xfrm>
                <a:prstGeom prst="roundRect">
                  <a:avLst/>
                </a:prstGeom>
                <a:grpFill/>
                <a:ln w="12700" cap="flat" cmpd="sng" algn="ctr">
                  <a:solidFill>
                    <a:srgbClr val="B40000"/>
                  </a:solidFill>
                  <a:prstDash val="solid"/>
                </a:ln>
                <a:effectLst>
                  <a:outerShdw blurRad="50800" dist="20000" dir="5400000" rotWithShape="0">
                    <a:srgbClr val="000000">
                      <a:alpha val="42000"/>
                    </a:srgbClr>
                  </a:outerShdw>
                </a:effectLst>
              </p:spPr>
              <p:txBody>
                <a:bodyPr lIns="0" rIns="0" bIns="0" anchor="b" anchorCtr="0"/>
                <a:lstStyle/>
                <a:p>
                  <a:pPr algn="ctr" eaLnBrk="1" fontAlgn="auto" hangingPunct="1">
                    <a:spcBef>
                      <a:spcPts val="0"/>
                    </a:spcBef>
                    <a:spcAft>
                      <a:spcPts val="0"/>
                    </a:spcAft>
                    <a:defRPr/>
                  </a:pPr>
                  <a:endParaRPr lang="en-US" sz="1600" b="1" kern="0" dirty="0">
                    <a:solidFill>
                      <a:schemeClr val="bg1">
                        <a:lumMod val="50000"/>
                      </a:schemeClr>
                    </a:solidFill>
                    <a:cs typeface="Arial" charset="0"/>
                  </a:endParaRPr>
                </a:p>
              </p:txBody>
            </p:sp>
            <p:pic>
              <p:nvPicPr>
                <p:cNvPr id="47" name="Picture 10" descr="C:\Users\Jayeeta\AppData\Local\Microsoft\Windows\INetCache\Content.Word\oneM2M Logo_HighRes.png">
                  <a:extLst>
                    <a:ext uri="{FF2B5EF4-FFF2-40B4-BE49-F238E27FC236}">
                      <a16:creationId xmlns:a16="http://schemas.microsoft.com/office/drawing/2014/main" id="{138E48B1-81E3-42B4-ABCD-9140EF3CEE07}"/>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649627" y="5201702"/>
                  <a:ext cx="533198" cy="32004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grpSp>
          <p:grpSp>
            <p:nvGrpSpPr>
              <p:cNvPr id="28" name="Group 27">
                <a:extLst>
                  <a:ext uri="{FF2B5EF4-FFF2-40B4-BE49-F238E27FC236}">
                    <a16:creationId xmlns:a16="http://schemas.microsoft.com/office/drawing/2014/main" id="{CE0C1D49-AD41-45F0-AA11-A29950C36B7C}"/>
                  </a:ext>
                </a:extLst>
              </p:cNvPr>
              <p:cNvGrpSpPr/>
              <p:nvPr/>
            </p:nvGrpSpPr>
            <p:grpSpPr>
              <a:xfrm>
                <a:off x="10059761" y="2347684"/>
                <a:ext cx="639763" cy="430212"/>
                <a:chOff x="1659400" y="5146616"/>
                <a:chExt cx="639763" cy="430212"/>
              </a:xfrm>
              <a:solidFill>
                <a:schemeClr val="bg1"/>
              </a:solidFill>
            </p:grpSpPr>
            <p:sp>
              <p:nvSpPr>
                <p:cNvPr id="44" name="Rounded Rectangle 87">
                  <a:extLst>
                    <a:ext uri="{FF2B5EF4-FFF2-40B4-BE49-F238E27FC236}">
                      <a16:creationId xmlns:a16="http://schemas.microsoft.com/office/drawing/2014/main" id="{35352417-C902-4507-A543-2BA141DB4B0D}"/>
                    </a:ext>
                  </a:extLst>
                </p:cNvPr>
                <p:cNvSpPr/>
                <p:nvPr/>
              </p:nvSpPr>
              <p:spPr bwMode="auto">
                <a:xfrm>
                  <a:off x="1659400" y="5146616"/>
                  <a:ext cx="639763" cy="430212"/>
                </a:xfrm>
                <a:prstGeom prst="roundRect">
                  <a:avLst/>
                </a:prstGeom>
                <a:grpFill/>
                <a:ln w="12700" cap="flat" cmpd="sng" algn="ctr">
                  <a:solidFill>
                    <a:srgbClr val="B40000"/>
                  </a:solidFill>
                  <a:prstDash val="solid"/>
                </a:ln>
                <a:effectLst>
                  <a:outerShdw blurRad="50800" dist="20000" dir="5400000" rotWithShape="0">
                    <a:srgbClr val="000000">
                      <a:alpha val="42000"/>
                    </a:srgbClr>
                  </a:outerShdw>
                </a:effectLst>
              </p:spPr>
              <p:txBody>
                <a:bodyPr lIns="0" rIns="0" bIns="0" anchor="b" anchorCtr="0"/>
                <a:lstStyle/>
                <a:p>
                  <a:pPr algn="ctr" eaLnBrk="1" fontAlgn="auto" hangingPunct="1">
                    <a:spcBef>
                      <a:spcPts val="0"/>
                    </a:spcBef>
                    <a:spcAft>
                      <a:spcPts val="0"/>
                    </a:spcAft>
                    <a:defRPr/>
                  </a:pPr>
                  <a:endParaRPr lang="en-US" sz="1600" b="1" kern="0" dirty="0">
                    <a:solidFill>
                      <a:schemeClr val="bg1">
                        <a:lumMod val="50000"/>
                      </a:schemeClr>
                    </a:solidFill>
                    <a:cs typeface="Arial" charset="0"/>
                  </a:endParaRPr>
                </a:p>
              </p:txBody>
            </p:sp>
            <p:pic>
              <p:nvPicPr>
                <p:cNvPr id="45" name="Picture 10" descr="C:\Users\Jayeeta\AppData\Local\Microsoft\Windows\INetCache\Content.Word\oneM2M Logo_HighRes.png">
                  <a:extLst>
                    <a:ext uri="{FF2B5EF4-FFF2-40B4-BE49-F238E27FC236}">
                      <a16:creationId xmlns:a16="http://schemas.microsoft.com/office/drawing/2014/main" id="{7EBEDF10-6FAF-466F-A0C7-81615727DC11}"/>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712682" y="5201702"/>
                  <a:ext cx="533198" cy="32004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grpSp>
          <p:grpSp>
            <p:nvGrpSpPr>
              <p:cNvPr id="29" name="Group 28">
                <a:extLst>
                  <a:ext uri="{FF2B5EF4-FFF2-40B4-BE49-F238E27FC236}">
                    <a16:creationId xmlns:a16="http://schemas.microsoft.com/office/drawing/2014/main" id="{18BEDEE9-2CF8-4FC0-8E98-D5BEE1185345}"/>
                  </a:ext>
                </a:extLst>
              </p:cNvPr>
              <p:cNvGrpSpPr/>
              <p:nvPr/>
            </p:nvGrpSpPr>
            <p:grpSpPr>
              <a:xfrm>
                <a:off x="2437754" y="2347684"/>
                <a:ext cx="639763" cy="430212"/>
                <a:chOff x="1062884" y="5146616"/>
                <a:chExt cx="639763" cy="430212"/>
              </a:xfrm>
              <a:solidFill>
                <a:schemeClr val="bg1"/>
              </a:solidFill>
            </p:grpSpPr>
            <p:sp>
              <p:nvSpPr>
                <p:cNvPr id="42" name="Rounded Rectangle 87">
                  <a:extLst>
                    <a:ext uri="{FF2B5EF4-FFF2-40B4-BE49-F238E27FC236}">
                      <a16:creationId xmlns:a16="http://schemas.microsoft.com/office/drawing/2014/main" id="{99C9A549-CC7E-4C7A-87D9-0F0461C93BC0}"/>
                    </a:ext>
                  </a:extLst>
                </p:cNvPr>
                <p:cNvSpPr/>
                <p:nvPr/>
              </p:nvSpPr>
              <p:spPr bwMode="auto">
                <a:xfrm>
                  <a:off x="1062884" y="5146616"/>
                  <a:ext cx="639763" cy="430212"/>
                </a:xfrm>
                <a:prstGeom prst="roundRect">
                  <a:avLst/>
                </a:prstGeom>
                <a:grpFill/>
                <a:ln w="12700" cap="flat" cmpd="sng" algn="ctr">
                  <a:solidFill>
                    <a:srgbClr val="B40000"/>
                  </a:solidFill>
                  <a:prstDash val="solid"/>
                </a:ln>
                <a:effectLst>
                  <a:outerShdw blurRad="50800" dist="20000" dir="5400000" rotWithShape="0">
                    <a:srgbClr val="000000">
                      <a:alpha val="42000"/>
                    </a:srgbClr>
                  </a:outerShdw>
                </a:effectLst>
              </p:spPr>
              <p:txBody>
                <a:bodyPr lIns="0" rIns="0" bIns="0" anchor="b" anchorCtr="0"/>
                <a:lstStyle/>
                <a:p>
                  <a:pPr algn="ctr" eaLnBrk="1" fontAlgn="auto" hangingPunct="1">
                    <a:spcBef>
                      <a:spcPts val="0"/>
                    </a:spcBef>
                    <a:spcAft>
                      <a:spcPts val="0"/>
                    </a:spcAft>
                    <a:defRPr/>
                  </a:pPr>
                  <a:endParaRPr lang="en-US" sz="1600" b="1" kern="0" dirty="0">
                    <a:solidFill>
                      <a:schemeClr val="bg1">
                        <a:lumMod val="50000"/>
                      </a:schemeClr>
                    </a:solidFill>
                    <a:cs typeface="Arial" charset="0"/>
                  </a:endParaRPr>
                </a:p>
              </p:txBody>
            </p:sp>
            <p:pic>
              <p:nvPicPr>
                <p:cNvPr id="43" name="Picture 10" descr="C:\Users\Jayeeta\AppData\Local\Microsoft\Windows\INetCache\Content.Word\oneM2M Logo_HighRes.png">
                  <a:extLst>
                    <a:ext uri="{FF2B5EF4-FFF2-40B4-BE49-F238E27FC236}">
                      <a16:creationId xmlns:a16="http://schemas.microsoft.com/office/drawing/2014/main" id="{F92FD477-A407-4668-AA65-6282EA0879FE}"/>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116166" y="5201702"/>
                  <a:ext cx="533198" cy="32004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grpSp>
          <p:grpSp>
            <p:nvGrpSpPr>
              <p:cNvPr id="30" name="Group 29">
                <a:extLst>
                  <a:ext uri="{FF2B5EF4-FFF2-40B4-BE49-F238E27FC236}">
                    <a16:creationId xmlns:a16="http://schemas.microsoft.com/office/drawing/2014/main" id="{849D6DAC-9EAE-4EE2-B09D-DDCCBE0B3A16}"/>
                  </a:ext>
                </a:extLst>
              </p:cNvPr>
              <p:cNvGrpSpPr/>
              <p:nvPr/>
            </p:nvGrpSpPr>
            <p:grpSpPr>
              <a:xfrm>
                <a:off x="1367505" y="2347684"/>
                <a:ext cx="639763" cy="430212"/>
                <a:chOff x="1062884" y="5146616"/>
                <a:chExt cx="639763" cy="430212"/>
              </a:xfrm>
              <a:solidFill>
                <a:schemeClr val="bg1"/>
              </a:solidFill>
            </p:grpSpPr>
            <p:sp>
              <p:nvSpPr>
                <p:cNvPr id="40" name="Rounded Rectangle 87">
                  <a:extLst>
                    <a:ext uri="{FF2B5EF4-FFF2-40B4-BE49-F238E27FC236}">
                      <a16:creationId xmlns:a16="http://schemas.microsoft.com/office/drawing/2014/main" id="{92EA8F63-97FD-4D64-BD09-85CF7F055F8D}"/>
                    </a:ext>
                  </a:extLst>
                </p:cNvPr>
                <p:cNvSpPr/>
                <p:nvPr/>
              </p:nvSpPr>
              <p:spPr bwMode="auto">
                <a:xfrm>
                  <a:off x="1062884" y="5146616"/>
                  <a:ext cx="639763" cy="430212"/>
                </a:xfrm>
                <a:prstGeom prst="roundRect">
                  <a:avLst/>
                </a:prstGeom>
                <a:grpFill/>
                <a:ln w="12700" cap="flat" cmpd="sng" algn="ctr">
                  <a:solidFill>
                    <a:srgbClr val="B40000"/>
                  </a:solidFill>
                  <a:prstDash val="solid"/>
                </a:ln>
                <a:effectLst>
                  <a:outerShdw blurRad="50800" dist="20000" dir="5400000" rotWithShape="0">
                    <a:srgbClr val="000000">
                      <a:alpha val="42000"/>
                    </a:srgbClr>
                  </a:outerShdw>
                </a:effectLst>
              </p:spPr>
              <p:txBody>
                <a:bodyPr lIns="0" rIns="0" bIns="0" anchor="b" anchorCtr="0"/>
                <a:lstStyle/>
                <a:p>
                  <a:pPr algn="ctr" eaLnBrk="1" fontAlgn="auto" hangingPunct="1">
                    <a:spcBef>
                      <a:spcPts val="0"/>
                    </a:spcBef>
                    <a:spcAft>
                      <a:spcPts val="0"/>
                    </a:spcAft>
                    <a:defRPr/>
                  </a:pPr>
                  <a:endParaRPr lang="en-US" sz="1600" b="1" kern="0" dirty="0">
                    <a:solidFill>
                      <a:schemeClr val="bg1">
                        <a:lumMod val="50000"/>
                      </a:schemeClr>
                    </a:solidFill>
                    <a:cs typeface="Arial" charset="0"/>
                  </a:endParaRPr>
                </a:p>
              </p:txBody>
            </p:sp>
            <p:pic>
              <p:nvPicPr>
                <p:cNvPr id="41" name="Picture 10" descr="C:\Users\Jayeeta\AppData\Local\Microsoft\Windows\INetCache\Content.Word\oneM2M Logo_HighRes.png">
                  <a:extLst>
                    <a:ext uri="{FF2B5EF4-FFF2-40B4-BE49-F238E27FC236}">
                      <a16:creationId xmlns:a16="http://schemas.microsoft.com/office/drawing/2014/main" id="{D81F597A-E950-45F5-8DD0-FF5543FF95F4}"/>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116166" y="5201702"/>
                  <a:ext cx="533198" cy="32004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grpSp>
          <p:grpSp>
            <p:nvGrpSpPr>
              <p:cNvPr id="31" name="Group 30">
                <a:extLst>
                  <a:ext uri="{FF2B5EF4-FFF2-40B4-BE49-F238E27FC236}">
                    <a16:creationId xmlns:a16="http://schemas.microsoft.com/office/drawing/2014/main" id="{A4361F87-4034-44C6-B072-C92C2943E33A}"/>
                  </a:ext>
                </a:extLst>
              </p:cNvPr>
              <p:cNvGrpSpPr/>
              <p:nvPr/>
            </p:nvGrpSpPr>
            <p:grpSpPr>
              <a:xfrm>
                <a:off x="355614" y="2347684"/>
                <a:ext cx="639763" cy="430212"/>
                <a:chOff x="1062884" y="5146616"/>
                <a:chExt cx="639763" cy="430212"/>
              </a:xfrm>
              <a:solidFill>
                <a:schemeClr val="bg1"/>
              </a:solidFill>
            </p:grpSpPr>
            <p:sp>
              <p:nvSpPr>
                <p:cNvPr id="38" name="Rounded Rectangle 87">
                  <a:extLst>
                    <a:ext uri="{FF2B5EF4-FFF2-40B4-BE49-F238E27FC236}">
                      <a16:creationId xmlns:a16="http://schemas.microsoft.com/office/drawing/2014/main" id="{91B0472D-B657-408A-97C5-21831D8A6DB0}"/>
                    </a:ext>
                  </a:extLst>
                </p:cNvPr>
                <p:cNvSpPr/>
                <p:nvPr/>
              </p:nvSpPr>
              <p:spPr bwMode="auto">
                <a:xfrm>
                  <a:off x="1062884" y="5146616"/>
                  <a:ext cx="639763" cy="430212"/>
                </a:xfrm>
                <a:prstGeom prst="roundRect">
                  <a:avLst/>
                </a:prstGeom>
                <a:grpFill/>
                <a:ln w="12700" cap="flat" cmpd="sng" algn="ctr">
                  <a:solidFill>
                    <a:srgbClr val="B40000"/>
                  </a:solidFill>
                  <a:prstDash val="solid"/>
                </a:ln>
                <a:effectLst>
                  <a:outerShdw blurRad="50800" dist="20000" dir="5400000" rotWithShape="0">
                    <a:srgbClr val="000000">
                      <a:alpha val="42000"/>
                    </a:srgbClr>
                  </a:outerShdw>
                </a:effectLst>
              </p:spPr>
              <p:txBody>
                <a:bodyPr lIns="0" rIns="0" bIns="0" anchor="b" anchorCtr="0"/>
                <a:lstStyle/>
                <a:p>
                  <a:pPr algn="ctr" eaLnBrk="1" fontAlgn="auto" hangingPunct="1">
                    <a:spcBef>
                      <a:spcPts val="0"/>
                    </a:spcBef>
                    <a:spcAft>
                      <a:spcPts val="0"/>
                    </a:spcAft>
                    <a:defRPr/>
                  </a:pPr>
                  <a:endParaRPr lang="en-US" sz="1600" b="1" kern="0" dirty="0">
                    <a:solidFill>
                      <a:schemeClr val="bg1">
                        <a:lumMod val="50000"/>
                      </a:schemeClr>
                    </a:solidFill>
                    <a:cs typeface="Arial" charset="0"/>
                  </a:endParaRPr>
                </a:p>
              </p:txBody>
            </p:sp>
            <p:pic>
              <p:nvPicPr>
                <p:cNvPr id="39" name="Picture 10" descr="C:\Users\Jayeeta\AppData\Local\Microsoft\Windows\INetCache\Content.Word\oneM2M Logo_HighRes.png">
                  <a:extLst>
                    <a:ext uri="{FF2B5EF4-FFF2-40B4-BE49-F238E27FC236}">
                      <a16:creationId xmlns:a16="http://schemas.microsoft.com/office/drawing/2014/main" id="{5030113C-C10F-489C-A982-35D715F64B72}"/>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116166" y="5201702"/>
                  <a:ext cx="533198" cy="32004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grpSp>
          <p:grpSp>
            <p:nvGrpSpPr>
              <p:cNvPr id="32" name="Group 31">
                <a:extLst>
                  <a:ext uri="{FF2B5EF4-FFF2-40B4-BE49-F238E27FC236}">
                    <a16:creationId xmlns:a16="http://schemas.microsoft.com/office/drawing/2014/main" id="{41AABAC2-50A2-44C0-8056-8C78B27F3740}"/>
                  </a:ext>
                </a:extLst>
              </p:cNvPr>
              <p:cNvGrpSpPr/>
              <p:nvPr/>
            </p:nvGrpSpPr>
            <p:grpSpPr>
              <a:xfrm>
                <a:off x="4094975" y="2655887"/>
                <a:ext cx="639763" cy="430212"/>
                <a:chOff x="1062884" y="5146616"/>
                <a:chExt cx="639763" cy="430212"/>
              </a:xfrm>
              <a:solidFill>
                <a:schemeClr val="bg1"/>
              </a:solidFill>
            </p:grpSpPr>
            <p:sp>
              <p:nvSpPr>
                <p:cNvPr id="36" name="Rounded Rectangle 87">
                  <a:extLst>
                    <a:ext uri="{FF2B5EF4-FFF2-40B4-BE49-F238E27FC236}">
                      <a16:creationId xmlns:a16="http://schemas.microsoft.com/office/drawing/2014/main" id="{E1B29BEB-0FE8-4EA3-BB57-06E2816D6A4B}"/>
                    </a:ext>
                  </a:extLst>
                </p:cNvPr>
                <p:cNvSpPr/>
                <p:nvPr/>
              </p:nvSpPr>
              <p:spPr bwMode="auto">
                <a:xfrm>
                  <a:off x="1062884" y="5146616"/>
                  <a:ext cx="639763" cy="430212"/>
                </a:xfrm>
                <a:prstGeom prst="roundRect">
                  <a:avLst/>
                </a:prstGeom>
                <a:grpFill/>
                <a:ln w="12700" cap="flat" cmpd="sng" algn="ctr">
                  <a:solidFill>
                    <a:srgbClr val="B40000"/>
                  </a:solidFill>
                  <a:prstDash val="solid"/>
                </a:ln>
                <a:effectLst>
                  <a:outerShdw blurRad="50800" dist="20000" dir="5400000" rotWithShape="0">
                    <a:srgbClr val="000000">
                      <a:alpha val="42000"/>
                    </a:srgbClr>
                  </a:outerShdw>
                </a:effectLst>
              </p:spPr>
              <p:txBody>
                <a:bodyPr lIns="0" rIns="0" bIns="0" anchor="b" anchorCtr="0"/>
                <a:lstStyle/>
                <a:p>
                  <a:pPr algn="ctr" eaLnBrk="1" fontAlgn="auto" hangingPunct="1">
                    <a:spcBef>
                      <a:spcPts val="0"/>
                    </a:spcBef>
                    <a:spcAft>
                      <a:spcPts val="0"/>
                    </a:spcAft>
                    <a:defRPr/>
                  </a:pPr>
                  <a:endParaRPr lang="en-US" sz="1600" b="1" kern="0" dirty="0">
                    <a:solidFill>
                      <a:schemeClr val="bg1">
                        <a:lumMod val="50000"/>
                      </a:schemeClr>
                    </a:solidFill>
                    <a:cs typeface="Arial" charset="0"/>
                  </a:endParaRPr>
                </a:p>
              </p:txBody>
            </p:sp>
            <p:pic>
              <p:nvPicPr>
                <p:cNvPr id="37" name="Picture 10" descr="C:\Users\Jayeeta\AppData\Local\Microsoft\Windows\INetCache\Content.Word\oneM2M Logo_HighRes.png">
                  <a:extLst>
                    <a:ext uri="{FF2B5EF4-FFF2-40B4-BE49-F238E27FC236}">
                      <a16:creationId xmlns:a16="http://schemas.microsoft.com/office/drawing/2014/main" id="{1EFA9446-1BA9-4B49-94A7-C20979C221B4}"/>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116166" y="5201702"/>
                  <a:ext cx="533198" cy="32004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grpSp>
        </p:grpSp>
      </p:grpSp>
      <p:grpSp>
        <p:nvGrpSpPr>
          <p:cNvPr id="48" name="Group 47">
            <a:extLst>
              <a:ext uri="{FF2B5EF4-FFF2-40B4-BE49-F238E27FC236}">
                <a16:creationId xmlns:a16="http://schemas.microsoft.com/office/drawing/2014/main" id="{D121D3D4-C923-4D28-8F02-2C2C6F0F9DF2}"/>
              </a:ext>
            </a:extLst>
          </p:cNvPr>
          <p:cNvGrpSpPr/>
          <p:nvPr/>
        </p:nvGrpSpPr>
        <p:grpSpPr>
          <a:xfrm>
            <a:off x="5868537" y="3108290"/>
            <a:ext cx="1442697" cy="692031"/>
            <a:chOff x="5787170" y="3214970"/>
            <a:chExt cx="1442697" cy="692031"/>
          </a:xfrm>
        </p:grpSpPr>
        <p:sp>
          <p:nvSpPr>
            <p:cNvPr id="34" name="Rounded Rectangle 23">
              <a:extLst>
                <a:ext uri="{FF2B5EF4-FFF2-40B4-BE49-F238E27FC236}">
                  <a16:creationId xmlns:a16="http://schemas.microsoft.com/office/drawing/2014/main" id="{7C718FC3-2863-48FC-9E88-2F23DF2DDD08}"/>
                </a:ext>
              </a:extLst>
            </p:cNvPr>
            <p:cNvSpPr/>
            <p:nvPr/>
          </p:nvSpPr>
          <p:spPr bwMode="auto">
            <a:xfrm>
              <a:off x="5787170" y="3214970"/>
              <a:ext cx="1442697" cy="692031"/>
            </a:xfrm>
            <a:prstGeom prst="roundRect">
              <a:avLst>
                <a:gd name="adj" fmla="val 5051"/>
              </a:avLst>
            </a:prstGeom>
            <a:solidFill>
              <a:schemeClr val="bg1"/>
            </a:solidFill>
            <a:ln w="12700" cap="flat" cmpd="sng" algn="ctr">
              <a:solidFill>
                <a:srgbClr val="B40000"/>
              </a:solidFill>
              <a:prstDash val="solid"/>
            </a:ln>
            <a:effectLst>
              <a:outerShdw blurRad="50800" dist="20000" dir="5400000" rotWithShape="0">
                <a:srgbClr val="000000">
                  <a:alpha val="42000"/>
                </a:srgbClr>
              </a:outerShdw>
            </a:effectLst>
          </p:spPr>
          <p:txBody>
            <a:bodyPr lIns="0" rIns="0" bIns="0" anchor="b" anchorCtr="0"/>
            <a:lstStyle/>
            <a:p>
              <a:pPr algn="ctr" eaLnBrk="1" fontAlgn="auto" hangingPunct="1">
                <a:spcBef>
                  <a:spcPts val="0"/>
                </a:spcBef>
                <a:spcAft>
                  <a:spcPts val="0"/>
                </a:spcAft>
                <a:defRPr/>
              </a:pPr>
              <a:r>
                <a:rPr lang="en-US" sz="1200" b="1" kern="0" dirty="0">
                  <a:solidFill>
                    <a:schemeClr val="bg1">
                      <a:lumMod val="50000"/>
                    </a:schemeClr>
                  </a:solidFill>
                  <a:cs typeface="Arial" charset="0"/>
                </a:rPr>
                <a:t>Common Services Layer</a:t>
              </a:r>
              <a:endParaRPr lang="en-US" sz="900" b="1" kern="0" dirty="0">
                <a:solidFill>
                  <a:schemeClr val="bg1">
                    <a:lumMod val="50000"/>
                  </a:schemeClr>
                </a:solidFill>
                <a:cs typeface="Arial" charset="0"/>
              </a:endParaRPr>
            </a:p>
          </p:txBody>
        </p:sp>
        <p:pic>
          <p:nvPicPr>
            <p:cNvPr id="35" name="Picture 10" descr="C:\Users\Jayeeta\AppData\Local\Microsoft\Windows\INetCache\Content.Word\oneM2M Logo_HighRes.png">
              <a:extLst>
                <a:ext uri="{FF2B5EF4-FFF2-40B4-BE49-F238E27FC236}">
                  <a16:creationId xmlns:a16="http://schemas.microsoft.com/office/drawing/2014/main" id="{22A78D40-FD3E-4F0B-930C-4C32FDDE28AB}"/>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327036" y="3236956"/>
              <a:ext cx="533198" cy="320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2" name="Graphic 30" descr="Computer">
            <a:extLst>
              <a:ext uri="{FF2B5EF4-FFF2-40B4-BE49-F238E27FC236}">
                <a16:creationId xmlns:a16="http://schemas.microsoft.com/office/drawing/2014/main" id="{47348FCB-A3FF-4787-81EB-094151609ED2}"/>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5448124" y="1535630"/>
            <a:ext cx="914400" cy="914400"/>
          </a:xfrm>
          <a:prstGeom prst="rect">
            <a:avLst/>
          </a:prstGeom>
        </p:spPr>
      </p:pic>
      <p:cxnSp>
        <p:nvCxnSpPr>
          <p:cNvPr id="53" name="Connector: Elbow 52">
            <a:extLst>
              <a:ext uri="{FF2B5EF4-FFF2-40B4-BE49-F238E27FC236}">
                <a16:creationId xmlns:a16="http://schemas.microsoft.com/office/drawing/2014/main" id="{4BF58AE3-7333-4883-A645-A1836952ED23}"/>
              </a:ext>
            </a:extLst>
          </p:cNvPr>
          <p:cNvCxnSpPr>
            <a:cxnSpLocks/>
            <a:stCxn id="3" idx="0"/>
            <a:endCxn id="52" idx="3"/>
          </p:cNvCxnSpPr>
          <p:nvPr/>
        </p:nvCxnSpPr>
        <p:spPr>
          <a:xfrm rot="16200000" flipV="1">
            <a:off x="6383526" y="1971829"/>
            <a:ext cx="693915" cy="735917"/>
          </a:xfrm>
          <a:prstGeom prst="bentConnector2">
            <a:avLst/>
          </a:prstGeom>
          <a:ln w="28575">
            <a:solidFill>
              <a:srgbClr val="005480"/>
            </a:solidFill>
            <a:headEnd type="triangle"/>
            <a:tailEnd type="triangle"/>
          </a:ln>
        </p:spPr>
        <p:style>
          <a:lnRef idx="1">
            <a:schemeClr val="accent1"/>
          </a:lnRef>
          <a:fillRef idx="0">
            <a:schemeClr val="accent1"/>
          </a:fillRef>
          <a:effectRef idx="0">
            <a:schemeClr val="accent1"/>
          </a:effectRef>
          <a:fontRef idx="minor">
            <a:schemeClr val="tx1"/>
          </a:fontRef>
        </p:style>
      </p:cxnSp>
      <p:pic>
        <p:nvPicPr>
          <p:cNvPr id="58" name="Graphic 16" descr="Streetlight">
            <a:extLst>
              <a:ext uri="{FF2B5EF4-FFF2-40B4-BE49-F238E27FC236}">
                <a16:creationId xmlns:a16="http://schemas.microsoft.com/office/drawing/2014/main" id="{5C7BC2A3-EDE3-40F7-A5C4-1C78C6F06AC4}"/>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956633" y="5237120"/>
            <a:ext cx="640080" cy="640080"/>
          </a:xfrm>
          <a:prstGeom prst="rect">
            <a:avLst/>
          </a:prstGeom>
        </p:spPr>
      </p:pic>
      <p:pic>
        <p:nvPicPr>
          <p:cNvPr id="59" name="Graphic 16" descr="Streetlight">
            <a:extLst>
              <a:ext uri="{FF2B5EF4-FFF2-40B4-BE49-F238E27FC236}">
                <a16:creationId xmlns:a16="http://schemas.microsoft.com/office/drawing/2014/main" id="{61BEA3E3-F004-4668-8C4A-E827E524FC47}"/>
              </a:ext>
            </a:extLst>
          </p:cNvPr>
          <p:cNvPicPr>
            <a:picLocks noChangeAspect="1"/>
          </p:cNvPicPr>
          <p:nvPr/>
        </p:nvPicPr>
        <p:blipFill>
          <a:blip r:embed="rId19">
            <a:extLst>
              <a:ext uri="{96DAC541-7B7A-43D3-8B79-37D633B846F1}">
                <asvg:svgBlip xmlns:asvg="http://schemas.microsoft.com/office/drawing/2016/SVG/main" r:embed="rId21"/>
              </a:ext>
            </a:extLst>
          </a:blip>
          <a:stretch>
            <a:fillRect/>
          </a:stretch>
        </p:blipFill>
        <p:spPr>
          <a:xfrm>
            <a:off x="2007510" y="5237120"/>
            <a:ext cx="640080" cy="640080"/>
          </a:xfrm>
          <a:prstGeom prst="rect">
            <a:avLst/>
          </a:prstGeom>
        </p:spPr>
      </p:pic>
      <p:pic>
        <p:nvPicPr>
          <p:cNvPr id="60" name="Graphic 16" descr="Streetlight">
            <a:extLst>
              <a:ext uri="{FF2B5EF4-FFF2-40B4-BE49-F238E27FC236}">
                <a16:creationId xmlns:a16="http://schemas.microsoft.com/office/drawing/2014/main" id="{39846A78-6805-4DBC-A77B-3F18E69DE31C}"/>
              </a:ext>
            </a:extLst>
          </p:cNvPr>
          <p:cNvPicPr>
            <a:picLocks noChangeAspect="1"/>
          </p:cNvPicPr>
          <p:nvPr/>
        </p:nvPicPr>
        <p:blipFill>
          <a:blip r:embed="rId19">
            <a:extLst>
              <a:ext uri="{96DAC541-7B7A-43D3-8B79-37D633B846F1}">
                <asvg:svgBlip xmlns:asvg="http://schemas.microsoft.com/office/drawing/2016/SVG/main" r:embed="rId21"/>
              </a:ext>
            </a:extLst>
          </a:blip>
          <a:stretch>
            <a:fillRect/>
          </a:stretch>
        </p:blipFill>
        <p:spPr>
          <a:xfrm>
            <a:off x="3058386" y="5237120"/>
            <a:ext cx="640080" cy="640080"/>
          </a:xfrm>
          <a:prstGeom prst="rect">
            <a:avLst/>
          </a:prstGeom>
        </p:spPr>
      </p:pic>
      <p:cxnSp>
        <p:nvCxnSpPr>
          <p:cNvPr id="61" name="Connector: Elbow 60">
            <a:extLst>
              <a:ext uri="{FF2B5EF4-FFF2-40B4-BE49-F238E27FC236}">
                <a16:creationId xmlns:a16="http://schemas.microsoft.com/office/drawing/2014/main" id="{3F3EC8CF-A8AF-4A0D-9C2E-83F1AE4FB3B2}"/>
              </a:ext>
            </a:extLst>
          </p:cNvPr>
          <p:cNvCxnSpPr>
            <a:cxnSpLocks/>
            <a:stCxn id="62" idx="2"/>
            <a:endCxn id="58" idx="3"/>
          </p:cNvCxnSpPr>
          <p:nvPr/>
        </p:nvCxnSpPr>
        <p:spPr>
          <a:xfrm rot="5400000">
            <a:off x="3088023" y="3700308"/>
            <a:ext cx="365543" cy="3348161"/>
          </a:xfrm>
          <a:prstGeom prst="bentConnector2">
            <a:avLst/>
          </a:prstGeom>
          <a:ln w="28575">
            <a:solidFill>
              <a:srgbClr val="005480"/>
            </a:solidFill>
            <a:headEnd type="triangle"/>
            <a:tailEnd type="triangle"/>
          </a:ln>
        </p:spPr>
        <p:style>
          <a:lnRef idx="1">
            <a:schemeClr val="accent1"/>
          </a:lnRef>
          <a:fillRef idx="0">
            <a:schemeClr val="accent1"/>
          </a:fillRef>
          <a:effectRef idx="0">
            <a:schemeClr val="accent1"/>
          </a:effectRef>
          <a:fontRef idx="minor">
            <a:schemeClr val="tx1"/>
          </a:fontRef>
        </p:style>
      </p:cxnSp>
      <p:pic>
        <p:nvPicPr>
          <p:cNvPr id="62" name="Graphic 13" descr="Wireless router">
            <a:extLst>
              <a:ext uri="{FF2B5EF4-FFF2-40B4-BE49-F238E27FC236}">
                <a16:creationId xmlns:a16="http://schemas.microsoft.com/office/drawing/2014/main" id="{6435A32B-2257-4C57-99CE-228E561C8A79}"/>
              </a:ext>
            </a:extLst>
          </p:cNvPr>
          <p:cNvPicPr>
            <a:picLocks noChangeAspect="1"/>
          </p:cNvPicPr>
          <p:nvPr/>
        </p:nvPicPr>
        <p:blipFill>
          <a:blip r:embed="rId22">
            <a:extLst>
              <a:ext uri="{96DAC541-7B7A-43D3-8B79-37D633B846F1}">
                <asvg:svgBlip xmlns:asvg="http://schemas.microsoft.com/office/drawing/2016/SVG/main" r:embed="rId23"/>
              </a:ext>
            </a:extLst>
          </a:blip>
          <a:stretch>
            <a:fillRect/>
          </a:stretch>
        </p:blipFill>
        <p:spPr>
          <a:xfrm>
            <a:off x="4487674" y="4277217"/>
            <a:ext cx="914400" cy="914400"/>
          </a:xfrm>
          <a:prstGeom prst="rect">
            <a:avLst/>
          </a:prstGeom>
        </p:spPr>
      </p:pic>
      <p:sp>
        <p:nvSpPr>
          <p:cNvPr id="63" name="TextBox 62">
            <a:extLst>
              <a:ext uri="{FF2B5EF4-FFF2-40B4-BE49-F238E27FC236}">
                <a16:creationId xmlns:a16="http://schemas.microsoft.com/office/drawing/2014/main" id="{AB8E08D6-A50D-4584-A94D-50F0574F9C64}"/>
              </a:ext>
            </a:extLst>
          </p:cNvPr>
          <p:cNvSpPr txBox="1"/>
          <p:nvPr/>
        </p:nvSpPr>
        <p:spPr>
          <a:xfrm>
            <a:off x="5075075" y="1338054"/>
            <a:ext cx="1764027" cy="338554"/>
          </a:xfrm>
          <a:prstGeom prst="rect">
            <a:avLst/>
          </a:prstGeom>
          <a:noFill/>
        </p:spPr>
        <p:txBody>
          <a:bodyPr wrap="square" rtlCol="0">
            <a:spAutoFit/>
          </a:bodyPr>
          <a:lstStyle/>
          <a:p>
            <a:pPr algn="ctr"/>
            <a:r>
              <a:rPr lang="en-GB" sz="1600" b="1" dirty="0">
                <a:solidFill>
                  <a:srgbClr val="005480"/>
                </a:solidFill>
              </a:rPr>
              <a:t>Legacy Controller</a:t>
            </a:r>
          </a:p>
        </p:txBody>
      </p:sp>
      <p:cxnSp>
        <p:nvCxnSpPr>
          <p:cNvPr id="68" name="Connector: Elbow 67">
            <a:extLst>
              <a:ext uri="{FF2B5EF4-FFF2-40B4-BE49-F238E27FC236}">
                <a16:creationId xmlns:a16="http://schemas.microsoft.com/office/drawing/2014/main" id="{01FEE58A-BDCC-4CB9-986A-6973F1D99E0C}"/>
              </a:ext>
            </a:extLst>
          </p:cNvPr>
          <p:cNvCxnSpPr>
            <a:cxnSpLocks/>
            <a:endCxn id="62" idx="3"/>
          </p:cNvCxnSpPr>
          <p:nvPr/>
        </p:nvCxnSpPr>
        <p:spPr>
          <a:xfrm rot="10800000" flipV="1">
            <a:off x="5402075" y="4000497"/>
            <a:ext cx="1220625" cy="733920"/>
          </a:xfrm>
          <a:prstGeom prst="bentConnector3">
            <a:avLst>
              <a:gd name="adj1" fmla="val 50000"/>
            </a:avLst>
          </a:prstGeom>
          <a:ln w="28575">
            <a:solidFill>
              <a:srgbClr val="00548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57" name="Rounded Rectangle 87">
            <a:extLst>
              <a:ext uri="{FF2B5EF4-FFF2-40B4-BE49-F238E27FC236}">
                <a16:creationId xmlns:a16="http://schemas.microsoft.com/office/drawing/2014/main" id="{B69BA2C4-FC92-4F2A-AEB0-71400F78AB61}"/>
              </a:ext>
            </a:extLst>
          </p:cNvPr>
          <p:cNvSpPr/>
          <p:nvPr/>
        </p:nvSpPr>
        <p:spPr bwMode="auto">
          <a:xfrm>
            <a:off x="5147407" y="4817363"/>
            <a:ext cx="639763" cy="430212"/>
          </a:xfrm>
          <a:prstGeom prst="roundRect">
            <a:avLst/>
          </a:prstGeom>
          <a:solidFill>
            <a:schemeClr val="bg1"/>
          </a:solidFill>
          <a:ln w="12700" cap="flat" cmpd="sng" algn="ctr">
            <a:solidFill>
              <a:srgbClr val="B40000"/>
            </a:solidFill>
            <a:prstDash val="solid"/>
          </a:ln>
          <a:effectLst>
            <a:outerShdw blurRad="50800" dist="20000" dir="5400000" rotWithShape="0">
              <a:srgbClr val="000000">
                <a:alpha val="42000"/>
              </a:srgbClr>
            </a:outerShdw>
          </a:effectLst>
        </p:spPr>
        <p:txBody>
          <a:bodyPr lIns="0" rIns="0" bIns="0" anchor="b" anchorCtr="0"/>
          <a:lstStyle/>
          <a:p>
            <a:pPr algn="ctr" eaLnBrk="1" fontAlgn="auto" hangingPunct="1">
              <a:spcBef>
                <a:spcPts val="0"/>
              </a:spcBef>
              <a:spcAft>
                <a:spcPts val="0"/>
              </a:spcAft>
              <a:defRPr/>
            </a:pPr>
            <a:r>
              <a:rPr lang="en-US" sz="1100" b="1" kern="0" dirty="0">
                <a:solidFill>
                  <a:schemeClr val="bg1">
                    <a:lumMod val="50000"/>
                  </a:schemeClr>
                </a:solidFill>
                <a:cs typeface="Arial" charset="0"/>
              </a:rPr>
              <a:t>Non-oneM2M</a:t>
            </a:r>
          </a:p>
        </p:txBody>
      </p:sp>
      <p:grpSp>
        <p:nvGrpSpPr>
          <p:cNvPr id="65" name="Group 64">
            <a:extLst>
              <a:ext uri="{FF2B5EF4-FFF2-40B4-BE49-F238E27FC236}">
                <a16:creationId xmlns:a16="http://schemas.microsoft.com/office/drawing/2014/main" id="{1E7859B9-449E-4F5A-B5E2-F3DD71975F04}"/>
              </a:ext>
            </a:extLst>
          </p:cNvPr>
          <p:cNvGrpSpPr/>
          <p:nvPr/>
        </p:nvGrpSpPr>
        <p:grpSpPr>
          <a:xfrm>
            <a:off x="7756015" y="3613639"/>
            <a:ext cx="3419377" cy="1693744"/>
            <a:chOff x="7756015" y="3613639"/>
            <a:chExt cx="3419377" cy="1693744"/>
          </a:xfrm>
        </p:grpSpPr>
        <p:pic>
          <p:nvPicPr>
            <p:cNvPr id="20" name="Graphic 29" descr="Research">
              <a:extLst>
                <a:ext uri="{FF2B5EF4-FFF2-40B4-BE49-F238E27FC236}">
                  <a16:creationId xmlns:a16="http://schemas.microsoft.com/office/drawing/2014/main" id="{EADC441B-E923-4D2F-80A1-DCAD866B1DA9}"/>
                </a:ext>
              </a:extLst>
            </p:cNvPr>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a:off x="10145275" y="3848469"/>
              <a:ext cx="914400" cy="914400"/>
            </a:xfrm>
            <a:prstGeom prst="rect">
              <a:avLst/>
            </a:prstGeom>
          </p:spPr>
        </p:pic>
        <p:sp>
          <p:nvSpPr>
            <p:cNvPr id="21" name="TextBox 20">
              <a:extLst>
                <a:ext uri="{FF2B5EF4-FFF2-40B4-BE49-F238E27FC236}">
                  <a16:creationId xmlns:a16="http://schemas.microsoft.com/office/drawing/2014/main" id="{DE047F4D-EC4F-4D9F-807B-3A4D932CA66A}"/>
                </a:ext>
              </a:extLst>
            </p:cNvPr>
            <p:cNvSpPr txBox="1"/>
            <p:nvPr/>
          </p:nvSpPr>
          <p:spPr>
            <a:xfrm>
              <a:off x="10007427" y="4722608"/>
              <a:ext cx="1167965" cy="584775"/>
            </a:xfrm>
            <a:prstGeom prst="rect">
              <a:avLst/>
            </a:prstGeom>
            <a:noFill/>
          </p:spPr>
          <p:txBody>
            <a:bodyPr wrap="square" rtlCol="0">
              <a:spAutoFit/>
            </a:bodyPr>
            <a:lstStyle/>
            <a:p>
              <a:pPr algn="ctr"/>
              <a:r>
                <a:rPr lang="en-GB" sz="1600" b="1" dirty="0">
                  <a:solidFill>
                    <a:srgbClr val="005480"/>
                  </a:solidFill>
                </a:rPr>
                <a:t>Analytics as a Service</a:t>
              </a:r>
            </a:p>
          </p:txBody>
        </p:sp>
        <p:cxnSp>
          <p:nvCxnSpPr>
            <p:cNvPr id="22" name="Connector: Elbow 21">
              <a:extLst>
                <a:ext uri="{FF2B5EF4-FFF2-40B4-BE49-F238E27FC236}">
                  <a16:creationId xmlns:a16="http://schemas.microsoft.com/office/drawing/2014/main" id="{405E91A0-4036-4D25-AD6B-0C55D4D38149}"/>
                </a:ext>
              </a:extLst>
            </p:cNvPr>
            <p:cNvCxnSpPr>
              <a:cxnSpLocks/>
              <a:stCxn id="20" idx="1"/>
            </p:cNvCxnSpPr>
            <p:nvPr/>
          </p:nvCxnSpPr>
          <p:spPr>
            <a:xfrm rot="10800000">
              <a:off x="7756015" y="3613639"/>
              <a:ext cx="2389261" cy="692031"/>
            </a:xfrm>
            <a:prstGeom prst="bentConnector3">
              <a:avLst>
                <a:gd name="adj1" fmla="val 50000"/>
              </a:avLst>
            </a:prstGeom>
            <a:ln w="28575">
              <a:solidFill>
                <a:srgbClr val="00548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71" name="Rounded Rectangle 87">
              <a:extLst>
                <a:ext uri="{FF2B5EF4-FFF2-40B4-BE49-F238E27FC236}">
                  <a16:creationId xmlns:a16="http://schemas.microsoft.com/office/drawing/2014/main" id="{8C7E9A08-46B9-4FD3-A837-40F97C24FB09}"/>
                </a:ext>
              </a:extLst>
            </p:cNvPr>
            <p:cNvSpPr/>
            <p:nvPr/>
          </p:nvSpPr>
          <p:spPr bwMode="auto">
            <a:xfrm>
              <a:off x="9641155" y="4181509"/>
              <a:ext cx="639763" cy="430212"/>
            </a:xfrm>
            <a:prstGeom prst="roundRect">
              <a:avLst/>
            </a:prstGeom>
            <a:solidFill>
              <a:schemeClr val="bg1"/>
            </a:solidFill>
            <a:ln w="12700" cap="flat" cmpd="sng" algn="ctr">
              <a:solidFill>
                <a:srgbClr val="B40000"/>
              </a:solidFill>
              <a:prstDash val="solid"/>
            </a:ln>
            <a:effectLst>
              <a:outerShdw blurRad="50800" dist="20000" dir="5400000" rotWithShape="0">
                <a:srgbClr val="000000">
                  <a:alpha val="42000"/>
                </a:srgbClr>
              </a:outerShdw>
            </a:effectLst>
          </p:spPr>
          <p:txBody>
            <a:bodyPr lIns="0" rIns="0" bIns="0" anchor="b" anchorCtr="0"/>
            <a:lstStyle/>
            <a:p>
              <a:pPr algn="ctr" eaLnBrk="1" fontAlgn="auto" hangingPunct="1">
                <a:spcBef>
                  <a:spcPts val="0"/>
                </a:spcBef>
                <a:spcAft>
                  <a:spcPts val="0"/>
                </a:spcAft>
                <a:defRPr/>
              </a:pPr>
              <a:r>
                <a:rPr lang="en-US" sz="1100" b="1" kern="0" dirty="0">
                  <a:solidFill>
                    <a:schemeClr val="bg1">
                      <a:lumMod val="50000"/>
                    </a:schemeClr>
                  </a:solidFill>
                  <a:cs typeface="Arial" charset="0"/>
                </a:rPr>
                <a:t>Non-oneM2M</a:t>
              </a:r>
            </a:p>
          </p:txBody>
        </p:sp>
      </p:grpSp>
      <p:sp>
        <p:nvSpPr>
          <p:cNvPr id="72" name="Rounded Rectangle 87">
            <a:extLst>
              <a:ext uri="{FF2B5EF4-FFF2-40B4-BE49-F238E27FC236}">
                <a16:creationId xmlns:a16="http://schemas.microsoft.com/office/drawing/2014/main" id="{0BBD016F-4FA7-4803-B0EC-F867DFE9DBA4}"/>
              </a:ext>
            </a:extLst>
          </p:cNvPr>
          <p:cNvSpPr/>
          <p:nvPr/>
        </p:nvSpPr>
        <p:spPr bwMode="auto">
          <a:xfrm>
            <a:off x="6079773" y="2092159"/>
            <a:ext cx="639763" cy="430212"/>
          </a:xfrm>
          <a:prstGeom prst="roundRect">
            <a:avLst/>
          </a:prstGeom>
          <a:solidFill>
            <a:schemeClr val="bg1"/>
          </a:solidFill>
          <a:ln w="12700" cap="flat" cmpd="sng" algn="ctr">
            <a:solidFill>
              <a:srgbClr val="B40000"/>
            </a:solidFill>
            <a:prstDash val="solid"/>
          </a:ln>
          <a:effectLst>
            <a:outerShdw blurRad="50800" dist="20000" dir="5400000" rotWithShape="0">
              <a:srgbClr val="000000">
                <a:alpha val="42000"/>
              </a:srgbClr>
            </a:outerShdw>
          </a:effectLst>
        </p:spPr>
        <p:txBody>
          <a:bodyPr lIns="0" rIns="0" bIns="0" anchor="b" anchorCtr="0"/>
          <a:lstStyle/>
          <a:p>
            <a:pPr algn="ctr" eaLnBrk="1" fontAlgn="auto" hangingPunct="1">
              <a:spcBef>
                <a:spcPts val="0"/>
              </a:spcBef>
              <a:spcAft>
                <a:spcPts val="0"/>
              </a:spcAft>
              <a:defRPr/>
            </a:pPr>
            <a:r>
              <a:rPr lang="en-US" sz="1100" b="1" kern="0" dirty="0">
                <a:solidFill>
                  <a:schemeClr val="bg1">
                    <a:lumMod val="50000"/>
                  </a:schemeClr>
                </a:solidFill>
                <a:cs typeface="Arial" charset="0"/>
              </a:rPr>
              <a:t>Non-oneM2M</a:t>
            </a:r>
          </a:p>
        </p:txBody>
      </p:sp>
      <p:sp>
        <p:nvSpPr>
          <p:cNvPr id="73" name="TextBox 72">
            <a:extLst>
              <a:ext uri="{FF2B5EF4-FFF2-40B4-BE49-F238E27FC236}">
                <a16:creationId xmlns:a16="http://schemas.microsoft.com/office/drawing/2014/main" id="{A5A8FBA3-D2E6-4595-A938-ED6EA18F5C2C}"/>
              </a:ext>
            </a:extLst>
          </p:cNvPr>
          <p:cNvSpPr txBox="1"/>
          <p:nvPr/>
        </p:nvSpPr>
        <p:spPr>
          <a:xfrm>
            <a:off x="1006787" y="5922703"/>
            <a:ext cx="2684679" cy="400110"/>
          </a:xfrm>
          <a:prstGeom prst="rect">
            <a:avLst/>
          </a:prstGeom>
          <a:noFill/>
        </p:spPr>
        <p:txBody>
          <a:bodyPr wrap="square" rtlCol="0">
            <a:spAutoFit/>
          </a:bodyPr>
          <a:lstStyle/>
          <a:p>
            <a:pPr algn="ctr"/>
            <a:r>
              <a:rPr lang="en-GB" sz="2000" b="1" dirty="0">
                <a:solidFill>
                  <a:srgbClr val="005480"/>
                </a:solidFill>
              </a:rPr>
              <a:t>Legacy Street Lights</a:t>
            </a:r>
          </a:p>
        </p:txBody>
      </p:sp>
    </p:spTree>
    <p:extLst>
      <p:ext uri="{BB962C8B-B14F-4D97-AF65-F5344CB8AC3E}">
        <p14:creationId xmlns:p14="http://schemas.microsoft.com/office/powerpoint/2010/main" val="39827885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6B0CA7-2701-43B2-A83C-C86CC8620E83}"/>
              </a:ext>
            </a:extLst>
          </p:cNvPr>
          <p:cNvSpPr>
            <a:spLocks noGrp="1"/>
          </p:cNvSpPr>
          <p:nvPr>
            <p:ph type="title"/>
          </p:nvPr>
        </p:nvSpPr>
        <p:spPr>
          <a:xfrm>
            <a:off x="334696" y="0"/>
            <a:ext cx="9642730" cy="1173570"/>
          </a:xfrm>
        </p:spPr>
        <p:txBody>
          <a:bodyPr>
            <a:normAutofit/>
          </a:bodyPr>
          <a:lstStyle/>
          <a:p>
            <a:r>
              <a:rPr lang="en-US" dirty="0">
                <a:latin typeface="Myriad Pro"/>
              </a:rPr>
              <a:t>oneM2M's Sustainability Initiative</a:t>
            </a:r>
            <a:endParaRPr lang="en-US" dirty="0"/>
          </a:p>
        </p:txBody>
      </p:sp>
      <p:sp>
        <p:nvSpPr>
          <p:cNvPr id="3" name="Content Placeholder 2">
            <a:extLst>
              <a:ext uri="{FF2B5EF4-FFF2-40B4-BE49-F238E27FC236}">
                <a16:creationId xmlns:a16="http://schemas.microsoft.com/office/drawing/2014/main" id="{59D555B0-C16A-4BA7-9160-2B7ECDF6269A}"/>
              </a:ext>
            </a:extLst>
          </p:cNvPr>
          <p:cNvSpPr>
            <a:spLocks noGrp="1"/>
          </p:cNvSpPr>
          <p:nvPr>
            <p:ph idx="1"/>
          </p:nvPr>
        </p:nvSpPr>
        <p:spPr>
          <a:xfrm>
            <a:off x="334695" y="1493919"/>
            <a:ext cx="11469377" cy="4351338"/>
          </a:xfrm>
        </p:spPr>
        <p:txBody>
          <a:bodyPr vert="horz" lIns="91440" tIns="45720" rIns="91440" bIns="45720" rtlCol="0" anchor="t">
            <a:normAutofit/>
          </a:bodyPr>
          <a:lstStyle/>
          <a:p>
            <a:r>
              <a:rPr lang="en-GB" sz="2400" dirty="0">
                <a:latin typeface="Myriad Pro"/>
              </a:rPr>
              <a:t>oneM2M launched a dedicated </a:t>
            </a:r>
            <a:r>
              <a:rPr lang="en-GB" sz="2400" dirty="0">
                <a:solidFill>
                  <a:srgbClr val="C00000"/>
                </a:solidFill>
                <a:latin typeface="Myriad Pro"/>
              </a:rPr>
              <a:t>Sustainability Sub-Committee </a:t>
            </a:r>
            <a:r>
              <a:rPr lang="en-GB" sz="2400" dirty="0">
                <a:latin typeface="Myriad Pro"/>
              </a:rPr>
              <a:t>in April 2021</a:t>
            </a:r>
          </a:p>
          <a:p>
            <a:r>
              <a:rPr lang="en-US" sz="2400" dirty="0"/>
              <a:t>The aim of this initiative is to promote the message that </a:t>
            </a:r>
            <a:r>
              <a:rPr lang="en-US" sz="2400" dirty="0">
                <a:solidFill>
                  <a:srgbClr val="C00000"/>
                </a:solidFill>
              </a:rPr>
              <a:t>IoT enables sustainability</a:t>
            </a:r>
            <a:r>
              <a:rPr lang="en-US" sz="2400" dirty="0"/>
              <a:t> </a:t>
            </a:r>
          </a:p>
          <a:p>
            <a:pPr lvl="1"/>
            <a:r>
              <a:rPr lang="en-US" sz="2000" dirty="0"/>
              <a:t>There are many examples - smart cities, intelligent transport, energy management, and data sharing to optimize distributed supply chains</a:t>
            </a:r>
          </a:p>
          <a:p>
            <a:r>
              <a:rPr lang="en-US" sz="2400" dirty="0"/>
              <a:t>Standardization is important to maximize the potential of sustainability</a:t>
            </a:r>
          </a:p>
          <a:p>
            <a:pPr lvl="1"/>
            <a:r>
              <a:rPr lang="en-US" sz="2000" dirty="0"/>
              <a:t>Standards enable increased interoperability, scalability, modularity, and re-use which are central tenets of the oneM2M standard </a:t>
            </a:r>
          </a:p>
          <a:p>
            <a:r>
              <a:rPr lang="en-US" sz="2400" dirty="0"/>
              <a:t>This committee will serve an important role in external communications and as a means of feeding new requirements into the oneM2M standard</a:t>
            </a:r>
          </a:p>
          <a:p>
            <a:pPr marL="0" indent="0">
              <a:buNone/>
            </a:pPr>
            <a:endParaRPr lang="en-US" sz="2000" dirty="0">
              <a:latin typeface="Myriad Pro"/>
            </a:endParaRPr>
          </a:p>
          <a:p>
            <a:endParaRPr lang="en-US" sz="2000" dirty="0">
              <a:latin typeface="Myriad Pro"/>
            </a:endParaRPr>
          </a:p>
        </p:txBody>
      </p:sp>
    </p:spTree>
    <p:extLst>
      <p:ext uri="{BB962C8B-B14F-4D97-AF65-F5344CB8AC3E}">
        <p14:creationId xmlns:p14="http://schemas.microsoft.com/office/powerpoint/2010/main" val="1755569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8BFAC06-1EAB-4C53-BEFB-D31DEDEFE31F}"/>
              </a:ext>
            </a:extLst>
          </p:cNvPr>
          <p:cNvSpPr>
            <a:spLocks noGrp="1"/>
          </p:cNvSpPr>
          <p:nvPr>
            <p:ph type="title"/>
          </p:nvPr>
        </p:nvSpPr>
        <p:spPr>
          <a:xfrm>
            <a:off x="334695" y="0"/>
            <a:ext cx="10828935" cy="1173570"/>
          </a:xfrm>
        </p:spPr>
        <p:txBody>
          <a:bodyPr>
            <a:noAutofit/>
          </a:bodyPr>
          <a:lstStyle/>
          <a:p>
            <a:r>
              <a:rPr lang="en-GB" sz="3400" dirty="0"/>
              <a:t>Overview of oneM2M Sustainability Sub-Committee</a:t>
            </a:r>
          </a:p>
        </p:txBody>
      </p:sp>
      <p:sp>
        <p:nvSpPr>
          <p:cNvPr id="5" name="Rectangle: Rounded Corners 4">
            <a:extLst>
              <a:ext uri="{FF2B5EF4-FFF2-40B4-BE49-F238E27FC236}">
                <a16:creationId xmlns:a16="http://schemas.microsoft.com/office/drawing/2014/main" id="{C5133F05-8868-4D01-858D-B059B3461816}"/>
              </a:ext>
            </a:extLst>
          </p:cNvPr>
          <p:cNvSpPr/>
          <p:nvPr/>
        </p:nvSpPr>
        <p:spPr>
          <a:xfrm>
            <a:off x="504496" y="1350753"/>
            <a:ext cx="2039007" cy="1477328"/>
          </a:xfrm>
          <a:prstGeom prst="roundRect">
            <a:avLst>
              <a:gd name="adj" fmla="val 412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t>Objectives</a:t>
            </a:r>
          </a:p>
        </p:txBody>
      </p:sp>
      <p:sp>
        <p:nvSpPr>
          <p:cNvPr id="6" name="Rectangle: Rounded Corners 5">
            <a:extLst>
              <a:ext uri="{FF2B5EF4-FFF2-40B4-BE49-F238E27FC236}">
                <a16:creationId xmlns:a16="http://schemas.microsoft.com/office/drawing/2014/main" id="{57D824A3-B2E4-44DF-836B-ED00B34D3F2E}"/>
              </a:ext>
            </a:extLst>
          </p:cNvPr>
          <p:cNvSpPr/>
          <p:nvPr/>
        </p:nvSpPr>
        <p:spPr>
          <a:xfrm>
            <a:off x="504496" y="3101994"/>
            <a:ext cx="2039007" cy="1477328"/>
          </a:xfrm>
          <a:prstGeom prst="roundRect">
            <a:avLst>
              <a:gd name="adj" fmla="val 412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t>Approach</a:t>
            </a:r>
          </a:p>
        </p:txBody>
      </p:sp>
      <p:sp>
        <p:nvSpPr>
          <p:cNvPr id="7" name="Rectangle: Rounded Corners 6">
            <a:extLst>
              <a:ext uri="{FF2B5EF4-FFF2-40B4-BE49-F238E27FC236}">
                <a16:creationId xmlns:a16="http://schemas.microsoft.com/office/drawing/2014/main" id="{84C70455-EDAB-40F6-BCE4-0230E4189755}"/>
              </a:ext>
            </a:extLst>
          </p:cNvPr>
          <p:cNvSpPr/>
          <p:nvPr/>
        </p:nvSpPr>
        <p:spPr>
          <a:xfrm>
            <a:off x="504496" y="4853235"/>
            <a:ext cx="2039007" cy="1477328"/>
          </a:xfrm>
          <a:prstGeom prst="roundRect">
            <a:avLst>
              <a:gd name="adj" fmla="val 412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t>Organization</a:t>
            </a:r>
          </a:p>
        </p:txBody>
      </p:sp>
      <p:sp>
        <p:nvSpPr>
          <p:cNvPr id="9" name="TextBox 8">
            <a:extLst>
              <a:ext uri="{FF2B5EF4-FFF2-40B4-BE49-F238E27FC236}">
                <a16:creationId xmlns:a16="http://schemas.microsoft.com/office/drawing/2014/main" id="{7B40189E-A1D3-43A3-8EE0-8D441D722BC0}"/>
              </a:ext>
            </a:extLst>
          </p:cNvPr>
          <p:cNvSpPr txBox="1"/>
          <p:nvPr/>
        </p:nvSpPr>
        <p:spPr>
          <a:xfrm>
            <a:off x="2543503" y="1461585"/>
            <a:ext cx="9474326" cy="1200329"/>
          </a:xfrm>
          <a:prstGeom prst="rect">
            <a:avLst/>
          </a:prstGeom>
          <a:noFill/>
        </p:spPr>
        <p:txBody>
          <a:bodyPr wrap="square">
            <a:spAutoFit/>
          </a:bodyPr>
          <a:lstStyle/>
          <a:p>
            <a:pPr marL="342900" indent="-342900">
              <a:buFont typeface="Arial" panose="020B0604020202020204" pitchFamily="34" charset="0"/>
              <a:buChar char="•"/>
            </a:pPr>
            <a:r>
              <a:rPr lang="en-GB" b="1" dirty="0"/>
              <a:t>Advocate the role that IoT and the oneM2M standard have with respect to sustainability</a:t>
            </a:r>
          </a:p>
          <a:p>
            <a:pPr marL="342900" indent="-342900">
              <a:buFont typeface="Arial" panose="020B0604020202020204" pitchFamily="34" charset="0"/>
              <a:buChar char="•"/>
            </a:pPr>
            <a:r>
              <a:rPr lang="en-GB" dirty="0"/>
              <a:t>Recruit new participants to oneM2M activities, going beyond standardization experts</a:t>
            </a:r>
          </a:p>
          <a:p>
            <a:pPr marL="342900" indent="-342900">
              <a:buFont typeface="Arial" panose="020B0604020202020204" pitchFamily="34" charset="0"/>
              <a:buChar char="•"/>
            </a:pPr>
            <a:r>
              <a:rPr lang="en-GB" dirty="0"/>
              <a:t>Identify requirements that may feed into oneM2M working group activities</a:t>
            </a:r>
          </a:p>
          <a:p>
            <a:pPr marL="342900" indent="-342900">
              <a:buFont typeface="Arial" panose="020B0604020202020204" pitchFamily="34" charset="0"/>
              <a:buChar char="•"/>
            </a:pPr>
            <a:r>
              <a:rPr lang="en-GB" dirty="0"/>
              <a:t>Create a market-responsive forum to promote the oneM2M standard externally</a:t>
            </a:r>
          </a:p>
        </p:txBody>
      </p:sp>
      <p:sp>
        <p:nvSpPr>
          <p:cNvPr id="10" name="TextBox 9">
            <a:extLst>
              <a:ext uri="{FF2B5EF4-FFF2-40B4-BE49-F238E27FC236}">
                <a16:creationId xmlns:a16="http://schemas.microsoft.com/office/drawing/2014/main" id="{E672EE14-B284-4FE1-AE10-10A484A39E54}"/>
              </a:ext>
            </a:extLst>
          </p:cNvPr>
          <p:cNvSpPr txBox="1"/>
          <p:nvPr/>
        </p:nvSpPr>
        <p:spPr>
          <a:xfrm>
            <a:off x="2543501" y="3144307"/>
            <a:ext cx="9282737" cy="1477328"/>
          </a:xfrm>
          <a:prstGeom prst="rect">
            <a:avLst/>
          </a:prstGeom>
          <a:noFill/>
        </p:spPr>
        <p:txBody>
          <a:bodyPr wrap="square">
            <a:spAutoFit/>
          </a:bodyPr>
          <a:lstStyle/>
          <a:p>
            <a:pPr marL="342900" indent="-342900">
              <a:buFont typeface="Arial" panose="020B0604020202020204" pitchFamily="34" charset="0"/>
              <a:buChar char="•"/>
            </a:pPr>
            <a:r>
              <a:rPr lang="en-GB" b="1" dirty="0"/>
              <a:t>Focus on the role of IoT in enabling sustainability </a:t>
            </a:r>
          </a:p>
          <a:p>
            <a:pPr marL="342900" indent="-342900">
              <a:buFont typeface="Arial" panose="020B0604020202020204" pitchFamily="34" charset="0"/>
              <a:buChar char="•"/>
            </a:pPr>
            <a:r>
              <a:rPr lang="en-GB" dirty="0"/>
              <a:t>Demonstrate a strategic commitment to sustainability</a:t>
            </a:r>
          </a:p>
          <a:p>
            <a:pPr marL="342900" indent="-342900">
              <a:buFont typeface="Arial" panose="020B0604020202020204" pitchFamily="34" charset="0"/>
              <a:buChar char="•"/>
            </a:pPr>
            <a:r>
              <a:rPr lang="en-GB" dirty="0"/>
              <a:t>Generate various content (webinars, articles, blogs, tweets, videos, etc.)</a:t>
            </a:r>
          </a:p>
          <a:p>
            <a:pPr marL="342900" indent="-342900">
              <a:buFont typeface="Arial" panose="020B0604020202020204" pitchFamily="34" charset="0"/>
              <a:buChar char="•"/>
            </a:pPr>
            <a:r>
              <a:rPr lang="en-GB" dirty="0"/>
              <a:t>Develop liaisons with other IoT sustainability initiatives </a:t>
            </a:r>
            <a:r>
              <a:rPr lang="en-GB" dirty="0">
                <a:highlight>
                  <a:srgbClr val="00FF00"/>
                </a:highlight>
              </a:rPr>
              <a:t>(e.g. AIOTI Digital for Green)</a:t>
            </a:r>
          </a:p>
          <a:p>
            <a:pPr marL="342900" indent="-342900">
              <a:buFont typeface="Arial" panose="020B0604020202020204" pitchFamily="34" charset="0"/>
              <a:buChar char="•"/>
            </a:pPr>
            <a:r>
              <a:rPr lang="en-GB" dirty="0"/>
              <a:t>Increase awareness of oneM2M capabilities that enable sustainability </a:t>
            </a:r>
          </a:p>
        </p:txBody>
      </p:sp>
      <p:sp>
        <p:nvSpPr>
          <p:cNvPr id="11" name="TextBox 10">
            <a:extLst>
              <a:ext uri="{FF2B5EF4-FFF2-40B4-BE49-F238E27FC236}">
                <a16:creationId xmlns:a16="http://schemas.microsoft.com/office/drawing/2014/main" id="{9D30A3A0-BCAF-498E-8B55-821B0B72B31B}"/>
              </a:ext>
            </a:extLst>
          </p:cNvPr>
          <p:cNvSpPr txBox="1"/>
          <p:nvPr/>
        </p:nvSpPr>
        <p:spPr>
          <a:xfrm>
            <a:off x="2543501" y="5110469"/>
            <a:ext cx="9402421" cy="923330"/>
          </a:xfrm>
          <a:prstGeom prst="rect">
            <a:avLst/>
          </a:prstGeom>
          <a:noFill/>
        </p:spPr>
        <p:txBody>
          <a:bodyPr wrap="square">
            <a:spAutoFit/>
          </a:bodyPr>
          <a:lstStyle/>
          <a:p>
            <a:pPr marL="342900" indent="-342900">
              <a:buFont typeface="Arial" panose="020B0604020202020204" pitchFamily="34" charset="0"/>
              <a:buChar char="•"/>
            </a:pPr>
            <a:r>
              <a:rPr lang="en-GB" b="1" dirty="0"/>
              <a:t>Open to both members and non-members of oneM2M</a:t>
            </a:r>
          </a:p>
          <a:p>
            <a:pPr marL="342900" indent="-342900">
              <a:buFont typeface="Arial" panose="020B0604020202020204" pitchFamily="34" charset="0"/>
              <a:buChar char="•"/>
            </a:pPr>
            <a:r>
              <a:rPr lang="en-GB" dirty="0"/>
              <a:t>Report to oneM2M SC and provide regular updates to TP and MARCOM</a:t>
            </a:r>
          </a:p>
          <a:p>
            <a:pPr marL="342900" indent="-342900">
              <a:buFont typeface="Arial" panose="020B0604020202020204" pitchFamily="34" charset="0"/>
              <a:buChar char="•"/>
            </a:pPr>
            <a:r>
              <a:rPr lang="en-GB" dirty="0"/>
              <a:t>Coordinate closely with oneM2M MARCOM to promote generated content</a:t>
            </a:r>
          </a:p>
        </p:txBody>
      </p:sp>
    </p:spTree>
    <p:extLst>
      <p:ext uri="{BB962C8B-B14F-4D97-AF65-F5344CB8AC3E}">
        <p14:creationId xmlns:p14="http://schemas.microsoft.com/office/powerpoint/2010/main" val="28826600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D6B47-1B6F-4BD5-B6F6-B4C60B2E7865}"/>
              </a:ext>
            </a:extLst>
          </p:cNvPr>
          <p:cNvSpPr>
            <a:spLocks noGrp="1"/>
          </p:cNvSpPr>
          <p:nvPr>
            <p:ph type="title"/>
          </p:nvPr>
        </p:nvSpPr>
        <p:spPr/>
        <p:txBody>
          <a:bodyPr/>
          <a:lstStyle/>
          <a:p>
            <a:r>
              <a:rPr lang="en-US">
                <a:latin typeface="Myriad Pro"/>
              </a:rPr>
              <a:t>High-level 'Next Steps'</a:t>
            </a:r>
            <a:endParaRPr lang="en-US"/>
          </a:p>
        </p:txBody>
      </p:sp>
      <p:sp>
        <p:nvSpPr>
          <p:cNvPr id="6" name="TextBox 5">
            <a:extLst>
              <a:ext uri="{FF2B5EF4-FFF2-40B4-BE49-F238E27FC236}">
                <a16:creationId xmlns:a16="http://schemas.microsoft.com/office/drawing/2014/main" id="{E266F3C5-82B2-4D95-ACD2-809EEFEA0B22}"/>
              </a:ext>
            </a:extLst>
          </p:cNvPr>
          <p:cNvSpPr txBox="1"/>
          <p:nvPr/>
        </p:nvSpPr>
        <p:spPr>
          <a:xfrm>
            <a:off x="3650672" y="1693718"/>
            <a:ext cx="7219949"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dirty="0"/>
              <a:t>Invite your organization's colleagues who are involved in sustainability</a:t>
            </a:r>
          </a:p>
          <a:p>
            <a:pPr marL="285750" indent="-285750">
              <a:buFont typeface="Arial"/>
              <a:buChar char="•"/>
            </a:pPr>
            <a:r>
              <a:rPr lang="en-US" dirty="0">
                <a:cs typeface="Calibri"/>
              </a:rPr>
              <a:t>Sustainability experts interested in leveraging IoT</a:t>
            </a:r>
          </a:p>
          <a:p>
            <a:pPr marL="285750" indent="-285750">
              <a:buFont typeface="Arial"/>
              <a:buChar char="•"/>
            </a:pPr>
            <a:r>
              <a:rPr lang="en-US" dirty="0">
                <a:cs typeface="Calibri"/>
              </a:rPr>
              <a:t>Others (Industry, Academia, Research, Government, etc.)</a:t>
            </a:r>
          </a:p>
        </p:txBody>
      </p:sp>
      <p:sp>
        <p:nvSpPr>
          <p:cNvPr id="7" name="Rectangle 6">
            <a:extLst>
              <a:ext uri="{FF2B5EF4-FFF2-40B4-BE49-F238E27FC236}">
                <a16:creationId xmlns:a16="http://schemas.microsoft.com/office/drawing/2014/main" id="{83341FEF-4B48-4A46-88B3-21453A39FEF4}"/>
              </a:ext>
            </a:extLst>
          </p:cNvPr>
          <p:cNvSpPr/>
          <p:nvPr/>
        </p:nvSpPr>
        <p:spPr>
          <a:xfrm>
            <a:off x="521276" y="1629640"/>
            <a:ext cx="3099954" cy="10390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ea typeface="+mn-lt"/>
                <a:cs typeface="+mn-lt"/>
              </a:rPr>
              <a:t>1. Planning &amp; Recruiting</a:t>
            </a:r>
          </a:p>
        </p:txBody>
      </p:sp>
      <p:sp>
        <p:nvSpPr>
          <p:cNvPr id="8" name="Rectangle 7">
            <a:extLst>
              <a:ext uri="{FF2B5EF4-FFF2-40B4-BE49-F238E27FC236}">
                <a16:creationId xmlns:a16="http://schemas.microsoft.com/office/drawing/2014/main" id="{69583BED-64DC-4B25-857B-6C0072906E9D}"/>
              </a:ext>
            </a:extLst>
          </p:cNvPr>
          <p:cNvSpPr/>
          <p:nvPr/>
        </p:nvSpPr>
        <p:spPr>
          <a:xfrm>
            <a:off x="1270286" y="3300844"/>
            <a:ext cx="5236022" cy="10304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cs typeface="Calibri"/>
              </a:rPr>
              <a:t>2. </a:t>
            </a:r>
            <a:r>
              <a:rPr lang="en-US">
                <a:ea typeface="+mn-lt"/>
                <a:cs typeface="+mn-lt"/>
              </a:rPr>
              <a:t>Raise Profile &amp; Organize Communities of Interest</a:t>
            </a:r>
          </a:p>
        </p:txBody>
      </p:sp>
      <p:sp>
        <p:nvSpPr>
          <p:cNvPr id="9" name="Rectangle 8">
            <a:extLst>
              <a:ext uri="{FF2B5EF4-FFF2-40B4-BE49-F238E27FC236}">
                <a16:creationId xmlns:a16="http://schemas.microsoft.com/office/drawing/2014/main" id="{C406E7E7-D7C8-4CBC-88EB-BC048CFEDFAF}"/>
              </a:ext>
            </a:extLst>
          </p:cNvPr>
          <p:cNvSpPr/>
          <p:nvPr/>
        </p:nvSpPr>
        <p:spPr>
          <a:xfrm>
            <a:off x="2945821" y="4954730"/>
            <a:ext cx="5844886" cy="10390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cs typeface="Calibri"/>
              </a:rPr>
              <a:t>3</a:t>
            </a:r>
            <a:r>
              <a:rPr lang="en-US">
                <a:ea typeface="+mn-lt"/>
                <a:cs typeface="+mn-lt"/>
              </a:rPr>
              <a:t>. Longer Term Initiatives</a:t>
            </a:r>
          </a:p>
        </p:txBody>
      </p:sp>
      <p:sp>
        <p:nvSpPr>
          <p:cNvPr id="10" name="TextBox 9">
            <a:extLst>
              <a:ext uri="{FF2B5EF4-FFF2-40B4-BE49-F238E27FC236}">
                <a16:creationId xmlns:a16="http://schemas.microsoft.com/office/drawing/2014/main" id="{BAE3B647-0443-4387-AA5E-DF460684B1AB}"/>
              </a:ext>
            </a:extLst>
          </p:cNvPr>
          <p:cNvSpPr txBox="1"/>
          <p:nvPr/>
        </p:nvSpPr>
        <p:spPr>
          <a:xfrm>
            <a:off x="6537482" y="3242864"/>
            <a:ext cx="5654518" cy="89255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dirty="0"/>
              <a:t>Publish short articles/example applications</a:t>
            </a:r>
          </a:p>
          <a:p>
            <a:pPr marL="285750" indent="-285750">
              <a:buFont typeface="Arial"/>
              <a:buChar char="•"/>
            </a:pPr>
            <a:r>
              <a:rPr lang="en-US" dirty="0"/>
              <a:t>Arrange webinar(s)</a:t>
            </a:r>
            <a:endParaRPr lang="en-US" dirty="0">
              <a:cs typeface="Calibri"/>
            </a:endParaRPr>
          </a:p>
          <a:p>
            <a:pPr marL="285750" indent="-285750">
              <a:buFont typeface="Arial"/>
              <a:buChar char="•"/>
            </a:pPr>
            <a:r>
              <a:rPr lang="en-US" sz="1600" dirty="0">
                <a:cs typeface="Calibri"/>
              </a:rPr>
              <a:t>Case Studies &amp; Longer-format 'thought-leadership' Papers</a:t>
            </a:r>
          </a:p>
        </p:txBody>
      </p:sp>
      <p:sp>
        <p:nvSpPr>
          <p:cNvPr id="11" name="TextBox 10">
            <a:extLst>
              <a:ext uri="{FF2B5EF4-FFF2-40B4-BE49-F238E27FC236}">
                <a16:creationId xmlns:a16="http://schemas.microsoft.com/office/drawing/2014/main" id="{C1781E1D-88DD-45AC-AFBF-B1E5CA657712}"/>
              </a:ext>
            </a:extLst>
          </p:cNvPr>
          <p:cNvSpPr txBox="1"/>
          <p:nvPr/>
        </p:nvSpPr>
        <p:spPr>
          <a:xfrm>
            <a:off x="8794171" y="4880261"/>
            <a:ext cx="3366655"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dirty="0"/>
              <a:t>Sector Liaisons</a:t>
            </a:r>
          </a:p>
          <a:p>
            <a:pPr marL="285750" indent="-285750">
              <a:buFont typeface="Arial"/>
              <a:buChar char="•"/>
            </a:pPr>
            <a:r>
              <a:rPr lang="en-US" dirty="0">
                <a:cs typeface="Calibri"/>
              </a:rPr>
              <a:t>New standardization requirements</a:t>
            </a:r>
          </a:p>
          <a:p>
            <a:pPr marL="285750" indent="-285750">
              <a:buFont typeface="Arial"/>
              <a:buChar char="•"/>
            </a:pPr>
            <a:r>
              <a:rPr lang="en-US" dirty="0">
                <a:cs typeface="Calibri"/>
              </a:rPr>
              <a:t>Pilot/Test-bed projects</a:t>
            </a:r>
          </a:p>
        </p:txBody>
      </p:sp>
      <p:sp>
        <p:nvSpPr>
          <p:cNvPr id="3" name="TextBox 2">
            <a:extLst>
              <a:ext uri="{FF2B5EF4-FFF2-40B4-BE49-F238E27FC236}">
                <a16:creationId xmlns:a16="http://schemas.microsoft.com/office/drawing/2014/main" id="{FF12607A-D1FA-41EB-BB85-17137DD50493}"/>
              </a:ext>
            </a:extLst>
          </p:cNvPr>
          <p:cNvSpPr txBox="1"/>
          <p:nvPr/>
        </p:nvSpPr>
        <p:spPr>
          <a:xfrm>
            <a:off x="8044962" y="4422531"/>
            <a:ext cx="4026876" cy="369332"/>
          </a:xfrm>
          <a:prstGeom prst="rect">
            <a:avLst/>
          </a:prstGeom>
          <a:noFill/>
        </p:spPr>
        <p:txBody>
          <a:bodyPr wrap="square" rtlCol="0">
            <a:spAutoFit/>
          </a:bodyPr>
          <a:lstStyle/>
          <a:p>
            <a:r>
              <a:rPr lang="en-US" dirty="0">
                <a:highlight>
                  <a:srgbClr val="00FF00"/>
                </a:highlight>
              </a:rPr>
              <a:t>E.g., AIOTI Digital for Green</a:t>
            </a:r>
          </a:p>
        </p:txBody>
      </p:sp>
      <p:cxnSp>
        <p:nvCxnSpPr>
          <p:cNvPr id="5" name="Straight Connector 4">
            <a:extLst>
              <a:ext uri="{FF2B5EF4-FFF2-40B4-BE49-F238E27FC236}">
                <a16:creationId xmlns:a16="http://schemas.microsoft.com/office/drawing/2014/main" id="{ABA8125B-44C1-42C2-AA62-489A9B35E5E3}"/>
              </a:ext>
            </a:extLst>
          </p:cNvPr>
          <p:cNvCxnSpPr/>
          <p:nvPr/>
        </p:nvCxnSpPr>
        <p:spPr>
          <a:xfrm>
            <a:off x="9759462" y="4739111"/>
            <a:ext cx="149469" cy="162867"/>
          </a:xfrm>
          <a:prstGeom prst="line">
            <a:avLst/>
          </a:prstGeom>
        </p:spPr>
        <p:style>
          <a:lnRef idx="1">
            <a:schemeClr val="dk1"/>
          </a:lnRef>
          <a:fillRef idx="0">
            <a:schemeClr val="dk1"/>
          </a:fillRef>
          <a:effectRef idx="0">
            <a:schemeClr val="dk1"/>
          </a:effectRef>
          <a:fontRef idx="minor">
            <a:schemeClr val="tx1"/>
          </a:fontRef>
        </p:style>
      </p:cxnSp>
      <p:sp>
        <p:nvSpPr>
          <p:cNvPr id="12" name="Rectangle: Rounded Corners 11">
            <a:extLst>
              <a:ext uri="{FF2B5EF4-FFF2-40B4-BE49-F238E27FC236}">
                <a16:creationId xmlns:a16="http://schemas.microsoft.com/office/drawing/2014/main" id="{C7283C94-6A63-4E1E-BE4C-7FE78703C1F4}"/>
              </a:ext>
            </a:extLst>
          </p:cNvPr>
          <p:cNvSpPr/>
          <p:nvPr/>
        </p:nvSpPr>
        <p:spPr>
          <a:xfrm>
            <a:off x="9125339" y="4880261"/>
            <a:ext cx="1511559" cy="338297"/>
          </a:xfrm>
          <a:prstGeom prst="roundRect">
            <a:avLst/>
          </a:prstGeom>
          <a:noFill/>
          <a:ln w="38100">
            <a:solidFill>
              <a:srgbClr val="17FC0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5216734"/>
      </p:ext>
    </p:extLst>
  </p:cSld>
  <p:clrMapOvr>
    <a:masterClrMapping/>
  </p:clrMapOvr>
</p:sld>
</file>

<file path=ppt/theme/theme1.xml><?xml version="1.0" encoding="utf-8"?>
<a:theme xmlns:a="http://schemas.openxmlformats.org/drawingml/2006/main" name="Office Theme">
  <a:themeElements>
    <a:clrScheme name="one2m">
      <a:dk1>
        <a:srgbClr val="545054"/>
      </a:dk1>
      <a:lt1>
        <a:sysClr val="window" lastClr="FFFFFF"/>
      </a:lt1>
      <a:dk2>
        <a:srgbClr val="000000"/>
      </a:dk2>
      <a:lt2>
        <a:srgbClr val="E7E6E6"/>
      </a:lt2>
      <a:accent1>
        <a:srgbClr val="C00000"/>
      </a:accent1>
      <a:accent2>
        <a:srgbClr val="545054"/>
      </a:accent2>
      <a:accent3>
        <a:srgbClr val="A5A5A5"/>
      </a:accent3>
      <a:accent4>
        <a:srgbClr val="F6921E"/>
      </a:accent4>
      <a:accent5>
        <a:srgbClr val="716896"/>
      </a:accent5>
      <a:accent6>
        <a:srgbClr val="005480"/>
      </a:accent6>
      <a:hlink>
        <a:srgbClr val="668C97"/>
      </a:hlink>
      <a:folHlink>
        <a:srgbClr val="44546A"/>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99</TotalTime>
  <Words>1845</Words>
  <Application>Microsoft Office PowerPoint</Application>
  <PresentationFormat>Widescreen</PresentationFormat>
  <Paragraphs>407</Paragraphs>
  <Slides>19</Slides>
  <Notes>10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Arial</vt:lpstr>
      <vt:lpstr>Calibri</vt:lpstr>
      <vt:lpstr>Calibri Light</vt:lpstr>
      <vt:lpstr>Myriad Pro</vt:lpstr>
      <vt:lpstr>Myriad Pro Light</vt:lpstr>
      <vt:lpstr>Times New Roman</vt:lpstr>
      <vt:lpstr>Wingdings</vt:lpstr>
      <vt:lpstr>Office Theme</vt:lpstr>
      <vt:lpstr> oneM2M Sustainability Initiative</vt:lpstr>
      <vt:lpstr>Agenda</vt:lpstr>
      <vt:lpstr>oneM2M Partnership Project</vt:lpstr>
      <vt:lpstr>Developers use platform tools to build and support IoT systems</vt:lpstr>
      <vt:lpstr>oneM2M Common Services “Toolkit”</vt:lpstr>
      <vt:lpstr>oneM2M links distributed components and technologies in end-to-end IoT systems</vt:lpstr>
      <vt:lpstr>oneM2M's Sustainability Initiative</vt:lpstr>
      <vt:lpstr>Overview of oneM2M Sustainability Sub-Committee</vt:lpstr>
      <vt:lpstr>High-level 'Next Steps'</vt:lpstr>
      <vt:lpstr>oneM2M Sustainability Sub-committee Work Plan</vt:lpstr>
      <vt:lpstr>How to get involved</vt:lpstr>
      <vt:lpstr>Q&amp;A</vt:lpstr>
      <vt:lpstr>Backup</vt:lpstr>
      <vt:lpstr>oneM2M Key-events Timeline</vt:lpstr>
      <vt:lpstr>oneM2M Adoption is Global</vt:lpstr>
      <vt:lpstr>Organization</vt:lpstr>
      <vt:lpstr>oneM2M Breaks Down the Silos </vt:lpstr>
      <vt:lpstr>oneM2M Feature Summary by Release</vt:lpstr>
      <vt:lpstr>For more information …</vt:lpstr>
    </vt:vector>
  </TitlesOfParts>
  <Company>iconectiv</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Swedlund, Nils</dc:creator>
  <cp:lastModifiedBy>Dale06</cp:lastModifiedBy>
  <cp:revision>174</cp:revision>
  <dcterms:created xsi:type="dcterms:W3CDTF">2017-09-21T15:46:31Z</dcterms:created>
  <dcterms:modified xsi:type="dcterms:W3CDTF">2021-05-27T12:37:49Z</dcterms:modified>
</cp:coreProperties>
</file>