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6" r:id="rId5"/>
    <p:sldId id="277" r:id="rId6"/>
    <p:sldId id="299" r:id="rId7"/>
    <p:sldId id="298" r:id="rId8"/>
    <p:sldId id="301" r:id="rId9"/>
    <p:sldId id="302" r:id="rId10"/>
    <p:sldId id="287" r:id="rId11"/>
    <p:sldId id="292" r:id="rId12"/>
    <p:sldId id="289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Figueredo" initials="KF" lastIdx="1" clrIdx="0">
    <p:extLst>
      <p:ext uri="{19B8F6BF-5375-455C-9EA6-DF929625EA0E}">
        <p15:presenceInfo xmlns:p15="http://schemas.microsoft.com/office/powerpoint/2012/main" userId="0ac35af2d6dc688c" providerId="Windows Live"/>
      </p:ext>
    </p:extLst>
  </p:cmAuthor>
  <p:cmAuthor id="2" name="Ken Figueredo (Consultant)" initials="K(" lastIdx="1" clrIdx="1">
    <p:extLst>
      <p:ext uri="{19B8F6BF-5375-455C-9EA6-DF929625EA0E}">
        <p15:presenceInfo xmlns:p15="http://schemas.microsoft.com/office/powerpoint/2012/main" userId="S::ken.figueredo@interdigital.com::340bdc6f-c442-4f4b-929b-45575de3f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7" autoAdjust="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Sheet1!$A$2:$A$17</cx:f>
        <cx:lvl ptCount="16">
          <cx:pt idx="0">Energy in industry</cx:pt>
          <cx:pt idx="1">Energy in buildings (electricity and heat)</cx:pt>
          <cx:pt idx="2">Forest Land</cx:pt>
          <cx:pt idx="3">Unallocated fuel combustion</cx:pt>
          <cx:pt idx="4">Fugitive emissions from energy</cx:pt>
          <cx:pt idx="5">Livestock &amp; Manure</cx:pt>
          <cx:pt idx="6">Agricultural Soils</cx:pt>
          <cx:pt idx="7">Crop Burning</cx:pt>
          <cx:pt idx="8">Cement</cx:pt>
          <cx:pt idx="9">Chemical &amp; petrochemical (industrial)</cx:pt>
          <cx:pt idx="10">Transport</cx:pt>
          <cx:pt idx="11">Landfills</cx:pt>
          <cx:pt idx="12">Energy in Agri &amp; Fishing</cx:pt>
          <cx:pt idx="13">Crop land</cx:pt>
          <cx:pt idx="14">Rice Cultiv-ation</cx:pt>
          <cx:pt idx="15">Waste Water</cx:pt>
        </cx:lvl>
        <cx:lvl ptCount="0"/>
        <cx:lvl ptCount="0"/>
      </cx:strDim>
      <cx:numDim type="size">
        <cx:f>Sheet1!$B$2:$B$17</cx:f>
        <cx:lvl ptCount="16" formatCode="0%">
          <cx:pt idx="0">0.24199999999999999</cx:pt>
          <cx:pt idx="1">0.17499999999999999</cx:pt>
          <cx:pt idx="2">0.022000000000000002</cx:pt>
          <cx:pt idx="3">0.078</cx:pt>
          <cx:pt idx="4">0.057999999999999996</cx:pt>
          <cx:pt idx="5">0.057999999999999996</cx:pt>
          <cx:pt idx="6">0.040999999999999995</cx:pt>
          <cx:pt idx="7">0.035000000000000003</cx:pt>
          <cx:pt idx="8">0.029999999999999999</cx:pt>
          <cx:pt idx="9">0.022000000000000002</cx:pt>
          <cx:pt idx="10">0.16200000000000001</cx:pt>
          <cx:pt idx="11">0.019</cx:pt>
          <cx:pt idx="12">0.017000000000000001</cx:pt>
          <cx:pt idx="13">0.013999999999999999</cx:pt>
          <cx:pt idx="14">0.013000000000000001</cx:pt>
          <cx:pt idx="15">0.013000000000000001</cx:pt>
        </cx:lvl>
      </cx:numDim>
    </cx:data>
  </cx:chartData>
  <cx:chart>
    <cx:plotArea>
      <cx:plotAreaRegion>
        <cx:series layoutId="treemap" uniqueId="{A8E3F3BF-6A2A-4811-8BA3-D97C5A0DE4E3}">
          <cx:tx>
            <cx:txData>
              <cx:f>Sheet1!$B$1</cx:f>
              <cx:v>Series1</cx:v>
            </cx:txData>
          </cx:tx>
          <cx:dataLabels pos="inEnd">
            <cx:visibility seriesName="0" categoryName="1" value="1"/>
            <cx:separator>,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08-06-2021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Link to Report - https://wedocs.unep.org/bitstream/handle/20.500.11822/27627/MeaProg2019.pdf?sequence=1&amp;isAllowed=y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See Figure 1 in report for composition of measures used to evaluate progress against each SDG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479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62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F77B7-F5D2-4430-B644-C3C23413CF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6970"/>
            <a:ext cx="24915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BDBC68-9E3C-43BC-AA81-94AA9EBF4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6970"/>
            <a:ext cx="24915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A7D21F-51CB-45DC-9A24-015A7F7FA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436970"/>
            <a:ext cx="24915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CE169-5B2B-4D1C-A8A1-B2E04F355F4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85" y="141877"/>
            <a:ext cx="1233319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iot-news/676-onem2m-launches-new-initiative-to-promote-sustainability-via-iot-technologies-and-open-standard-systems" TargetMode="External"/><Relationship Id="rId2" Type="http://schemas.openxmlformats.org/officeDocument/2006/relationships/hyperlink" Target="mailto:ONEM2M_SSC@LIST.ONEM2M.OR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rchitectureandgovernance.com/app-tech/using-iot-to-promote-sustainability/" TargetMode="External"/><Relationship Id="rId4" Type="http://schemas.openxmlformats.org/officeDocument/2006/relationships/hyperlink" Target="https://onem2m.org/membership/executive-viewpoints/681-onem2m-promotes-interoperability-scalability-modularity-and-re-use-which-are-core-principles-of-sustainabili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urworldindata.org/emissions-by-sector?country=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strategy/priorities-2019-2024/european-green-deal_en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unep.org/resources/report/measuring-progress-towards-achieving-environmental-dimension-sdgs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337BE38-D8F0-414D-B853-6974E94C3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Sustainability and IoT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A9F35D3-D76C-4801-B397-045CBD3A4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Overview of oneM2M Sustainability Initiative</a:t>
            </a:r>
          </a:p>
          <a:p>
            <a:endParaRPr lang="en-GB"/>
          </a:p>
          <a:p>
            <a:r>
              <a:rPr lang="en-GB">
                <a:highlight>
                  <a:srgbClr val="0000FF"/>
                </a:highlight>
              </a:rPr>
              <a:t>INSERT PRESENTER NAME</a:t>
            </a:r>
          </a:p>
          <a:p>
            <a:r>
              <a:rPr lang="en-GB">
                <a:highlight>
                  <a:srgbClr val="0000FF"/>
                </a:highlight>
              </a:rPr>
              <a:t>DATE AND LOCATION</a:t>
            </a:r>
          </a:p>
        </p:txBody>
      </p:sp>
    </p:spTree>
    <p:extLst>
      <p:ext uri="{BB962C8B-B14F-4D97-AF65-F5344CB8AC3E}">
        <p14:creationId xmlns:p14="http://schemas.microsoft.com/office/powerpoint/2010/main" val="307534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671D5-BAC8-47B2-B74A-21BF5F4B9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14149"/>
            <a:ext cx="5157787" cy="823912"/>
          </a:xfrm>
        </p:spPr>
        <p:txBody>
          <a:bodyPr/>
          <a:lstStyle/>
          <a:p>
            <a:r>
              <a:rPr lang="en-US" dirty="0">
                <a:latin typeface="Myriad Pro" panose="020B0503030403020204" charset="0"/>
                <a:cs typeface="Calibri"/>
              </a:rPr>
              <a:t>Get in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90A7-AF18-4AFB-BAB2-87F6EF9287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GB" sz="2400" dirty="0">
                <a:latin typeface="Myriad Pro" panose="020B0503030403020204" charset="0"/>
                <a:ea typeface="+mn-lt"/>
                <a:cs typeface="+mn-lt"/>
                <a:hlinkClick r:id="rId2"/>
              </a:rPr>
              <a:t>ONEM2M_SSC@LIST.ONEM2M.ORG</a:t>
            </a:r>
            <a:endParaRPr lang="en-US" sz="2400" dirty="0">
              <a:latin typeface="Myriad Pro" panose="020B0503030403020204" charset="0"/>
              <a:cs typeface="Calibri"/>
            </a:endParaRPr>
          </a:p>
          <a:p>
            <a:endParaRPr lang="en-GB" dirty="0">
              <a:latin typeface="Myriad Pro" panose="020B0503030403020204" charset="0"/>
            </a:endParaRPr>
          </a:p>
          <a:p>
            <a:endParaRPr lang="en-GB" dirty="0">
              <a:latin typeface="Myriad Pro" panose="020B050303040302020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64950-D524-4D27-9953-D7CC2495C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14149"/>
            <a:ext cx="5183188" cy="823912"/>
          </a:xfrm>
        </p:spPr>
        <p:txBody>
          <a:bodyPr/>
          <a:lstStyle/>
          <a:p>
            <a:r>
              <a:rPr lang="en-US">
                <a:latin typeface="Myriad Pro" panose="020B0503030403020204" charset="0"/>
                <a:cs typeface="Calibri"/>
              </a:rPr>
              <a:t>Follow our work</a:t>
            </a:r>
            <a:endParaRPr lang="en-US">
              <a:latin typeface="Myriad Pro" panose="020B050303040302020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09FEA-ED3E-4E87-A96C-04E347E1A9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indent="-182880">
              <a:lnSpc>
                <a:spcPct val="120000"/>
              </a:lnSpc>
            </a:pPr>
            <a:r>
              <a:rPr lang="en-US" dirty="0">
                <a:latin typeface="Myriad Pro" panose="020B0503030403020204" charset="0"/>
                <a:cs typeface="Calibri"/>
              </a:rPr>
              <a:t>oneM2M </a:t>
            </a:r>
            <a:r>
              <a:rPr lang="en-US" dirty="0">
                <a:latin typeface="Myriad Pro" panose="020B0503030403020204" charset="0"/>
                <a:cs typeface="Calibri"/>
                <a:hlinkClick r:id="rId3"/>
              </a:rPr>
              <a:t>press release</a:t>
            </a:r>
            <a:r>
              <a:rPr lang="en-US" dirty="0">
                <a:latin typeface="Myriad Pro" panose="020B0503030403020204" charset="0"/>
                <a:cs typeface="Calibri"/>
              </a:rPr>
              <a:t> on sustainability initiative</a:t>
            </a:r>
          </a:p>
          <a:p>
            <a:pPr indent="-182880">
              <a:lnSpc>
                <a:spcPct val="120000"/>
              </a:lnSpc>
            </a:pPr>
            <a:endParaRPr lang="en-US" dirty="0">
              <a:latin typeface="Myriad Pro" panose="020B0503030403020204" charset="0"/>
              <a:cs typeface="Calibri"/>
            </a:endParaRPr>
          </a:p>
          <a:p>
            <a:pPr indent="-182880">
              <a:lnSpc>
                <a:spcPct val="120000"/>
              </a:lnSpc>
            </a:pPr>
            <a:r>
              <a:rPr lang="en-US" dirty="0">
                <a:latin typeface="Myriad Pro" panose="020B0503030403020204" charset="0"/>
                <a:cs typeface="Calibri"/>
                <a:hlinkClick r:id="rId4"/>
              </a:rPr>
              <a:t>Viewpoint article on sustainability</a:t>
            </a:r>
            <a:r>
              <a:rPr lang="en-US" dirty="0">
                <a:latin typeface="Myriad Pro" panose="020B0503030403020204" charset="0"/>
                <a:cs typeface="Calibri"/>
              </a:rPr>
              <a:t>, Dale Seed of Convida Wireless</a:t>
            </a:r>
          </a:p>
          <a:p>
            <a:pPr indent="-182880">
              <a:lnSpc>
                <a:spcPct val="120000"/>
              </a:lnSpc>
            </a:pPr>
            <a:endParaRPr lang="en-US" dirty="0">
              <a:latin typeface="Myriad Pro" panose="020B0503030403020204" charset="0"/>
              <a:cs typeface="Calibri"/>
            </a:endParaRPr>
          </a:p>
          <a:p>
            <a:pPr indent="-182880">
              <a:lnSpc>
                <a:spcPct val="120000"/>
              </a:lnSpc>
            </a:pPr>
            <a:r>
              <a:rPr lang="en-US" dirty="0">
                <a:latin typeface="Myriad Pro" panose="020B0503030403020204" charset="0"/>
                <a:cs typeface="Calibri"/>
                <a:hlinkClick r:id="rId4"/>
              </a:rPr>
              <a:t>IoT standardization and sustainability</a:t>
            </a:r>
            <a:r>
              <a:rPr lang="en-US" dirty="0">
                <a:latin typeface="Myriad Pro" panose="020B0503030403020204" charset="0"/>
                <a:cs typeface="Calibri"/>
              </a:rPr>
              <a:t>, Girish Ramachandran of TCS</a:t>
            </a:r>
            <a:endParaRPr lang="en-US" dirty="0">
              <a:latin typeface="Myriad Pro" panose="020B0503030403020204" charset="0"/>
              <a:cs typeface="Calibri"/>
              <a:hlinkClick r:id="rId4"/>
            </a:endParaRPr>
          </a:p>
          <a:p>
            <a:pPr indent="-182880">
              <a:lnSpc>
                <a:spcPct val="120000"/>
              </a:lnSpc>
            </a:pPr>
            <a:endParaRPr lang="en-US" dirty="0">
              <a:latin typeface="Myriad Pro" panose="020B0503030403020204" charset="0"/>
              <a:cs typeface="Calibri"/>
            </a:endParaRPr>
          </a:p>
          <a:p>
            <a:pPr indent="-182880">
              <a:lnSpc>
                <a:spcPct val="120000"/>
              </a:lnSpc>
            </a:pPr>
            <a:r>
              <a:rPr lang="en-US" dirty="0">
                <a:latin typeface="Myriad Pro" panose="020B0503030403020204" charset="0"/>
                <a:cs typeface="Calibri"/>
                <a:hlinkClick r:id="rId5"/>
              </a:rPr>
              <a:t>Using IoT to Promote Sustainability</a:t>
            </a:r>
            <a:r>
              <a:rPr lang="en-US" dirty="0">
                <a:latin typeface="Myriad Pro" panose="020B0503030403020204" charset="0"/>
                <a:cs typeface="Calibri"/>
              </a:rPr>
              <a:t>, Ken Figueredo representing oneM2M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937973-FF7E-4A0E-814C-B6ED0BD3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58538" cy="1173570"/>
          </a:xfrm>
        </p:spPr>
        <p:txBody>
          <a:bodyPr>
            <a:normAutofit/>
          </a:bodyPr>
          <a:lstStyle/>
          <a:p>
            <a:r>
              <a:rPr lang="en-GB" sz="3200">
                <a:latin typeface="Myriad Pro"/>
              </a:rPr>
              <a:t>How to get involved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4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F623A3-A99A-4C7D-8764-83F12C14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246218" cy="1173570"/>
          </a:xfrm>
        </p:spPr>
        <p:txBody>
          <a:bodyPr>
            <a:noAutofit/>
          </a:bodyPr>
          <a:lstStyle/>
          <a:p>
            <a:r>
              <a:rPr lang="en-GB" sz="2800"/>
              <a:t>Sustainability has a strong influence on government policy and business strategy across the world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EF0DD-DCE6-4352-A666-5893069D2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5" y="1640223"/>
            <a:ext cx="4147538" cy="2111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8FD18C-2B0D-437F-B4B8-96231535A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479" y="1789215"/>
            <a:ext cx="6080514" cy="16961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6FCE768-6DCF-4DFB-B80E-BFB91C5F675A}"/>
              </a:ext>
            </a:extLst>
          </p:cNvPr>
          <p:cNvGrpSpPr/>
          <p:nvPr/>
        </p:nvGrpSpPr>
        <p:grpSpPr>
          <a:xfrm>
            <a:off x="422941" y="4261928"/>
            <a:ext cx="5241177" cy="1214232"/>
            <a:chOff x="1200707" y="5186685"/>
            <a:chExt cx="5241177" cy="12142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CC6876-6CCF-42D2-9FF1-09D064101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707" y="5186685"/>
              <a:ext cx="3548082" cy="607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A59CE6-E05C-49D8-B085-BCBDCB1F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707" y="5793801"/>
              <a:ext cx="5241177" cy="60711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DE7994A-8D55-4E99-936A-0D90B8F17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87" y="4318380"/>
            <a:ext cx="4027998" cy="10507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78D26F-C449-48BF-9F9D-5625F94DB301}"/>
              </a:ext>
            </a:extLst>
          </p:cNvPr>
          <p:cNvSpPr txBox="1"/>
          <p:nvPr/>
        </p:nvSpPr>
        <p:spPr>
          <a:xfrm>
            <a:off x="266821" y="1166789"/>
            <a:ext cx="4709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UN Sustainable Development Goals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300994-ADD7-40A4-BA85-31F6739CB75A}"/>
              </a:ext>
            </a:extLst>
          </p:cNvPr>
          <p:cNvSpPr txBox="1"/>
          <p:nvPr/>
        </p:nvSpPr>
        <p:spPr>
          <a:xfrm>
            <a:off x="5511645" y="1166789"/>
            <a:ext cx="6680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Boston Consulting Group on Sustainability Strategy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120C8A-AF0E-442E-8A49-CD38047638B9}"/>
              </a:ext>
            </a:extLst>
          </p:cNvPr>
          <p:cNvSpPr txBox="1"/>
          <p:nvPr/>
        </p:nvSpPr>
        <p:spPr>
          <a:xfrm>
            <a:off x="3822724" y="3870333"/>
            <a:ext cx="4398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National Sustainability Initiatives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D89527-1736-4311-B48F-07AFE31C2E70}"/>
              </a:ext>
            </a:extLst>
          </p:cNvPr>
          <p:cNvCxnSpPr/>
          <p:nvPr/>
        </p:nvCxnSpPr>
        <p:spPr>
          <a:xfrm>
            <a:off x="601617" y="3912328"/>
            <a:ext cx="11075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7281FB6-25EF-4105-9B7A-AD8D447968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937" y="5642730"/>
            <a:ext cx="7096125" cy="733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668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16CE-DFB9-4ECB-A963-9BD10E98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97595" cy="117357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Myriad Pro"/>
              </a:rPr>
              <a:t>GHG emissions highlight key sectors to improve sustainability </a:t>
            </a:r>
            <a:endParaRPr lang="en-GB" sz="2800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D1B30487-C95A-4316-8A7A-B16ADD5CF10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79537407"/>
                  </p:ext>
                </p:extLst>
              </p:nvPr>
            </p:nvGraphicFramePr>
            <p:xfrm>
              <a:off x="2647508" y="1173570"/>
              <a:ext cx="9472535" cy="53548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D1B30487-C95A-4316-8A7A-B16ADD5CF1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7508" y="1173570"/>
                <a:ext cx="9472535" cy="5354821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D693BE1-45D3-44CA-BE51-FDF20187D513}"/>
              </a:ext>
            </a:extLst>
          </p:cNvPr>
          <p:cNvSpPr txBox="1"/>
          <p:nvPr/>
        </p:nvSpPr>
        <p:spPr>
          <a:xfrm>
            <a:off x="130476" y="1411929"/>
            <a:ext cx="2562611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545054"/>
                </a:solidFill>
                <a:latin typeface="Myriad Pro"/>
                <a:cs typeface="Calibri"/>
              </a:rPr>
              <a:t>Global Greenhouse Gas (GHG) Emissions </a:t>
            </a:r>
          </a:p>
          <a:p>
            <a:pPr algn="ctr"/>
            <a:r>
              <a:rPr lang="en-US" sz="2400" b="1" dirty="0">
                <a:solidFill>
                  <a:srgbClr val="545054"/>
                </a:solidFill>
                <a:latin typeface="Myriad Pro"/>
                <a:cs typeface="Calibri"/>
              </a:rPr>
              <a:t>by Sector</a:t>
            </a:r>
          </a:p>
          <a:p>
            <a:pPr algn="ctr"/>
            <a:endParaRPr lang="en-US" sz="2400" b="1" dirty="0">
              <a:latin typeface="Myriad Pro"/>
              <a:ea typeface="+mj-ea"/>
              <a:cs typeface="Calibri"/>
            </a:endParaRPr>
          </a:p>
          <a:p>
            <a:pPr algn="ctr"/>
            <a:r>
              <a:rPr lang="en-US" dirty="0">
                <a:latin typeface="Myriad Pro"/>
                <a:ea typeface="+mj-ea"/>
                <a:cs typeface="Calibri"/>
              </a:rPr>
              <a:t>"Industry, buildings &amp; transport represent over 70% of GHG emissions"</a:t>
            </a:r>
          </a:p>
          <a:p>
            <a:pPr algn="ctr"/>
            <a:endParaRPr lang="en-US" dirty="0">
              <a:latin typeface="Myriad Pro"/>
              <a:ea typeface="+mj-ea"/>
              <a:cs typeface="Calibri"/>
            </a:endParaRPr>
          </a:p>
          <a:p>
            <a:pPr algn="ctr"/>
            <a:endParaRPr lang="en-US" dirty="0">
              <a:latin typeface="Myriad Pro"/>
              <a:ea typeface="+mn-lt"/>
              <a:cs typeface="+mn-lt"/>
            </a:endParaRPr>
          </a:p>
          <a:p>
            <a:pPr algn="ctr"/>
            <a:endParaRPr lang="en-US" sz="800" dirty="0">
              <a:latin typeface="Myriad Pro"/>
              <a:ea typeface="+mn-lt"/>
              <a:cs typeface="+mn-lt"/>
            </a:endParaRPr>
          </a:p>
          <a:p>
            <a:r>
              <a:rPr lang="en-US" sz="800" i="1" dirty="0">
                <a:ea typeface="+mn-lt"/>
                <a:cs typeface="+mn-lt"/>
              </a:rPr>
              <a:t>Source: Our World in Data </a:t>
            </a:r>
            <a:endParaRPr lang="en-US" sz="800" dirty="0">
              <a:ea typeface="+mn-lt"/>
              <a:cs typeface="+mn-lt"/>
            </a:endParaRPr>
          </a:p>
          <a:p>
            <a:r>
              <a:rPr lang="en-US" sz="800" i="1" dirty="0">
                <a:ea typeface="+mn-lt"/>
                <a:cs typeface="+mn-lt"/>
              </a:rPr>
              <a:t>                </a:t>
            </a:r>
            <a:r>
              <a:rPr lang="en-US" sz="800" i="1" dirty="0">
                <a:ea typeface="+mn-lt"/>
                <a:cs typeface="+mn-lt"/>
                <a:hlinkClick r:id="rId4"/>
              </a:rPr>
              <a:t>Where do global greenhouse gases come from?</a:t>
            </a:r>
            <a:r>
              <a:rPr lang="en-US" sz="800" i="1" dirty="0">
                <a:ea typeface="+mn-lt"/>
                <a:cs typeface="+mn-lt"/>
              </a:rPr>
              <a:t> </a:t>
            </a:r>
          </a:p>
          <a:p>
            <a:endParaRPr lang="en-US" sz="800" i="1" dirty="0">
              <a:ea typeface="+mn-lt"/>
              <a:cs typeface="+mn-lt"/>
            </a:endParaRPr>
          </a:p>
          <a:p>
            <a:r>
              <a:rPr lang="en-US" sz="800" i="1" dirty="0">
                <a:ea typeface="+mn-lt"/>
                <a:cs typeface="+mn-lt"/>
              </a:rPr>
              <a:t>Note: Grassland category (not shown) accounts for &lt;1%</a:t>
            </a:r>
            <a:endParaRPr lang="en-US" sz="800" dirty="0">
              <a:ea typeface="+mn-lt"/>
              <a:cs typeface="+mn-lt"/>
            </a:endParaRPr>
          </a:p>
          <a:p>
            <a:pPr algn="ctr"/>
            <a:endParaRPr lang="en-US" dirty="0">
              <a:latin typeface="Myriad Pro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77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E1DB-DE8B-41FC-B34F-C3CC94A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55602" cy="117357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Myriad Pro"/>
              </a:rPr>
              <a:t>The recent action plan for the EU's Green Deal identifies six priorities to address sustainability challenges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A92D20-8C84-4789-9B1B-0A095B31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3881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en-GB" dirty="0">
                <a:latin typeface="Myriad Pro"/>
                <a:cs typeface="Calibri"/>
              </a:rPr>
              <a:t>Investing in environmentally friendly technologies</a:t>
            </a:r>
            <a:endParaRPr lang="en-US" dirty="0">
              <a:latin typeface="Myriad Pro"/>
              <a:cs typeface="Calibri"/>
            </a:endParaRP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GB" dirty="0">
                <a:latin typeface="Myriad Pro"/>
                <a:cs typeface="Calibri"/>
              </a:rPr>
              <a:t>Supporting industry to innovate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GB" dirty="0">
                <a:latin typeface="Myriad Pro"/>
                <a:cs typeface="Calibri"/>
              </a:rPr>
              <a:t>Rolling out cleaner, cheaper and healthier forms of private and public transport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GB" dirty="0">
                <a:latin typeface="Myriad Pro"/>
                <a:cs typeface="Calibri"/>
              </a:rPr>
              <a:t>Decarbonising the energy sector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GB" dirty="0">
                <a:latin typeface="Myriad Pro"/>
                <a:cs typeface="Calibri"/>
              </a:rPr>
              <a:t>Ensuring buildings are more energy efficient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GB" dirty="0">
                <a:latin typeface="Myriad Pro"/>
                <a:cs typeface="Calibri"/>
              </a:rPr>
              <a:t>Working with international partners to improve global environmental standards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endParaRPr lang="en-GB" sz="5400" b="1" dirty="0">
              <a:cs typeface="Calibri"/>
            </a:endParaRPr>
          </a:p>
          <a:p>
            <a:pPr marL="514350" indent="-514350">
              <a:buClr>
                <a:schemeClr val="tx1"/>
              </a:buClr>
              <a:buAutoNum type="arabicPeriod"/>
            </a:pPr>
            <a:endParaRPr lang="en-GB" sz="5400" b="1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AF23D-6150-452F-BBD5-DFBC3C81DFA7}"/>
              </a:ext>
            </a:extLst>
          </p:cNvPr>
          <p:cNvSpPr txBox="1"/>
          <p:nvPr/>
        </p:nvSpPr>
        <p:spPr>
          <a:xfrm>
            <a:off x="444795" y="5991446"/>
            <a:ext cx="354064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i="1">
                <a:latin typeface="Myriad Pro"/>
              </a:rPr>
              <a:t>SOURCE</a:t>
            </a:r>
            <a:r>
              <a:rPr lang="en-US" sz="800" i="1">
                <a:latin typeface="Myriad Pro"/>
                <a:cs typeface="Calibri"/>
              </a:rPr>
              <a:t>: </a:t>
            </a:r>
            <a:r>
              <a:rPr lang="en-US" sz="800" i="1">
                <a:latin typeface="Myriad Pro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European Green Deal</a:t>
            </a:r>
            <a:endParaRPr lang="en-US" sz="800" i="1">
              <a:latin typeface="Myriad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16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0B02-C296-40C0-A508-6E754B2C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998588" cy="1173570"/>
          </a:xfrm>
        </p:spPr>
        <p:txBody>
          <a:bodyPr>
            <a:noAutofit/>
          </a:bodyPr>
          <a:lstStyle/>
          <a:p>
            <a:r>
              <a:rPr lang="en-US" sz="2800">
                <a:latin typeface="Myriad Pro"/>
              </a:rPr>
              <a:t>Improvements depend on remote sensing, resource management and environmentally sound technologies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B7BDC4-EE52-4E3E-A3B6-666CCB263C59}"/>
              </a:ext>
            </a:extLst>
          </p:cNvPr>
          <p:cNvSpPr txBox="1"/>
          <p:nvPr/>
        </p:nvSpPr>
        <p:spPr>
          <a:xfrm>
            <a:off x="107018" y="6263943"/>
            <a:ext cx="811392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i="1" dirty="0">
                <a:solidFill>
                  <a:srgbClr val="545054"/>
                </a:solidFill>
                <a:latin typeface="Myriad Pro"/>
                <a:cs typeface="Calibri"/>
              </a:rPr>
              <a:t>Source: UN Environment Program report on </a:t>
            </a:r>
            <a:r>
              <a:rPr lang="en-US" sz="900" i="1" dirty="0">
                <a:solidFill>
                  <a:srgbClr val="545054"/>
                </a:solidFill>
                <a:latin typeface="Myriad Pro"/>
                <a:cs typeface="Calibri"/>
                <a:hlinkClick r:id="rId3"/>
              </a:rPr>
              <a:t>Measuring Progress: Towards Achieving the Environmental Dimension of the SDGS (2019)</a:t>
            </a:r>
            <a:endParaRPr lang="en-US" sz="900" i="1" dirty="0">
              <a:solidFill>
                <a:srgbClr val="545054"/>
              </a:solidFill>
              <a:latin typeface="Myriad Pro"/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8C7F0C-1E9B-4E9B-9EC8-B7DC0427F6A6}"/>
              </a:ext>
            </a:extLst>
          </p:cNvPr>
          <p:cNvGrpSpPr/>
          <p:nvPr/>
        </p:nvGrpSpPr>
        <p:grpSpPr>
          <a:xfrm>
            <a:off x="107018" y="1237952"/>
            <a:ext cx="12053794" cy="5025991"/>
            <a:chOff x="107018" y="1237952"/>
            <a:chExt cx="12053794" cy="50259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2E601B-50A8-4812-8CEA-594905530595}"/>
                </a:ext>
              </a:extLst>
            </p:cNvPr>
            <p:cNvSpPr/>
            <p:nvPr/>
          </p:nvSpPr>
          <p:spPr>
            <a:xfrm>
              <a:off x="107018" y="1237952"/>
              <a:ext cx="12053794" cy="5025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F67E3B1C-61D8-4025-A4D7-0C2FE478C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005" y="1678196"/>
              <a:ext cx="1198563" cy="1198563"/>
            </a:xfrm>
            <a:prstGeom prst="rect">
              <a:avLst/>
            </a:prstGeom>
          </p:spPr>
        </p:pic>
        <p:pic>
          <p:nvPicPr>
            <p:cNvPr id="6" name="Picture 4" descr="Icon&#10;&#10;Description automatically generated">
              <a:extLst>
                <a:ext uri="{FF2B5EF4-FFF2-40B4-BE49-F238E27FC236}">
                  <a16:creationId xmlns:a16="http://schemas.microsoft.com/office/drawing/2014/main" id="{7CD55B8A-3F61-4BD1-AD10-C7F38466D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9830" y="1678196"/>
              <a:ext cx="1198563" cy="1198563"/>
            </a:xfrm>
            <a:prstGeom prst="rect">
              <a:avLst/>
            </a:prstGeom>
          </p:spPr>
        </p:pic>
        <p:pic>
          <p:nvPicPr>
            <p:cNvPr id="8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727D097-2E52-4DED-8873-E10244399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5067" y="1678196"/>
              <a:ext cx="1198563" cy="1198563"/>
            </a:xfrm>
            <a:prstGeom prst="rect">
              <a:avLst/>
            </a:prstGeom>
          </p:spPr>
        </p:pic>
        <p:pic>
          <p:nvPicPr>
            <p:cNvPr id="10" name="Picture 6" descr="Icon&#10;&#10;Description automatically generated">
              <a:extLst>
                <a:ext uri="{FF2B5EF4-FFF2-40B4-BE49-F238E27FC236}">
                  <a16:creationId xmlns:a16="http://schemas.microsoft.com/office/drawing/2014/main" id="{9E88BA43-7F26-4D68-B249-FCD11C020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1892" y="1678196"/>
              <a:ext cx="1198563" cy="1198563"/>
            </a:xfrm>
            <a:prstGeom prst="rect">
              <a:avLst/>
            </a:prstGeom>
          </p:spPr>
        </p:pic>
        <p:pic>
          <p:nvPicPr>
            <p:cNvPr id="12" name="Picture 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B85EA3C8-861C-4216-A26F-20A5A3821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18717" y="1678196"/>
              <a:ext cx="1198563" cy="1198563"/>
            </a:xfrm>
            <a:prstGeom prst="rect">
              <a:avLst/>
            </a:prstGeom>
          </p:spPr>
        </p:pic>
        <p:pic>
          <p:nvPicPr>
            <p:cNvPr id="14" name="Picture 8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E068E2BD-4BB8-4BB0-AA60-6768C8200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85542" y="1678196"/>
              <a:ext cx="1198563" cy="1198563"/>
            </a:xfrm>
            <a:prstGeom prst="rect">
              <a:avLst/>
            </a:prstGeom>
          </p:spPr>
        </p:pic>
        <p:pic>
          <p:nvPicPr>
            <p:cNvPr id="16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5C2C9C1-8B20-4872-A691-EB3DFCB73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52367" y="1678196"/>
              <a:ext cx="1198563" cy="1198563"/>
            </a:xfrm>
            <a:prstGeom prst="rect">
              <a:avLst/>
            </a:prstGeom>
          </p:spPr>
        </p:pic>
        <p:pic>
          <p:nvPicPr>
            <p:cNvPr id="18" name="Picture 10" descr="Icon&#10;&#10;Description automatically generated">
              <a:extLst>
                <a:ext uri="{FF2B5EF4-FFF2-40B4-BE49-F238E27FC236}">
                  <a16:creationId xmlns:a16="http://schemas.microsoft.com/office/drawing/2014/main" id="{C3459446-AADA-45B9-951E-1EAC1D8F8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419192" y="1678196"/>
              <a:ext cx="1198563" cy="119856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83943E-CA15-48A0-A82F-7D32B0C55E1E}"/>
                </a:ext>
              </a:extLst>
            </p:cNvPr>
            <p:cNvSpPr txBox="1"/>
            <p:nvPr/>
          </p:nvSpPr>
          <p:spPr>
            <a:xfrm>
              <a:off x="1030724" y="1237952"/>
              <a:ext cx="999858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rgbClr val="545054"/>
                  </a:solidFill>
                  <a:latin typeface="Myriad Pro"/>
                  <a:cs typeface="Calibri"/>
                </a:rPr>
                <a:t>Elements Evaluated in Global Scorecard on the Environmental Dimensions of the UN SDGs</a:t>
              </a:r>
              <a:endParaRPr lang="en-US" sz="2800" b="1" dirty="0">
                <a:ea typeface="+mj-ea"/>
                <a:cs typeface="+mj-cs"/>
              </a:endParaRP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9B953BB5-7093-44C4-8B41-D4F735FB2D8C}"/>
                </a:ext>
              </a:extLst>
            </p:cNvPr>
            <p:cNvSpPr/>
            <p:nvPr/>
          </p:nvSpPr>
          <p:spPr>
            <a:xfrm>
              <a:off x="3878232" y="4010199"/>
              <a:ext cx="3867001" cy="843374"/>
            </a:xfrm>
            <a:prstGeom prst="downArrow">
              <a:avLst>
                <a:gd name="adj1" fmla="val 7914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 dirty="0">
                  <a:cs typeface="Calibri"/>
                </a:rPr>
                <a:t>Common Themes for  </a:t>
              </a:r>
            </a:p>
            <a:p>
              <a:pPr algn="ctr"/>
              <a:r>
                <a:rPr lang="en-US" sz="1400" b="1" dirty="0">
                  <a:cs typeface="Calibri"/>
                </a:rPr>
                <a:t>Improving Sustainability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B05CC6-E42E-4D57-8055-49F59E031023}"/>
                </a:ext>
              </a:extLst>
            </p:cNvPr>
            <p:cNvSpPr txBox="1"/>
            <p:nvPr/>
          </p:nvSpPr>
          <p:spPr>
            <a:xfrm>
              <a:off x="785092" y="4950622"/>
              <a:ext cx="9832664" cy="120032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endParaRPr lang="en-US" b="1">
                <a:solidFill>
                  <a:srgbClr val="545054"/>
                </a:solidFill>
                <a:latin typeface="Myriad Pro"/>
                <a:cs typeface="Calibri"/>
              </a:endParaRPr>
            </a:p>
            <a:p>
              <a:r>
                <a:rPr lang="en-US" b="1">
                  <a:solidFill>
                    <a:srgbClr val="545054"/>
                  </a:solidFill>
                  <a:latin typeface="Myriad Pro"/>
                  <a:cs typeface="Calibri"/>
                </a:rPr>
                <a:t>Significant Role for </a:t>
              </a:r>
              <a:endParaRPr lang="en-US" sz="2800" b="1">
                <a:solidFill>
                  <a:srgbClr val="545054"/>
                </a:solidFill>
                <a:latin typeface="Calibri" panose="020F0502020204030204"/>
                <a:cs typeface="Calibri"/>
              </a:endParaRPr>
            </a:p>
            <a:p>
              <a:r>
                <a:rPr lang="en-US" b="1">
                  <a:solidFill>
                    <a:srgbClr val="545054"/>
                  </a:solidFill>
                  <a:latin typeface="Myriad Pro"/>
                  <a:cs typeface="Calibri"/>
                </a:rPr>
                <a:t>IoT Technologies</a:t>
              </a:r>
              <a:endParaRPr lang="en-US" sz="2800" b="1">
                <a:solidFill>
                  <a:srgbClr val="545054"/>
                </a:solidFill>
                <a:latin typeface="Calibri" panose="020F0502020204030204"/>
                <a:cs typeface="Calibri"/>
              </a:endParaRPr>
            </a:p>
            <a:p>
              <a:endParaRPr lang="en-US" b="1">
                <a:latin typeface="Myriad Pro"/>
                <a:ea typeface="+mj-ea"/>
                <a:cs typeface="Calibri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A5BB895-164E-465A-9ACC-8D041DE71B46}"/>
                </a:ext>
              </a:extLst>
            </p:cNvPr>
            <p:cNvSpPr/>
            <p:nvPr/>
          </p:nvSpPr>
          <p:spPr>
            <a:xfrm>
              <a:off x="3164601" y="5032355"/>
              <a:ext cx="1740477" cy="903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Myriad Pro"/>
                  <a:cs typeface="Calibri"/>
                </a:rPr>
                <a:t>Remote connectivity to machines &amp; sensors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674F1F3-2726-4E5F-9FBA-61043FCB5F5D}"/>
                </a:ext>
              </a:extLst>
            </p:cNvPr>
            <p:cNvSpPr/>
            <p:nvPr/>
          </p:nvSpPr>
          <p:spPr>
            <a:xfrm>
              <a:off x="5026950" y="5190113"/>
              <a:ext cx="1740477" cy="903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Myriad Pro"/>
                  <a:cs typeface="Calibri"/>
                </a:rPr>
                <a:t>IoT data </a:t>
              </a:r>
            </a:p>
            <a:p>
              <a:pPr algn="ctr"/>
              <a:r>
                <a:rPr lang="en-US" sz="1200" dirty="0">
                  <a:solidFill>
                    <a:srgbClr val="FFFFFF"/>
                  </a:solidFill>
                  <a:latin typeface="Myriad Pro"/>
                  <a:cs typeface="Calibri"/>
                </a:rPr>
                <a:t>(time-series)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A00AD6A-EB0D-43ED-9BDE-D5234D5F7AA1}"/>
                </a:ext>
              </a:extLst>
            </p:cNvPr>
            <p:cNvSpPr/>
            <p:nvPr/>
          </p:nvSpPr>
          <p:spPr>
            <a:xfrm>
              <a:off x="6889299" y="5023694"/>
              <a:ext cx="1740477" cy="903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Myriad Pro"/>
                  <a:cs typeface="Calibri"/>
                </a:rPr>
                <a:t>Cross-silo IoT Applications (interoperability)</a:t>
              </a:r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A1DDFBA-ED85-40DF-89A8-5A29CCD5DAD1}"/>
                </a:ext>
              </a:extLst>
            </p:cNvPr>
            <p:cNvSpPr/>
            <p:nvPr/>
          </p:nvSpPr>
          <p:spPr>
            <a:xfrm>
              <a:off x="8751648" y="5198770"/>
              <a:ext cx="1740477" cy="903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Myriad Pro"/>
                  <a:cs typeface="Calibri"/>
                </a:rPr>
                <a:t>Constrained devices </a:t>
              </a:r>
            </a:p>
            <a:p>
              <a:pPr algn="ctr"/>
              <a:r>
                <a:rPr lang="en-US" sz="1200">
                  <a:solidFill>
                    <a:srgbClr val="FFFFFF"/>
                  </a:solidFill>
                  <a:latin typeface="Myriad Pro"/>
                  <a:cs typeface="Calibri"/>
                </a:rPr>
                <a:t>(low-power, </a:t>
              </a:r>
              <a:br>
                <a:rPr lang="en-US" sz="1200">
                  <a:solidFill>
                    <a:srgbClr val="FFFFFF"/>
                  </a:solidFill>
                  <a:latin typeface="Myriad Pro"/>
                  <a:cs typeface="Calibri"/>
                </a:rPr>
              </a:br>
              <a:r>
                <a:rPr lang="en-US" sz="1200">
                  <a:solidFill>
                    <a:srgbClr val="FFFFFF"/>
                  </a:solidFill>
                  <a:latin typeface="Myriad Pro"/>
                  <a:cs typeface="Calibri"/>
                </a:rPr>
                <a:t>low-cost)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5C6E43-5491-4C35-85B4-996A634C6291}"/>
                </a:ext>
              </a:extLst>
            </p:cNvPr>
            <p:cNvSpPr txBox="1"/>
            <p:nvPr/>
          </p:nvSpPr>
          <p:spPr>
            <a:xfrm>
              <a:off x="424817" y="4289856"/>
              <a:ext cx="25595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545054"/>
                  </a:solidFill>
                  <a:latin typeface="Myriad Pro"/>
                  <a:cs typeface="Calibri"/>
                </a:rPr>
                <a:t>Sustainable agricultural practices</a:t>
              </a:r>
              <a:endParaRPr lang="en-US" sz="1200" b="1" dirty="0">
                <a:solidFill>
                  <a:srgbClr val="545054"/>
                </a:solidFill>
                <a:latin typeface="Myriad Pro"/>
                <a:ea typeface="+mj-ea"/>
                <a:cs typeface="+mj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3A3A27-C229-4CB1-9E84-E4E9E7BAD14A}"/>
                </a:ext>
              </a:extLst>
            </p:cNvPr>
            <p:cNvSpPr txBox="1"/>
            <p:nvPr/>
          </p:nvSpPr>
          <p:spPr>
            <a:xfrm>
              <a:off x="1694596" y="3846441"/>
              <a:ext cx="25595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545054"/>
                  </a:solidFill>
                  <a:latin typeface="Myriad Pro"/>
                  <a:cs typeface="Calibri"/>
                </a:rPr>
                <a:t>Air &amp; water-pollution mortality</a:t>
              </a:r>
              <a:endParaRPr lang="en-US" sz="1200" b="1" dirty="0">
                <a:solidFill>
                  <a:srgbClr val="545054"/>
                </a:solidFill>
                <a:latin typeface="Myriad Pro"/>
                <a:ea typeface="+mj-ea"/>
                <a:cs typeface="+mj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1D8929-1065-47A2-954C-A4DF0741767F}"/>
                </a:ext>
              </a:extLst>
            </p:cNvPr>
            <p:cNvSpPr txBox="1"/>
            <p:nvPr/>
          </p:nvSpPr>
          <p:spPr>
            <a:xfrm>
              <a:off x="2961203" y="3403027"/>
              <a:ext cx="299107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545054"/>
                  </a:solidFill>
                  <a:latin typeface="Myriad Pro"/>
                  <a:cs typeface="Calibri"/>
                </a:rPr>
                <a:t>Water quality &amp; resource management</a:t>
              </a:r>
              <a:endParaRPr lang="en-US" sz="1200" b="1" dirty="0">
                <a:solidFill>
                  <a:srgbClr val="545054"/>
                </a:solidFill>
                <a:latin typeface="Myriad Pro"/>
                <a:ea typeface="+mj-ea"/>
                <a:cs typeface="+mj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53673F-A6A2-4E5B-B1CD-1BABD7BD48B1}"/>
                </a:ext>
              </a:extLst>
            </p:cNvPr>
            <p:cNvSpPr txBox="1"/>
            <p:nvPr/>
          </p:nvSpPr>
          <p:spPr>
            <a:xfrm>
              <a:off x="4164284" y="2959613"/>
              <a:ext cx="14860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545054"/>
                  </a:solidFill>
                  <a:latin typeface="Myriad Pro"/>
                  <a:cs typeface="Calibri"/>
                </a:rPr>
                <a:t>Energy efficiency</a:t>
              </a:r>
              <a:endParaRPr lang="en-US" sz="1200" b="1" dirty="0">
                <a:solidFill>
                  <a:srgbClr val="545054"/>
                </a:solidFill>
                <a:latin typeface="Myriad Pro"/>
                <a:ea typeface="+mj-ea"/>
                <a:cs typeface="+mj-cs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645FD25-6C47-47B3-AEA1-1D92C59CC801}"/>
                </a:ext>
              </a:extLst>
            </p:cNvPr>
            <p:cNvCxnSpPr>
              <a:cxnSpLocks/>
            </p:cNvCxnSpPr>
            <p:nvPr/>
          </p:nvCxnSpPr>
          <p:spPr>
            <a:xfrm>
              <a:off x="553005" y="2895231"/>
              <a:ext cx="0" cy="141309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0B7F5E0-BFBC-4871-A3FC-65FA5156CDE0}"/>
                </a:ext>
              </a:extLst>
            </p:cNvPr>
            <p:cNvCxnSpPr>
              <a:cxnSpLocks/>
            </p:cNvCxnSpPr>
            <p:nvPr/>
          </p:nvCxnSpPr>
          <p:spPr>
            <a:xfrm>
              <a:off x="1819830" y="2895231"/>
              <a:ext cx="0" cy="95121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ED07E7B-F04E-47DF-861D-D38DB2BCB68B}"/>
                </a:ext>
              </a:extLst>
            </p:cNvPr>
            <p:cNvCxnSpPr>
              <a:cxnSpLocks/>
            </p:cNvCxnSpPr>
            <p:nvPr/>
          </p:nvCxnSpPr>
          <p:spPr>
            <a:xfrm>
              <a:off x="3085067" y="2895231"/>
              <a:ext cx="0" cy="53376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37BC845-B5FC-4199-99D0-5DE78C83EB26}"/>
                </a:ext>
              </a:extLst>
            </p:cNvPr>
            <p:cNvCxnSpPr>
              <a:cxnSpLocks/>
            </p:cNvCxnSpPr>
            <p:nvPr/>
          </p:nvCxnSpPr>
          <p:spPr>
            <a:xfrm>
              <a:off x="8152633" y="2895231"/>
              <a:ext cx="0" cy="95121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573B0F-09AD-4216-8E2F-A6CC8D8535D7}"/>
                </a:ext>
              </a:extLst>
            </p:cNvPr>
            <p:cNvSpPr txBox="1"/>
            <p:nvPr/>
          </p:nvSpPr>
          <p:spPr>
            <a:xfrm>
              <a:off x="9298264" y="4289856"/>
              <a:ext cx="28625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545054"/>
                  </a:solidFill>
                  <a:latin typeface="Myriad Pro"/>
                  <a:cs typeface="Calibri"/>
                </a:rPr>
                <a:t>Environmentally sound technologies</a:t>
              </a:r>
              <a:endParaRPr lang="en-US" b="1" dirty="0">
                <a:ea typeface="+mj-ea"/>
                <a:cs typeface="+mj-cs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D72E3BF-39CC-4158-81DA-3357CEEAB7B0}"/>
                </a:ext>
              </a:extLst>
            </p:cNvPr>
            <p:cNvCxnSpPr>
              <a:cxnSpLocks/>
            </p:cNvCxnSpPr>
            <p:nvPr/>
          </p:nvCxnSpPr>
          <p:spPr>
            <a:xfrm>
              <a:off x="9419192" y="2895231"/>
              <a:ext cx="0" cy="141309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86B02B-ADE7-481B-BA9E-3A53F35780E8}"/>
                </a:ext>
              </a:extLst>
            </p:cNvPr>
            <p:cNvSpPr txBox="1"/>
            <p:nvPr/>
          </p:nvSpPr>
          <p:spPr>
            <a:xfrm>
              <a:off x="8029460" y="3846441"/>
              <a:ext cx="35970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545054"/>
                  </a:solidFill>
                  <a:latin typeface="Myriad Pro"/>
                  <a:cs typeface="Calibri"/>
                </a:rPr>
                <a:t>Materials footprint &amp; domestic consumption</a:t>
              </a:r>
              <a:endParaRPr lang="en-US" b="1" dirty="0">
                <a:ea typeface="+mj-ea"/>
                <a:cs typeface="+mj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0D6EB1-0E68-41D2-9E15-D5A8BD5C6EF9}"/>
                </a:ext>
              </a:extLst>
            </p:cNvPr>
            <p:cNvSpPr txBox="1"/>
            <p:nvPr/>
          </p:nvSpPr>
          <p:spPr>
            <a:xfrm>
              <a:off x="6734479" y="3403027"/>
              <a:ext cx="3248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545054"/>
                  </a:solidFill>
                  <a:latin typeface="Myriad Pro"/>
                  <a:cs typeface="Calibri"/>
                </a:rPr>
                <a:t>Public transport &amp; disaster management</a:t>
              </a:r>
              <a:endParaRPr lang="en-US" sz="1200" b="1" dirty="0">
                <a:solidFill>
                  <a:srgbClr val="545054"/>
                </a:solidFill>
                <a:latin typeface="Myriad Pro"/>
                <a:ea typeface="+mj-ea"/>
                <a:cs typeface="+mj-cs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50656AF-7035-4C5D-B152-9F8EC6E61F16}"/>
                </a:ext>
              </a:extLst>
            </p:cNvPr>
            <p:cNvCxnSpPr>
              <a:cxnSpLocks/>
            </p:cNvCxnSpPr>
            <p:nvPr/>
          </p:nvCxnSpPr>
          <p:spPr>
            <a:xfrm>
              <a:off x="6885664" y="2895231"/>
              <a:ext cx="0" cy="53376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22A48D-8C10-4CA0-85BC-752C39CB5818}"/>
                </a:ext>
              </a:extLst>
            </p:cNvPr>
            <p:cNvSpPr txBox="1"/>
            <p:nvPr/>
          </p:nvSpPr>
          <p:spPr>
            <a:xfrm>
              <a:off x="5550609" y="2959613"/>
              <a:ext cx="53138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545054"/>
                  </a:solidFill>
                  <a:latin typeface="Myriad Pro"/>
                  <a:cs typeface="Calibri"/>
                </a:rPr>
                <a:t>Reduce CO2 emissions via circular economy &amp; new production paradigms</a:t>
              </a:r>
              <a:endParaRPr lang="en-US" sz="1200" b="1" dirty="0">
                <a:solidFill>
                  <a:srgbClr val="545054"/>
                </a:solidFill>
                <a:latin typeface="Myriad Pro"/>
                <a:ea typeface="+mj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08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6D50-34EC-4B90-A06E-193E0BA6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862249" cy="117357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Myriad Pro"/>
              </a:rPr>
              <a:t>Common services, as defined in oneM2M standards, help developers build repeatable and scalable IoT systems</a:t>
            </a:r>
            <a:endParaRPr lang="en-GB" sz="2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36FB01-E9E1-46D9-886C-02E45CCBE38D}"/>
              </a:ext>
            </a:extLst>
          </p:cNvPr>
          <p:cNvSpPr>
            <a:spLocks noChangeAspect="1"/>
          </p:cNvSpPr>
          <p:nvPr/>
        </p:nvSpPr>
        <p:spPr>
          <a:xfrm>
            <a:off x="670759" y="5684141"/>
            <a:ext cx="1280160" cy="431440"/>
          </a:xfrm>
          <a:prstGeom prst="ellipse">
            <a:avLst/>
          </a:prstGeom>
          <a:solidFill>
            <a:srgbClr val="005480"/>
          </a:solidFill>
          <a:ln w="28575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Myriad Pro" panose="020B0503030403020204" charset="0"/>
              </a:rPr>
              <a:t>Device(s)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876A1C-85F9-404A-9D1A-3813312A4D99}"/>
              </a:ext>
            </a:extLst>
          </p:cNvPr>
          <p:cNvSpPr>
            <a:spLocks/>
          </p:cNvSpPr>
          <p:nvPr/>
        </p:nvSpPr>
        <p:spPr>
          <a:xfrm>
            <a:off x="2570480" y="5684977"/>
            <a:ext cx="1280160" cy="429768"/>
          </a:xfrm>
          <a:prstGeom prst="ellipse">
            <a:avLst/>
          </a:prstGeom>
          <a:solidFill>
            <a:srgbClr val="005480"/>
          </a:solidFill>
          <a:ln w="28575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Myriad Pro" panose="020B0503030403020204" charset="0"/>
              </a:rPr>
              <a:t>Sensor(s)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D4E348-3939-4C06-9723-A6A084057B2B}"/>
              </a:ext>
            </a:extLst>
          </p:cNvPr>
          <p:cNvSpPr/>
          <p:nvPr/>
        </p:nvSpPr>
        <p:spPr>
          <a:xfrm>
            <a:off x="574326" y="3725925"/>
            <a:ext cx="3368556" cy="4572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Myriad Pro" panose="020B0503030403020204" charset="0"/>
              </a:rPr>
              <a:t>Connected Devices Platform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8D311-17CA-4057-A7FC-7612BACB9742}"/>
              </a:ext>
            </a:extLst>
          </p:cNvPr>
          <p:cNvSpPr/>
          <p:nvPr/>
        </p:nvSpPr>
        <p:spPr>
          <a:xfrm>
            <a:off x="1473950" y="2222281"/>
            <a:ext cx="1569309" cy="457201"/>
          </a:xfrm>
          <a:prstGeom prst="rect">
            <a:avLst/>
          </a:prstGeom>
          <a:solidFill>
            <a:srgbClr val="005480"/>
          </a:solidFill>
          <a:ln w="28575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Myriad Pro" panose="020B0503030403020204" charset="0"/>
              </a:rPr>
              <a:t>Application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22ED71-5C59-4D06-BC2B-AC7E8F8C9864}"/>
              </a:ext>
            </a:extLst>
          </p:cNvPr>
          <p:cNvSpPr/>
          <p:nvPr/>
        </p:nvSpPr>
        <p:spPr>
          <a:xfrm>
            <a:off x="574326" y="3111392"/>
            <a:ext cx="3368556" cy="4572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Myriad Pro" panose="020B0503030403020204" charset="0"/>
              </a:rPr>
              <a:t>Application Enablement Platform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7D14A9-800A-4E31-9B4B-38F4EC55BC29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1310839" y="4183126"/>
            <a:ext cx="353134" cy="1501015"/>
          </a:xfrm>
          <a:prstGeom prst="straightConnector1">
            <a:avLst/>
          </a:prstGeom>
          <a:noFill/>
          <a:ln w="25400">
            <a:solidFill>
              <a:srgbClr val="B42025"/>
            </a:solidFill>
            <a:prstDash val="sysDot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11B73A-1D90-437C-9350-E0EA36F29C9F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2714418" y="4183126"/>
            <a:ext cx="496142" cy="1501851"/>
          </a:xfrm>
          <a:prstGeom prst="straightConnector1">
            <a:avLst/>
          </a:prstGeom>
          <a:noFill/>
          <a:ln w="25400">
            <a:solidFill>
              <a:srgbClr val="B42025"/>
            </a:solidFill>
            <a:prstDash val="sysDot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Cloud 9">
            <a:extLst>
              <a:ext uri="{FF2B5EF4-FFF2-40B4-BE49-F238E27FC236}">
                <a16:creationId xmlns:a16="http://schemas.microsoft.com/office/drawing/2014/main" id="{E69173ED-48F4-44B1-803B-DEC5CCE56B69}"/>
              </a:ext>
            </a:extLst>
          </p:cNvPr>
          <p:cNvSpPr/>
          <p:nvPr/>
        </p:nvSpPr>
        <p:spPr>
          <a:xfrm>
            <a:off x="670760" y="4559121"/>
            <a:ext cx="2940908" cy="803189"/>
          </a:xfrm>
          <a:prstGeom prst="cloud">
            <a:avLst/>
          </a:prstGeom>
          <a:solidFill>
            <a:schemeClr val="bg1"/>
          </a:solidFill>
          <a:ln w="19050">
            <a:solidFill>
              <a:srgbClr val="545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Myriad Pro" panose="020B0503030403020204" charset="0"/>
              </a:rPr>
              <a:t>Communications Network #A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DCA9A2-A1C3-4925-9C0B-1E23F9810643}"/>
              </a:ext>
            </a:extLst>
          </p:cNvPr>
          <p:cNvCxnSpPr>
            <a:cxnSpLocks/>
            <a:stCxn id="5" idx="0"/>
            <a:endCxn id="7" idx="2"/>
          </p:cNvCxnSpPr>
          <p:nvPr/>
        </p:nvCxnSpPr>
        <p:spPr>
          <a:xfrm flipV="1">
            <a:off x="2258604" y="3568593"/>
            <a:ext cx="0" cy="157332"/>
          </a:xfrm>
          <a:prstGeom prst="straightConnector1">
            <a:avLst/>
          </a:prstGeom>
          <a:noFill/>
          <a:ln w="25400">
            <a:solidFill>
              <a:srgbClr val="B42025"/>
            </a:solidFill>
            <a:prstDash val="sysDot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EF355F-637B-4CFD-B65D-3502E20B8487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V="1">
            <a:off x="2258604" y="2679482"/>
            <a:ext cx="1" cy="431910"/>
          </a:xfrm>
          <a:prstGeom prst="straightConnector1">
            <a:avLst/>
          </a:prstGeom>
          <a:noFill/>
          <a:ln w="25400">
            <a:solidFill>
              <a:srgbClr val="B42025"/>
            </a:solidFill>
            <a:prstDash val="sysDot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A91DDC1-D1FA-41AE-B8F8-6BE291567D8B}"/>
              </a:ext>
            </a:extLst>
          </p:cNvPr>
          <p:cNvSpPr txBox="1"/>
          <p:nvPr/>
        </p:nvSpPr>
        <p:spPr>
          <a:xfrm>
            <a:off x="1123377" y="1421039"/>
            <a:ext cx="306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Myriad Pro" panose="020B0503030403020204" charset="0"/>
              </a:rPr>
              <a:t>Traditional Market Structure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BDC2D60-6299-4B72-8AE6-7F5A0EB3F502}"/>
              </a:ext>
            </a:extLst>
          </p:cNvPr>
          <p:cNvSpPr/>
          <p:nvPr/>
        </p:nvSpPr>
        <p:spPr>
          <a:xfrm>
            <a:off x="4106739" y="2510694"/>
            <a:ext cx="1569309" cy="829298"/>
          </a:xfrm>
          <a:prstGeom prst="wedgeRoundRectCallout">
            <a:avLst>
              <a:gd name="adj1" fmla="val -58030"/>
              <a:gd name="adj2" fmla="val 8893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Myriad Pro" panose="020B0503030403020204" charset="0"/>
              </a:rPr>
              <a:t>Many hundreds of proprietary, IoT platforms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C023F7-814F-437F-BF18-4434D0C74B11}"/>
              </a:ext>
            </a:extLst>
          </p:cNvPr>
          <p:cNvSpPr>
            <a:spLocks/>
          </p:cNvSpPr>
          <p:nvPr/>
        </p:nvSpPr>
        <p:spPr>
          <a:xfrm>
            <a:off x="6744506" y="5684977"/>
            <a:ext cx="1280160" cy="429768"/>
          </a:xfrm>
          <a:prstGeom prst="ellipse">
            <a:avLst/>
          </a:prstGeom>
          <a:solidFill>
            <a:srgbClr val="005480"/>
          </a:solidFill>
          <a:ln w="28575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Myriad Pro" panose="020B0503030403020204" charset="0"/>
              </a:rPr>
              <a:t>Device(s)</a:t>
            </a:r>
            <a:endParaRPr lang="en-GB" sz="1100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CA6A92-D796-423D-AC97-ED62BA9B2EE9}"/>
              </a:ext>
            </a:extLst>
          </p:cNvPr>
          <p:cNvSpPr>
            <a:spLocks/>
          </p:cNvSpPr>
          <p:nvPr/>
        </p:nvSpPr>
        <p:spPr>
          <a:xfrm>
            <a:off x="8314765" y="5684977"/>
            <a:ext cx="1280160" cy="429768"/>
          </a:xfrm>
          <a:prstGeom prst="ellipse">
            <a:avLst/>
          </a:prstGeom>
          <a:solidFill>
            <a:srgbClr val="005480"/>
          </a:solidFill>
          <a:ln w="28575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Myriad Pro" panose="020B0503030403020204" charset="0"/>
              </a:rPr>
              <a:t>Sensor(s)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D68B28-7A9D-42CC-B026-546457097E0C}"/>
              </a:ext>
            </a:extLst>
          </p:cNvPr>
          <p:cNvSpPr/>
          <p:nvPr/>
        </p:nvSpPr>
        <p:spPr>
          <a:xfrm>
            <a:off x="7183622" y="2222281"/>
            <a:ext cx="1569309" cy="457201"/>
          </a:xfrm>
          <a:prstGeom prst="rect">
            <a:avLst/>
          </a:prstGeom>
          <a:solidFill>
            <a:srgbClr val="005480"/>
          </a:solidFill>
          <a:ln w="28575">
            <a:solidFill>
              <a:srgbClr val="00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Myriad Pro" panose="020B0503030403020204" charset="0"/>
              </a:rPr>
              <a:t>Application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321CC5-C28B-41CA-B25D-0C2E9B67F556}"/>
              </a:ext>
            </a:extLst>
          </p:cNvPr>
          <p:cNvCxnSpPr>
            <a:cxnSpLocks/>
            <a:stCxn id="16" idx="0"/>
            <a:endCxn id="18" idx="2"/>
          </p:cNvCxnSpPr>
          <p:nvPr/>
        </p:nvCxnSpPr>
        <p:spPr>
          <a:xfrm flipV="1">
            <a:off x="7384586" y="2679482"/>
            <a:ext cx="583691" cy="3005495"/>
          </a:xfrm>
          <a:prstGeom prst="straightConnector1">
            <a:avLst/>
          </a:prstGeom>
          <a:noFill/>
          <a:ln w="25400">
            <a:solidFill>
              <a:srgbClr val="B42025"/>
            </a:solidFill>
            <a:prstDash val="sysDot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BC9A6A-6F85-429C-BB7C-3FE892B3521D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H="1" flipV="1">
            <a:off x="7968277" y="2679482"/>
            <a:ext cx="986568" cy="3005495"/>
          </a:xfrm>
          <a:prstGeom prst="straightConnector1">
            <a:avLst/>
          </a:prstGeom>
          <a:noFill/>
          <a:ln w="25400">
            <a:solidFill>
              <a:srgbClr val="B42025"/>
            </a:solidFill>
            <a:prstDash val="sysDot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Cloud 20">
            <a:extLst>
              <a:ext uri="{FF2B5EF4-FFF2-40B4-BE49-F238E27FC236}">
                <a16:creationId xmlns:a16="http://schemas.microsoft.com/office/drawing/2014/main" id="{06D7FC81-09F4-49DC-9540-A221715AE7AD}"/>
              </a:ext>
            </a:extLst>
          </p:cNvPr>
          <p:cNvSpPr/>
          <p:nvPr/>
        </p:nvSpPr>
        <p:spPr>
          <a:xfrm>
            <a:off x="6497822" y="4559121"/>
            <a:ext cx="2940908" cy="803189"/>
          </a:xfrm>
          <a:prstGeom prst="cloud">
            <a:avLst/>
          </a:prstGeom>
          <a:solidFill>
            <a:schemeClr val="bg1"/>
          </a:solidFill>
          <a:ln w="19050">
            <a:solidFill>
              <a:srgbClr val="545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Myriad Pro" panose="020B0503030403020204" charset="0"/>
              </a:rPr>
              <a:t>Communications Network #A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B4879CF-9AC9-4808-8F07-35466D30DF67}"/>
              </a:ext>
            </a:extLst>
          </p:cNvPr>
          <p:cNvSpPr/>
          <p:nvPr/>
        </p:nvSpPr>
        <p:spPr>
          <a:xfrm>
            <a:off x="6497822" y="3373582"/>
            <a:ext cx="2940908" cy="803189"/>
          </a:xfrm>
          <a:prstGeom prst="roundRect">
            <a:avLst/>
          </a:prstGeom>
          <a:solidFill>
            <a:srgbClr val="B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Myriad Pro" panose="020B0503030403020204" charset="0"/>
              </a:rPr>
              <a:t>Common Services Layer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297949-1661-46CC-87CE-55E08ACA5CE4}"/>
              </a:ext>
            </a:extLst>
          </p:cNvPr>
          <p:cNvSpPr txBox="1"/>
          <p:nvPr/>
        </p:nvSpPr>
        <p:spPr>
          <a:xfrm>
            <a:off x="7546290" y="1421039"/>
            <a:ext cx="398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Myriad Pro" panose="020B0503030403020204" charset="0"/>
              </a:rPr>
              <a:t>oneM2M’s Standards-based Structure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FAEE987E-C000-427F-A6F5-56AAF30BD960}"/>
              </a:ext>
            </a:extLst>
          </p:cNvPr>
          <p:cNvSpPr/>
          <p:nvPr/>
        </p:nvSpPr>
        <p:spPr>
          <a:xfrm>
            <a:off x="10022421" y="2878077"/>
            <a:ext cx="1962620" cy="1890693"/>
          </a:xfrm>
          <a:prstGeom prst="wedgeRoundRectCallout">
            <a:avLst>
              <a:gd name="adj1" fmla="val -74896"/>
              <a:gd name="adj2" fmla="val -2533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Myriad Pro" panose="020B0503030403020204" charset="0"/>
              </a:rPr>
              <a:t>Extensible ‘toolkit’ of standardized common services</a:t>
            </a:r>
          </a:p>
          <a:p>
            <a:pPr algn="ctr"/>
            <a:endParaRPr lang="en-GB" sz="1400" dirty="0">
              <a:solidFill>
                <a:schemeClr val="tx1"/>
              </a:solidFill>
              <a:latin typeface="Myriad Pro" panose="020B0503030403020204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Myriad Pro" panose="020B0503030403020204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Myriad Pro" panose="020B0503030403020204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Myriad Pro" panose="020B050303040302020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86C02A-D81F-415D-A31D-20C783FF8A82}"/>
              </a:ext>
            </a:extLst>
          </p:cNvPr>
          <p:cNvCxnSpPr/>
          <p:nvPr/>
        </p:nvCxnSpPr>
        <p:spPr>
          <a:xfrm>
            <a:off x="6004827" y="2061201"/>
            <a:ext cx="0" cy="40488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4" descr="Pocket knife outline">
            <a:extLst>
              <a:ext uri="{FF2B5EF4-FFF2-40B4-BE49-F238E27FC236}">
                <a16:creationId xmlns:a16="http://schemas.microsoft.com/office/drawing/2014/main" id="{AB2226BB-04BA-4F0C-BC69-3CA17581F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6306" y="4120243"/>
            <a:ext cx="591694" cy="591694"/>
          </a:xfrm>
          <a:prstGeom prst="rect">
            <a:avLst/>
          </a:prstGeom>
        </p:spPr>
      </p:pic>
      <p:pic>
        <p:nvPicPr>
          <p:cNvPr id="27" name="Graphic 12" descr="Triangle Ruler with solid fill">
            <a:extLst>
              <a:ext uri="{FF2B5EF4-FFF2-40B4-BE49-F238E27FC236}">
                <a16:creationId xmlns:a16="http://schemas.microsoft.com/office/drawing/2014/main" id="{A603750E-26F7-4BE5-9A04-8F4CC6A46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59988">
            <a:off x="10713433" y="4132657"/>
            <a:ext cx="505180" cy="505180"/>
          </a:xfrm>
          <a:prstGeom prst="rect">
            <a:avLst/>
          </a:prstGeom>
        </p:spPr>
      </p:pic>
      <p:pic>
        <p:nvPicPr>
          <p:cNvPr id="28" name="Graphic 13" descr="Tools with solid fill">
            <a:extLst>
              <a:ext uri="{FF2B5EF4-FFF2-40B4-BE49-F238E27FC236}">
                <a16:creationId xmlns:a16="http://schemas.microsoft.com/office/drawing/2014/main" id="{00DEBE32-C1F2-4856-8DDE-85CDA3FF27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91756" y="3779167"/>
            <a:ext cx="505180" cy="505180"/>
          </a:xfrm>
          <a:prstGeom prst="rect">
            <a:avLst/>
          </a:prstGeom>
        </p:spPr>
      </p:pic>
      <p:pic>
        <p:nvPicPr>
          <p:cNvPr id="29" name="Graphic 15" descr="Gears with solid fill">
            <a:extLst>
              <a:ext uri="{FF2B5EF4-FFF2-40B4-BE49-F238E27FC236}">
                <a16:creationId xmlns:a16="http://schemas.microsoft.com/office/drawing/2014/main" id="{BB32875B-AF72-4366-BF42-B8C368D394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42611" y="3718000"/>
            <a:ext cx="591694" cy="59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E7E5-0B46-47DB-A0CE-AE260A29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/>
              <a:t>How oneM2M enables sustainability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5680C-8CEC-432E-8701-EA25653AD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9768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Myriad Pro" panose="020B0503030403020204" charset="0"/>
              </a:rPr>
              <a:t>Shareable, horizontal architecture – ‘build once, apply many times’</a:t>
            </a:r>
          </a:p>
          <a:p>
            <a:endParaRPr lang="en-GB" sz="2400" dirty="0">
              <a:latin typeface="Myriad Pro" panose="020B0503030403020204" charset="0"/>
            </a:endParaRPr>
          </a:p>
          <a:p>
            <a:r>
              <a:rPr lang="en-GB" sz="2400" dirty="0">
                <a:latin typeface="Myriad Pro" panose="020B0503030403020204" charset="0"/>
              </a:rPr>
              <a:t>Toolkit of common services for developers to build IoT systems, repeatably</a:t>
            </a:r>
            <a:endParaRPr lang="en-GB" sz="2400" dirty="0">
              <a:latin typeface="Myriad Pro" panose="020B0503030403020204" charset="0"/>
              <a:cs typeface="Calibri"/>
            </a:endParaRPr>
          </a:p>
          <a:p>
            <a:endParaRPr lang="en-GB" sz="2400" dirty="0">
              <a:latin typeface="Myriad Pro" panose="020B0503030403020204" charset="0"/>
            </a:endParaRPr>
          </a:p>
          <a:p>
            <a:r>
              <a:rPr lang="en-GB" sz="2400" dirty="0">
                <a:latin typeface="Myriad Pro" panose="020B0503030403020204" charset="0"/>
              </a:rPr>
              <a:t>Open standard for vendor, technology and data interoperability</a:t>
            </a:r>
            <a:endParaRPr lang="en-GB" sz="2400" dirty="0">
              <a:latin typeface="Myriad Pro" panose="020B0503030403020204" charset="0"/>
              <a:cs typeface="Calibri"/>
            </a:endParaRPr>
          </a:p>
          <a:p>
            <a:endParaRPr lang="en-GB" sz="2400" dirty="0">
              <a:latin typeface="Myriad Pro" panose="020B0503030403020204" charset="0"/>
            </a:endParaRPr>
          </a:p>
          <a:p>
            <a:r>
              <a:rPr lang="en-GB" sz="2400" dirty="0">
                <a:latin typeface="Myriad Pro" panose="020B0503030403020204" charset="0"/>
              </a:rPr>
              <a:t>Ability to re-use legacy systems in ‘brownfield + greenfield’ scenarios via a cross-domain, interworking capability</a:t>
            </a:r>
            <a:endParaRPr lang="en-GB" sz="2400" dirty="0">
              <a:latin typeface="Myriad Pro" panose="020B0503030403020204" charset="0"/>
              <a:cs typeface="Calibri"/>
            </a:endParaRPr>
          </a:p>
          <a:p>
            <a:endParaRPr lang="en-GB" sz="2400" dirty="0">
              <a:latin typeface="Myriad Pro" panose="020B0503030403020204" charset="0"/>
            </a:endParaRPr>
          </a:p>
          <a:p>
            <a:r>
              <a:rPr lang="en-GB" sz="2400" dirty="0">
                <a:latin typeface="Myriad Pro" panose="020B0503030403020204" charset="0"/>
              </a:rPr>
              <a:t>Avoid re-invention by reusing established industry standards and enhancing them with new capabilities </a:t>
            </a:r>
            <a:endParaRPr lang="en-GB" sz="2400" dirty="0">
              <a:latin typeface="Myriad Pro" panose="020B0503030403020204" charset="0"/>
              <a:cs typeface="Calibri"/>
            </a:endParaRPr>
          </a:p>
          <a:p>
            <a:pPr marL="0" indent="0">
              <a:buNone/>
            </a:pPr>
            <a:endParaRPr lang="en-GB" sz="2400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4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B4B4-D15A-41CC-903C-A32B9AB0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993670" cy="1173570"/>
          </a:xfrm>
        </p:spPr>
        <p:txBody>
          <a:bodyPr>
            <a:noAutofit/>
          </a:bodyPr>
          <a:lstStyle/>
          <a:p>
            <a:r>
              <a:rPr lang="en-GB" sz="2800" dirty="0"/>
              <a:t>oneM2M plays an important role as a standard and for its enabling technology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84F490-5D18-4264-8728-84AA127B0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latin typeface="Myriad Pro" panose="020B0503030403020204" charset="0"/>
                <a:ea typeface="+mn-lt"/>
                <a:cs typeface="+mn-lt"/>
              </a:rPr>
              <a:t>oneM2M is integral in several sustainability usage scenarios</a:t>
            </a:r>
            <a:endParaRPr lang="en-US" dirty="0">
              <a:latin typeface="Myriad Pro" panose="020B0503030403020204" charset="0"/>
              <a:ea typeface="+mn-lt"/>
              <a:cs typeface="+mn-lt"/>
            </a:endParaRPr>
          </a:p>
          <a:p>
            <a:pPr lvl="1"/>
            <a:r>
              <a:rPr lang="en-GB" sz="2600" dirty="0">
                <a:latin typeface="Myriad Pro" panose="020B0503030403020204" charset="0"/>
                <a:ea typeface="+mn-lt"/>
                <a:cs typeface="+mn-lt"/>
              </a:rPr>
              <a:t>Early deployments in street lighting, intelligent transport, smart city and waste management applications</a:t>
            </a:r>
          </a:p>
          <a:p>
            <a:pPr lvl="1"/>
            <a:endParaRPr lang="en-GB" dirty="0">
              <a:latin typeface="Myriad Pro" panose="020B0503030403020204" charset="0"/>
            </a:endParaRPr>
          </a:p>
          <a:p>
            <a:r>
              <a:rPr lang="en-GB" dirty="0">
                <a:latin typeface="Myriad Pro" panose="020B0503030403020204" charset="0"/>
              </a:rPr>
              <a:t>oneM2M standards align with the core principles of sustainability</a:t>
            </a:r>
            <a:endParaRPr lang="en-GB" dirty="0">
              <a:latin typeface="Myriad Pro" panose="020B0503030403020204" charset="0"/>
              <a:cs typeface="Calibri" panose="020F0502020204030204"/>
            </a:endParaRPr>
          </a:p>
          <a:p>
            <a:pPr lvl="1"/>
            <a:r>
              <a:rPr lang="en-GB" sz="2200" dirty="0">
                <a:latin typeface="Myriad Pro" panose="020B0503030403020204" charset="0"/>
              </a:rPr>
              <a:t>Interoperability, scalability, modularity and re-use</a:t>
            </a:r>
            <a:endParaRPr lang="en-GB" sz="2200" dirty="0">
              <a:latin typeface="Myriad Pro" panose="020B0503030403020204" charset="0"/>
              <a:cs typeface="Calibri"/>
            </a:endParaRPr>
          </a:p>
          <a:p>
            <a:pPr lvl="1"/>
            <a:endParaRPr lang="en-GB" dirty="0">
              <a:latin typeface="Myriad Pro" panose="020B0503030403020204" charset="0"/>
            </a:endParaRPr>
          </a:p>
          <a:p>
            <a:r>
              <a:rPr lang="en-US" dirty="0">
                <a:latin typeface="Myriad Pro" panose="020B0503030403020204" charset="0"/>
              </a:rPr>
              <a:t>Existing functionality in oneM2M enables sustainable IoT deployments</a:t>
            </a:r>
          </a:p>
          <a:p>
            <a:pPr lvl="1"/>
            <a:r>
              <a:rPr lang="en-US" sz="2200" dirty="0">
                <a:latin typeface="Myriad Pro" panose="020B0503030403020204" charset="0"/>
              </a:rPr>
              <a:t>Energy Efficiency: enable devices to power down and conserve energy without impacting users / applications.</a:t>
            </a:r>
            <a:endParaRPr lang="en-US" sz="2200" dirty="0">
              <a:latin typeface="Myriad Pro" panose="020B0503030403020204" charset="0"/>
              <a:cs typeface="Calibri"/>
            </a:endParaRPr>
          </a:p>
          <a:p>
            <a:pPr lvl="1"/>
            <a:r>
              <a:rPr lang="en-US" sz="2200" dirty="0">
                <a:latin typeface="Myriad Pro" panose="020B0503030403020204" charset="0"/>
              </a:rPr>
              <a:t>Reuse of legacy systems: oneM2M’s information model enables interworking with non-oneM2M components, enabling a transition from installed assets as more sustainable systems are deployed</a:t>
            </a:r>
            <a:endParaRPr lang="en-US" sz="2200" dirty="0">
              <a:latin typeface="Myriad Pro" panose="020B050303040302020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14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F80C-C35F-4172-92CA-0DFD20AF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58538" cy="1173570"/>
          </a:xfrm>
        </p:spPr>
        <p:txBody>
          <a:bodyPr>
            <a:normAutofit/>
          </a:bodyPr>
          <a:lstStyle/>
          <a:p>
            <a:r>
              <a:rPr lang="en-GB" sz="3200" dirty="0"/>
              <a:t>oneM2M’s Sustainability Initiative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3C9D16-CB06-476D-BA85-A9F138DDB383}"/>
              </a:ext>
            </a:extLst>
          </p:cNvPr>
          <p:cNvSpPr/>
          <p:nvPr/>
        </p:nvSpPr>
        <p:spPr>
          <a:xfrm>
            <a:off x="504496" y="1525229"/>
            <a:ext cx="2039007" cy="2031325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Myriad Pro" panose="020B0503030403020204" charset="0"/>
              </a:rPr>
              <a:t>Objectives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07B0D3-6B44-4B6B-A8DA-9CEBD9BA745B}"/>
              </a:ext>
            </a:extLst>
          </p:cNvPr>
          <p:cNvSpPr/>
          <p:nvPr/>
        </p:nvSpPr>
        <p:spPr>
          <a:xfrm>
            <a:off x="504496" y="4380411"/>
            <a:ext cx="2039007" cy="1968021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Myriad Pro" panose="020B0503030403020204" charset="0"/>
              </a:rPr>
              <a:t>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C92AB-4525-4D9D-AA88-69C25831234B}"/>
              </a:ext>
            </a:extLst>
          </p:cNvPr>
          <p:cNvSpPr txBox="1"/>
          <p:nvPr/>
        </p:nvSpPr>
        <p:spPr>
          <a:xfrm>
            <a:off x="2543503" y="1525230"/>
            <a:ext cx="9474326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  <a:ea typeface="+mn-lt"/>
                <a:cs typeface="+mn-lt"/>
              </a:rPr>
              <a:t>Advocate the role that IoT and the oneM2M standard have with respect to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Create a market-responsive forum to promote the oneM2M standard externally</a:t>
            </a:r>
            <a:endParaRPr lang="en-GB" dirty="0">
              <a:latin typeface="Myriad Pro" panose="020B0503030403020204" charset="0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Recruit new participants to oneM2M activities, going beyond standardization experts</a:t>
            </a:r>
            <a:endParaRPr lang="en-GB" dirty="0">
              <a:latin typeface="Myriad Pro" panose="020B0503030403020204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Identify requirements that may feed into oneM2M working group activities</a:t>
            </a:r>
            <a:endParaRPr lang="en-GB" dirty="0">
              <a:latin typeface="Myriad Pro" panose="020B0503030403020204" charset="0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18F63-4B5B-4B37-8E9C-A631FBE197F0}"/>
              </a:ext>
            </a:extLst>
          </p:cNvPr>
          <p:cNvSpPr txBox="1"/>
          <p:nvPr/>
        </p:nvSpPr>
        <p:spPr>
          <a:xfrm>
            <a:off x="2543502" y="4317107"/>
            <a:ext cx="92827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Myriad Pro" panose="020B0503030403020204" charset="0"/>
              </a:rPr>
              <a:t>Demonstrate a strategic commitment to sustainability via a dedicated oneM2M sub-committee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Myriad Pro" panose="020B0503030403020204" charset="0"/>
              </a:rPr>
              <a:t>Sub-committee will generate various content (webinars, articles, blogs, tweets, videos, etc.):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>
                <a:latin typeface="Myriad Pro" panose="020B0503030403020204" charset="0"/>
              </a:rPr>
              <a:t>the role of IoT in enabling sustainability, leveraging oneM2M deployment examples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>
                <a:latin typeface="Myriad Pro" panose="020B0503030403020204" charset="0"/>
              </a:rPr>
              <a:t>oneM2M capabilities that enable sustainability (network resource management, messaging scheduling for efficient communications etc.)</a:t>
            </a:r>
          </a:p>
        </p:txBody>
      </p:sp>
    </p:spTree>
    <p:extLst>
      <p:ext uri="{BB962C8B-B14F-4D97-AF65-F5344CB8AC3E}">
        <p14:creationId xmlns:p14="http://schemas.microsoft.com/office/powerpoint/2010/main" val="372093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D1603B-7C4A-4FFF-A3E3-810B99763F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E2B9C-BD98-4DC1-B337-A41C8EA12F52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EBA66B-355A-40F5-A6CE-0D79C4E80E92}">
  <ds:schemaRefs>
    <ds:schemaRef ds:uri="d5f99dd6-2482-4904-94c2-fb6dcddcc6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751</Words>
  <Application>Microsoft Office PowerPoint</Application>
  <PresentationFormat>Widescreen</PresentationFormat>
  <Paragraphs>121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</vt:lpstr>
      <vt:lpstr>Myriad Pro Light</vt:lpstr>
      <vt:lpstr>Office Theme</vt:lpstr>
      <vt:lpstr>Sustainability and IoT</vt:lpstr>
      <vt:lpstr>Sustainability has a strong influence on government policy and business strategy across the world</vt:lpstr>
      <vt:lpstr>GHG emissions highlight key sectors to improve sustainability </vt:lpstr>
      <vt:lpstr>The recent action plan for the EU's Green Deal identifies six priorities to address sustainability challenges</vt:lpstr>
      <vt:lpstr>Improvements depend on remote sensing, resource management and environmentally sound technologies</vt:lpstr>
      <vt:lpstr>Common services, as defined in oneM2M standards, help developers build repeatable and scalable IoT systems</vt:lpstr>
      <vt:lpstr>How oneM2M enables sustainability</vt:lpstr>
      <vt:lpstr>oneM2M plays an important role as a standard and for its enabling technology</vt:lpstr>
      <vt:lpstr>oneM2M’s Sustainability Initiative</vt:lpstr>
      <vt:lpstr>How to get involved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Dale06</cp:lastModifiedBy>
  <cp:revision>16</cp:revision>
  <dcterms:created xsi:type="dcterms:W3CDTF">2017-09-21T15:46:31Z</dcterms:created>
  <dcterms:modified xsi:type="dcterms:W3CDTF">2021-06-08T12:31:57Z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