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22" r:id="rId2"/>
    <p:sldId id="258" r:id="rId3"/>
    <p:sldId id="421" r:id="rId4"/>
    <p:sldId id="310" r:id="rId5"/>
    <p:sldId id="423" r:id="rId6"/>
    <p:sldId id="257" r:id="rId7"/>
    <p:sldId id="551" r:id="rId8"/>
    <p:sldId id="268" r:id="rId9"/>
    <p:sldId id="552" r:id="rId10"/>
    <p:sldId id="553" r:id="rId11"/>
    <p:sldId id="554" r:id="rId12"/>
    <p:sldId id="555" r:id="rId13"/>
    <p:sldId id="267" r:id="rId14"/>
  </p:sldIdLst>
  <p:sldSz cx="12192000" cy="6858000"/>
  <p:notesSz cx="12192000" cy="6858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43"/>
    <p:restoredTop sz="97742"/>
  </p:normalViewPr>
  <p:slideViewPr>
    <p:cSldViewPr>
      <p:cViewPr varScale="1">
        <p:scale>
          <a:sx n="114" d="100"/>
          <a:sy n="114" d="100"/>
        </p:scale>
        <p:origin x="10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CA40-DB30-C549-9835-6D92FEF50F28}" type="datetimeFigureOut">
              <a:rPr lang="en-BE" smtClean="0"/>
              <a:t>07/21/2021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5899-C6F6-AE48-9611-CCB6E6EF8B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717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5899-C6F6-AE48-9611-CCB6E6EF8BDC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30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75469" y="5873262"/>
            <a:ext cx="818482" cy="88668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8305" y="933196"/>
            <a:ext cx="109153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9345" y="6103054"/>
            <a:ext cx="627487" cy="6797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9345" y="6103054"/>
            <a:ext cx="627487" cy="6797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17545" y="3994425"/>
            <a:ext cx="5901055" cy="2030730"/>
          </a:xfrm>
          <a:custGeom>
            <a:avLst/>
            <a:gdLst/>
            <a:ahLst/>
            <a:cxnLst/>
            <a:rect l="l" t="t" r="r" b="b"/>
            <a:pathLst>
              <a:path w="5901055" h="2030729">
                <a:moveTo>
                  <a:pt x="0" y="0"/>
                </a:moveTo>
                <a:lnTo>
                  <a:pt x="5900597" y="0"/>
                </a:lnTo>
                <a:lnTo>
                  <a:pt x="5900597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3793" y="3999770"/>
            <a:ext cx="4754880" cy="2030730"/>
          </a:xfrm>
          <a:custGeom>
            <a:avLst/>
            <a:gdLst/>
            <a:ahLst/>
            <a:cxnLst/>
            <a:rect l="l" t="t" r="r" b="b"/>
            <a:pathLst>
              <a:path w="4754880" h="2030729">
                <a:moveTo>
                  <a:pt x="0" y="0"/>
                </a:moveTo>
                <a:lnTo>
                  <a:pt x="4754791" y="0"/>
                </a:lnTo>
                <a:lnTo>
                  <a:pt x="4754791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910647" y="1885046"/>
            <a:ext cx="5901055" cy="2030730"/>
          </a:xfrm>
          <a:custGeom>
            <a:avLst/>
            <a:gdLst/>
            <a:ahLst/>
            <a:cxnLst/>
            <a:rect l="l" t="t" r="r" b="b"/>
            <a:pathLst>
              <a:path w="5901055" h="2030729">
                <a:moveTo>
                  <a:pt x="0" y="0"/>
                </a:moveTo>
                <a:lnTo>
                  <a:pt x="5900597" y="0"/>
                </a:lnTo>
                <a:lnTo>
                  <a:pt x="5900597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40523" y="1905231"/>
            <a:ext cx="4754880" cy="2030730"/>
          </a:xfrm>
          <a:custGeom>
            <a:avLst/>
            <a:gdLst/>
            <a:ahLst/>
            <a:cxnLst/>
            <a:rect l="l" t="t" r="r" b="b"/>
            <a:pathLst>
              <a:path w="4754880" h="2030729">
                <a:moveTo>
                  <a:pt x="0" y="0"/>
                </a:moveTo>
                <a:lnTo>
                  <a:pt x="4754791" y="0"/>
                </a:lnTo>
                <a:lnTo>
                  <a:pt x="4754791" y="2030425"/>
                </a:lnTo>
                <a:lnTo>
                  <a:pt x="0" y="2030425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8638E-C74B-E64B-8AA6-159412626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B119F-58D3-4A40-A2B6-DB95027E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742996"/>
            <a:ext cx="10515600" cy="823568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A6944-058B-7546-B8A7-6F494B206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65363"/>
            <a:ext cx="10515600" cy="98789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1F2A8-31E3-DD46-AD52-CAD24446B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04898"/>
            <a:ext cx="10515600" cy="3295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BDD0D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244D8-B322-6F42-9DCD-07E5AC421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85429"/>
            <a:ext cx="2945497" cy="9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9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E72FC-0213-3B4B-AED5-9AC86728F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EEDEC-A6F8-2349-8D58-15B50B5BA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06600"/>
            <a:ext cx="1195873" cy="3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2595" y="683259"/>
            <a:ext cx="70167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3309" y="1126235"/>
            <a:ext cx="7696200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06DB4"/>
                </a:solidFill>
                <a:latin typeface="Avenir-Roman"/>
                <a:cs typeface="Avenir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ioti.eu/wp-content/uploads/2020/01/AIOTI-WG3-High-Priority-Gaps-v2.0-200128-Fina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g@aioti.e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1436-7805-E84D-8490-A97F028BB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Leading IoT organisation in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92F81-8222-864F-844A-D99B6B0B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65363"/>
            <a:ext cx="10515600" cy="369332"/>
          </a:xfrm>
        </p:spPr>
        <p:txBody>
          <a:bodyPr/>
          <a:lstStyle/>
          <a:p>
            <a:r>
              <a:rPr lang="en-BE" dirty="0"/>
              <a:t>Mission, Vision, Aims</a:t>
            </a:r>
          </a:p>
        </p:txBody>
      </p:sp>
    </p:spTree>
    <p:extLst>
      <p:ext uri="{BB962C8B-B14F-4D97-AF65-F5344CB8AC3E}">
        <p14:creationId xmlns:p14="http://schemas.microsoft.com/office/powerpoint/2010/main" val="121815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0972800" cy="510909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 level Green Deal challenges and objectives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IoT and Edge computing (Digital Transformation)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research challenges and objectives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standardisation challenges and objectives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Scenarios and Best Cases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business driven Scenarios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IoT and Edge computing Best Cases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Research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Standardisation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Business driven high level recommendations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Policy driven high level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8075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344709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Relations of EU Green Deal policies to other Global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USA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China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Other Green Deal policies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Conclusions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6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OneM2M – AIOTI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480131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Open Discussion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Identified areas: digital for green, standardisation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Discussion so far: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Identify intersections between IoT, sustainability and standardisation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Idea is to include IoT experts from all areas (government, R&amp;D etc.)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Webinars, blogs, videos are expected deliverables</a:t>
            </a:r>
          </a:p>
          <a:p>
            <a:pPr marL="800100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AIOTI can contribute by identifying gaps (</a:t>
            </a:r>
            <a:r>
              <a:rPr lang="en-US" dirty="0">
                <a:latin typeface="Avenir" panose="02000503020000020003" pitchFamily="2" charset="0"/>
                <a:hlinkClick r:id="rId2"/>
              </a:rPr>
              <a:t>report published in Jan 2020</a:t>
            </a:r>
            <a:r>
              <a:rPr lang="en-US" dirty="0">
                <a:solidFill>
                  <a:srgbClr val="0070C0"/>
                </a:solidFill>
                <a:latin typeface="Avenir" panose="02000503020000020003" pitchFamily="2" charset="0"/>
              </a:rPr>
              <a:t>), and work is ongoing in TF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883" y="1080026"/>
            <a:ext cx="3594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latin typeface="Avenir"/>
                <a:cs typeface="Avenir"/>
              </a:rPr>
              <a:t>Contact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883" y="2035555"/>
            <a:ext cx="1072261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63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For </a:t>
            </a:r>
            <a:r>
              <a:rPr sz="1800" spc="-10" dirty="0">
                <a:solidFill>
                  <a:srgbClr val="206DB4"/>
                </a:solidFill>
                <a:latin typeface="Avenir-Roman"/>
                <a:cs typeface="Avenir-Roman"/>
              </a:rPr>
              <a:t>more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information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about AIOTI and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how to join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please contact AIOTI Secretariat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at </a:t>
            </a:r>
            <a:r>
              <a:rPr sz="1800" b="1" u="heavy" spc="-5" dirty="0">
                <a:solidFill>
                  <a:srgbClr val="206DB4"/>
                </a:solidFill>
                <a:uFill>
                  <a:solidFill>
                    <a:srgbClr val="206DB4"/>
                  </a:solidFill>
                </a:uFill>
                <a:latin typeface="Avenir-Heavy"/>
                <a:cs typeface="Avenir-Heavy"/>
                <a:hlinkClick r:id="rId3"/>
              </a:rPr>
              <a:t>sg@aioti.eu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. </a:t>
            </a:r>
            <a:r>
              <a:rPr lang="en-US" sz="1800" spc="-5" dirty="0">
                <a:solidFill>
                  <a:srgbClr val="206DB4"/>
                </a:solidFill>
                <a:latin typeface="Avenir-Roman"/>
                <a:cs typeface="Avenir-Roman"/>
              </a:rPr>
              <a:t>         </a:t>
            </a:r>
            <a:r>
              <a:rPr sz="1800" spc="-100" dirty="0">
                <a:solidFill>
                  <a:srgbClr val="206DB4"/>
                </a:solidFill>
                <a:latin typeface="Avenir-Roman"/>
                <a:cs typeface="Avenir-Roman"/>
              </a:rPr>
              <a:t>To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apply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to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become AIOTI </a:t>
            </a:r>
            <a:r>
              <a:rPr sz="1800" spc="-25" dirty="0">
                <a:solidFill>
                  <a:srgbClr val="206DB4"/>
                </a:solidFill>
                <a:latin typeface="Avenir-Roman"/>
                <a:cs typeface="Avenir-Roman"/>
              </a:rPr>
              <a:t>member, </a:t>
            </a:r>
            <a:r>
              <a:rPr sz="1800" spc="-5" dirty="0">
                <a:solidFill>
                  <a:srgbClr val="206DB4"/>
                </a:solidFill>
                <a:latin typeface="Avenir-Roman"/>
                <a:cs typeface="Avenir-Roman"/>
              </a:rPr>
              <a:t>please 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visit our online</a:t>
            </a:r>
            <a:r>
              <a:rPr lang="en-US" sz="1800" dirty="0">
                <a:solidFill>
                  <a:srgbClr val="206DB4"/>
                </a:solidFill>
                <a:latin typeface="Avenir-Roman"/>
                <a:cs typeface="Avenir-Roman"/>
              </a:rPr>
              <a:t> form: </a:t>
            </a:r>
            <a:r>
              <a:rPr lang="en-US" sz="1800" b="1" u="sng" dirty="0">
                <a:solidFill>
                  <a:srgbClr val="206DB4"/>
                </a:solidFill>
                <a:latin typeface="Avenir-Roman"/>
                <a:cs typeface="Avenir-Roman"/>
              </a:rPr>
              <a:t>https://</a:t>
            </a:r>
            <a:r>
              <a:rPr lang="en-US" sz="1800" b="1" u="sng" dirty="0" err="1">
                <a:solidFill>
                  <a:srgbClr val="206DB4"/>
                </a:solidFill>
                <a:latin typeface="Avenir-Roman"/>
                <a:cs typeface="Avenir-Roman"/>
              </a:rPr>
              <a:t>aioti.eu</a:t>
            </a:r>
            <a:r>
              <a:rPr lang="en-US" sz="1800" b="1" u="sng" dirty="0">
                <a:solidFill>
                  <a:srgbClr val="206DB4"/>
                </a:solidFill>
                <a:latin typeface="Avenir-Roman"/>
                <a:cs typeface="Avenir-Roman"/>
              </a:rPr>
              <a:t>/join</a:t>
            </a:r>
            <a:r>
              <a:rPr sz="1800" dirty="0">
                <a:solidFill>
                  <a:srgbClr val="206DB4"/>
                </a:solidFill>
                <a:latin typeface="Avenir-Roman"/>
                <a:cs typeface="Avenir-Roman"/>
              </a:rPr>
              <a:t>.</a:t>
            </a:r>
            <a:endParaRPr sz="1800" dirty="0">
              <a:latin typeface="Avenir-Roman"/>
              <a:cs typeface="Avenir-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1002" y="2967878"/>
            <a:ext cx="919021" cy="8825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2382" y="4070908"/>
            <a:ext cx="884867" cy="7924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2923" y="5115090"/>
            <a:ext cx="884870" cy="88486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7807" y="3207207"/>
            <a:ext cx="1582420" cy="248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@aioti_eu</a:t>
            </a:r>
            <a:endParaRPr sz="2800">
              <a:latin typeface="Avenir"/>
              <a:cs typeface="Avenir"/>
            </a:endParaRPr>
          </a:p>
          <a:p>
            <a:pPr marL="98425" marR="281940" indent="-74295">
              <a:lnSpc>
                <a:spcPct val="232799"/>
              </a:lnSpc>
              <a:spcBef>
                <a:spcPts val="335"/>
              </a:spcBef>
            </a:pP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@aioti  a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i</a:t>
            </a: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o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ti</a:t>
            </a:r>
            <a:r>
              <a:rPr sz="2800" spc="-5" dirty="0">
                <a:solidFill>
                  <a:srgbClr val="206DB4"/>
                </a:solidFill>
                <a:latin typeface="Avenir"/>
                <a:cs typeface="Avenir"/>
              </a:rPr>
              <a:t>.</a:t>
            </a:r>
            <a:r>
              <a:rPr sz="2800" spc="5" dirty="0">
                <a:solidFill>
                  <a:srgbClr val="206DB4"/>
                </a:solidFill>
                <a:latin typeface="Avenir"/>
                <a:cs typeface="Avenir"/>
              </a:rPr>
              <a:t>e</a:t>
            </a:r>
            <a:r>
              <a:rPr sz="2800" dirty="0">
                <a:solidFill>
                  <a:srgbClr val="206DB4"/>
                </a:solidFill>
                <a:latin typeface="Avenir"/>
                <a:cs typeface="Avenir"/>
              </a:rPr>
              <a:t>u</a:t>
            </a:r>
            <a:endParaRPr sz="280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0818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2188952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322" y="1033779"/>
            <a:ext cx="53446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2372B8"/>
                </a:solidFill>
                <a:latin typeface="Avenir"/>
                <a:cs typeface="Avenir"/>
              </a:rPr>
              <a:t>Mission and Vision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7392" y="5803391"/>
            <a:ext cx="1051559" cy="10546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D54FD-52FA-5847-A912-8DE7E41F7C07}"/>
              </a:ext>
            </a:extLst>
          </p:cNvPr>
          <p:cNvSpPr txBox="1">
            <a:spLocks/>
          </p:cNvSpPr>
          <p:nvPr/>
        </p:nvSpPr>
        <p:spPr>
          <a:xfrm>
            <a:off x="457200" y="2028255"/>
            <a:ext cx="11386225" cy="3978016"/>
          </a:xfrm>
          <a:prstGeom prst="rect">
            <a:avLst/>
          </a:prstGeom>
        </p:spPr>
        <p:txBody>
          <a:bodyPr wrap="square" lIns="0" tIns="0" rIns="0" bIns="0">
            <a:normAutofit fontScale="55000" lnSpcReduction="20000"/>
          </a:bodyPr>
          <a:lstStyle>
            <a:lvl1pPr marL="0">
              <a:defRPr sz="2000" b="0" i="0">
                <a:solidFill>
                  <a:srgbClr val="206DB4"/>
                </a:solidFill>
                <a:latin typeface="Avenir-Roman"/>
                <a:ea typeface="+mn-ea"/>
                <a:cs typeface="Avenir-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en-GB" sz="4600" b="1" kern="0" dirty="0">
                <a:solidFill>
                  <a:srgbClr val="0070C0"/>
                </a:solidFill>
              </a:rPr>
              <a:t>Mission</a:t>
            </a:r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2700" kern="0" dirty="0"/>
              <a:t>To drive on behalf of our members business, policy, research and innovation development in the IoT &amp; Edge Computing and other converging technologies </a:t>
            </a:r>
            <a:r>
              <a:rPr lang="en-US" sz="2700" kern="0" dirty="0"/>
              <a:t>across the Digital Value Chain to support digitization </a:t>
            </a:r>
            <a:r>
              <a:rPr lang="en-GB" altLang="zh-CN" sz="2700" kern="0" dirty="0"/>
              <a:t>in Europe, and competitiveness of Europe</a:t>
            </a:r>
            <a:r>
              <a:rPr lang="en-GB" altLang="zh-CN" kern="0" dirty="0"/>
              <a:t>. </a:t>
            </a:r>
            <a:endParaRPr lang="en-GB" kern="0" dirty="0"/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4600" b="1" kern="0" dirty="0">
                <a:solidFill>
                  <a:srgbClr val="0070C0"/>
                </a:solidFill>
              </a:rPr>
              <a:t>Vision</a:t>
            </a:r>
          </a:p>
          <a:p>
            <a:pPr algn="just">
              <a:lnSpc>
                <a:spcPct val="140000"/>
              </a:lnSpc>
            </a:pPr>
            <a:endParaRPr lang="en-GB" kern="0" dirty="0"/>
          </a:p>
          <a:p>
            <a:pPr algn="just">
              <a:lnSpc>
                <a:spcPct val="140000"/>
              </a:lnSpc>
            </a:pPr>
            <a:r>
              <a:rPr lang="en-GB" sz="2700" kern="0" dirty="0"/>
              <a:t>Together we aim to lead, promote, bridge and collaborate in IoT &amp; Edge Computing and other converging technologies research and innovation, standardisation and ecosystem building providing IoT deployment for European businesses creating benefits for European society. </a:t>
            </a:r>
            <a:r>
              <a:rPr lang="en-US" sz="2700" kern="0" dirty="0"/>
              <a:t>We co-operate with other global regions to ensure removal of barriers to development of the IoT &amp; Edge Computing market, while preserving the European  values, including privacy and consumer protection.</a:t>
            </a:r>
            <a:endParaRPr lang="aa-ET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40712-DDD6-8A40-A754-F2808A1E2612}"/>
              </a:ext>
            </a:extLst>
          </p:cNvPr>
          <p:cNvSpPr txBox="1"/>
          <p:nvPr/>
        </p:nvSpPr>
        <p:spPr>
          <a:xfrm>
            <a:off x="76199" y="863655"/>
            <a:ext cx="420856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GB" dirty="0"/>
              <a:t>IoT/IIoT applications in verticals</a:t>
            </a:r>
          </a:p>
          <a:p>
            <a:r>
              <a:rPr lang="en-GB" dirty="0"/>
              <a:t>Vision on IoT/IIoT/edge computing</a:t>
            </a:r>
          </a:p>
          <a:p>
            <a:pPr lvl="1"/>
            <a:r>
              <a:rPr lang="en-US" dirty="0"/>
              <a:t>IoT/IIoT – engine for converging technologies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7F579-8731-FC43-B099-BDDFAEDC3291}"/>
              </a:ext>
            </a:extLst>
          </p:cNvPr>
          <p:cNvSpPr txBox="1"/>
          <p:nvPr/>
        </p:nvSpPr>
        <p:spPr>
          <a:xfrm>
            <a:off x="76200" y="4594076"/>
            <a:ext cx="420856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Providing input on EU policies and strategies</a:t>
            </a:r>
          </a:p>
          <a:p>
            <a:r>
              <a:rPr lang="en-US" dirty="0"/>
              <a:t>Providing input to standardization bodies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38F3B-F229-D142-B715-F2AAF0A8018D}"/>
              </a:ext>
            </a:extLst>
          </p:cNvPr>
          <p:cNvSpPr txBox="1"/>
          <p:nvPr/>
        </p:nvSpPr>
        <p:spPr>
          <a:xfrm>
            <a:off x="7790527" y="4548151"/>
            <a:ext cx="432527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Contribution in relevant EU funding programmes and partnerships</a:t>
            </a:r>
          </a:p>
          <a:p>
            <a:r>
              <a:rPr lang="en-US" dirty="0"/>
              <a:t>European and International dimension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9D546-1EFA-D848-966E-2D304ABD575D}"/>
              </a:ext>
            </a:extLst>
          </p:cNvPr>
          <p:cNvSpPr txBox="1"/>
          <p:nvPr/>
        </p:nvSpPr>
        <p:spPr>
          <a:xfrm>
            <a:off x="7790527" y="869849"/>
            <a:ext cx="4325273" cy="1440000"/>
          </a:xfrm>
          <a:prstGeom prst="rect">
            <a:avLst/>
          </a:prstGeom>
          <a:noFill/>
          <a:ln w="28575">
            <a:solidFill>
              <a:srgbClr val="4B99A7"/>
            </a:solidFill>
            <a:beve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1pPr>
            <a:lvl2pPr marL="292100" lvl="1" indent="-2857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latin typeface="Avenir Next" panose="020B0503020202020204" pitchFamily="34" charset="0"/>
              </a:defRPr>
            </a:lvl2pPr>
          </a:lstStyle>
          <a:p>
            <a:r>
              <a:rPr lang="en-US" dirty="0"/>
              <a:t>DLT’s applied to industrial sectors</a:t>
            </a:r>
          </a:p>
          <a:p>
            <a:r>
              <a:rPr lang="en-US" dirty="0"/>
              <a:t>Computing continuum (IoT-data-connectivity-cloud-edge computing-AI)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0E33F7-F17B-D940-AF41-DC9CEE485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652" y="2249202"/>
            <a:ext cx="2889983" cy="2667000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DA61BB-1901-3949-B75D-B524456EA2F3}"/>
              </a:ext>
            </a:extLst>
          </p:cNvPr>
          <p:cNvSpPr txBox="1"/>
          <p:nvPr/>
        </p:nvSpPr>
        <p:spPr>
          <a:xfrm>
            <a:off x="2289859" y="2542140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LEADERSHIP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B7D65D-7624-2C47-9C31-B79AF320C0A6}"/>
              </a:ext>
            </a:extLst>
          </p:cNvPr>
          <p:cNvSpPr txBox="1"/>
          <p:nvPr/>
        </p:nvSpPr>
        <p:spPr>
          <a:xfrm>
            <a:off x="7787477" y="4016747"/>
            <a:ext cx="225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COLLABORATION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E1BE55-C33B-8A4F-A90F-95D8FA1726CC}"/>
              </a:ext>
            </a:extLst>
          </p:cNvPr>
          <p:cNvSpPr txBox="1"/>
          <p:nvPr/>
        </p:nvSpPr>
        <p:spPr>
          <a:xfrm>
            <a:off x="2286811" y="4114800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CONTRIBUTION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878F88-15B5-EB48-9DBC-FEEB9DE9260D}"/>
              </a:ext>
            </a:extLst>
          </p:cNvPr>
          <p:cNvSpPr txBox="1"/>
          <p:nvPr/>
        </p:nvSpPr>
        <p:spPr>
          <a:xfrm>
            <a:off x="7756997" y="2471921"/>
            <a:ext cx="19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venir Next" panose="020B0503020202020204" pitchFamily="34" charset="0"/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37990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CD7E-10AB-6C47-ABA8-E864750D4119}"/>
              </a:ext>
            </a:extLst>
          </p:cNvPr>
          <p:cNvSpPr txBox="1">
            <a:spLocks/>
          </p:cNvSpPr>
          <p:nvPr/>
        </p:nvSpPr>
        <p:spPr>
          <a:xfrm>
            <a:off x="2924404" y="274268"/>
            <a:ext cx="360845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F46889-C775-E943-A9B5-A10F191F7BEE}"/>
              </a:ext>
            </a:extLst>
          </p:cNvPr>
          <p:cNvSpPr txBox="1">
            <a:spLocks/>
          </p:cNvSpPr>
          <p:nvPr/>
        </p:nvSpPr>
        <p:spPr>
          <a:xfrm>
            <a:off x="2924404" y="1950224"/>
            <a:ext cx="3614315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638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Contributors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9E8FA9-39A5-F141-9252-7CD12D1AAFAD}"/>
              </a:ext>
            </a:extLst>
          </p:cNvPr>
          <p:cNvSpPr txBox="1">
            <a:spLocks/>
          </p:cNvSpPr>
          <p:nvPr/>
        </p:nvSpPr>
        <p:spPr>
          <a:xfrm>
            <a:off x="2916914" y="3626179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0DDB6-24A9-BC43-9C54-8F5ED35B2020}"/>
              </a:ext>
            </a:extLst>
          </p:cNvPr>
          <p:cNvCxnSpPr>
            <a:cxnSpLocks/>
          </p:cNvCxnSpPr>
          <p:nvPr/>
        </p:nvCxnSpPr>
        <p:spPr>
          <a:xfrm>
            <a:off x="4329222" y="17526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08B9C6-1240-684D-81A1-58194C491C05}"/>
              </a:ext>
            </a:extLst>
          </p:cNvPr>
          <p:cNvCxnSpPr>
            <a:cxnSpLocks/>
          </p:cNvCxnSpPr>
          <p:nvPr/>
        </p:nvCxnSpPr>
        <p:spPr>
          <a:xfrm>
            <a:off x="4329220" y="3396651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7B8C27-D170-954A-B1C9-FE6D7DD27875}"/>
              </a:ext>
            </a:extLst>
          </p:cNvPr>
          <p:cNvSpPr txBox="1">
            <a:spLocks/>
          </p:cNvSpPr>
          <p:nvPr/>
        </p:nvSpPr>
        <p:spPr>
          <a:xfrm>
            <a:off x="5754237" y="239277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A12663B-2358-7040-9ED0-6726AA039006}"/>
              </a:ext>
            </a:extLst>
          </p:cNvPr>
          <p:cNvSpPr txBox="1">
            <a:spLocks/>
          </p:cNvSpPr>
          <p:nvPr/>
        </p:nvSpPr>
        <p:spPr>
          <a:xfrm>
            <a:off x="5760333" y="1893680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44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Corporates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DF170A-AD70-5A45-9CA2-52BAC0DEF54C}"/>
              </a:ext>
            </a:extLst>
          </p:cNvPr>
          <p:cNvSpPr txBox="1">
            <a:spLocks/>
          </p:cNvSpPr>
          <p:nvPr/>
        </p:nvSpPr>
        <p:spPr>
          <a:xfrm>
            <a:off x="5754237" y="3626180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52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Research/Academia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0A5AA6-96B6-D249-BEF9-9B8616CC4314}"/>
              </a:ext>
            </a:extLst>
          </p:cNvPr>
          <p:cNvSpPr txBox="1">
            <a:spLocks/>
          </p:cNvSpPr>
          <p:nvPr/>
        </p:nvSpPr>
        <p:spPr>
          <a:xfrm>
            <a:off x="5754237" y="5189602"/>
            <a:ext cx="3615944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27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  <a:latin typeface="Avenir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Associations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7F222F-5B4C-234E-97B6-A96675E6EB89}"/>
              </a:ext>
            </a:extLst>
          </p:cNvPr>
          <p:cNvCxnSpPr>
            <a:cxnSpLocks/>
          </p:cNvCxnSpPr>
          <p:nvPr/>
        </p:nvCxnSpPr>
        <p:spPr>
          <a:xfrm>
            <a:off x="4327592" y="50292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8A9663D-180C-2E40-84C5-284CA00A96EA}"/>
              </a:ext>
            </a:extLst>
          </p:cNvPr>
          <p:cNvSpPr txBox="1">
            <a:spLocks/>
          </p:cNvSpPr>
          <p:nvPr/>
        </p:nvSpPr>
        <p:spPr>
          <a:xfrm>
            <a:off x="2924404" y="5167301"/>
            <a:ext cx="3615943" cy="86580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1284B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Avenir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Sub-Groups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72416A-CDE0-D245-B4C2-FE7401DCA9C5}"/>
              </a:ext>
            </a:extLst>
          </p:cNvPr>
          <p:cNvCxnSpPr>
            <a:cxnSpLocks/>
          </p:cNvCxnSpPr>
          <p:nvPr/>
        </p:nvCxnSpPr>
        <p:spPr>
          <a:xfrm>
            <a:off x="7161168" y="16764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59D72B-214C-994E-B02B-C86D377BF19F}"/>
              </a:ext>
            </a:extLst>
          </p:cNvPr>
          <p:cNvCxnSpPr>
            <a:cxnSpLocks/>
          </p:cNvCxnSpPr>
          <p:nvPr/>
        </p:nvCxnSpPr>
        <p:spPr>
          <a:xfrm>
            <a:off x="7161168" y="335280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2B8091-6478-854E-83EE-E791B5C21917}"/>
              </a:ext>
            </a:extLst>
          </p:cNvPr>
          <p:cNvCxnSpPr>
            <a:cxnSpLocks/>
          </p:cNvCxnSpPr>
          <p:nvPr/>
        </p:nvCxnSpPr>
        <p:spPr>
          <a:xfrm>
            <a:off x="7161168" y="5013960"/>
            <a:ext cx="802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8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333" y="874389"/>
            <a:ext cx="3179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2372B8"/>
                </a:solidFill>
                <a:latin typeface="Avenir"/>
                <a:cs typeface="Avenir"/>
              </a:rPr>
              <a:t>How </a:t>
            </a:r>
            <a:r>
              <a:rPr sz="4000" b="1" dirty="0">
                <a:solidFill>
                  <a:srgbClr val="2372B8"/>
                </a:solidFill>
                <a:latin typeface="Avenir"/>
                <a:cs typeface="Avenir"/>
              </a:rPr>
              <a:t>we</a:t>
            </a:r>
            <a:r>
              <a:rPr sz="4000" b="1" spc="-80" dirty="0">
                <a:solidFill>
                  <a:srgbClr val="2372B8"/>
                </a:solidFill>
                <a:latin typeface="Avenir"/>
                <a:cs typeface="Avenir"/>
              </a:rPr>
              <a:t> </a:t>
            </a:r>
            <a:r>
              <a:rPr sz="4000" b="1" spc="-5" dirty="0">
                <a:solidFill>
                  <a:srgbClr val="2372B8"/>
                </a:solidFill>
                <a:latin typeface="Avenir"/>
                <a:cs typeface="Avenir"/>
              </a:rPr>
              <a:t>work</a:t>
            </a:r>
            <a:endParaRPr sz="4000" b="1" dirty="0">
              <a:latin typeface="Avenir"/>
              <a:cs typeface="Aveni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39055" y="5805055"/>
            <a:ext cx="1052943" cy="10529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88952" cy="85953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D045DC1-A228-6F45-96BC-6869A4B16FB6}"/>
              </a:ext>
            </a:extLst>
          </p:cNvPr>
          <p:cNvSpPr/>
          <p:nvPr/>
        </p:nvSpPr>
        <p:spPr>
          <a:xfrm>
            <a:off x="10145185" y="2695903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Urban Society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6B9F4FF-AD22-374B-B0FF-B1A7CEDAE1FC}"/>
              </a:ext>
            </a:extLst>
          </p:cNvPr>
          <p:cNvSpPr/>
          <p:nvPr/>
        </p:nvSpPr>
        <p:spPr>
          <a:xfrm>
            <a:off x="2831242" y="2700741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Policy &amp; Strategies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115A754-9621-B14D-9792-4B32D9F46D15}"/>
              </a:ext>
            </a:extLst>
          </p:cNvPr>
          <p:cNvSpPr/>
          <p:nvPr/>
        </p:nvSpPr>
        <p:spPr>
          <a:xfrm>
            <a:off x="5269223" y="2699262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Research &amp; Partnerships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C2762D3-EB5A-8E48-8A06-8B50BCB88CCF}"/>
              </a:ext>
            </a:extLst>
          </p:cNvPr>
          <p:cNvSpPr/>
          <p:nvPr/>
        </p:nvSpPr>
        <p:spPr>
          <a:xfrm>
            <a:off x="488333" y="2700741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Innovation Ecosystems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2FAB157-B52E-A64C-8633-B5C1F810027D}"/>
              </a:ext>
            </a:extLst>
          </p:cNvPr>
          <p:cNvSpPr/>
          <p:nvPr/>
        </p:nvSpPr>
        <p:spPr>
          <a:xfrm>
            <a:off x="7707204" y="2699262"/>
            <a:ext cx="1904533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Standardisation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051BD2D-6AD0-1343-88BE-7508D0AB6AD3}"/>
              </a:ext>
            </a:extLst>
          </p:cNvPr>
          <p:cNvSpPr/>
          <p:nvPr/>
        </p:nvSpPr>
        <p:spPr>
          <a:xfrm>
            <a:off x="914391" y="5791200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Digital for Green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C3906C4-04A7-D546-BCC3-23B4DC8E45E2}"/>
              </a:ext>
            </a:extLst>
          </p:cNvPr>
          <p:cNvSpPr/>
          <p:nvPr/>
        </p:nvSpPr>
        <p:spPr>
          <a:xfrm>
            <a:off x="9284174" y="5748796"/>
            <a:ext cx="1809461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>
                <a:solidFill>
                  <a:srgbClr val="0070C0"/>
                </a:solidFill>
                <a:latin typeface="Avenir" panose="02000503020000020003" pitchFamily="2" charset="0"/>
              </a:rPr>
              <a:t>Distributed L</a:t>
            </a:r>
            <a:r>
              <a:rPr lang="en-GB" sz="1200" b="1" dirty="0">
                <a:solidFill>
                  <a:srgbClr val="0070C0"/>
                </a:solidFill>
                <a:latin typeface="Avenir" panose="02000503020000020003" pitchFamily="2" charset="0"/>
              </a:rPr>
              <a:t>e</a:t>
            </a:r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dger Technologies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CF420EF-EDD7-BB47-88B7-3EB8B6251F34}"/>
              </a:ext>
            </a:extLst>
          </p:cNvPr>
          <p:cNvSpPr/>
          <p:nvPr/>
        </p:nvSpPr>
        <p:spPr>
          <a:xfrm>
            <a:off x="6462556" y="5748796"/>
            <a:ext cx="1904532" cy="609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Testbeds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85A093A-13F6-C942-A71E-0EA0FE447D6B}"/>
              </a:ext>
            </a:extLst>
          </p:cNvPr>
          <p:cNvSpPr/>
          <p:nvPr/>
        </p:nvSpPr>
        <p:spPr>
          <a:xfrm>
            <a:off x="3640938" y="5773180"/>
            <a:ext cx="1904532" cy="56083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Logistics &amp;</a:t>
            </a:r>
            <a:b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</a:br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Supply Chain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E10EFC8-CF8C-7142-AC21-DA6B8D78474F}"/>
              </a:ext>
            </a:extLst>
          </p:cNvPr>
          <p:cNvSpPr/>
          <p:nvPr/>
        </p:nvSpPr>
        <p:spPr>
          <a:xfrm>
            <a:off x="2057400" y="4382079"/>
            <a:ext cx="1808267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Buildings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EBF345C-228B-9C4C-B816-EFD23063E222}"/>
              </a:ext>
            </a:extLst>
          </p:cNvPr>
          <p:cNvSpPr/>
          <p:nvPr/>
        </p:nvSpPr>
        <p:spPr>
          <a:xfrm>
            <a:off x="8200144" y="4387921"/>
            <a:ext cx="1854024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Manufacturing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20BC807-1375-9243-AD66-7253B1C51FA6}"/>
              </a:ext>
            </a:extLst>
          </p:cNvPr>
          <p:cNvSpPr/>
          <p:nvPr/>
        </p:nvSpPr>
        <p:spPr>
          <a:xfrm>
            <a:off x="4082826" y="4387921"/>
            <a:ext cx="1854024" cy="56507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Energy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8EA7968-CB8F-E547-B140-71A70FFDB049}"/>
              </a:ext>
            </a:extLst>
          </p:cNvPr>
          <p:cNvSpPr/>
          <p:nvPr/>
        </p:nvSpPr>
        <p:spPr>
          <a:xfrm>
            <a:off x="10258550" y="4387921"/>
            <a:ext cx="1854023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Mobility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AB09900-B328-CE46-881A-FD91542A0EB3}"/>
              </a:ext>
            </a:extLst>
          </p:cNvPr>
          <p:cNvSpPr/>
          <p:nvPr/>
        </p:nvSpPr>
        <p:spPr>
          <a:xfrm>
            <a:off x="6141485" y="4387921"/>
            <a:ext cx="1854024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Health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A29DAD-1401-424F-8098-C3C0CF467C82}"/>
              </a:ext>
            </a:extLst>
          </p:cNvPr>
          <p:cNvSpPr txBox="1"/>
          <p:nvPr/>
        </p:nvSpPr>
        <p:spPr>
          <a:xfrm>
            <a:off x="294489" y="1981200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BE"/>
              <a:t>Horizontal W</a:t>
            </a:r>
            <a:r>
              <a:rPr lang="en-GB" dirty="0"/>
              <a:t>o</a:t>
            </a:r>
            <a:r>
              <a:rPr lang="en-BE" dirty="0"/>
              <a:t>rking Groups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446E0B-F082-434D-B74F-D077234EF3AA}"/>
              </a:ext>
            </a:extLst>
          </p:cNvPr>
          <p:cNvSpPr txBox="1"/>
          <p:nvPr/>
        </p:nvSpPr>
        <p:spPr>
          <a:xfrm>
            <a:off x="225692" y="3745468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BE" dirty="0"/>
              <a:t>Vertical W</a:t>
            </a:r>
            <a:r>
              <a:rPr lang="en-GB" dirty="0"/>
              <a:t>o</a:t>
            </a:r>
            <a:r>
              <a:rPr lang="en-BE" dirty="0"/>
              <a:t>rking Groups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267C5B-A0E9-FE43-BA8B-A71DC59A1AA7}"/>
              </a:ext>
            </a:extLst>
          </p:cNvPr>
          <p:cNvSpPr txBox="1"/>
          <p:nvPr/>
        </p:nvSpPr>
        <p:spPr>
          <a:xfrm>
            <a:off x="225692" y="5273669"/>
            <a:ext cx="41741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rgbClr val="11284B"/>
                </a:solidFill>
                <a:latin typeface="Avenir Heavy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Interest </a:t>
            </a:r>
            <a:r>
              <a:rPr lang="en-BE" dirty="0"/>
              <a:t>Groups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8A1DE43-55EE-5D4E-A633-EE96265BF367}"/>
              </a:ext>
            </a:extLst>
          </p:cNvPr>
          <p:cNvSpPr/>
          <p:nvPr/>
        </p:nvSpPr>
        <p:spPr>
          <a:xfrm>
            <a:off x="43304" y="4382079"/>
            <a:ext cx="1809461" cy="5592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200" b="1" dirty="0">
                <a:solidFill>
                  <a:srgbClr val="0070C0"/>
                </a:solidFill>
                <a:latin typeface="Avenir" panose="02000503020000020003" pitchFamily="2" charset="0"/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217525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5FE6-DA0B-9049-8566-136C92D9E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3200400"/>
            <a:ext cx="10515600" cy="137835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AIOTI IG Digital for Green</a:t>
            </a:r>
          </a:p>
        </p:txBody>
      </p:sp>
    </p:spTree>
    <p:extLst>
      <p:ext uri="{BB962C8B-B14F-4D97-AF65-F5344CB8AC3E}">
        <p14:creationId xmlns:p14="http://schemas.microsoft.com/office/powerpoint/2010/main" val="220875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11CB-3881-B742-983D-9EA386C9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226230"/>
            <a:ext cx="10515600" cy="492443"/>
          </a:xfrm>
        </p:spPr>
        <p:txBody>
          <a:bodyPr/>
          <a:lstStyle/>
          <a:p>
            <a:r>
              <a:rPr lang="en-BE" sz="3200" b="1" dirty="0"/>
              <a:t>Key Deliverables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58494E-E766-784A-A30C-2082E5D35A1A}"/>
              </a:ext>
            </a:extLst>
          </p:cNvPr>
          <p:cNvGraphicFramePr>
            <a:graphicFrameLocks noGrp="1"/>
          </p:cNvGraphicFramePr>
          <p:nvPr/>
        </p:nvGraphicFramePr>
        <p:xfrm>
          <a:off x="306832" y="1371600"/>
          <a:ext cx="11574272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508">
                  <a:extLst>
                    <a:ext uri="{9D8B030D-6E8A-4147-A177-3AD203B41FA5}">
                      <a16:colId xmlns:a16="http://schemas.microsoft.com/office/drawing/2014/main" val="1125883888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1799449563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2188844948"/>
                    </a:ext>
                  </a:extLst>
                </a:gridCol>
                <a:gridCol w="3427588">
                  <a:extLst>
                    <a:ext uri="{9D8B030D-6E8A-4147-A177-3AD203B41FA5}">
                      <a16:colId xmlns:a16="http://schemas.microsoft.com/office/drawing/2014/main" val="3158670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sz="1400" b="1" i="0" dirty="0">
                          <a:latin typeface="Avenir" panose="02000503020000020003" pitchFamily="2" charset="0"/>
                        </a:rPr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Finding &amp; matchmaking for EU funded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Identify and categorise the key market needs and use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Plan a vision for technology and business innovation including real-world demonstration/</a:t>
                      </a:r>
                      <a:r>
                        <a:rPr lang="en-GB" sz="1400" b="1" i="0" kern="1200" dirty="0" err="1">
                          <a:solidFill>
                            <a:schemeClr val="bg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PoC</a:t>
                      </a:r>
                      <a:endParaRPr lang="en-BE" sz="1400" b="1" i="0" kern="1200" dirty="0">
                        <a:solidFill>
                          <a:schemeClr val="bg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2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Find &amp; Build at least 3 AIOTI built consortia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Vision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1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P</a:t>
                      </a:r>
                      <a:r>
                        <a:rPr lang="en-GB" sz="1200" b="0" i="0" dirty="0">
                          <a:latin typeface="Avenir" panose="02000503020000020003" pitchFamily="2" charset="0"/>
                        </a:rPr>
                        <a:t>r</a:t>
                      </a: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esentation at the Signature Event (30.11.)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P</a:t>
                      </a:r>
                      <a:r>
                        <a:rPr lang="en-GB" sz="1200" b="0" i="0" dirty="0">
                          <a:latin typeface="Avenir" panose="02000503020000020003" pitchFamily="2" charset="0"/>
                        </a:rPr>
                        <a:t>r</a:t>
                      </a: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esentation at the Signature Event (30.11.)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1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63" lvl="1" indent="0">
                        <a:tabLst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Other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BE" sz="1200" b="0" i="0" dirty="0">
                        <a:latin typeface="Avenir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5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63" lvl="1" indent="0">
                        <a:tabLst/>
                      </a:pPr>
                      <a:r>
                        <a:rPr lang="en-BE" sz="1200" b="0" i="0" dirty="0">
                          <a:latin typeface="Avenir" panose="02000503020000020003" pitchFamily="2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Sept -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15.11.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Short paper – end of May</a:t>
                      </a:r>
                      <a:endParaRPr lang="en-BE" sz="1200" b="0" i="0" kern="1200" dirty="0">
                        <a:solidFill>
                          <a:schemeClr val="dk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BE" sz="1200" b="0" i="0" kern="1200" dirty="0">
                          <a:solidFill>
                            <a:schemeClr val="dk1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Full paper – Q3 / 15.11.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6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7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477053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Document initiated in April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introduces the AIOTI vision for the impact of IoT and Edge Computing on Green Deal policies and objectives.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main objective of this report is to discuss the steps to be followed in order to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identify the high-level objectives of and challenges imposed by the EU Green Deal and key resulting Data policies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show IoT and Edge Computing business driven scenarios and use cases that can support these objectives and challenges In addressing key EU Green Deal and Data policies and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arenBoth"/>
            </a:pPr>
            <a:r>
              <a:rPr lang="en-US" dirty="0"/>
              <a:t>provide high level research and standardisation recommendations on addressing these high-level Green Deal challenges and objectives.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1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92C-17DE-8C4A-9002-C4A18503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10515600" cy="492443"/>
          </a:xfrm>
        </p:spPr>
        <p:txBody>
          <a:bodyPr/>
          <a:lstStyle/>
          <a:p>
            <a:r>
              <a:rPr lang="en-US" sz="3200" dirty="0"/>
              <a:t>Vision document -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D50A-5597-B241-91DE-09C42E81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972800" cy="418576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EU Green Deal and Data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the EU Green Deal policies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EU Green Deal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additional EU Green Deal regulations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Fit for 55 initiative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A Socially Fair Transition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Climate change: EU Parliament stimulate renewable hydrogen, integration of energy systems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Just Transition Fund fund to ensure no one is left behind on the road to a greener economy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EU plan puts spotlight on carbon sinks to tackle climate change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latin typeface="Avenir" panose="02000503020000020003" pitchFamily="2" charset="0"/>
              </a:rPr>
              <a:t>Overview of Data Policies</a:t>
            </a:r>
          </a:p>
        </p:txBody>
      </p:sp>
    </p:spTree>
    <p:extLst>
      <p:ext uri="{BB962C8B-B14F-4D97-AF65-F5344CB8AC3E}">
        <p14:creationId xmlns:p14="http://schemas.microsoft.com/office/powerpoint/2010/main" val="208424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6D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</TotalTime>
  <Words>758</Words>
  <Application>Microsoft Office PowerPoint</Application>
  <PresentationFormat>Widescreen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</vt:lpstr>
      <vt:lpstr>Avenir Heavy</vt:lpstr>
      <vt:lpstr>Avenir Next</vt:lpstr>
      <vt:lpstr>Avenir-Heavy</vt:lpstr>
      <vt:lpstr>Avenir-Roman</vt:lpstr>
      <vt:lpstr>Calibri</vt:lpstr>
      <vt:lpstr>Courier New</vt:lpstr>
      <vt:lpstr>Office Theme</vt:lpstr>
      <vt:lpstr>Leading IoT organisation in Europe</vt:lpstr>
      <vt:lpstr>Mission and Vision</vt:lpstr>
      <vt:lpstr>PowerPoint Presentation</vt:lpstr>
      <vt:lpstr>PowerPoint Presentation</vt:lpstr>
      <vt:lpstr>How we work</vt:lpstr>
      <vt:lpstr>AIOTI IG Digital for Green</vt:lpstr>
      <vt:lpstr>Key Deliverables</vt:lpstr>
      <vt:lpstr>Vision document</vt:lpstr>
      <vt:lpstr>Vision document - Content</vt:lpstr>
      <vt:lpstr>Vision document - Content</vt:lpstr>
      <vt:lpstr>Vision document - Content</vt:lpstr>
      <vt:lpstr>OneM2M – AIOTI Collaboration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 for  Internet of Things  Innovation</dc:title>
  <dc:creator>Dale Seed</dc:creator>
  <cp:lastModifiedBy>Dale</cp:lastModifiedBy>
  <cp:revision>178</cp:revision>
  <dcterms:created xsi:type="dcterms:W3CDTF">2020-04-27T16:01:38Z</dcterms:created>
  <dcterms:modified xsi:type="dcterms:W3CDTF">2021-07-21T11:46:16Z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2019-11-22T00:00:00Z</vt:filetime>
  </property>
  <property fmtid="{D5CDD505-2E9C-101B-9397-08002B2CF9AE}" pid="3" name="LastSaved">
    <vt:filetime>2020-04-27T00:00:00Z</vt:filetime>
  </property>
</Properties>
</file>