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62" r:id="rId5"/>
    <p:sldId id="297" r:id="rId6"/>
    <p:sldId id="298" r:id="rId7"/>
    <p:sldId id="295" r:id="rId8"/>
    <p:sldId id="303" r:id="rId9"/>
    <p:sldId id="308" r:id="rId10"/>
    <p:sldId id="304" r:id="rId11"/>
    <p:sldId id="305" r:id="rId12"/>
    <p:sldId id="307" r:id="rId13"/>
    <p:sldId id="306" r:id="rId14"/>
    <p:sldId id="302" r:id="rId15"/>
    <p:sldId id="301" r:id="rId16"/>
    <p:sldId id="30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yriad Pro" panose="020B0503030403020204" charset="0"/>
      <p:regular r:id="rId23"/>
      <p:bold r:id="rId24"/>
      <p:italic r:id="rId25"/>
      <p:boldItalic r:id="rId26"/>
    </p:embeddedFont>
    <p:embeddedFont>
      <p:font typeface="Myriad Pro Light" panose="020B0403030403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18-08-2021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8/18/2021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8/18/2021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8/18/2021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8/18/2021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8/18/2021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4" Type="http://schemas.openxmlformats.org/officeDocument/2006/relationships/hyperlink" Target="https://tsdsi.in/c-dot-tsdsi-webinar-series-the-national-standards-for-io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ottechexpo.com/europe/" TargetMode="External"/><Relationship Id="rId2" Type="http://schemas.openxmlformats.org/officeDocument/2006/relationships/hyperlink" Target="https://www.callandcontactcentreexpo.co.uk/" TargetMode="External"/><Relationship Id="rId1" Type="http://schemas.openxmlformats.org/officeDocument/2006/relationships/slideLayout" Target="../slideLayouts/slideLayout4.xml"/><Relationship Id="rId5"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4" Type="http://schemas.openxmlformats.org/officeDocument/2006/relationships/hyperlink" Target="https://docs.google.com/spreadsheets/d/1RikZmqw7vbcXsvmrHTCGTgK2TDCld51rI7za7ZtpYAk/edit?ts=605e4d0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t>SSC 6 Agenda</a:t>
            </a:r>
          </a:p>
          <a:p>
            <a:r>
              <a:rPr lang="en-US" dirty="0">
                <a:latin typeface="Myriad Pro"/>
              </a:rPr>
              <a:t>8/19/2021</a:t>
            </a:r>
          </a:p>
          <a:p>
            <a:r>
              <a:rPr lang="en-US" dirty="0">
                <a:latin typeface="Myriad Pro"/>
              </a:rPr>
              <a:t>Dale Seed</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lnSpcReduction="10000"/>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Convida</a:t>
            </a:r>
          </a:p>
          <a:p>
            <a:pPr marL="457200" lvl="1" indent="0">
              <a:buNone/>
            </a:pPr>
            <a:endParaRPr lang="en-US" sz="1600" dirty="0">
              <a:latin typeface="Myriad Pro"/>
            </a:endParaRPr>
          </a:p>
          <a:p>
            <a:pPr marL="457200" lvl="1" indent="0">
              <a:buNone/>
            </a:pPr>
            <a:r>
              <a:rPr lang="en-US" sz="1600" dirty="0">
                <a:solidFill>
                  <a:srgbClr val="C00000"/>
                </a:solidFill>
                <a:latin typeface="Myriad Pro"/>
                <a:sym typeface="Wingdings" panose="05000000000000000000" pitchFamily="2" charset="2"/>
              </a:rPr>
              <a:t> Schedule is to wrap-up paper by end of Aug and publish it mid Sept</a:t>
            </a:r>
            <a:endParaRPr lang="en-US" sz="1600" dirty="0">
              <a:solidFill>
                <a:srgbClr val="C00000"/>
              </a:solidFill>
              <a:latin typeface="Myriad Pro"/>
            </a:endParaRPr>
          </a:p>
          <a:p>
            <a:pPr lvl="1"/>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38051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a:latin typeface="Myriad Pro"/>
              </a:rPr>
              <a:t>Case-study ideas – 1-page format</a:t>
            </a:r>
            <a:endParaRPr lang="en-US"/>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lnSpcReduction="10000"/>
          </a:bodyPr>
          <a:lstStyle/>
          <a:p>
            <a:r>
              <a:rPr lang="en-US" dirty="0">
                <a:latin typeface="Myriad Pro"/>
              </a:rPr>
              <a:t>Aim for short case studies (see template on right) and include an image/illustration as needed</a:t>
            </a:r>
          </a:p>
          <a:p>
            <a:endParaRPr lang="en-US" dirty="0"/>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342938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305017" y="2876364"/>
            <a:ext cx="9294920" cy="2900259"/>
          </a:xfrm>
        </p:spPr>
        <p:txBody>
          <a:bodyPr vert="horz" lIns="91440" tIns="45720" rIns="91440" bIns="45720" rtlCol="0" anchor="t">
            <a:normAutofit/>
          </a:bodyPr>
          <a:lstStyle/>
          <a:p>
            <a:pPr marL="0" indent="0">
              <a:buNone/>
            </a:pPr>
            <a:r>
              <a:rPr lang="en-US" dirty="0">
                <a:latin typeface="Myriad Pro"/>
              </a:rPr>
              <a:t>Update from Girish Ramachandran on plans for creating a TCS oneM2M IoT Sustainability Center</a:t>
            </a:r>
          </a:p>
        </p:txBody>
      </p:sp>
    </p:spTree>
    <p:extLst>
      <p:ext uri="{BB962C8B-B14F-4D97-AF65-F5344CB8AC3E}">
        <p14:creationId xmlns:p14="http://schemas.microsoft.com/office/powerpoint/2010/main" val="97828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GB" dirty="0">
                <a:latin typeface="Myriad Pro"/>
              </a:rPr>
              <a:t>Review SSC workplan </a:t>
            </a:r>
          </a:p>
          <a:p>
            <a:pPr lvl="1"/>
            <a:r>
              <a:rPr lang="en-GB" dirty="0">
                <a:latin typeface="Myriad Pro"/>
              </a:rPr>
              <a:t>Status update of oneM2M SSC IoT sustainability white paper</a:t>
            </a:r>
          </a:p>
          <a:p>
            <a:pPr lvl="1"/>
            <a:r>
              <a:rPr lang="en-GB" dirty="0">
                <a:latin typeface="Myriad Pro"/>
              </a:rPr>
              <a:t>Status of outgoing Liaison Statements</a:t>
            </a:r>
          </a:p>
          <a:p>
            <a:pPr lvl="1"/>
            <a:r>
              <a:rPr lang="en-US" dirty="0">
                <a:latin typeface="Myriad Pro"/>
              </a:rPr>
              <a:t>Discuss topics for case studies</a:t>
            </a:r>
          </a:p>
          <a:p>
            <a:r>
              <a:rPr lang="en-US" dirty="0">
                <a:latin typeface="Myriad Pro"/>
              </a:rPr>
              <a:t>Update from Girish Ramachandran on plans for creating a TCS oneM2M IoT Sustainability Center</a:t>
            </a:r>
          </a:p>
          <a:p>
            <a:r>
              <a:rPr lang="en-US" dirty="0">
                <a:latin typeface="Myriad Pro"/>
              </a:rPr>
              <a:t>Open discussion</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6B47-1B6F-4BD5-B6F6-B4C60B2E7865}"/>
              </a:ext>
            </a:extLst>
          </p:cNvPr>
          <p:cNvSpPr>
            <a:spLocks noGrp="1"/>
          </p:cNvSpPr>
          <p:nvPr>
            <p:ph type="title"/>
          </p:nvPr>
        </p:nvSpPr>
        <p:spPr/>
        <p:txBody>
          <a:bodyPr/>
          <a:lstStyle/>
          <a:p>
            <a:r>
              <a:rPr lang="en-US">
                <a:latin typeface="Myriad Pro"/>
              </a:rPr>
              <a:t>High-level 'Next Steps'</a:t>
            </a:r>
            <a:endParaRPr lang="en-US"/>
          </a:p>
        </p:txBody>
      </p:sp>
      <p:sp>
        <p:nvSpPr>
          <p:cNvPr id="6" name="TextBox 5">
            <a:extLst>
              <a:ext uri="{FF2B5EF4-FFF2-40B4-BE49-F238E27FC236}">
                <a16:creationId xmlns:a16="http://schemas.microsoft.com/office/drawing/2014/main" id="{E266F3C5-82B2-4D95-ACD2-809EEFEA0B22}"/>
              </a:ext>
            </a:extLst>
          </p:cNvPr>
          <p:cNvSpPr txBox="1"/>
          <p:nvPr/>
        </p:nvSpPr>
        <p:spPr>
          <a:xfrm>
            <a:off x="3650672" y="1693718"/>
            <a:ext cx="721994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Invite your organization's colleagues who are involved in sustainability</a:t>
            </a:r>
          </a:p>
          <a:p>
            <a:pPr marL="285750" indent="-285750">
              <a:buFont typeface="Arial"/>
              <a:buChar char="•"/>
            </a:pPr>
            <a:r>
              <a:rPr lang="en-US">
                <a:cs typeface="Calibri"/>
              </a:rPr>
              <a:t>Sustainability experts interested in leveraging IoT</a:t>
            </a:r>
          </a:p>
          <a:p>
            <a:pPr marL="285750" indent="-285750">
              <a:buFont typeface="Arial"/>
              <a:buChar char="•"/>
            </a:pPr>
            <a:r>
              <a:rPr lang="en-US">
                <a:cs typeface="Calibri"/>
              </a:rPr>
              <a:t>Others?</a:t>
            </a:r>
          </a:p>
        </p:txBody>
      </p:sp>
      <p:sp>
        <p:nvSpPr>
          <p:cNvPr id="7" name="Rectangle 6">
            <a:extLst>
              <a:ext uri="{FF2B5EF4-FFF2-40B4-BE49-F238E27FC236}">
                <a16:creationId xmlns:a16="http://schemas.microsoft.com/office/drawing/2014/main" id="{83341FEF-4B48-4A46-88B3-21453A39FEF4}"/>
              </a:ext>
            </a:extLst>
          </p:cNvPr>
          <p:cNvSpPr/>
          <p:nvPr/>
        </p:nvSpPr>
        <p:spPr>
          <a:xfrm>
            <a:off x="521276" y="1629640"/>
            <a:ext cx="3099954" cy="103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n-lt"/>
                <a:cs typeface="+mn-lt"/>
              </a:rPr>
              <a:t>1. Planning &amp; Recruiting</a:t>
            </a:r>
          </a:p>
        </p:txBody>
      </p:sp>
      <p:sp>
        <p:nvSpPr>
          <p:cNvPr id="8" name="Rectangle 7">
            <a:extLst>
              <a:ext uri="{FF2B5EF4-FFF2-40B4-BE49-F238E27FC236}">
                <a16:creationId xmlns:a16="http://schemas.microsoft.com/office/drawing/2014/main" id="{69583BED-64DC-4B25-857B-6C0072906E9D}"/>
              </a:ext>
            </a:extLst>
          </p:cNvPr>
          <p:cNvSpPr/>
          <p:nvPr/>
        </p:nvSpPr>
        <p:spPr>
          <a:xfrm>
            <a:off x="1270286" y="3300844"/>
            <a:ext cx="5559136" cy="1030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2. </a:t>
            </a:r>
            <a:r>
              <a:rPr lang="en-US">
                <a:ea typeface="+mn-lt"/>
                <a:cs typeface="+mn-lt"/>
              </a:rPr>
              <a:t>Raise Profile &amp; Organize Communities of Interest</a:t>
            </a:r>
          </a:p>
        </p:txBody>
      </p:sp>
      <p:sp>
        <p:nvSpPr>
          <p:cNvPr id="9" name="Rectangle 8">
            <a:extLst>
              <a:ext uri="{FF2B5EF4-FFF2-40B4-BE49-F238E27FC236}">
                <a16:creationId xmlns:a16="http://schemas.microsoft.com/office/drawing/2014/main" id="{C406E7E7-D7C8-4CBC-88EB-BC048CFEDFAF}"/>
              </a:ext>
            </a:extLst>
          </p:cNvPr>
          <p:cNvSpPr/>
          <p:nvPr/>
        </p:nvSpPr>
        <p:spPr>
          <a:xfrm>
            <a:off x="2945821" y="4954730"/>
            <a:ext cx="5844886" cy="1039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3</a:t>
            </a:r>
            <a:r>
              <a:rPr lang="en-US">
                <a:ea typeface="+mn-lt"/>
                <a:cs typeface="+mn-lt"/>
              </a:rPr>
              <a:t>. Longer Term Initiatives</a:t>
            </a:r>
          </a:p>
        </p:txBody>
      </p:sp>
      <p:sp>
        <p:nvSpPr>
          <p:cNvPr id="10" name="TextBox 9">
            <a:extLst>
              <a:ext uri="{FF2B5EF4-FFF2-40B4-BE49-F238E27FC236}">
                <a16:creationId xmlns:a16="http://schemas.microsoft.com/office/drawing/2014/main" id="{BAE3B647-0443-4387-AA5E-DF460684B1AB}"/>
              </a:ext>
            </a:extLst>
          </p:cNvPr>
          <p:cNvSpPr txBox="1"/>
          <p:nvPr/>
        </p:nvSpPr>
        <p:spPr>
          <a:xfrm>
            <a:off x="6828558" y="3321625"/>
            <a:ext cx="44750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Publish short articles/example applications</a:t>
            </a:r>
          </a:p>
          <a:p>
            <a:pPr marL="285750" indent="-285750">
              <a:buFont typeface="Arial"/>
              <a:buChar char="•"/>
            </a:pPr>
            <a:r>
              <a:rPr lang="en-US"/>
              <a:t>Arrange webinar(s)</a:t>
            </a:r>
            <a:endParaRPr lang="en-US">
              <a:cs typeface="Calibri"/>
            </a:endParaRPr>
          </a:p>
          <a:p>
            <a:pPr marL="285750" indent="-285750">
              <a:buFont typeface="Arial"/>
              <a:buChar char="•"/>
            </a:pPr>
            <a:r>
              <a:rPr lang="en-US">
                <a:cs typeface="Calibri"/>
              </a:rPr>
              <a:t>Longer-format 'thought-leadership' Papers</a:t>
            </a:r>
          </a:p>
        </p:txBody>
      </p:sp>
      <p:sp>
        <p:nvSpPr>
          <p:cNvPr id="11" name="TextBox 10">
            <a:extLst>
              <a:ext uri="{FF2B5EF4-FFF2-40B4-BE49-F238E27FC236}">
                <a16:creationId xmlns:a16="http://schemas.microsoft.com/office/drawing/2014/main" id="{C1781E1D-88DD-45AC-AFBF-B1E5CA657712}"/>
              </a:ext>
            </a:extLst>
          </p:cNvPr>
          <p:cNvSpPr txBox="1"/>
          <p:nvPr/>
        </p:nvSpPr>
        <p:spPr>
          <a:xfrm>
            <a:off x="8794171" y="4880261"/>
            <a:ext cx="33666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Sector Liaisons (on-going)</a:t>
            </a:r>
          </a:p>
          <a:p>
            <a:pPr marL="285750" indent="-285750">
              <a:buFont typeface="Arial"/>
              <a:buChar char="•"/>
            </a:pPr>
            <a:r>
              <a:rPr lang="en-US">
                <a:cs typeface="Calibri"/>
              </a:rPr>
              <a:t>New standardization requirements</a:t>
            </a:r>
          </a:p>
          <a:p>
            <a:pPr marL="285750" indent="-285750">
              <a:buFont typeface="Arial"/>
              <a:buChar char="•"/>
            </a:pPr>
            <a:r>
              <a:rPr lang="en-US">
                <a:cs typeface="Calibri"/>
              </a:rPr>
              <a:t>Pilot/Test-bed projects</a:t>
            </a:r>
          </a:p>
        </p:txBody>
      </p:sp>
    </p:spTree>
    <p:extLst>
      <p:ext uri="{BB962C8B-B14F-4D97-AF65-F5344CB8AC3E}">
        <p14:creationId xmlns:p14="http://schemas.microsoft.com/office/powerpoint/2010/main" val="360521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3671489723"/>
              </p:ext>
            </p:extLst>
          </p:nvPr>
        </p:nvGraphicFramePr>
        <p:xfrm>
          <a:off x="309583" y="1223257"/>
          <a:ext cx="11687684" cy="5405120"/>
        </p:xfrm>
        <a:graphic>
          <a:graphicData uri="http://schemas.openxmlformats.org/drawingml/2006/table">
            <a:tbl>
              <a:tblPr firstRow="1" bandRow="1">
                <a:tableStyleId>{5C22544A-7EE6-4342-B048-85BDC9FD1C3A}</a:tableStyleId>
              </a:tblPr>
              <a:tblGrid>
                <a:gridCol w="3232607">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NGMN Green G Future Networks</a:t>
                      </a: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Position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r>
                        <a:rPr lang="en-GB" sz="800" b="0" i="1" dirty="0">
                          <a:solidFill>
                            <a:srgbClr val="C00000"/>
                          </a:solidFill>
                        </a:rPr>
                        <a:t>IoT and supply-chain reporting obligations (TBD)</a:t>
                      </a: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i="0" dirty="0">
                          <a:solidFill>
                            <a:srgbClr val="545054"/>
                          </a:solidFill>
                          <a:effectLst/>
                          <a:latin typeface="Calibri" panose="020F0502020204030204" pitchFamily="34" charset="0"/>
                        </a:rPr>
                        <a:t>​</a:t>
                      </a: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(Size Matters)</a:t>
                      </a:r>
                      <a:endParaRPr lang="en-GB" sz="800" b="1" i="0" dirty="0">
                        <a:solidFill>
                          <a:srgbClr val="545054"/>
                        </a:solidFill>
                        <a:effectLst/>
                        <a:latin typeface="Calibri" panose="020F0502020204030204" pitchFamily="34" charset="0"/>
                      </a:endParaRPr>
                    </a:p>
                  </a:txBody>
                  <a:tcPr anchor="ctr"/>
                </a:tc>
                <a:tc>
                  <a:txBody>
                    <a:bodyPr/>
                    <a:lstStyle/>
                    <a:p>
                      <a:pPr algn="ctr" rtl="0" fontAlgn="auto"/>
                      <a:r>
                        <a:rPr lang="en-GB" sz="800" b="1" i="0" dirty="0">
                          <a:solidFill>
                            <a:srgbClr val="545054"/>
                          </a:solidFill>
                          <a:effectLst/>
                          <a:latin typeface="Calibri" panose="020F0502020204030204" pitchFamily="34" charset="0"/>
                        </a:rPr>
                        <a:t>​</a:t>
                      </a:r>
                      <a:r>
                        <a:rPr kumimoji="0" lang="en-GB" sz="800" b="0" i="1" u="none" strike="noStrike" kern="1200" cap="none" spc="0" normalizeH="0" baseline="0" dirty="0">
                          <a:ln>
                            <a:noFill/>
                          </a:ln>
                          <a:solidFill>
                            <a:srgbClr val="C00000"/>
                          </a:solidFill>
                          <a:effectLst/>
                          <a:uLnTx/>
                          <a:uFillTx/>
                          <a:latin typeface="+mn-lt"/>
                          <a:ea typeface="+mn-ea"/>
                          <a:cs typeface="+mn-cs"/>
                        </a:rPr>
                        <a:t>IoT for All </a:t>
                      </a:r>
                      <a:br>
                        <a:rPr kumimoji="0" lang="en-GB" sz="800" b="0" i="1" u="none" strike="noStrike" kern="1200" cap="none" spc="0" normalizeH="0" baseline="0" dirty="0">
                          <a:ln>
                            <a:noFill/>
                          </a:ln>
                          <a:solidFill>
                            <a:srgbClr val="C00000"/>
                          </a:solidFill>
                          <a:effectLst/>
                          <a:uLnTx/>
                          <a:uFillTx/>
                          <a:latin typeface="+mn-lt"/>
                          <a:ea typeface="+mn-ea"/>
                          <a:cs typeface="+mn-cs"/>
                        </a:rPr>
                      </a:br>
                      <a:r>
                        <a:rPr kumimoji="0" lang="en-GB" sz="800" b="0" i="1" u="none" strike="noStrike" kern="1200" cap="none" spc="0" normalizeH="0" baseline="0" dirty="0">
                          <a:ln>
                            <a:noFill/>
                          </a:ln>
                          <a:solidFill>
                            <a:srgbClr val="C00000"/>
                          </a:solidFill>
                          <a:effectLst/>
                          <a:uLnTx/>
                          <a:uFillTx/>
                          <a:latin typeface="+mn-lt"/>
                          <a:ea typeface="+mn-ea"/>
                          <a:cs typeface="+mn-cs"/>
                        </a:rPr>
                        <a:t>(Sustainability Principles)</a:t>
                      </a:r>
                      <a:endParaRPr lang="en-GB" sz="800" b="1" i="0" dirty="0">
                        <a:solidFill>
                          <a:srgbClr val="545054"/>
                        </a:solidFill>
                        <a:effectLst/>
                        <a:latin typeface="Calibri" panose="020F0502020204030204" pitchFamily="34" charset="0"/>
                      </a:endParaRP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dirty="0">
                          <a:solidFill>
                            <a:srgbClr val="C00000"/>
                          </a:solidFill>
                        </a:rPr>
                        <a:t>Case 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Tree>
    <p:extLst>
      <p:ext uri="{BB962C8B-B14F-4D97-AF65-F5344CB8AC3E}">
        <p14:creationId xmlns:p14="http://schemas.microsoft.com/office/powerpoint/2010/main" val="50106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Tree>
    <p:extLst>
      <p:ext uri="{BB962C8B-B14F-4D97-AF65-F5344CB8AC3E}">
        <p14:creationId xmlns:p14="http://schemas.microsoft.com/office/powerpoint/2010/main" val="5207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AIOTI IoT Week Event </a:t>
            </a:r>
            <a:r>
              <a:rPr lang="en-US" sz="1600" dirty="0">
                <a:solidFill>
                  <a:srgbClr val="C00000"/>
                </a:solidFill>
                <a:latin typeface="Myriad Pro"/>
              </a:rPr>
              <a:t>(Sept 1, 2021)</a:t>
            </a:r>
          </a:p>
          <a:p>
            <a:pPr lvl="1"/>
            <a:r>
              <a:rPr lang="en-US" sz="1600" dirty="0">
                <a:latin typeface="Myriad Pro"/>
              </a:rPr>
              <a:t>6G Symposium </a:t>
            </a:r>
            <a:r>
              <a:rPr lang="en-US" sz="1600" dirty="0">
                <a:solidFill>
                  <a:srgbClr val="C00000"/>
                </a:solidFill>
                <a:latin typeface="Myriad Pro"/>
              </a:rPr>
              <a:t>(Sept 21, 2021)</a:t>
            </a: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3929158837"/>
              </p:ext>
            </p:extLst>
          </p:nvPr>
        </p:nvGraphicFramePr>
        <p:xfrm>
          <a:off x="578218" y="3041528"/>
          <a:ext cx="11035564" cy="327660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2"/>
                        </a:rPr>
                        <a:t>Call and Contact Center Expo</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16-17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London</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 related to customer experience technology.</a:t>
                      </a:r>
                      <a:endParaRPr lang="en-US" sz="110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This is Europe’s leading call and contact centre event. This is Europe’s leading call and contact centre event with over 6,000 attendees with job roles such as Heads of IT, CMOs, CTOs, Heads of Solutions and Heads of Customer Experience.</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3"/>
                        </a:rPr>
                        <a:t>IoT Tech Expo Europe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23-24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Amsterdam</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Please click </a:t>
                      </a:r>
                      <a:r>
                        <a:rPr lang="en-US" sz="1100" u="sng">
                          <a:solidFill>
                            <a:srgbClr val="000000"/>
                          </a:solidFill>
                          <a:effectLst/>
                          <a:latin typeface="Calibri" panose="020F0502020204030204" pitchFamily="34" charset="0"/>
                          <a:ea typeface="Calibri" panose="020F0502020204030204" pitchFamily="34" charset="0"/>
                          <a:hlinkClick r:id="rId4"/>
                        </a:rPr>
                        <a:t>here</a:t>
                      </a:r>
                      <a:r>
                        <a:rPr lang="en-US" sz="1100">
                          <a:solidFill>
                            <a:srgbClr val="000000"/>
                          </a:solidFill>
                          <a:effectLst/>
                          <a:latin typeface="Calibri" panose="020F0502020204030204" pitchFamily="34" charset="0"/>
                          <a:ea typeface="Calibri" panose="020F0502020204030204" pitchFamily="34" charset="0"/>
                        </a:rPr>
                        <a:t> for available panels.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ASIA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19-20 January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Singapore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USA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8-9 June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Las Vegas</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LS has been sent to Next G Alliance leadership for review (Aug 17)</a:t>
            </a:r>
          </a:p>
          <a:p>
            <a:pPr lvl="1"/>
            <a:r>
              <a:rPr lang="en-US" sz="1600" dirty="0">
                <a:latin typeface="Myriad Pro"/>
              </a:rPr>
              <a:t>Green G is working on a white paper focusing on the current landscape of telecom sustainability</a:t>
            </a: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latin typeface="Myriad Pro"/>
              </a:rPr>
              <a:t>LS has been sent to oneM2M SC for approval (review deadline is Aug 26</a:t>
            </a:r>
            <a:r>
              <a:rPr lang="en-US" sz="1600" baseline="30000" dirty="0">
                <a:latin typeface="Myriad Pro"/>
              </a:rPr>
              <a:t>th</a:t>
            </a:r>
            <a:r>
              <a:rPr lang="en-US" sz="1600" dirty="0">
                <a:latin typeface="Myriad Pro"/>
              </a:rPr>
              <a:t>)</a:t>
            </a:r>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415814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endParaRPr lang="en-US" sz="1600" dirty="0">
              <a:latin typeface="Myriad Pro"/>
            </a:endParaRPr>
          </a:p>
          <a:p>
            <a:pPr lvl="1">
              <a:buFont typeface="Wingdings" panose="05000000000000000000" pitchFamily="2" charset="2"/>
              <a:buChar char="à"/>
            </a:pPr>
            <a:r>
              <a:rPr lang="en-US" sz="1600" dirty="0">
                <a:solidFill>
                  <a:srgbClr val="C00000"/>
                </a:solidFill>
                <a:latin typeface="Myriad Pro"/>
                <a:sym typeface="Wingdings" panose="05000000000000000000" pitchFamily="2" charset="2"/>
              </a:rPr>
              <a:t>Two short articles planned for IoT for All site using content from the oneM2M Sustainability webinar</a:t>
            </a:r>
          </a:p>
          <a:p>
            <a:pPr lvl="1">
              <a:buFont typeface="Wingdings" panose="05000000000000000000" pitchFamily="2" charset="2"/>
              <a:buChar char="à"/>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632529778"/>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3.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4515</TotalTime>
  <Words>1598</Words>
  <Application>Microsoft Office PowerPoint</Application>
  <PresentationFormat>Widescreen</PresentationFormat>
  <Paragraphs>236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Myriad Pro</vt:lpstr>
      <vt:lpstr>Myriad Pro Light</vt:lpstr>
      <vt:lpstr>Wingdings</vt:lpstr>
      <vt:lpstr>Arial</vt:lpstr>
      <vt:lpstr>Office Theme</vt:lpstr>
      <vt:lpstr>oneM2M Sustainability Initiative</vt:lpstr>
      <vt:lpstr>Agenda</vt:lpstr>
      <vt:lpstr>High-level 'Next Steps'</vt:lpstr>
      <vt:lpstr>Request for suggestions and volunteers  (black text = firm, red text = proposed)</vt:lpstr>
      <vt:lpstr>Speaking Events - Completed</vt:lpstr>
      <vt:lpstr>Speaking Events - Completed</vt:lpstr>
      <vt:lpstr>Liaison Activities</vt:lpstr>
      <vt:lpstr>Webinars</vt:lpstr>
      <vt:lpstr>Articles</vt:lpstr>
      <vt:lpstr>White Papers</vt:lpstr>
      <vt:lpstr>Guest Speaker Series</vt:lpstr>
      <vt:lpstr>Case-study ideas – 1-page format</vt:lpstr>
      <vt:lpstr>PowerPoint Presentation</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DaleS</cp:lastModifiedBy>
  <cp:revision>33</cp:revision>
  <dcterms:created xsi:type="dcterms:W3CDTF">2017-09-21T15:46:31Z</dcterms:created>
  <dcterms:modified xsi:type="dcterms:W3CDTF">2021-08-18T11:49:36Z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