
<file path=[Content_Types].xml><?xml version="1.0" encoding="utf-8"?>
<Types xmlns="http://schemas.openxmlformats.org/package/2006/content-types">
  <Override PartName="/ppt/slides/slide6.xml" ContentType="application/vnd.openxmlformats-officedocument.presentationml.slide+xml"/>
  <Override PartName="/ppt/notesSlides/notesSlide2.xml" ContentType="application/vnd.openxmlformats-officedocument.presentationml.notesSlide+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18.xml" ContentType="application/vnd.openxmlformats-officedocument.presentationml.tags+xml"/>
  <Override PartName="/ppt/notesSlides/notesSlide14.xml" ContentType="application/vnd.openxmlformats-officedocument.presentationml.notesSlide+xml"/>
  <Default Extension="vml" ContentType="application/vnd.openxmlformats-officedocument.vmlDrawing"/>
  <Override PartName="/ppt/tags/tag14.xml" ContentType="application/vnd.openxmlformats-officedocument.presentationml.tags+xml"/>
  <Override PartName="/ppt/tags/tag15.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tags/tag7.xml" ContentType="application/vnd.openxmlformats-officedocument.presentationml.tags+xml"/>
  <Default Extension="bin" ContentType="application/vnd.openxmlformats-officedocument.oleObject"/>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tags/tag17.xml" ContentType="application/vnd.openxmlformats-officedocument.presentationml.tags+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1"/>
  </p:sldMasterIdLst>
  <p:notesMasterIdLst>
    <p:notesMasterId r:id="rId17"/>
  </p:notesMasterIdLst>
  <p:handoutMasterIdLst>
    <p:handoutMasterId r:id="rId18"/>
  </p:handoutMasterIdLst>
  <p:sldIdLst>
    <p:sldId id="256" r:id="rId2"/>
    <p:sldId id="681" r:id="rId3"/>
    <p:sldId id="682" r:id="rId4"/>
    <p:sldId id="666" r:id="rId5"/>
    <p:sldId id="671" r:id="rId6"/>
    <p:sldId id="672" r:id="rId7"/>
    <p:sldId id="670" r:id="rId8"/>
    <p:sldId id="665" r:id="rId9"/>
    <p:sldId id="673" r:id="rId10"/>
    <p:sldId id="674" r:id="rId11"/>
    <p:sldId id="669" r:id="rId12"/>
    <p:sldId id="677" r:id="rId13"/>
    <p:sldId id="676" r:id="rId14"/>
    <p:sldId id="678" r:id="rId15"/>
    <p:sldId id="680" r:id="rId16"/>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MS PGothic" pitchFamily="34" charset="-128"/>
        <a:cs typeface="Arial" charset="0"/>
      </a:defRPr>
    </a:lvl1pPr>
    <a:lvl2pPr marL="457200" algn="l" rtl="0" fontAlgn="base">
      <a:spcBef>
        <a:spcPct val="0"/>
      </a:spcBef>
      <a:spcAft>
        <a:spcPct val="0"/>
      </a:spcAft>
      <a:defRPr sz="2400" kern="1200">
        <a:solidFill>
          <a:schemeClr val="tx1"/>
        </a:solidFill>
        <a:latin typeface="Arial" charset="0"/>
        <a:ea typeface="MS PGothic" pitchFamily="34" charset="-128"/>
        <a:cs typeface="Arial" charset="0"/>
      </a:defRPr>
    </a:lvl2pPr>
    <a:lvl3pPr marL="914400" algn="l" rtl="0" fontAlgn="base">
      <a:spcBef>
        <a:spcPct val="0"/>
      </a:spcBef>
      <a:spcAft>
        <a:spcPct val="0"/>
      </a:spcAft>
      <a:defRPr sz="2400" kern="1200">
        <a:solidFill>
          <a:schemeClr val="tx1"/>
        </a:solidFill>
        <a:latin typeface="Arial" charset="0"/>
        <a:ea typeface="MS PGothic" pitchFamily="34" charset="-128"/>
        <a:cs typeface="Arial" charset="0"/>
      </a:defRPr>
    </a:lvl3pPr>
    <a:lvl4pPr marL="1371600" algn="l" rtl="0" fontAlgn="base">
      <a:spcBef>
        <a:spcPct val="0"/>
      </a:spcBef>
      <a:spcAft>
        <a:spcPct val="0"/>
      </a:spcAft>
      <a:defRPr sz="2400" kern="1200">
        <a:solidFill>
          <a:schemeClr val="tx1"/>
        </a:solidFill>
        <a:latin typeface="Arial" charset="0"/>
        <a:ea typeface="MS PGothic" pitchFamily="34" charset="-128"/>
        <a:cs typeface="Arial" charset="0"/>
      </a:defRPr>
    </a:lvl4pPr>
    <a:lvl5pPr marL="1828800" algn="l" rtl="0" fontAlgn="base">
      <a:spcBef>
        <a:spcPct val="0"/>
      </a:spcBef>
      <a:spcAft>
        <a:spcPct val="0"/>
      </a:spcAft>
      <a:defRPr sz="2400" kern="1200">
        <a:solidFill>
          <a:schemeClr val="tx1"/>
        </a:solidFill>
        <a:latin typeface="Arial" charset="0"/>
        <a:ea typeface="MS PGothic" pitchFamily="34" charset="-128"/>
        <a:cs typeface="Arial" charset="0"/>
      </a:defRPr>
    </a:lvl5pPr>
    <a:lvl6pPr marL="2286000" algn="l" defTabSz="914400" rtl="0" eaLnBrk="1" latinLnBrk="0" hangingPunct="1">
      <a:defRPr sz="2400" kern="1200">
        <a:solidFill>
          <a:schemeClr val="tx1"/>
        </a:solidFill>
        <a:latin typeface="Arial" charset="0"/>
        <a:ea typeface="MS PGothic" pitchFamily="34" charset="-128"/>
        <a:cs typeface="Arial" charset="0"/>
      </a:defRPr>
    </a:lvl6pPr>
    <a:lvl7pPr marL="2743200" algn="l" defTabSz="914400" rtl="0" eaLnBrk="1" latinLnBrk="0" hangingPunct="1">
      <a:defRPr sz="2400" kern="1200">
        <a:solidFill>
          <a:schemeClr val="tx1"/>
        </a:solidFill>
        <a:latin typeface="Arial" charset="0"/>
        <a:ea typeface="MS PGothic" pitchFamily="34" charset="-128"/>
        <a:cs typeface="Arial" charset="0"/>
      </a:defRPr>
    </a:lvl7pPr>
    <a:lvl8pPr marL="3200400" algn="l" defTabSz="914400" rtl="0" eaLnBrk="1" latinLnBrk="0" hangingPunct="1">
      <a:defRPr sz="2400" kern="1200">
        <a:solidFill>
          <a:schemeClr val="tx1"/>
        </a:solidFill>
        <a:latin typeface="Arial" charset="0"/>
        <a:ea typeface="MS PGothic" pitchFamily="34" charset="-128"/>
        <a:cs typeface="Arial" charset="0"/>
      </a:defRPr>
    </a:lvl8pPr>
    <a:lvl9pPr marL="3657600" algn="l" defTabSz="914400" rtl="0" eaLnBrk="1" latinLnBrk="0" hangingPunct="1">
      <a:defRPr sz="2400" kern="1200">
        <a:solidFill>
          <a:schemeClr val="tx1"/>
        </a:solidFill>
        <a:latin typeface="Arial" charset="0"/>
        <a:ea typeface="MS PGothic" pitchFamily="34" charset="-128"/>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5050"/>
    <a:srgbClr val="AFBD22"/>
    <a:srgbClr val="0033CC"/>
    <a:srgbClr val="B377EF"/>
    <a:srgbClr val="98AB22"/>
    <a:srgbClr val="333333"/>
    <a:srgbClr val="919191"/>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783" autoAdjust="0"/>
    <p:restoredTop sz="88779" autoAdjust="0"/>
  </p:normalViewPr>
  <p:slideViewPr>
    <p:cSldViewPr snapToGrid="0" snapToObjects="1">
      <p:cViewPr>
        <p:scale>
          <a:sx n="70" d="100"/>
          <a:sy n="70" d="100"/>
        </p:scale>
        <p:origin x="-1578" y="-72"/>
      </p:cViewPr>
      <p:guideLst>
        <p:guide orient="horz" pos="1632"/>
        <p:guide pos="4976"/>
      </p:guideLst>
    </p:cSldViewPr>
  </p:slideViewPr>
  <p:outlineViewPr>
    <p:cViewPr>
      <p:scale>
        <a:sx n="100" d="100"/>
        <a:sy n="100" d="100"/>
      </p:scale>
      <p:origin x="144" y="663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0" hangingPunct="0">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0" hangingPunct="0">
              <a:defRPr sz="1200">
                <a:latin typeface="Arial" pitchFamily="34" charset="0"/>
                <a:ea typeface="MS PGothic" pitchFamily="34" charset="-128"/>
                <a:cs typeface="+mn-cs"/>
              </a:defRPr>
            </a:lvl1pPr>
          </a:lstStyle>
          <a:p>
            <a:pPr>
              <a:defRPr/>
            </a:pPr>
            <a:fld id="{AF65279D-3ADE-4BAB-8278-F6E8906750FA}" type="datetime1">
              <a:rPr lang="en-US"/>
              <a:pPr>
                <a:defRPr/>
              </a:pPr>
              <a:t>2/26/2013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0" hangingPunct="0">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0" hangingPunct="0">
              <a:defRPr sz="1200">
                <a:latin typeface="Arial" pitchFamily="34" charset="0"/>
                <a:ea typeface="MS PGothic" pitchFamily="34" charset="-128"/>
                <a:cs typeface="+mn-cs"/>
              </a:defRPr>
            </a:lvl1pPr>
          </a:lstStyle>
          <a:p>
            <a:pPr>
              <a:defRPr/>
            </a:pPr>
            <a:fld id="{958E7C96-E673-4AD3-83FE-2D145E110588}" type="slidenum">
              <a:rPr lang="en-US"/>
              <a:pPr>
                <a:defRPr/>
              </a:pPr>
              <a:t>‹Nr.›</a:t>
            </a:fld>
            <a:endParaRPr lang="en-US"/>
          </a:p>
        </p:txBody>
      </p:sp>
    </p:spTree>
    <p:extLst>
      <p:ext uri="{BB962C8B-B14F-4D97-AF65-F5344CB8AC3E}">
        <p14:creationId xmlns="" xmlns:p14="http://schemas.microsoft.com/office/powerpoint/2010/main" val="386655770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0" hangingPunct="0">
              <a:defRPr sz="1200">
                <a:latin typeface="Arial" charset="0"/>
                <a:ea typeface="ＭＳ Ｐゴシック" charset="-128"/>
                <a:cs typeface="ＭＳ Ｐゴシック" charset="-128"/>
              </a:defRPr>
            </a:lvl1pPr>
          </a:lstStyle>
          <a:p>
            <a:pPr>
              <a:defRPr/>
            </a:pPr>
            <a:endParaRPr lang="en-US"/>
          </a:p>
        </p:txBody>
      </p:sp>
      <p:sp>
        <p:nvSpPr>
          <p:cNvPr id="5123"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Arial" charset="0"/>
                <a:ea typeface="ＭＳ Ｐゴシック" charset="-128"/>
                <a:cs typeface="ＭＳ Ｐゴシック" charset="-128"/>
              </a:defRPr>
            </a:lvl1pPr>
          </a:lstStyle>
          <a:p>
            <a:pPr>
              <a:defRPr/>
            </a:pPr>
            <a:endParaRPr lang="en-US"/>
          </a:p>
        </p:txBody>
      </p:sp>
      <p:sp>
        <p:nvSpPr>
          <p:cNvPr id="1024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12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eaLnBrk="0" hangingPunct="0">
              <a:defRPr sz="1200">
                <a:latin typeface="Arial" charset="0"/>
                <a:ea typeface="ＭＳ Ｐゴシック" charset="-128"/>
                <a:cs typeface="ＭＳ Ｐゴシック" charset="-128"/>
              </a:defRPr>
            </a:lvl1pPr>
          </a:lstStyle>
          <a:p>
            <a:pPr>
              <a:defRPr/>
            </a:pPr>
            <a:endParaRPr lang="en-US"/>
          </a:p>
        </p:txBody>
      </p:sp>
      <p:sp>
        <p:nvSpPr>
          <p:cNvPr id="512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Arial" pitchFamily="34" charset="0"/>
                <a:ea typeface="MS PGothic" pitchFamily="34" charset="-128"/>
                <a:cs typeface="+mn-cs"/>
              </a:defRPr>
            </a:lvl1pPr>
          </a:lstStyle>
          <a:p>
            <a:pPr>
              <a:defRPr/>
            </a:pPr>
            <a:fld id="{126346A6-2159-4349-B391-EFD91A878E6D}" type="slidenum">
              <a:rPr lang="en-US"/>
              <a:pPr>
                <a:defRPr/>
              </a:pPr>
              <a:t>‹Nr.›</a:t>
            </a:fld>
            <a:endParaRPr lang="en-US"/>
          </a:p>
        </p:txBody>
      </p:sp>
    </p:spTree>
    <p:extLst>
      <p:ext uri="{BB962C8B-B14F-4D97-AF65-F5344CB8AC3E}">
        <p14:creationId xmlns="" xmlns:p14="http://schemas.microsoft.com/office/powerpoint/2010/main" val="3702939819"/>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MS PGothic" pitchFamily="34"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p:spPr>
        <p:txBody>
          <a:bodyPr/>
          <a:lstStyle/>
          <a:p>
            <a:fld id="{C00DE648-A240-48AB-9B5D-7040CA5174A9}" type="slidenum">
              <a:rPr lang="en-US" smtClean="0">
                <a:latin typeface="Arial" charset="0"/>
              </a:rPr>
              <a:pPr/>
              <a:t>1</a:t>
            </a:fld>
            <a:endParaRPr lang="en-US" dirty="0" smtClean="0">
              <a:latin typeface="Arial" charset="0"/>
            </a:endParaRPr>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126346A6-2159-4349-B391-EFD91A878E6D}" type="slidenum">
              <a:rPr lang="en-US" smtClean="0"/>
              <a:pPr>
                <a:defRPr/>
              </a:pPr>
              <a:t>10</a:t>
            </a:fld>
            <a:endParaRPr lang="en-US"/>
          </a:p>
        </p:txBody>
      </p:sp>
    </p:spTree>
    <p:extLst>
      <p:ext uri="{BB962C8B-B14F-4D97-AF65-F5344CB8AC3E}">
        <p14:creationId xmlns="" xmlns:p14="http://schemas.microsoft.com/office/powerpoint/2010/main" val="17203960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126346A6-2159-4349-B391-EFD91A878E6D}" type="slidenum">
              <a:rPr lang="en-US" smtClean="0"/>
              <a:pPr>
                <a:defRPr/>
              </a:pPr>
              <a:t>11</a:t>
            </a:fld>
            <a:endParaRPr lang="en-US"/>
          </a:p>
        </p:txBody>
      </p:sp>
    </p:spTree>
    <p:extLst>
      <p:ext uri="{BB962C8B-B14F-4D97-AF65-F5344CB8AC3E}">
        <p14:creationId xmlns="" xmlns:p14="http://schemas.microsoft.com/office/powerpoint/2010/main" val="28119635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96259" name="Notes Placeholder 2"/>
          <p:cNvSpPr>
            <a:spLocks noGrp="1"/>
          </p:cNvSpPr>
          <p:nvPr>
            <p:ph type="body" idx="1"/>
          </p:nvPr>
        </p:nvSpPr>
        <p:spPr>
          <a:xfrm>
            <a:off x="685800" y="4343400"/>
            <a:ext cx="5486400" cy="4114800"/>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dirty="0" smtClean="0"/>
          </a:p>
        </p:txBody>
      </p:sp>
      <p:sp>
        <p:nvSpPr>
          <p:cNvPr id="96260"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MS PGothic" pitchFamily="34" charset="-128"/>
              </a:defRPr>
            </a:lvl1pPr>
            <a:lvl2pPr marL="742950" indent="-285750" eaLnBrk="0" hangingPunct="0">
              <a:defRPr sz="2400">
                <a:solidFill>
                  <a:schemeClr val="tx1"/>
                </a:solidFill>
                <a:latin typeface="Arial" charset="0"/>
                <a:ea typeface="MS PGothic" pitchFamily="34" charset="-128"/>
              </a:defRPr>
            </a:lvl2pPr>
            <a:lvl3pPr marL="1143000" indent="-228600" eaLnBrk="0" hangingPunct="0">
              <a:defRPr sz="2400">
                <a:solidFill>
                  <a:schemeClr val="tx1"/>
                </a:solidFill>
                <a:latin typeface="Arial" charset="0"/>
                <a:ea typeface="MS PGothic" pitchFamily="34" charset="-128"/>
              </a:defRPr>
            </a:lvl3pPr>
            <a:lvl4pPr marL="1600200" indent="-228600" eaLnBrk="0" hangingPunct="0">
              <a:defRPr sz="2400">
                <a:solidFill>
                  <a:schemeClr val="tx1"/>
                </a:solidFill>
                <a:latin typeface="Arial" charset="0"/>
                <a:ea typeface="MS PGothic" pitchFamily="34" charset="-128"/>
              </a:defRPr>
            </a:lvl4pPr>
            <a:lvl5pPr marL="2057400" indent="-228600" eaLnBrk="0" hangingPunct="0">
              <a:defRPr sz="2400">
                <a:solidFill>
                  <a:schemeClr val="tx1"/>
                </a:solidFill>
                <a:latin typeface="Arial" charset="0"/>
                <a:ea typeface="MS PGothic" pitchFamily="34" charset="-128"/>
              </a:defRPr>
            </a:lvl5pPr>
            <a:lvl6pPr marL="2514600" indent="-228600" eaLnBrk="0" fontAlgn="base" hangingPunct="0">
              <a:spcBef>
                <a:spcPct val="0"/>
              </a:spcBef>
              <a:spcAft>
                <a:spcPct val="0"/>
              </a:spcAft>
              <a:defRPr sz="2400">
                <a:solidFill>
                  <a:schemeClr val="tx1"/>
                </a:solidFill>
                <a:latin typeface="Arial" charset="0"/>
                <a:ea typeface="MS PGothic" pitchFamily="34" charset="-128"/>
              </a:defRPr>
            </a:lvl6pPr>
            <a:lvl7pPr marL="2971800" indent="-228600" eaLnBrk="0" fontAlgn="base" hangingPunct="0">
              <a:spcBef>
                <a:spcPct val="0"/>
              </a:spcBef>
              <a:spcAft>
                <a:spcPct val="0"/>
              </a:spcAft>
              <a:defRPr sz="2400">
                <a:solidFill>
                  <a:schemeClr val="tx1"/>
                </a:solidFill>
                <a:latin typeface="Arial" charset="0"/>
                <a:ea typeface="MS PGothic" pitchFamily="34" charset="-128"/>
              </a:defRPr>
            </a:lvl7pPr>
            <a:lvl8pPr marL="3429000" indent="-228600" eaLnBrk="0" fontAlgn="base" hangingPunct="0">
              <a:spcBef>
                <a:spcPct val="0"/>
              </a:spcBef>
              <a:spcAft>
                <a:spcPct val="0"/>
              </a:spcAft>
              <a:defRPr sz="2400">
                <a:solidFill>
                  <a:schemeClr val="tx1"/>
                </a:solidFill>
                <a:latin typeface="Arial" charset="0"/>
                <a:ea typeface="MS PGothic" pitchFamily="34" charset="-128"/>
              </a:defRPr>
            </a:lvl8pPr>
            <a:lvl9pPr marL="3886200" indent="-228600" eaLnBrk="0" fontAlgn="base" hangingPunct="0">
              <a:spcBef>
                <a:spcPct val="0"/>
              </a:spcBef>
              <a:spcAft>
                <a:spcPct val="0"/>
              </a:spcAft>
              <a:defRPr sz="2400">
                <a:solidFill>
                  <a:schemeClr val="tx1"/>
                </a:solidFill>
                <a:latin typeface="Arial" charset="0"/>
                <a:ea typeface="MS PGothic" pitchFamily="34" charset="-128"/>
              </a:defRPr>
            </a:lvl9pPr>
          </a:lstStyle>
          <a:p>
            <a:pPr algn="r"/>
            <a:fld id="{E37A690A-C66D-45D4-8F51-CFC712CB13CB}" type="slidenum">
              <a:rPr lang="en-US" sz="1200"/>
              <a:pPr algn="r"/>
              <a:t>12</a:t>
            </a:fld>
            <a:endParaRPr 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126346A6-2159-4349-B391-EFD91A878E6D}" type="slidenum">
              <a:rPr lang="en-US" smtClean="0"/>
              <a:pPr>
                <a:defRPr/>
              </a:pPr>
              <a:t>13</a:t>
            </a:fld>
            <a:endParaRPr lang="en-US"/>
          </a:p>
        </p:txBody>
      </p:sp>
    </p:spTree>
    <p:extLst>
      <p:ext uri="{BB962C8B-B14F-4D97-AF65-F5344CB8AC3E}">
        <p14:creationId xmlns="" xmlns:p14="http://schemas.microsoft.com/office/powerpoint/2010/main" val="23238559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endParaRPr lang="en-US" b="1" dirty="0"/>
          </a:p>
        </p:txBody>
      </p:sp>
      <p:sp>
        <p:nvSpPr>
          <p:cNvPr id="4" name="Slide Number Placeholder 3"/>
          <p:cNvSpPr>
            <a:spLocks noGrp="1"/>
          </p:cNvSpPr>
          <p:nvPr>
            <p:ph type="sldNum" sz="quarter" idx="10"/>
          </p:nvPr>
        </p:nvSpPr>
        <p:spPr/>
        <p:txBody>
          <a:bodyPr/>
          <a:lstStyle/>
          <a:p>
            <a:pPr>
              <a:defRPr/>
            </a:pPr>
            <a:fld id="{126346A6-2159-4349-B391-EFD91A878E6D}"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126346A6-2159-4349-B391-EFD91A878E6D}" type="slidenum">
              <a:rPr lang="en-US" smtClean="0"/>
              <a:pPr>
                <a:defRPr/>
              </a:pPr>
              <a:t>15</a:t>
            </a:fld>
            <a:endParaRPr lang="en-US"/>
          </a:p>
        </p:txBody>
      </p:sp>
    </p:spTree>
    <p:extLst>
      <p:ext uri="{BB962C8B-B14F-4D97-AF65-F5344CB8AC3E}">
        <p14:creationId xmlns="" xmlns:p14="http://schemas.microsoft.com/office/powerpoint/2010/main" val="5794850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noTextEdit="1"/>
          </p:cNvSpPr>
          <p:nvPr>
            <p:ph type="sldImg"/>
          </p:nvPr>
        </p:nvSpPr>
        <p:spPr>
          <a:ln/>
        </p:spPr>
      </p:sp>
      <p:sp>
        <p:nvSpPr>
          <p:cNvPr id="20482" name="Notes Placeholder 2"/>
          <p:cNvSpPr>
            <a:spLocks noGrp="1"/>
          </p:cNvSpPr>
          <p:nvPr>
            <p:ph type="body" idx="1"/>
          </p:nvPr>
        </p:nvSpPr>
        <p:spPr>
          <a:noFill/>
          <a:ln/>
        </p:spPr>
        <p:txBody>
          <a:bodyPr/>
          <a:lstStyle/>
          <a:p>
            <a:pPr eaLnBrk="1" hangingPunct="1">
              <a:spcBef>
                <a:spcPct val="50000"/>
              </a:spcBef>
            </a:pPr>
            <a:endParaRPr lang="en-GB" altLang="ja-JP" sz="1000" smtClean="0">
              <a:ea typeface="ＭＳ Ｐゴシック"/>
              <a:cs typeface="ＭＳ Ｐゴシック"/>
            </a:endParaRPr>
          </a:p>
          <a:p>
            <a:pPr eaLnBrk="1" hangingPunct="1">
              <a:spcBef>
                <a:spcPct val="50000"/>
              </a:spcBef>
            </a:pPr>
            <a:endParaRPr lang="en-GB" altLang="ja-JP" sz="1000" smtClean="0">
              <a:ea typeface="ＭＳ Ｐゴシック"/>
              <a:cs typeface="ＭＳ Ｐゴシック"/>
            </a:endParaRPr>
          </a:p>
          <a:p>
            <a:pPr eaLnBrk="1" hangingPunct="1">
              <a:spcBef>
                <a:spcPct val="50000"/>
              </a:spcBef>
            </a:pPr>
            <a:endParaRPr lang="en-US" altLang="ja-JP" sz="1000" i="1" smtClean="0">
              <a:ea typeface="ＭＳ Ｐゴシック"/>
              <a:cs typeface="ＭＳ Ｐゴシック"/>
            </a:endParaRPr>
          </a:p>
          <a:p>
            <a:pPr eaLnBrk="1" hangingPunct="1">
              <a:spcBef>
                <a:spcPct val="50000"/>
              </a:spcBef>
            </a:pPr>
            <a:endParaRPr lang="en-US" altLang="ja-JP" smtClean="0">
              <a:ea typeface="ＭＳ Ｐゴシック"/>
              <a:cs typeface="ＭＳ Ｐゴシック"/>
            </a:endParaRPr>
          </a:p>
          <a:p>
            <a:pPr eaLnBrk="1" hangingPunct="1"/>
            <a:endParaRPr lang="en-US" smtClean="0">
              <a:ea typeface="ＭＳ Ｐゴシック"/>
              <a:cs typeface="ＭＳ Ｐゴシック"/>
            </a:endParaRPr>
          </a:p>
        </p:txBody>
      </p:sp>
      <p:sp>
        <p:nvSpPr>
          <p:cNvPr id="20483" name="Slide Number Placeholder 3"/>
          <p:cNvSpPr txBox="1">
            <a:spLocks noGrp="1"/>
          </p:cNvSpPr>
          <p:nvPr/>
        </p:nvSpPr>
        <p:spPr bwMode="auto">
          <a:xfrm>
            <a:off x="3886200" y="8686800"/>
            <a:ext cx="2971800" cy="457200"/>
          </a:xfrm>
          <a:prstGeom prst="rect">
            <a:avLst/>
          </a:prstGeom>
          <a:noFill/>
          <a:ln w="9525">
            <a:noFill/>
            <a:miter lim="800000"/>
            <a:headEnd/>
            <a:tailEnd/>
          </a:ln>
        </p:spPr>
        <p:txBody>
          <a:bodyPr anchor="b"/>
          <a:lstStyle/>
          <a:p>
            <a:pPr algn="r" eaLnBrk="0" hangingPunct="0"/>
            <a:fld id="{44625C00-3503-4C95-A412-3265D3AD2DF3}" type="slidenum">
              <a:rPr lang="en-US" sz="1100" i="1">
                <a:solidFill>
                  <a:srgbClr val="000000"/>
                </a:solidFill>
                <a:latin typeface="Times" pitchFamily="18" charset="0"/>
                <a:cs typeface="Arial" charset="0"/>
              </a:rPr>
              <a:pPr algn="r" eaLnBrk="0" hangingPunct="0"/>
              <a:t>2</a:t>
            </a:fld>
            <a:endParaRPr lang="en-US" sz="1100" i="1">
              <a:solidFill>
                <a:srgbClr val="000000"/>
              </a:solidFill>
              <a:latin typeface="Times" pitchFamily="18" charset="0"/>
              <a:cs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a:xfrm>
            <a:off x="1144588" y="685800"/>
            <a:ext cx="4572000" cy="3429000"/>
          </a:xfrm>
          <a:ln/>
        </p:spPr>
      </p:sp>
      <p:sp>
        <p:nvSpPr>
          <p:cNvPr id="22530" name="Notes Placeholder 2"/>
          <p:cNvSpPr>
            <a:spLocks noGrp="1"/>
          </p:cNvSpPr>
          <p:nvPr>
            <p:ph type="body" idx="1"/>
          </p:nvPr>
        </p:nvSpPr>
        <p:spPr>
          <a:noFill/>
          <a:ln/>
        </p:spPr>
        <p:txBody>
          <a:bodyPr lIns="91432" tIns="45716" rIns="91432" bIns="45716"/>
          <a:lstStyle/>
          <a:p>
            <a:r>
              <a:rPr lang="en-US" smtClean="0">
                <a:ea typeface="ＭＳ Ｐゴシック"/>
                <a:cs typeface="ＭＳ Ｐゴシック"/>
              </a:rPr>
              <a:t>A volunteer army, driven by members. </a:t>
            </a:r>
          </a:p>
          <a:p>
            <a:r>
              <a:rPr lang="en-US" smtClean="0">
                <a:ea typeface="ＭＳ Ｐゴシック"/>
                <a:cs typeface="ＭＳ Ｐゴシック"/>
              </a:rPr>
              <a:t>Frequent F2F meetings to help drive us forward.</a:t>
            </a:r>
          </a:p>
        </p:txBody>
      </p:sp>
      <p:sp>
        <p:nvSpPr>
          <p:cNvPr id="22531" name="Slide Number Placeholder 3"/>
          <p:cNvSpPr txBox="1">
            <a:spLocks noGrp="1"/>
          </p:cNvSpPr>
          <p:nvPr/>
        </p:nvSpPr>
        <p:spPr bwMode="auto">
          <a:xfrm>
            <a:off x="3886200" y="8686800"/>
            <a:ext cx="2971800" cy="457200"/>
          </a:xfrm>
          <a:prstGeom prst="rect">
            <a:avLst/>
          </a:prstGeom>
          <a:noFill/>
          <a:ln w="9525">
            <a:noFill/>
            <a:miter lim="800000"/>
            <a:headEnd/>
            <a:tailEnd/>
          </a:ln>
        </p:spPr>
        <p:txBody>
          <a:bodyPr lIns="91432" tIns="45716" rIns="91432" bIns="45716" anchor="b"/>
          <a:lstStyle/>
          <a:p>
            <a:pPr algn="r" defTabSz="865188" eaLnBrk="0" hangingPunct="0"/>
            <a:fld id="{27F1AA17-83E7-458D-83F2-0F9CD5ADE9D4}" type="slidenum">
              <a:rPr lang="en-US" sz="1200">
                <a:solidFill>
                  <a:srgbClr val="000000"/>
                </a:solidFill>
                <a:cs typeface="Arial" charset="0"/>
              </a:rPr>
              <a:pPr algn="r" defTabSz="865188" eaLnBrk="0" hangingPunct="0"/>
              <a:t>3</a:t>
            </a:fld>
            <a:endParaRPr lang="en-US" sz="1200">
              <a:solidFill>
                <a:srgbClr val="000000"/>
              </a:solidFill>
              <a:cs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126346A6-2159-4349-B391-EFD91A878E6D}" type="slidenum">
              <a:rPr lang="en-US" smtClean="0"/>
              <a:pPr>
                <a:defRPr/>
              </a:pPr>
              <a:t>4</a:t>
            </a:fld>
            <a:endParaRPr lang="en-US"/>
          </a:p>
        </p:txBody>
      </p:sp>
    </p:spTree>
    <p:extLst>
      <p:ext uri="{BB962C8B-B14F-4D97-AF65-F5344CB8AC3E}">
        <p14:creationId xmlns="" xmlns:p14="http://schemas.microsoft.com/office/powerpoint/2010/main" val="8163291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7950986-025B-4F4D-B47F-A260C9E2B150}" type="slidenum">
              <a:rPr lang="en-US" smtClean="0"/>
              <a:pPr>
                <a:defRPr/>
              </a:pPr>
              <a:t>5</a:t>
            </a:fld>
            <a:endParaRPr lang="en-US" dirty="0"/>
          </a:p>
        </p:txBody>
      </p:sp>
    </p:spTree>
    <p:extLst>
      <p:ext uri="{BB962C8B-B14F-4D97-AF65-F5344CB8AC3E}">
        <p14:creationId xmlns="" xmlns:p14="http://schemas.microsoft.com/office/powerpoint/2010/main" val="34831955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p:spPr>
        <p:txBody>
          <a:bodyPr/>
          <a:lstStyle/>
          <a:p>
            <a:pPr eaLnBrk="1" hangingPunct="1"/>
            <a:endParaRPr lang="en-US" dirty="0" smtClean="0">
              <a:latin typeface="Arial" pitchFamily="34" charset="0"/>
              <a:ea typeface="ＭＳ Ｐゴシック" pitchFamily="34" charset="-128"/>
            </a:endParaRPr>
          </a:p>
        </p:txBody>
      </p:sp>
      <p:sp>
        <p:nvSpPr>
          <p:cNvPr id="46084" name="Slide Number Placeholder 3"/>
          <p:cNvSpPr>
            <a:spLocks noGrp="1"/>
          </p:cNvSpPr>
          <p:nvPr>
            <p:ph type="sldNum" sz="quarter" idx="5"/>
          </p:nvPr>
        </p:nvSpPr>
        <p:spPr>
          <a:noFill/>
        </p:spPr>
        <p:txBody>
          <a:bodyPr/>
          <a:lstStyle/>
          <a:p>
            <a:fld id="{9DA5764D-25F1-4F47-AB6B-329E1E5591C1}" type="slidenum">
              <a:rPr lang="en-US" smtClean="0">
                <a:cs typeface="Arial" pitchFamily="34" charset="0"/>
              </a:rPr>
              <a:pPr/>
              <a:t>6</a:t>
            </a:fld>
            <a:endParaRPr lang="en-US" dirty="0" smtClean="0">
              <a:cs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4D23BD94-EE8A-44FD-9BA6-E7BA8CBAB9FF}" type="slidenum">
              <a:rPr lang="en-US" smtClean="0">
                <a:solidFill>
                  <a:prstClr val="black"/>
                </a:solidFill>
              </a:rPr>
              <a:pPr/>
              <a:t>7</a:t>
            </a:fld>
            <a:endParaRPr lang="en-US" dirty="0" smtClean="0">
              <a:solidFill>
                <a:prstClr val="black"/>
              </a:solidFill>
            </a:endParaRPr>
          </a:p>
        </p:txBody>
      </p:sp>
      <p:sp>
        <p:nvSpPr>
          <p:cNvPr id="3174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1748"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endParaRPr lang="en-GB"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126346A6-2159-4349-B391-EFD91A878E6D}" type="slidenum">
              <a:rPr lang="en-US" smtClean="0"/>
              <a:pPr>
                <a:defRPr/>
              </a:pPr>
              <a:t>8</a:t>
            </a:fld>
            <a:endParaRPr lang="en-US"/>
          </a:p>
        </p:txBody>
      </p:sp>
    </p:spTree>
    <p:extLst>
      <p:ext uri="{BB962C8B-B14F-4D97-AF65-F5344CB8AC3E}">
        <p14:creationId xmlns="" xmlns:p14="http://schemas.microsoft.com/office/powerpoint/2010/main" val="19363483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126346A6-2159-4349-B391-EFD91A878E6D}" type="slidenum">
              <a:rPr lang="en-US" smtClean="0"/>
              <a:pPr>
                <a:defRPr/>
              </a:pPr>
              <a:t>9</a:t>
            </a:fld>
            <a:endParaRPr lang="en-US"/>
          </a:p>
        </p:txBody>
      </p:sp>
    </p:spTree>
    <p:extLst>
      <p:ext uri="{BB962C8B-B14F-4D97-AF65-F5344CB8AC3E}">
        <p14:creationId xmlns="" xmlns:p14="http://schemas.microsoft.com/office/powerpoint/2010/main" val="349643980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7" descr="Continua_PPT_Title_Master_1210.ai"/>
          <p:cNvPicPr>
            <a:picLocks noChangeAspect="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5" name="TextBox 4"/>
          <p:cNvSpPr txBox="1">
            <a:spLocks noChangeArrowheads="1"/>
          </p:cNvSpPr>
          <p:nvPr userDrawn="1"/>
        </p:nvSpPr>
        <p:spPr bwMode="auto">
          <a:xfrm>
            <a:off x="76200" y="6565900"/>
            <a:ext cx="7664450" cy="244475"/>
          </a:xfrm>
          <a:prstGeom prst="rect">
            <a:avLst/>
          </a:prstGeom>
          <a:noFill/>
          <a:ln>
            <a:noFill/>
          </a:ln>
          <a:extLst/>
        </p:spPr>
        <p:txBody>
          <a:bodyPr>
            <a:spAutoFit/>
          </a:bodyPr>
          <a:lstStyle/>
          <a:p>
            <a:pPr eaLnBrk="0" hangingPunct="0">
              <a:defRPr/>
            </a:pPr>
            <a:r>
              <a:rPr lang="en-US" sz="1000" dirty="0">
                <a:solidFill>
                  <a:srgbClr val="7F7F7F"/>
                </a:solidFill>
                <a:latin typeface="Arial" pitchFamily="34" charset="0"/>
                <a:cs typeface="+mn-cs"/>
              </a:rPr>
              <a:t>Copyright© </a:t>
            </a:r>
            <a:r>
              <a:rPr lang="en-US" sz="1000" dirty="0" smtClean="0">
                <a:solidFill>
                  <a:srgbClr val="7F7F7F"/>
                </a:solidFill>
                <a:latin typeface="Arial" pitchFamily="34" charset="0"/>
                <a:cs typeface="+mn-cs"/>
              </a:rPr>
              <a:t>2013 </a:t>
            </a:r>
            <a:r>
              <a:rPr lang="en-US" sz="1000" dirty="0">
                <a:solidFill>
                  <a:srgbClr val="7F7F7F"/>
                </a:solidFill>
                <a:latin typeface="Arial" pitchFamily="34" charset="0"/>
                <a:cs typeface="+mn-cs"/>
              </a:rPr>
              <a:t>Continua Health Alliance ® All Rights Reserved</a:t>
            </a:r>
          </a:p>
        </p:txBody>
      </p:sp>
      <p:sp>
        <p:nvSpPr>
          <p:cNvPr id="4098" name="Rectangle 2"/>
          <p:cNvSpPr>
            <a:spLocks noGrp="1" noChangeArrowheads="1"/>
          </p:cNvSpPr>
          <p:nvPr>
            <p:ph type="ctrTitle"/>
          </p:nvPr>
        </p:nvSpPr>
        <p:spPr>
          <a:xfrm>
            <a:off x="381000" y="3505200"/>
            <a:ext cx="7467600" cy="914400"/>
          </a:xfrm>
        </p:spPr>
        <p:txBody>
          <a:bodyPr/>
          <a:lstStyle>
            <a:lvl1pPr>
              <a:defRPr>
                <a:solidFill>
                  <a:srgbClr val="AFBD22"/>
                </a:solidFill>
              </a:defRPr>
            </a:lvl1pPr>
          </a:lstStyle>
          <a:p>
            <a:r>
              <a:rPr lang="en-US" dirty="0"/>
              <a:t>Click to edit Master title</a:t>
            </a:r>
          </a:p>
        </p:txBody>
      </p:sp>
      <p:sp>
        <p:nvSpPr>
          <p:cNvPr id="4099" name="Rectangle 3"/>
          <p:cNvSpPr>
            <a:spLocks noGrp="1" noChangeArrowheads="1"/>
          </p:cNvSpPr>
          <p:nvPr>
            <p:ph type="subTitle" idx="1"/>
          </p:nvPr>
        </p:nvSpPr>
        <p:spPr>
          <a:xfrm>
            <a:off x="381000" y="4419600"/>
            <a:ext cx="4876800" cy="1295400"/>
          </a:xfrm>
        </p:spPr>
        <p:txBody>
          <a:bodyPr/>
          <a:lstStyle>
            <a:lvl1pPr marL="0" indent="0">
              <a:buFontTx/>
              <a:buNone/>
              <a:defRPr sz="2400" b="0" i="0">
                <a:solidFill>
                  <a:schemeClr val="bg1"/>
                </a:solidFill>
                <a:latin typeface="Trebuchet MS" pitchFamily="34" charset="0"/>
              </a:defRPr>
            </a:lvl1pPr>
          </a:lstStyle>
          <a:p>
            <a:r>
              <a:rPr lang="en-US" dirty="0"/>
              <a:t>Click to edit </a:t>
            </a:r>
            <a:r>
              <a:rPr lang="en-US" dirty="0" smtClean="0"/>
              <a:t>Master</a:t>
            </a:r>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5"/>
          <p:cNvSpPr>
            <a:spLocks noGrp="1"/>
          </p:cNvSpPr>
          <p:nvPr>
            <p:ph type="dt" sz="half" idx="10"/>
          </p:nvPr>
        </p:nvSpPr>
        <p:spPr/>
        <p:txBody>
          <a:bodyPr/>
          <a:lstStyle>
            <a:lvl1pPr>
              <a:defRPr/>
            </a:lvl1pPr>
          </a:lstStyle>
          <a:p>
            <a:pPr>
              <a:defRPr/>
            </a:pPr>
            <a:endParaRPr lang="en-US"/>
          </a:p>
        </p:txBody>
      </p:sp>
      <p:sp>
        <p:nvSpPr>
          <p:cNvPr id="5" name="Footer Placeholder 6"/>
          <p:cNvSpPr>
            <a:spLocks noGrp="1"/>
          </p:cNvSpPr>
          <p:nvPr>
            <p:ph type="ftr" sz="quarter" idx="11"/>
          </p:nvPr>
        </p:nvSpPr>
        <p:spPr/>
        <p:txBody>
          <a:bodyPr/>
          <a:lstStyle>
            <a:lvl1pPr>
              <a:defRPr/>
            </a:lvl1pPr>
          </a:lstStyle>
          <a:p>
            <a:pPr>
              <a:defRPr/>
            </a:pP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7" descr="Continua_PPT_Section_Divider_12010.ai"/>
          <p:cNvPicPr>
            <a:picLocks noChangeAspect="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title"/>
          </p:nvPr>
        </p:nvSpPr>
        <p:spPr>
          <a:xfrm>
            <a:off x="722313" y="4267200"/>
            <a:ext cx="5983287" cy="1362075"/>
          </a:xfrm>
        </p:spPr>
        <p:txBody>
          <a:bodyPr anchor="t"/>
          <a:lstStyle>
            <a:lvl1pPr algn="l">
              <a:defRPr sz="3600" b="0" cap="none">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3657600"/>
            <a:ext cx="7050087" cy="609600"/>
          </a:xfrm>
        </p:spPr>
        <p:txBody>
          <a:bodyPr anchor="b"/>
          <a:lstStyle>
            <a:lvl1pPr marL="0" indent="0">
              <a:buNone/>
              <a:defRPr sz="2000">
                <a:solidFill>
                  <a:schemeClr val="bg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600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343400" y="1600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5"/>
          <p:cNvSpPr>
            <a:spLocks noGrp="1"/>
          </p:cNvSpPr>
          <p:nvPr>
            <p:ph type="dt" sz="half" idx="10"/>
          </p:nvPr>
        </p:nvSpPr>
        <p:spPr/>
        <p:txBody>
          <a:bodyPr/>
          <a:lstStyle>
            <a:lvl1pPr>
              <a:defRPr/>
            </a:lvl1pPr>
          </a:lstStyle>
          <a:p>
            <a:pPr>
              <a:defRPr/>
            </a:pPr>
            <a:endParaRPr lang="en-US"/>
          </a:p>
        </p:txBody>
      </p:sp>
      <p:sp>
        <p:nvSpPr>
          <p:cNvPr id="6" name="Footer Placeholder 6"/>
          <p:cNvSpPr>
            <a:spLocks noGrp="1"/>
          </p:cNvSpPr>
          <p:nvPr>
            <p:ph type="ftr" sz="quarter" idx="11"/>
          </p:nvPr>
        </p:nvSpPr>
        <p:spPr/>
        <p:txBody>
          <a:bodyPr/>
          <a:lstStyle>
            <a:lvl1pPr>
              <a:defRPr/>
            </a:lvl1pPr>
          </a:lstStyle>
          <a:p>
            <a:pPr>
              <a:defRPr/>
            </a:pP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07B87DD1-C300-45C6-A9A3-7F112A81D2B7}" type="datetime1">
              <a:rPr lang="en-US"/>
              <a:pPr>
                <a:defRPr/>
              </a:pPr>
              <a:t>2/26/2013</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xfrm>
            <a:off x="3810000" y="6400800"/>
            <a:ext cx="1447800" cy="304800"/>
          </a:xfrm>
          <a:prstGeom prst="rect">
            <a:avLst/>
          </a:prstGeom>
          <a:ln/>
        </p:spPr>
        <p:txBody>
          <a:bodyPr/>
          <a:lstStyle>
            <a:lvl1pPr>
              <a:defRPr/>
            </a:lvl1pPr>
          </a:lstStyle>
          <a:p>
            <a:pPr>
              <a:defRPr/>
            </a:pPr>
            <a:fld id="{46F5C41A-150F-4FBD-AD33-80135F72B22C}" type="slidenum">
              <a:rPr lang="en-US"/>
              <a:pPr>
                <a:defRPr/>
              </a:pPr>
              <a:t>‹Nr.›</a:t>
            </a:fld>
            <a:endParaRPr lang="en-US"/>
          </a:p>
        </p:txBody>
      </p:sp>
    </p:spTree>
    <p:extLst>
      <p:ext uri="{BB962C8B-B14F-4D97-AF65-F5344CB8AC3E}">
        <p14:creationId xmlns="" xmlns:p14="http://schemas.microsoft.com/office/powerpoint/2010/main" val="63154579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 descr="Continua_PPT_Slide_Master_1210.ai"/>
          <p:cNvPicPr>
            <a:picLocks noChangeAspect="1"/>
          </p:cNvPicPr>
          <p:nvPr userDrawn="1"/>
        </p:nvPicPr>
        <p:blipFill>
          <a:blip r:embed="rId7"/>
          <a:srcRect/>
          <a:stretch>
            <a:fillRect/>
          </a:stretch>
        </p:blipFill>
        <p:spPr bwMode="auto">
          <a:xfrm>
            <a:off x="0" y="0"/>
            <a:ext cx="9144000" cy="6858000"/>
          </a:xfrm>
          <a:prstGeom prst="rect">
            <a:avLst/>
          </a:prstGeom>
          <a:noFill/>
          <a:ln w="9525">
            <a:noFill/>
            <a:miter lim="800000"/>
            <a:headEnd/>
            <a:tailEnd/>
          </a:ln>
        </p:spPr>
      </p:pic>
      <p:sp>
        <p:nvSpPr>
          <p:cNvPr id="1027" name="Rectangle 2"/>
          <p:cNvSpPr>
            <a:spLocks noGrp="1" noChangeArrowheads="1"/>
          </p:cNvSpPr>
          <p:nvPr>
            <p:ph type="title"/>
          </p:nvPr>
        </p:nvSpPr>
        <p:spPr bwMode="auto">
          <a:xfrm>
            <a:off x="349250" y="381000"/>
            <a:ext cx="7550150" cy="914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
        <p:nvSpPr>
          <p:cNvPr id="1028" name="Rectangle 3"/>
          <p:cNvSpPr>
            <a:spLocks noGrp="1" noChangeArrowheads="1"/>
          </p:cNvSpPr>
          <p:nvPr>
            <p:ph type="body" idx="1"/>
          </p:nvPr>
        </p:nvSpPr>
        <p:spPr bwMode="auto">
          <a:xfrm>
            <a:off x="349250" y="1600200"/>
            <a:ext cx="7550150" cy="4216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6" name="Date Placeholder 5"/>
          <p:cNvSpPr>
            <a:spLocks noGrp="1"/>
          </p:cNvSpPr>
          <p:nvPr>
            <p:ph type="dt" sz="half" idx="2"/>
          </p:nvPr>
        </p:nvSpPr>
        <p:spPr>
          <a:xfrm>
            <a:off x="457200" y="6356350"/>
            <a:ext cx="838200" cy="365125"/>
          </a:xfrm>
          <a:prstGeom prst="rect">
            <a:avLst/>
          </a:prstGeom>
        </p:spPr>
        <p:txBody>
          <a:bodyPr vert="horz" lIns="91440" tIns="45720" rIns="91440" bIns="45720" rtlCol="0" anchor="ctr"/>
          <a:lstStyle>
            <a:lvl1pPr algn="l" eaLnBrk="0" hangingPunct="0">
              <a:defRPr sz="1200">
                <a:solidFill>
                  <a:srgbClr val="98AB22"/>
                </a:solidFill>
                <a:latin typeface="Arial" charset="0"/>
                <a:ea typeface="ＭＳ Ｐゴシック" charset="-128"/>
                <a:cs typeface="ＭＳ Ｐゴシック" charset="-128"/>
              </a:defRPr>
            </a:lvl1pPr>
          </a:lstStyle>
          <a:p>
            <a:pPr>
              <a:defRPr/>
            </a:pPr>
            <a:endParaRPr lang="en-US"/>
          </a:p>
        </p:txBody>
      </p:sp>
      <p:sp>
        <p:nvSpPr>
          <p:cNvPr id="7" name="Footer Placeholder 6"/>
          <p:cNvSpPr>
            <a:spLocks noGrp="1"/>
          </p:cNvSpPr>
          <p:nvPr>
            <p:ph type="ftr" sz="quarter" idx="3"/>
          </p:nvPr>
        </p:nvSpPr>
        <p:spPr>
          <a:xfrm>
            <a:off x="1600200" y="6356350"/>
            <a:ext cx="5486400" cy="365125"/>
          </a:xfrm>
          <a:prstGeom prst="rect">
            <a:avLst/>
          </a:prstGeom>
        </p:spPr>
        <p:txBody>
          <a:bodyPr vert="horz" lIns="91440" tIns="45720" rIns="91440" bIns="45720" rtlCol="0" anchor="ctr"/>
          <a:lstStyle>
            <a:lvl1pPr algn="l" eaLnBrk="0" hangingPunct="0">
              <a:defRPr sz="1200">
                <a:solidFill>
                  <a:srgbClr val="98AB22"/>
                </a:solidFill>
                <a:latin typeface="Arial" charset="0"/>
                <a:ea typeface="ＭＳ Ｐゴシック" charset="-128"/>
                <a:cs typeface="ＭＳ Ｐゴシック" charset="-128"/>
              </a:defRPr>
            </a:lvl1pPr>
          </a:lstStyle>
          <a:p>
            <a:pPr>
              <a:defRPr/>
            </a:pPr>
            <a:endParaRPr lang="en-US"/>
          </a:p>
        </p:txBody>
      </p:sp>
      <p:sp>
        <p:nvSpPr>
          <p:cNvPr id="1031" name="TextBox 7"/>
          <p:cNvSpPr txBox="1">
            <a:spLocks noChangeArrowheads="1"/>
          </p:cNvSpPr>
          <p:nvPr userDrawn="1"/>
        </p:nvSpPr>
        <p:spPr bwMode="auto">
          <a:xfrm>
            <a:off x="1295400" y="6400800"/>
            <a:ext cx="304800" cy="244475"/>
          </a:xfrm>
          <a:prstGeom prst="rect">
            <a:avLst/>
          </a:prstGeom>
          <a:noFill/>
          <a:ln>
            <a:noFill/>
          </a:ln>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0" hangingPunct="0">
              <a:defRPr/>
            </a:pPr>
            <a:r>
              <a:rPr lang="en-US" sz="1000" smtClean="0">
                <a:solidFill>
                  <a:srgbClr val="98AB22"/>
                </a:solidFill>
              </a:rPr>
              <a:t>|</a:t>
            </a:r>
          </a:p>
        </p:txBody>
      </p:sp>
      <p:cxnSp>
        <p:nvCxnSpPr>
          <p:cNvPr id="1032" name="Straight Connector 7"/>
          <p:cNvCxnSpPr>
            <a:cxnSpLocks noChangeShapeType="1"/>
          </p:cNvCxnSpPr>
          <p:nvPr userDrawn="1"/>
        </p:nvCxnSpPr>
        <p:spPr bwMode="auto">
          <a:xfrm>
            <a:off x="425450" y="1295400"/>
            <a:ext cx="7473950" cy="0"/>
          </a:xfrm>
          <a:prstGeom prst="line">
            <a:avLst/>
          </a:prstGeom>
          <a:ln w="19050" cmpd="sng">
            <a:solidFill>
              <a:srgbClr val="98AB22"/>
            </a:solidFill>
            <a:headEnd/>
            <a:tailEnd/>
          </a:ln>
        </p:spPr>
        <p:style>
          <a:lnRef idx="1">
            <a:schemeClr val="dk1"/>
          </a:lnRef>
          <a:fillRef idx="0">
            <a:schemeClr val="dk1"/>
          </a:fillRef>
          <a:effectRef idx="0">
            <a:schemeClr val="dk1"/>
          </a:effectRef>
          <a:fontRef idx="minor">
            <a:schemeClr val="tx1"/>
          </a:fontRef>
        </p:style>
      </p:cxnSp>
    </p:spTree>
  </p:cSld>
  <p:clrMap bg1="lt1" tx1="dk1" bg2="lt2" tx2="dk2" accent1="accent1" accent2="accent2" accent3="accent3" accent4="accent4" accent5="accent5" accent6="accent6" hlink="hlink" folHlink="folHlink"/>
  <p:sldLayoutIdLst>
    <p:sldLayoutId id="2147484629" r:id="rId1"/>
    <p:sldLayoutId id="2147484627" r:id="rId2"/>
    <p:sldLayoutId id="2147484630" r:id="rId3"/>
    <p:sldLayoutId id="2147484628" r:id="rId4"/>
    <p:sldLayoutId id="2147484631" r:id="rId5"/>
  </p:sldLayoutIdLst>
  <p:timing>
    <p:tnLst>
      <p:par>
        <p:cTn id="1" dur="indefinite" restart="never" nodeType="tmRoot"/>
      </p:par>
    </p:tnLst>
  </p:timing>
  <p:hf sldNum="0" hdr="0"/>
  <p:txStyles>
    <p:titleStyle>
      <a:lvl1pPr algn="l" rtl="0" eaLnBrk="0" fontAlgn="base" hangingPunct="0">
        <a:spcBef>
          <a:spcPct val="0"/>
        </a:spcBef>
        <a:spcAft>
          <a:spcPct val="0"/>
        </a:spcAft>
        <a:defRPr sz="4400">
          <a:solidFill>
            <a:schemeClr val="tx1"/>
          </a:solidFill>
          <a:latin typeface="Trebuchet MS" pitchFamily="34" charset="0"/>
          <a:ea typeface="MS PGothic" pitchFamily="34" charset="-128"/>
          <a:cs typeface="+mj-cs"/>
        </a:defRPr>
      </a:lvl1pPr>
      <a:lvl2pPr algn="l" rtl="0" eaLnBrk="0" fontAlgn="base" hangingPunct="0">
        <a:spcBef>
          <a:spcPct val="0"/>
        </a:spcBef>
        <a:spcAft>
          <a:spcPct val="0"/>
        </a:spcAft>
        <a:defRPr sz="4400">
          <a:solidFill>
            <a:srgbClr val="333333"/>
          </a:solidFill>
          <a:latin typeface="Arial Bold" pitchFamily="-32" charset="0"/>
          <a:ea typeface="MS PGothic" pitchFamily="34" charset="-128"/>
          <a:cs typeface="ＭＳ Ｐゴシック" charset="-128"/>
        </a:defRPr>
      </a:lvl2pPr>
      <a:lvl3pPr algn="l" rtl="0" eaLnBrk="0" fontAlgn="base" hangingPunct="0">
        <a:spcBef>
          <a:spcPct val="0"/>
        </a:spcBef>
        <a:spcAft>
          <a:spcPct val="0"/>
        </a:spcAft>
        <a:defRPr sz="4400">
          <a:solidFill>
            <a:srgbClr val="333333"/>
          </a:solidFill>
          <a:latin typeface="Arial Bold" pitchFamily="-32" charset="0"/>
          <a:ea typeface="MS PGothic" pitchFamily="34" charset="-128"/>
          <a:cs typeface="ＭＳ Ｐゴシック" charset="-128"/>
        </a:defRPr>
      </a:lvl3pPr>
      <a:lvl4pPr algn="l" rtl="0" eaLnBrk="0" fontAlgn="base" hangingPunct="0">
        <a:spcBef>
          <a:spcPct val="0"/>
        </a:spcBef>
        <a:spcAft>
          <a:spcPct val="0"/>
        </a:spcAft>
        <a:defRPr sz="4400">
          <a:solidFill>
            <a:srgbClr val="333333"/>
          </a:solidFill>
          <a:latin typeface="Arial Bold" pitchFamily="-32" charset="0"/>
          <a:ea typeface="MS PGothic" pitchFamily="34" charset="-128"/>
          <a:cs typeface="ＭＳ Ｐゴシック" charset="-128"/>
        </a:defRPr>
      </a:lvl4pPr>
      <a:lvl5pPr algn="l" rtl="0" eaLnBrk="0" fontAlgn="base" hangingPunct="0">
        <a:spcBef>
          <a:spcPct val="0"/>
        </a:spcBef>
        <a:spcAft>
          <a:spcPct val="0"/>
        </a:spcAft>
        <a:defRPr sz="4400">
          <a:solidFill>
            <a:srgbClr val="333333"/>
          </a:solidFill>
          <a:latin typeface="Arial Bold" pitchFamily="-32" charset="0"/>
          <a:ea typeface="MS PGothic" pitchFamily="34" charset="-128"/>
          <a:cs typeface="ＭＳ Ｐゴシック" charset="-128"/>
        </a:defRPr>
      </a:lvl5pPr>
      <a:lvl6pPr marL="457200" algn="l" rtl="0" fontAlgn="base">
        <a:spcBef>
          <a:spcPct val="0"/>
        </a:spcBef>
        <a:spcAft>
          <a:spcPct val="0"/>
        </a:spcAft>
        <a:defRPr sz="4400">
          <a:solidFill>
            <a:srgbClr val="333333"/>
          </a:solidFill>
          <a:latin typeface="Arial Bold" pitchFamily="-32" charset="0"/>
          <a:ea typeface="ＭＳ Ｐゴシック" charset="-128"/>
          <a:cs typeface="ＭＳ Ｐゴシック" charset="-128"/>
        </a:defRPr>
      </a:lvl6pPr>
      <a:lvl7pPr marL="914400" algn="l" rtl="0" fontAlgn="base">
        <a:spcBef>
          <a:spcPct val="0"/>
        </a:spcBef>
        <a:spcAft>
          <a:spcPct val="0"/>
        </a:spcAft>
        <a:defRPr sz="4400">
          <a:solidFill>
            <a:srgbClr val="333333"/>
          </a:solidFill>
          <a:latin typeface="Arial Bold" pitchFamily="-32" charset="0"/>
          <a:ea typeface="ＭＳ Ｐゴシック" charset="-128"/>
          <a:cs typeface="ＭＳ Ｐゴシック" charset="-128"/>
        </a:defRPr>
      </a:lvl7pPr>
      <a:lvl8pPr marL="1371600" algn="l" rtl="0" fontAlgn="base">
        <a:spcBef>
          <a:spcPct val="0"/>
        </a:spcBef>
        <a:spcAft>
          <a:spcPct val="0"/>
        </a:spcAft>
        <a:defRPr sz="4400">
          <a:solidFill>
            <a:srgbClr val="333333"/>
          </a:solidFill>
          <a:latin typeface="Arial Bold" pitchFamily="-32" charset="0"/>
          <a:ea typeface="ＭＳ Ｐゴシック" charset="-128"/>
          <a:cs typeface="ＭＳ Ｐゴシック" charset="-128"/>
        </a:defRPr>
      </a:lvl8pPr>
      <a:lvl9pPr marL="1828800" algn="l" rtl="0" fontAlgn="base">
        <a:spcBef>
          <a:spcPct val="0"/>
        </a:spcBef>
        <a:spcAft>
          <a:spcPct val="0"/>
        </a:spcAft>
        <a:defRPr sz="4400">
          <a:solidFill>
            <a:srgbClr val="333333"/>
          </a:solidFill>
          <a:latin typeface="Arial Bold" pitchFamily="-32" charset="0"/>
          <a:ea typeface="ＭＳ Ｐゴシック" charset="-128"/>
          <a:cs typeface="ＭＳ Ｐゴシック" charset="-128"/>
        </a:defRPr>
      </a:lvl9pPr>
    </p:titleStyle>
    <p:bodyStyle>
      <a:lvl1pPr marL="342900" indent="-342900" algn="l" rtl="0" eaLnBrk="0" fontAlgn="base" hangingPunct="0">
        <a:spcBef>
          <a:spcPct val="20000"/>
        </a:spcBef>
        <a:spcAft>
          <a:spcPct val="0"/>
        </a:spcAft>
        <a:buChar char="•"/>
        <a:defRPr sz="3200">
          <a:solidFill>
            <a:schemeClr val="tx1"/>
          </a:solidFill>
          <a:latin typeface="Trebuchet MS" pitchFamily="34" charset="0"/>
          <a:ea typeface="MS PGothic" pitchFamily="34" charset="-128"/>
          <a:cs typeface="+mn-cs"/>
        </a:defRPr>
      </a:lvl1pPr>
      <a:lvl2pPr marL="742950" indent="-285750" algn="l" rtl="0" eaLnBrk="0" fontAlgn="base" hangingPunct="0">
        <a:spcBef>
          <a:spcPct val="20000"/>
        </a:spcBef>
        <a:spcAft>
          <a:spcPct val="0"/>
        </a:spcAft>
        <a:buChar char="–"/>
        <a:defRPr sz="2800">
          <a:solidFill>
            <a:schemeClr val="tx1"/>
          </a:solidFill>
          <a:latin typeface="Trebuchet MS" pitchFamily="34" charset="0"/>
          <a:ea typeface="MS PGothic" pitchFamily="34" charset="-128"/>
        </a:defRPr>
      </a:lvl2pPr>
      <a:lvl3pPr marL="1143000" indent="-228600" algn="l" rtl="0" eaLnBrk="0" fontAlgn="base" hangingPunct="0">
        <a:spcBef>
          <a:spcPct val="20000"/>
        </a:spcBef>
        <a:spcAft>
          <a:spcPct val="0"/>
        </a:spcAft>
        <a:buChar char="•"/>
        <a:defRPr sz="2400">
          <a:solidFill>
            <a:schemeClr val="tx1"/>
          </a:solidFill>
          <a:latin typeface="Trebuchet MS" pitchFamily="34" charset="0"/>
          <a:ea typeface="MS PGothic" pitchFamily="34" charset="-128"/>
        </a:defRPr>
      </a:lvl3pPr>
      <a:lvl4pPr marL="1600200" indent="-228600" algn="l" rtl="0" eaLnBrk="0" fontAlgn="base" hangingPunct="0">
        <a:spcBef>
          <a:spcPct val="20000"/>
        </a:spcBef>
        <a:spcAft>
          <a:spcPct val="0"/>
        </a:spcAft>
        <a:buChar char="–"/>
        <a:defRPr sz="2000">
          <a:solidFill>
            <a:schemeClr val="tx1"/>
          </a:solidFill>
          <a:latin typeface="Trebuchet MS" pitchFamily="34" charset="0"/>
          <a:ea typeface="MS PGothic" pitchFamily="34" charset="-128"/>
        </a:defRPr>
      </a:lvl4pPr>
      <a:lvl5pPr marL="2057400" indent="-228600" algn="l" rtl="0" eaLnBrk="0" fontAlgn="base" hangingPunct="0">
        <a:spcBef>
          <a:spcPct val="20000"/>
        </a:spcBef>
        <a:spcAft>
          <a:spcPct val="0"/>
        </a:spcAft>
        <a:buChar char="»"/>
        <a:defRPr sz="2000">
          <a:solidFill>
            <a:schemeClr val="tx1"/>
          </a:solidFill>
          <a:latin typeface="Trebuchet MS" pitchFamily="34" charset="0"/>
          <a:ea typeface="MS PGothic" pitchFamily="34" charset="-128"/>
        </a:defRPr>
      </a:lvl5pPr>
      <a:lvl6pPr marL="2514600" indent="-228600" algn="l" rtl="0" fontAlgn="base">
        <a:spcBef>
          <a:spcPct val="20000"/>
        </a:spcBef>
        <a:spcAft>
          <a:spcPct val="0"/>
        </a:spcAft>
        <a:buChar char="»"/>
        <a:defRPr sz="2000">
          <a:solidFill>
            <a:srgbClr val="919191"/>
          </a:solidFill>
          <a:latin typeface="+mn-lt"/>
          <a:ea typeface="+mn-ea"/>
        </a:defRPr>
      </a:lvl6pPr>
      <a:lvl7pPr marL="2971800" indent="-228600" algn="l" rtl="0" fontAlgn="base">
        <a:spcBef>
          <a:spcPct val="20000"/>
        </a:spcBef>
        <a:spcAft>
          <a:spcPct val="0"/>
        </a:spcAft>
        <a:buChar char="»"/>
        <a:defRPr sz="2000">
          <a:solidFill>
            <a:srgbClr val="919191"/>
          </a:solidFill>
          <a:latin typeface="+mn-lt"/>
          <a:ea typeface="+mn-ea"/>
        </a:defRPr>
      </a:lvl7pPr>
      <a:lvl8pPr marL="3429000" indent="-228600" algn="l" rtl="0" fontAlgn="base">
        <a:spcBef>
          <a:spcPct val="20000"/>
        </a:spcBef>
        <a:spcAft>
          <a:spcPct val="0"/>
        </a:spcAft>
        <a:buChar char="»"/>
        <a:defRPr sz="2000">
          <a:solidFill>
            <a:srgbClr val="919191"/>
          </a:solidFill>
          <a:latin typeface="+mn-lt"/>
          <a:ea typeface="+mn-ea"/>
        </a:defRPr>
      </a:lvl8pPr>
      <a:lvl9pPr marL="3886200" indent="-228600" algn="l" rtl="0" fontAlgn="base">
        <a:spcBef>
          <a:spcPct val="20000"/>
        </a:spcBef>
        <a:spcAft>
          <a:spcPct val="0"/>
        </a:spcAft>
        <a:buChar char="»"/>
        <a:defRPr sz="2000">
          <a:solidFill>
            <a:srgbClr val="91919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2.xml"/><Relationship Id="rId1" Type="http://schemas.openxmlformats.org/officeDocument/2006/relationships/slideLayout" Target="../slideLayouts/slideLayout5.xml"/><Relationship Id="rId5" Type="http://schemas.openxmlformats.org/officeDocument/2006/relationships/image" Target="../media/image43.png"/><Relationship Id="rId4" Type="http://schemas.openxmlformats.org/officeDocument/2006/relationships/image" Target="../media/image42.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3" Type="http://schemas.openxmlformats.org/officeDocument/2006/relationships/tags" Target="../tags/tag12.xml"/><Relationship Id="rId18" Type="http://schemas.openxmlformats.org/officeDocument/2006/relationships/tags" Target="../tags/tag17.xml"/><Relationship Id="rId26" Type="http://schemas.openxmlformats.org/officeDocument/2006/relationships/image" Target="../media/image10.png"/><Relationship Id="rId39" Type="http://schemas.openxmlformats.org/officeDocument/2006/relationships/image" Target="../media/image22.png"/><Relationship Id="rId3" Type="http://schemas.openxmlformats.org/officeDocument/2006/relationships/tags" Target="../tags/tag2.xml"/><Relationship Id="rId21" Type="http://schemas.openxmlformats.org/officeDocument/2006/relationships/slideLayout" Target="../slideLayouts/slideLayout2.xml"/><Relationship Id="rId34" Type="http://schemas.openxmlformats.org/officeDocument/2006/relationships/image" Target="../media/image17.png"/><Relationship Id="rId42" Type="http://schemas.openxmlformats.org/officeDocument/2006/relationships/image" Target="../media/image24.png"/><Relationship Id="rId47" Type="http://schemas.openxmlformats.org/officeDocument/2006/relationships/image" Target="../media/image27.wmf"/><Relationship Id="rId50" Type="http://schemas.openxmlformats.org/officeDocument/2006/relationships/image" Target="../media/image30.jpeg"/><Relationship Id="rId7" Type="http://schemas.openxmlformats.org/officeDocument/2006/relationships/tags" Target="../tags/tag6.xml"/><Relationship Id="rId12" Type="http://schemas.openxmlformats.org/officeDocument/2006/relationships/tags" Target="../tags/tag11.xml"/><Relationship Id="rId17" Type="http://schemas.openxmlformats.org/officeDocument/2006/relationships/tags" Target="../tags/tag16.xml"/><Relationship Id="rId25" Type="http://schemas.openxmlformats.org/officeDocument/2006/relationships/image" Target="../media/image9.png"/><Relationship Id="rId33" Type="http://schemas.openxmlformats.org/officeDocument/2006/relationships/image" Target="../media/image16.png"/><Relationship Id="rId38" Type="http://schemas.openxmlformats.org/officeDocument/2006/relationships/image" Target="../media/image21.png"/><Relationship Id="rId46" Type="http://schemas.openxmlformats.org/officeDocument/2006/relationships/image" Target="../media/image26.jpeg"/><Relationship Id="rId2" Type="http://schemas.openxmlformats.org/officeDocument/2006/relationships/tags" Target="../tags/tag1.xml"/><Relationship Id="rId16" Type="http://schemas.openxmlformats.org/officeDocument/2006/relationships/tags" Target="../tags/tag15.xml"/><Relationship Id="rId20" Type="http://schemas.openxmlformats.org/officeDocument/2006/relationships/tags" Target="../tags/tag19.xml"/><Relationship Id="rId29" Type="http://schemas.openxmlformats.org/officeDocument/2006/relationships/image" Target="../media/image13.png"/><Relationship Id="rId41" Type="http://schemas.openxmlformats.org/officeDocument/2006/relationships/image" Target="../media/image23.jpeg"/><Relationship Id="rId1" Type="http://schemas.openxmlformats.org/officeDocument/2006/relationships/vmlDrawing" Target="../drawings/vmlDrawing1.vml"/><Relationship Id="rId6" Type="http://schemas.openxmlformats.org/officeDocument/2006/relationships/tags" Target="../tags/tag5.xml"/><Relationship Id="rId11" Type="http://schemas.openxmlformats.org/officeDocument/2006/relationships/tags" Target="../tags/tag10.xml"/><Relationship Id="rId24" Type="http://schemas.openxmlformats.org/officeDocument/2006/relationships/image" Target="../media/image8.png"/><Relationship Id="rId32" Type="http://schemas.openxmlformats.org/officeDocument/2006/relationships/image" Target="../media/image15.jpeg"/><Relationship Id="rId37" Type="http://schemas.openxmlformats.org/officeDocument/2006/relationships/image" Target="../media/image20.png"/><Relationship Id="rId40" Type="http://schemas.openxmlformats.org/officeDocument/2006/relationships/hyperlink" Target="http://images.google.com/imgres?imgurl=http://images.vnunet.com/v7_images/generic/medium/v7_n_zigbee.gif&amp;imgrefurl=http://www.v3.co.uk/vnunet/analysis/2132125/zigbee-homes-short-range-wireless&amp;usg=__Lt3B48Kw-SBQbLXMVKqFrHoiWSs=&amp;h=110&amp;w=185&amp;sz=3&amp;hl=en&amp;start=7&amp;tbnid=Ww8WGf99xQZ2bM:&amp;tbnh=61&amp;tbnw=102&amp;prev=/images?q=ZigBee+logo&amp;gbv=2&amp;hl=en" TargetMode="External"/><Relationship Id="rId45" Type="http://schemas.openxmlformats.org/officeDocument/2006/relationships/hyperlink" Target="http://images.google.com/imgres?imgurl=http://alabut.com/nonsense/images/w3c.jpg&amp;imgrefurl=http://alabut.com/nonsense/archive/2007_03_01_index.html&amp;usg=__Z-PsQzjVqNttrVx46ni5uIwxPQg=&amp;h=173&amp;w=140&amp;sz=6&amp;hl=en&amp;start=4&amp;um=1&amp;tbnid=_N2x6-vfVJfzfM:&amp;tbnh=100&amp;tbnw=81&amp;prev=/images?q=W3C&amp;gbv=2&amp;hl=en&amp;um=1" TargetMode="External"/><Relationship Id="rId53" Type="http://schemas.openxmlformats.org/officeDocument/2006/relationships/image" Target="../media/image32.png"/><Relationship Id="rId5" Type="http://schemas.openxmlformats.org/officeDocument/2006/relationships/tags" Target="../tags/tag4.xml"/><Relationship Id="rId15" Type="http://schemas.openxmlformats.org/officeDocument/2006/relationships/tags" Target="../tags/tag14.xml"/><Relationship Id="rId23" Type="http://schemas.openxmlformats.org/officeDocument/2006/relationships/image" Target="../media/image7.png"/><Relationship Id="rId28" Type="http://schemas.openxmlformats.org/officeDocument/2006/relationships/image" Target="../media/image12.png"/><Relationship Id="rId36" Type="http://schemas.openxmlformats.org/officeDocument/2006/relationships/image" Target="../media/image19.png"/><Relationship Id="rId49" Type="http://schemas.openxmlformats.org/officeDocument/2006/relationships/image" Target="../media/image29.jpeg"/><Relationship Id="rId10" Type="http://schemas.openxmlformats.org/officeDocument/2006/relationships/tags" Target="../tags/tag9.xml"/><Relationship Id="rId19" Type="http://schemas.openxmlformats.org/officeDocument/2006/relationships/tags" Target="../tags/tag18.xml"/><Relationship Id="rId31" Type="http://schemas.openxmlformats.org/officeDocument/2006/relationships/hyperlink" Target="http://images.google.com/imgres?imgurl=http://www.medicationmonitors.net/pp03116aa8.jpg&amp;imgrefurl=http://www.medicationmonitors.net/page8.html&amp;usg=__nxidjqXxCQhpDUCLlCKhYjpk3zA=&amp;h=395&amp;w=700&amp;sz=39&amp;hl=en&amp;start=12&amp;tbnid=WSMVl9Zcdp_tdM:&amp;tbnh=79&amp;tbnw=140&amp;prev=/images?q=Medication+Monitor&amp;gbv=2&amp;ndsp=20&amp;hl=en&amp;sa=N" TargetMode="External"/><Relationship Id="rId44" Type="http://schemas.openxmlformats.org/officeDocument/2006/relationships/image" Target="../media/image25.png"/><Relationship Id="rId52" Type="http://schemas.openxmlformats.org/officeDocument/2006/relationships/image" Target="../media/image31.jpeg"/><Relationship Id="rId4" Type="http://schemas.openxmlformats.org/officeDocument/2006/relationships/tags" Target="../tags/tag3.xml"/><Relationship Id="rId9" Type="http://schemas.openxmlformats.org/officeDocument/2006/relationships/tags" Target="../tags/tag8.xml"/><Relationship Id="rId14" Type="http://schemas.openxmlformats.org/officeDocument/2006/relationships/tags" Target="../tags/tag13.xml"/><Relationship Id="rId22" Type="http://schemas.openxmlformats.org/officeDocument/2006/relationships/notesSlide" Target="../notesSlides/notesSlide7.xml"/><Relationship Id="rId27" Type="http://schemas.openxmlformats.org/officeDocument/2006/relationships/image" Target="../media/image11.png"/><Relationship Id="rId30" Type="http://schemas.openxmlformats.org/officeDocument/2006/relationships/image" Target="../media/image14.png"/><Relationship Id="rId35" Type="http://schemas.openxmlformats.org/officeDocument/2006/relationships/image" Target="../media/image18.png"/><Relationship Id="rId43" Type="http://schemas.openxmlformats.org/officeDocument/2006/relationships/oleObject" Target="../embeddings/oleObject1.bin"/><Relationship Id="rId48" Type="http://schemas.openxmlformats.org/officeDocument/2006/relationships/image" Target="../media/image28.png"/><Relationship Id="rId8" Type="http://schemas.openxmlformats.org/officeDocument/2006/relationships/tags" Target="../tags/tag7.xml"/><Relationship Id="rId51" Type="http://schemas.openxmlformats.org/officeDocument/2006/relationships/hyperlink" Target="http://www.wi-fi.org/organization.php/" TargetMode="External"/></Relationships>
</file>

<file path=ppt/slides/_rels/slide8.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notesSlide" Target="../notesSlides/notesSlide8.xml"/><Relationship Id="rId7" Type="http://schemas.openxmlformats.org/officeDocument/2006/relationships/image" Target="../media/image36.png"/><Relationship Id="rId2" Type="http://schemas.openxmlformats.org/officeDocument/2006/relationships/slideLayout" Target="../slideLayouts/slideLayout2.xml"/><Relationship Id="rId1" Type="http://schemas.openxmlformats.org/officeDocument/2006/relationships/tags" Target="../tags/tag20.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3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9"/>
          <p:cNvSpPr>
            <a:spLocks noGrp="1"/>
          </p:cNvSpPr>
          <p:nvPr>
            <p:ph type="ctrTitle"/>
          </p:nvPr>
        </p:nvSpPr>
        <p:spPr>
          <a:xfrm>
            <a:off x="381000" y="3886218"/>
            <a:ext cx="8206946" cy="1828800"/>
          </a:xfrm>
        </p:spPr>
        <p:txBody>
          <a:bodyPr/>
          <a:lstStyle/>
          <a:p>
            <a:pPr eaLnBrk="1" hangingPunct="1">
              <a:lnSpc>
                <a:spcPct val="90000"/>
              </a:lnSpc>
            </a:pPr>
            <a:r>
              <a:rPr lang="en-US" b="1" dirty="0" smtClean="0"/>
              <a:t>Continua Health Alliance</a:t>
            </a:r>
            <a:br>
              <a:rPr lang="en-US" b="1" dirty="0" smtClean="0"/>
            </a:br>
            <a:r>
              <a:rPr lang="en-US" sz="3200" b="1" dirty="0" smtClean="0"/>
              <a:t>Worldwide</a:t>
            </a:r>
            <a:r>
              <a:rPr lang="en-US" sz="3600" b="1" dirty="0" smtClean="0"/>
              <a:t/>
            </a:r>
            <a:br>
              <a:rPr lang="en-US" sz="3600" b="1" dirty="0" smtClean="0"/>
            </a:br>
            <a:endParaRPr lang="en-US" sz="3600"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t>Standards Selection</a:t>
            </a:r>
            <a:endParaRPr lang="en-US" sz="3600" b="1" dirty="0"/>
          </a:p>
        </p:txBody>
      </p:sp>
      <p:sp>
        <p:nvSpPr>
          <p:cNvPr id="3" name="Content Placeholder 2"/>
          <p:cNvSpPr>
            <a:spLocks noGrp="1"/>
          </p:cNvSpPr>
          <p:nvPr>
            <p:ph idx="1"/>
          </p:nvPr>
        </p:nvSpPr>
        <p:spPr>
          <a:xfrm>
            <a:off x="152400" y="1399593"/>
            <a:ext cx="8610600" cy="4114800"/>
          </a:xfrm>
        </p:spPr>
        <p:txBody>
          <a:bodyPr/>
          <a:lstStyle/>
          <a:p>
            <a:r>
              <a:rPr lang="en-US" sz="1800" dirty="0" smtClean="0"/>
              <a:t>Continua Health Alliance</a:t>
            </a:r>
          </a:p>
          <a:p>
            <a:pPr lvl="1"/>
            <a:r>
              <a:rPr lang="en-US" sz="1600" dirty="0" smtClean="0"/>
              <a:t>NOT an SDO</a:t>
            </a:r>
          </a:p>
          <a:p>
            <a:pPr lvl="1"/>
            <a:r>
              <a:rPr lang="en-US" sz="1600" dirty="0" smtClean="0"/>
              <a:t>References Standards in Design</a:t>
            </a:r>
            <a:br>
              <a:rPr lang="en-US" sz="1600" dirty="0" smtClean="0"/>
            </a:br>
            <a:r>
              <a:rPr lang="en-US" sz="1600" dirty="0" smtClean="0"/>
              <a:t>Guidelines</a:t>
            </a:r>
          </a:p>
          <a:p>
            <a:pPr lvl="1"/>
            <a:r>
              <a:rPr lang="en-US" sz="1600" dirty="0" smtClean="0"/>
              <a:t>Addresses Gaps and Ambiguities</a:t>
            </a:r>
          </a:p>
          <a:p>
            <a:r>
              <a:rPr lang="en-US" sz="1800" dirty="0" smtClean="0"/>
              <a:t>Relevant Standards &amp; Guidelines</a:t>
            </a:r>
          </a:p>
          <a:p>
            <a:pPr lvl="1"/>
            <a:r>
              <a:rPr lang="en-US" sz="1600" dirty="0" smtClean="0"/>
              <a:t>USB</a:t>
            </a:r>
          </a:p>
          <a:p>
            <a:pPr lvl="1"/>
            <a:r>
              <a:rPr lang="en-US" sz="1600" dirty="0" smtClean="0"/>
              <a:t>Bluetooth</a:t>
            </a:r>
          </a:p>
          <a:p>
            <a:pPr lvl="1"/>
            <a:r>
              <a:rPr lang="en-US" sz="1600" dirty="0" smtClean="0"/>
              <a:t>ZigBee</a:t>
            </a:r>
          </a:p>
          <a:p>
            <a:pPr lvl="1"/>
            <a:r>
              <a:rPr lang="en-US" sz="1600" dirty="0" smtClean="0"/>
              <a:t>NFC</a:t>
            </a:r>
          </a:p>
          <a:p>
            <a:pPr lvl="1"/>
            <a:r>
              <a:rPr lang="en-US" sz="1600" dirty="0" smtClean="0"/>
              <a:t>HIPAA</a:t>
            </a:r>
          </a:p>
          <a:p>
            <a:pPr lvl="1"/>
            <a:r>
              <a:rPr lang="en-US" sz="1600" dirty="0" smtClean="0"/>
              <a:t>HL7 – Health Level 7</a:t>
            </a:r>
          </a:p>
          <a:p>
            <a:pPr lvl="1"/>
            <a:r>
              <a:rPr lang="en-US" sz="1600" dirty="0" smtClean="0"/>
              <a:t>IEEE 11073 – Health Informatics Personal Health Device Communication</a:t>
            </a:r>
          </a:p>
          <a:p>
            <a:pPr lvl="1"/>
            <a:r>
              <a:rPr lang="en-US" sz="1600" dirty="0" smtClean="0"/>
              <a:t>IHE – Integrating the Healthcare Enterprise</a:t>
            </a:r>
          </a:p>
          <a:p>
            <a:pPr lvl="1"/>
            <a:r>
              <a:rPr lang="en-US" sz="1600" dirty="0" smtClean="0"/>
              <a:t>W3C – World Wide Web Consortium</a:t>
            </a:r>
          </a:p>
          <a:p>
            <a:pPr lvl="1"/>
            <a:r>
              <a:rPr lang="en-US" sz="1600" dirty="0" smtClean="0"/>
              <a:t>SNOMED CT – Systemized Nomenclature of Medicine Clinical Terms</a:t>
            </a:r>
          </a:p>
          <a:p>
            <a:pPr lvl="1"/>
            <a:r>
              <a:rPr lang="en-US" sz="1600" dirty="0" smtClean="0"/>
              <a:t>3GPP / 3GPP2</a:t>
            </a:r>
            <a:endParaRPr lang="en-US" sz="1600" dirty="0"/>
          </a:p>
        </p:txBody>
      </p:sp>
      <p:pic>
        <p:nvPicPr>
          <p:cNvPr id="20482" name="Picture 2"/>
          <p:cNvPicPr>
            <a:picLocks noChangeAspect="1" noChangeArrowheads="1"/>
          </p:cNvPicPr>
          <p:nvPr/>
        </p:nvPicPr>
        <p:blipFill>
          <a:blip r:embed="rId3"/>
          <a:srcRect/>
          <a:stretch>
            <a:fillRect/>
          </a:stretch>
        </p:blipFill>
        <p:spPr bwMode="auto">
          <a:xfrm>
            <a:off x="4578949" y="1470456"/>
            <a:ext cx="4385864" cy="3274541"/>
          </a:xfrm>
          <a:prstGeom prst="rect">
            <a:avLst/>
          </a:prstGeom>
          <a:noFill/>
          <a:ln w="9525">
            <a:noFill/>
            <a:miter lim="800000"/>
            <a:headEnd/>
            <a:tailEnd/>
          </a:ln>
        </p:spPr>
      </p:pic>
    </p:spTree>
    <p:extLst>
      <p:ext uri="{BB962C8B-B14F-4D97-AF65-F5344CB8AC3E}">
        <p14:creationId xmlns="" xmlns:p14="http://schemas.microsoft.com/office/powerpoint/2010/main" val="3129807218"/>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Device Standards</a:t>
            </a:r>
            <a:endParaRPr lang="en-US" dirty="0"/>
          </a:p>
        </p:txBody>
      </p:sp>
      <p:sp>
        <p:nvSpPr>
          <p:cNvPr id="6" name="2 Marcador de contenido"/>
          <p:cNvSpPr>
            <a:spLocks noGrp="1"/>
          </p:cNvSpPr>
          <p:nvPr>
            <p:ph idx="1"/>
          </p:nvPr>
        </p:nvSpPr>
        <p:spPr>
          <a:xfrm>
            <a:off x="225678" y="1295400"/>
            <a:ext cx="8812814" cy="3234682"/>
          </a:xfrm>
        </p:spPr>
        <p:txBody>
          <a:bodyPr/>
          <a:lstStyle/>
          <a:p>
            <a:pPr>
              <a:buFont typeface="+mj-lt"/>
              <a:buAutoNum type="arabicPeriod"/>
            </a:pPr>
            <a:r>
              <a:rPr lang="es-ES" sz="1600" dirty="0" smtClean="0"/>
              <a:t>IEEE </a:t>
            </a:r>
            <a:r>
              <a:rPr lang="es-ES" sz="1600" dirty="0" err="1" smtClean="0"/>
              <a:t>Std</a:t>
            </a:r>
            <a:r>
              <a:rPr lang="es-ES" sz="1600" dirty="0" smtClean="0"/>
              <a:t> 11073-10404</a:t>
            </a:r>
            <a:r>
              <a:rPr lang="es-ES" sz="1600" baseline="30000" dirty="0" smtClean="0"/>
              <a:t>TM</a:t>
            </a:r>
            <a:r>
              <a:rPr lang="es-ES" sz="1600" dirty="0" smtClean="0"/>
              <a:t> </a:t>
            </a:r>
            <a:r>
              <a:rPr lang="es-ES" sz="1600" dirty="0" err="1" smtClean="0"/>
              <a:t>Dev</a:t>
            </a:r>
            <a:r>
              <a:rPr lang="es-ES" sz="1600" dirty="0" smtClean="0"/>
              <a:t> </a:t>
            </a:r>
            <a:r>
              <a:rPr lang="es-ES" sz="1600" dirty="0" err="1" smtClean="0"/>
              <a:t>specialization</a:t>
            </a:r>
            <a:r>
              <a:rPr lang="es-ES" sz="1600" dirty="0" smtClean="0"/>
              <a:t> – Pulse Oximeter</a:t>
            </a:r>
          </a:p>
          <a:p>
            <a:pPr>
              <a:buFont typeface="+mj-lt"/>
              <a:buAutoNum type="arabicPeriod"/>
            </a:pPr>
            <a:r>
              <a:rPr lang="es-ES" sz="1600" dirty="0" smtClean="0"/>
              <a:t>IEEE </a:t>
            </a:r>
            <a:r>
              <a:rPr lang="es-ES" sz="1600" dirty="0" err="1" smtClean="0"/>
              <a:t>Std</a:t>
            </a:r>
            <a:r>
              <a:rPr lang="es-ES" sz="1600" dirty="0" smtClean="0"/>
              <a:t> 11073-10406</a:t>
            </a:r>
            <a:r>
              <a:rPr lang="es-ES" sz="1600" baseline="30000" dirty="0" smtClean="0"/>
              <a:t>TM</a:t>
            </a:r>
            <a:r>
              <a:rPr lang="es-ES" sz="1600" dirty="0" smtClean="0"/>
              <a:t> </a:t>
            </a:r>
            <a:r>
              <a:rPr lang="es-ES" sz="1600" dirty="0" err="1" smtClean="0"/>
              <a:t>Dev</a:t>
            </a:r>
            <a:r>
              <a:rPr lang="es-ES" sz="1600" dirty="0" smtClean="0"/>
              <a:t> </a:t>
            </a:r>
            <a:r>
              <a:rPr lang="es-ES" sz="1600" dirty="0" err="1" smtClean="0"/>
              <a:t>specialization</a:t>
            </a:r>
            <a:r>
              <a:rPr lang="es-ES" sz="1600" dirty="0" smtClean="0"/>
              <a:t> – Basic ECG</a:t>
            </a:r>
          </a:p>
          <a:p>
            <a:pPr>
              <a:buFont typeface="+mj-lt"/>
              <a:buAutoNum type="arabicPeriod"/>
            </a:pPr>
            <a:r>
              <a:rPr lang="es-ES" sz="1600" dirty="0" smtClean="0"/>
              <a:t>IEEE </a:t>
            </a:r>
            <a:r>
              <a:rPr lang="es-ES" sz="1600" dirty="0" err="1" smtClean="0"/>
              <a:t>Std</a:t>
            </a:r>
            <a:r>
              <a:rPr lang="es-ES" sz="1600" dirty="0" smtClean="0"/>
              <a:t> 11073-10407</a:t>
            </a:r>
            <a:r>
              <a:rPr lang="es-ES" sz="1600" baseline="30000" dirty="0" smtClean="0"/>
              <a:t>TM</a:t>
            </a:r>
            <a:r>
              <a:rPr lang="es-ES" sz="1600" dirty="0" smtClean="0"/>
              <a:t> </a:t>
            </a:r>
            <a:r>
              <a:rPr lang="es-ES" sz="1600" dirty="0" err="1" smtClean="0"/>
              <a:t>Dev</a:t>
            </a:r>
            <a:r>
              <a:rPr lang="es-ES" sz="1600" dirty="0" smtClean="0"/>
              <a:t> </a:t>
            </a:r>
            <a:r>
              <a:rPr lang="es-ES" sz="1600" dirty="0" err="1" smtClean="0"/>
              <a:t>specialization</a:t>
            </a:r>
            <a:r>
              <a:rPr lang="es-ES" sz="1600" dirty="0" smtClean="0"/>
              <a:t> – </a:t>
            </a:r>
            <a:r>
              <a:rPr lang="es-ES" sz="1600" dirty="0" err="1" smtClean="0"/>
              <a:t>Blood</a:t>
            </a:r>
            <a:r>
              <a:rPr lang="es-ES" sz="1600" dirty="0" smtClean="0"/>
              <a:t> </a:t>
            </a:r>
            <a:r>
              <a:rPr lang="es-ES" sz="1600" dirty="0" err="1" smtClean="0"/>
              <a:t>Pressure</a:t>
            </a:r>
            <a:r>
              <a:rPr lang="es-ES" sz="1600" dirty="0" smtClean="0"/>
              <a:t> Monitor</a:t>
            </a:r>
          </a:p>
          <a:p>
            <a:pPr>
              <a:buFont typeface="+mj-lt"/>
              <a:buAutoNum type="arabicPeriod"/>
            </a:pPr>
            <a:r>
              <a:rPr lang="es-ES" sz="1600" dirty="0" smtClean="0"/>
              <a:t>IEEE </a:t>
            </a:r>
            <a:r>
              <a:rPr lang="es-ES" sz="1600" dirty="0" err="1" smtClean="0"/>
              <a:t>Std</a:t>
            </a:r>
            <a:r>
              <a:rPr lang="es-ES" sz="1600" dirty="0" smtClean="0"/>
              <a:t> 11073-10408</a:t>
            </a:r>
            <a:r>
              <a:rPr lang="es-ES" sz="1600" baseline="30000" dirty="0" smtClean="0"/>
              <a:t>TM</a:t>
            </a:r>
            <a:r>
              <a:rPr lang="es-ES" sz="1600" dirty="0" smtClean="0"/>
              <a:t> </a:t>
            </a:r>
            <a:r>
              <a:rPr lang="es-ES" sz="1600" dirty="0" err="1" smtClean="0"/>
              <a:t>Dev</a:t>
            </a:r>
            <a:r>
              <a:rPr lang="es-ES" sz="1600" dirty="0" smtClean="0"/>
              <a:t> </a:t>
            </a:r>
            <a:r>
              <a:rPr lang="es-ES" sz="1600" dirty="0" err="1" smtClean="0"/>
              <a:t>specialization</a:t>
            </a:r>
            <a:r>
              <a:rPr lang="es-ES" sz="1600" dirty="0" smtClean="0"/>
              <a:t> – </a:t>
            </a:r>
            <a:r>
              <a:rPr lang="es-ES" sz="1600" dirty="0" err="1" smtClean="0"/>
              <a:t>Thermometer</a:t>
            </a:r>
            <a:endParaRPr lang="es-ES" sz="1600" dirty="0" smtClean="0"/>
          </a:p>
          <a:p>
            <a:pPr>
              <a:buFont typeface="+mj-lt"/>
              <a:buAutoNum type="arabicPeriod"/>
            </a:pPr>
            <a:r>
              <a:rPr lang="es-ES" sz="1600" dirty="0" smtClean="0"/>
              <a:t>IEEE </a:t>
            </a:r>
            <a:r>
              <a:rPr lang="es-ES" sz="1600" dirty="0" err="1" smtClean="0"/>
              <a:t>Std</a:t>
            </a:r>
            <a:r>
              <a:rPr lang="es-ES" sz="1600" dirty="0" smtClean="0"/>
              <a:t> 11073-10415</a:t>
            </a:r>
            <a:r>
              <a:rPr lang="es-ES" sz="1600" baseline="30000" dirty="0" smtClean="0"/>
              <a:t>TM</a:t>
            </a:r>
            <a:r>
              <a:rPr lang="es-ES" sz="1600" dirty="0" smtClean="0"/>
              <a:t> </a:t>
            </a:r>
            <a:r>
              <a:rPr lang="es-ES" sz="1600" dirty="0" err="1" smtClean="0"/>
              <a:t>Dev</a:t>
            </a:r>
            <a:r>
              <a:rPr lang="es-ES" sz="1600" dirty="0" smtClean="0"/>
              <a:t> </a:t>
            </a:r>
            <a:r>
              <a:rPr lang="es-ES" sz="1600" dirty="0" err="1" smtClean="0"/>
              <a:t>specialization</a:t>
            </a:r>
            <a:r>
              <a:rPr lang="es-ES" sz="1600" dirty="0" smtClean="0"/>
              <a:t> – </a:t>
            </a:r>
            <a:r>
              <a:rPr lang="es-ES" sz="1600" dirty="0" err="1" smtClean="0"/>
              <a:t>Weighing</a:t>
            </a:r>
            <a:r>
              <a:rPr lang="es-ES" sz="1600" dirty="0" smtClean="0"/>
              <a:t> </a:t>
            </a:r>
            <a:r>
              <a:rPr lang="es-ES" sz="1600" dirty="0" err="1" smtClean="0"/>
              <a:t>Scale</a:t>
            </a:r>
            <a:endParaRPr lang="es-ES" sz="1600" dirty="0" smtClean="0"/>
          </a:p>
          <a:p>
            <a:pPr>
              <a:buFont typeface="+mj-lt"/>
              <a:buAutoNum type="arabicPeriod"/>
            </a:pPr>
            <a:r>
              <a:rPr lang="es-ES" sz="1600" dirty="0" smtClean="0"/>
              <a:t>IEEE </a:t>
            </a:r>
            <a:r>
              <a:rPr lang="es-ES" sz="1600" dirty="0" err="1" smtClean="0"/>
              <a:t>Std</a:t>
            </a:r>
            <a:r>
              <a:rPr lang="es-ES" sz="1600" dirty="0" smtClean="0"/>
              <a:t> 11073-10417</a:t>
            </a:r>
            <a:r>
              <a:rPr lang="es-ES" sz="1600" baseline="30000" dirty="0" smtClean="0"/>
              <a:t>TM</a:t>
            </a:r>
            <a:r>
              <a:rPr lang="es-ES" sz="1600" dirty="0" smtClean="0"/>
              <a:t> </a:t>
            </a:r>
            <a:r>
              <a:rPr lang="es-ES" sz="1600" dirty="0" err="1" smtClean="0"/>
              <a:t>Dev</a:t>
            </a:r>
            <a:r>
              <a:rPr lang="es-ES" sz="1600" dirty="0" smtClean="0"/>
              <a:t> </a:t>
            </a:r>
            <a:r>
              <a:rPr lang="es-ES" sz="1600" dirty="0" err="1" smtClean="0"/>
              <a:t>specialization</a:t>
            </a:r>
            <a:r>
              <a:rPr lang="es-ES" sz="1600" dirty="0" smtClean="0"/>
              <a:t> – </a:t>
            </a:r>
            <a:r>
              <a:rPr lang="es-ES" sz="1600" dirty="0" err="1" smtClean="0"/>
              <a:t>Glucose</a:t>
            </a:r>
            <a:r>
              <a:rPr lang="es-ES" sz="1600" dirty="0" smtClean="0"/>
              <a:t> Meter + </a:t>
            </a:r>
            <a:r>
              <a:rPr lang="es-ES" sz="1600" dirty="0" err="1" smtClean="0"/>
              <a:t>Revision</a:t>
            </a:r>
            <a:endParaRPr lang="es-ES" sz="1600" dirty="0" smtClean="0"/>
          </a:p>
          <a:p>
            <a:pPr>
              <a:buFont typeface="+mj-lt"/>
              <a:buAutoNum type="arabicPeriod"/>
            </a:pPr>
            <a:r>
              <a:rPr lang="es-ES" sz="1600" dirty="0" smtClean="0"/>
              <a:t>IEEE P11073-10418</a:t>
            </a:r>
            <a:r>
              <a:rPr lang="es-ES" sz="1600" baseline="30000" dirty="0" smtClean="0"/>
              <a:t>TM</a:t>
            </a:r>
            <a:r>
              <a:rPr lang="es-ES" sz="1600" dirty="0" smtClean="0"/>
              <a:t> </a:t>
            </a:r>
            <a:r>
              <a:rPr lang="es-ES" sz="1600" dirty="0" err="1" smtClean="0"/>
              <a:t>Dev</a:t>
            </a:r>
            <a:r>
              <a:rPr lang="es-ES" sz="1600" dirty="0" smtClean="0"/>
              <a:t> </a:t>
            </a:r>
            <a:r>
              <a:rPr lang="es-ES" sz="1600" dirty="0" err="1" smtClean="0"/>
              <a:t>specialization</a:t>
            </a:r>
            <a:r>
              <a:rPr lang="es-ES" sz="1600" dirty="0" smtClean="0"/>
              <a:t> – INR (</a:t>
            </a:r>
            <a:r>
              <a:rPr lang="es-ES" sz="1600" dirty="0" err="1" smtClean="0"/>
              <a:t>blood</a:t>
            </a:r>
            <a:r>
              <a:rPr lang="es-ES" sz="1600" dirty="0" smtClean="0"/>
              <a:t> </a:t>
            </a:r>
            <a:r>
              <a:rPr lang="es-ES" sz="1600" dirty="0" err="1" smtClean="0"/>
              <a:t>coagulation</a:t>
            </a:r>
            <a:r>
              <a:rPr lang="es-ES" sz="1600" dirty="0" smtClean="0"/>
              <a:t>)</a:t>
            </a:r>
          </a:p>
          <a:p>
            <a:pPr>
              <a:buFont typeface="+mj-lt"/>
              <a:buAutoNum type="arabicPeriod"/>
            </a:pPr>
            <a:r>
              <a:rPr lang="es-ES" sz="1600" dirty="0" smtClean="0"/>
              <a:t>IEEE </a:t>
            </a:r>
            <a:r>
              <a:rPr lang="es-ES" sz="1600" dirty="0" err="1" smtClean="0"/>
              <a:t>Std</a:t>
            </a:r>
            <a:r>
              <a:rPr lang="es-ES" sz="1600" dirty="0" smtClean="0"/>
              <a:t> 11073-10420</a:t>
            </a:r>
            <a:r>
              <a:rPr lang="es-ES" sz="1600" baseline="30000" dirty="0" smtClean="0"/>
              <a:t>TM</a:t>
            </a:r>
            <a:r>
              <a:rPr lang="es-ES" sz="1600" dirty="0" smtClean="0"/>
              <a:t> </a:t>
            </a:r>
            <a:r>
              <a:rPr lang="es-ES" sz="1600" dirty="0" err="1" smtClean="0"/>
              <a:t>Dev</a:t>
            </a:r>
            <a:r>
              <a:rPr lang="es-ES" sz="1600" dirty="0" smtClean="0"/>
              <a:t> </a:t>
            </a:r>
            <a:r>
              <a:rPr lang="es-ES" sz="1600" dirty="0" err="1" smtClean="0"/>
              <a:t>specialization</a:t>
            </a:r>
            <a:r>
              <a:rPr lang="es-ES" sz="1600" dirty="0" smtClean="0"/>
              <a:t> – </a:t>
            </a:r>
            <a:r>
              <a:rPr lang="es-ES" sz="1600" dirty="0" err="1" smtClean="0"/>
              <a:t>Body</a:t>
            </a:r>
            <a:r>
              <a:rPr lang="es-ES" sz="1600" dirty="0" smtClean="0"/>
              <a:t> </a:t>
            </a:r>
            <a:r>
              <a:rPr lang="es-ES" sz="1600" dirty="0" err="1" smtClean="0"/>
              <a:t>Composition</a:t>
            </a:r>
            <a:r>
              <a:rPr lang="es-ES" sz="1600" dirty="0" smtClean="0"/>
              <a:t> </a:t>
            </a:r>
            <a:r>
              <a:rPr lang="es-ES" sz="1600" dirty="0" err="1" smtClean="0"/>
              <a:t>Analyzer</a:t>
            </a:r>
            <a:endParaRPr lang="es-ES" sz="1600" dirty="0" smtClean="0"/>
          </a:p>
          <a:p>
            <a:pPr>
              <a:buFont typeface="+mj-lt"/>
              <a:buAutoNum type="arabicPeriod"/>
            </a:pPr>
            <a:r>
              <a:rPr lang="es-ES" sz="1600" dirty="0" smtClean="0"/>
              <a:t>IEEE </a:t>
            </a:r>
            <a:r>
              <a:rPr lang="es-ES" sz="1600" dirty="0" err="1" smtClean="0"/>
              <a:t>Std</a:t>
            </a:r>
            <a:r>
              <a:rPr lang="es-ES" sz="1600" dirty="0" smtClean="0"/>
              <a:t> 11073-10421</a:t>
            </a:r>
            <a:r>
              <a:rPr lang="es-ES" sz="1600" baseline="30000" dirty="0" smtClean="0"/>
              <a:t>TM</a:t>
            </a:r>
            <a:r>
              <a:rPr lang="es-ES" sz="1600" dirty="0" smtClean="0"/>
              <a:t> </a:t>
            </a:r>
            <a:r>
              <a:rPr lang="es-ES" sz="1600" dirty="0" err="1" smtClean="0"/>
              <a:t>Dev</a:t>
            </a:r>
            <a:r>
              <a:rPr lang="es-ES" sz="1600" dirty="0" smtClean="0"/>
              <a:t> </a:t>
            </a:r>
            <a:r>
              <a:rPr lang="es-ES" sz="1600" dirty="0" err="1" smtClean="0"/>
              <a:t>specialization</a:t>
            </a:r>
            <a:r>
              <a:rPr lang="es-ES" sz="1600" dirty="0" smtClean="0"/>
              <a:t> – </a:t>
            </a:r>
            <a:r>
              <a:rPr lang="es-ES" sz="1600" dirty="0" err="1" smtClean="0"/>
              <a:t>Peak</a:t>
            </a:r>
            <a:r>
              <a:rPr lang="es-ES" sz="1600" dirty="0" smtClean="0"/>
              <a:t> </a:t>
            </a:r>
            <a:r>
              <a:rPr lang="es-ES" sz="1600" dirty="0" err="1" smtClean="0"/>
              <a:t>Flow</a:t>
            </a:r>
            <a:endParaRPr lang="es-ES" sz="1600" dirty="0" smtClean="0"/>
          </a:p>
          <a:p>
            <a:pPr>
              <a:buFont typeface="+mj-lt"/>
              <a:buAutoNum type="arabicPeriod"/>
            </a:pPr>
            <a:r>
              <a:rPr lang="es-ES" sz="1600" dirty="0" smtClean="0"/>
              <a:t>IEEE </a:t>
            </a:r>
            <a:r>
              <a:rPr lang="es-ES" sz="1600" dirty="0" err="1" smtClean="0"/>
              <a:t>Std</a:t>
            </a:r>
            <a:r>
              <a:rPr lang="es-ES" sz="1600" dirty="0" smtClean="0"/>
              <a:t> 11073-10441</a:t>
            </a:r>
            <a:r>
              <a:rPr lang="es-ES" sz="1600" baseline="30000" dirty="0" smtClean="0"/>
              <a:t>TM</a:t>
            </a:r>
            <a:r>
              <a:rPr lang="es-ES" sz="1600" dirty="0" smtClean="0"/>
              <a:t> </a:t>
            </a:r>
            <a:r>
              <a:rPr lang="es-ES" sz="1600" dirty="0" err="1" smtClean="0"/>
              <a:t>Dev</a:t>
            </a:r>
            <a:r>
              <a:rPr lang="es-ES" sz="1600" dirty="0" smtClean="0"/>
              <a:t> </a:t>
            </a:r>
            <a:r>
              <a:rPr lang="es-ES" sz="1600" dirty="0" err="1" smtClean="0"/>
              <a:t>specialization</a:t>
            </a:r>
            <a:r>
              <a:rPr lang="es-ES" sz="1600" dirty="0" smtClean="0"/>
              <a:t> – Cardiovascular</a:t>
            </a:r>
          </a:p>
          <a:p>
            <a:pPr>
              <a:buFont typeface="+mj-lt"/>
              <a:buAutoNum type="arabicPeriod"/>
            </a:pPr>
            <a:r>
              <a:rPr lang="es-ES" sz="1600" dirty="0" smtClean="0"/>
              <a:t>IEEE </a:t>
            </a:r>
            <a:r>
              <a:rPr lang="es-ES" sz="1600" dirty="0" err="1" smtClean="0"/>
              <a:t>Std</a:t>
            </a:r>
            <a:r>
              <a:rPr lang="es-ES" sz="1600" dirty="0" smtClean="0"/>
              <a:t> 11073-10442</a:t>
            </a:r>
            <a:r>
              <a:rPr lang="es-ES" sz="1600" baseline="30000" dirty="0" smtClean="0"/>
              <a:t>TM</a:t>
            </a:r>
            <a:r>
              <a:rPr lang="es-ES" sz="1600" dirty="0" smtClean="0"/>
              <a:t> </a:t>
            </a:r>
            <a:r>
              <a:rPr lang="es-ES" sz="1600" dirty="0" err="1" smtClean="0"/>
              <a:t>Dev</a:t>
            </a:r>
            <a:r>
              <a:rPr lang="es-ES" sz="1600" dirty="0" smtClean="0"/>
              <a:t> </a:t>
            </a:r>
            <a:r>
              <a:rPr lang="es-ES" sz="1600" dirty="0" err="1" smtClean="0"/>
              <a:t>specialization</a:t>
            </a:r>
            <a:r>
              <a:rPr lang="es-ES" sz="1600" dirty="0" smtClean="0"/>
              <a:t> – </a:t>
            </a:r>
            <a:r>
              <a:rPr lang="es-ES" sz="1600" dirty="0" err="1" smtClean="0"/>
              <a:t>Strength</a:t>
            </a:r>
            <a:endParaRPr lang="es-ES" sz="1600" dirty="0" smtClean="0"/>
          </a:p>
          <a:p>
            <a:pPr>
              <a:buFont typeface="+mj-lt"/>
              <a:buAutoNum type="arabicPeriod"/>
            </a:pPr>
            <a:r>
              <a:rPr lang="es-ES" sz="1600" dirty="0" smtClean="0"/>
              <a:t>IEEE </a:t>
            </a:r>
            <a:r>
              <a:rPr lang="es-ES" sz="1600" dirty="0" err="1" smtClean="0"/>
              <a:t>Std</a:t>
            </a:r>
            <a:r>
              <a:rPr lang="es-ES" sz="1600" dirty="0" smtClean="0"/>
              <a:t> 11073-10471</a:t>
            </a:r>
            <a:r>
              <a:rPr lang="es-ES" sz="1600" baseline="30000" dirty="0" smtClean="0"/>
              <a:t>TM</a:t>
            </a:r>
            <a:r>
              <a:rPr lang="es-ES" sz="1600" dirty="0" smtClean="0"/>
              <a:t> </a:t>
            </a:r>
            <a:r>
              <a:rPr lang="es-ES" sz="1600" dirty="0" err="1" smtClean="0"/>
              <a:t>Dev</a:t>
            </a:r>
            <a:r>
              <a:rPr lang="es-ES" sz="1600" dirty="0" smtClean="0"/>
              <a:t> </a:t>
            </a:r>
            <a:r>
              <a:rPr lang="es-ES" sz="1600" dirty="0" err="1" smtClean="0"/>
              <a:t>specialization</a:t>
            </a:r>
            <a:r>
              <a:rPr lang="es-ES" sz="1600" dirty="0" smtClean="0"/>
              <a:t> – </a:t>
            </a:r>
            <a:r>
              <a:rPr lang="es-ES" sz="1600" dirty="0" err="1" smtClean="0"/>
              <a:t>Activity</a:t>
            </a:r>
            <a:r>
              <a:rPr lang="es-ES" sz="1600" dirty="0" smtClean="0"/>
              <a:t> </a:t>
            </a:r>
            <a:r>
              <a:rPr lang="es-ES" sz="1600" dirty="0" err="1" smtClean="0"/>
              <a:t>Hub</a:t>
            </a:r>
            <a:endParaRPr lang="es-ES" sz="1600" dirty="0" smtClean="0"/>
          </a:p>
          <a:p>
            <a:pPr>
              <a:buFont typeface="+mj-lt"/>
              <a:buAutoNum type="arabicPeriod"/>
            </a:pPr>
            <a:r>
              <a:rPr lang="es-ES" sz="1600" dirty="0" smtClean="0"/>
              <a:t>IEEE </a:t>
            </a:r>
            <a:r>
              <a:rPr lang="es-ES" sz="1600" dirty="0" err="1" smtClean="0"/>
              <a:t>Std</a:t>
            </a:r>
            <a:r>
              <a:rPr lang="es-ES" sz="1600" dirty="0" smtClean="0"/>
              <a:t> 11073-10472</a:t>
            </a:r>
            <a:r>
              <a:rPr lang="es-ES" sz="1600" baseline="30000" dirty="0" smtClean="0"/>
              <a:t>TM</a:t>
            </a:r>
            <a:r>
              <a:rPr lang="es-ES" sz="1600" dirty="0" smtClean="0"/>
              <a:t> </a:t>
            </a:r>
            <a:r>
              <a:rPr lang="es-ES" sz="1600" dirty="0" err="1" smtClean="0"/>
              <a:t>Dev</a:t>
            </a:r>
            <a:r>
              <a:rPr lang="es-ES" sz="1600" dirty="0" smtClean="0"/>
              <a:t> </a:t>
            </a:r>
            <a:r>
              <a:rPr lang="es-ES" sz="1600" dirty="0" err="1" smtClean="0"/>
              <a:t>specialization</a:t>
            </a:r>
            <a:r>
              <a:rPr lang="es-ES" sz="1600" dirty="0" smtClean="0"/>
              <a:t> – </a:t>
            </a:r>
            <a:r>
              <a:rPr lang="es-ES" sz="1600" dirty="0" err="1" smtClean="0"/>
              <a:t>Medication</a:t>
            </a:r>
            <a:r>
              <a:rPr lang="es-ES" sz="1600" dirty="0" smtClean="0"/>
              <a:t> Monitor</a:t>
            </a:r>
          </a:p>
          <a:p>
            <a:pPr>
              <a:buFont typeface="+mj-lt"/>
              <a:buAutoNum type="arabicPeriod"/>
            </a:pPr>
            <a:r>
              <a:rPr lang="es-ES" sz="1600" dirty="0" smtClean="0"/>
              <a:t>IEEE </a:t>
            </a:r>
            <a:r>
              <a:rPr lang="es-ES" sz="1600" dirty="0" err="1" smtClean="0"/>
              <a:t>Std</a:t>
            </a:r>
            <a:r>
              <a:rPr lang="es-ES" sz="1600" dirty="0" smtClean="0"/>
              <a:t> 11073-20601</a:t>
            </a:r>
            <a:r>
              <a:rPr lang="es-ES" sz="1600" baseline="30000" dirty="0" smtClean="0"/>
              <a:t>TM</a:t>
            </a:r>
            <a:r>
              <a:rPr lang="es-ES" sz="1600" dirty="0" smtClean="0"/>
              <a:t> </a:t>
            </a:r>
            <a:r>
              <a:rPr lang="es-ES" sz="1600" dirty="0" err="1" smtClean="0"/>
              <a:t>Optimized</a:t>
            </a:r>
            <a:r>
              <a:rPr lang="es-ES" sz="1600" dirty="0" smtClean="0"/>
              <a:t> Exchange </a:t>
            </a:r>
            <a:r>
              <a:rPr lang="es-ES" sz="1600" dirty="0" err="1" smtClean="0"/>
              <a:t>Protocol</a:t>
            </a:r>
            <a:endParaRPr lang="es-ES" sz="1600" dirty="0" smtClean="0"/>
          </a:p>
          <a:p>
            <a:pPr>
              <a:buFont typeface="+mj-lt"/>
              <a:buAutoNum type="arabicPeriod"/>
            </a:pPr>
            <a:r>
              <a:rPr lang="es-ES" sz="1600" dirty="0" smtClean="0"/>
              <a:t>Bluetooth </a:t>
            </a:r>
            <a:r>
              <a:rPr lang="es-ES" sz="1600" dirty="0" err="1" smtClean="0"/>
              <a:t>low</a:t>
            </a:r>
            <a:r>
              <a:rPr lang="es-ES" sz="1600" dirty="0" smtClean="0"/>
              <a:t> </a:t>
            </a:r>
            <a:r>
              <a:rPr lang="es-ES" sz="1600" dirty="0" err="1" smtClean="0"/>
              <a:t>energy</a:t>
            </a:r>
            <a:r>
              <a:rPr lang="es-ES" sz="1600" dirty="0" smtClean="0"/>
              <a:t> – Health </a:t>
            </a:r>
            <a:r>
              <a:rPr lang="es-ES" sz="1600" dirty="0" err="1" smtClean="0"/>
              <a:t>Thermometer</a:t>
            </a:r>
            <a:r>
              <a:rPr lang="es-ES" sz="1600" dirty="0" smtClean="0"/>
              <a:t> </a:t>
            </a:r>
            <a:r>
              <a:rPr lang="es-ES" sz="1600" dirty="0" err="1" smtClean="0"/>
              <a:t>Profile</a:t>
            </a:r>
            <a:endParaRPr lang="es-ES" sz="1600" dirty="0" smtClean="0"/>
          </a:p>
          <a:p>
            <a:pPr>
              <a:buFont typeface="+mj-lt"/>
              <a:buAutoNum type="arabicPeriod"/>
            </a:pPr>
            <a:r>
              <a:rPr lang="es-ES" sz="1600" dirty="0" smtClean="0"/>
              <a:t>Bluetooth </a:t>
            </a:r>
            <a:r>
              <a:rPr lang="es-ES" sz="1600" dirty="0" err="1" smtClean="0"/>
              <a:t>low</a:t>
            </a:r>
            <a:r>
              <a:rPr lang="es-ES" sz="1600" dirty="0" smtClean="0"/>
              <a:t> </a:t>
            </a:r>
            <a:r>
              <a:rPr lang="es-ES" sz="1600" dirty="0" err="1" smtClean="0"/>
              <a:t>energy</a:t>
            </a:r>
            <a:r>
              <a:rPr lang="es-ES" sz="1600" dirty="0" smtClean="0"/>
              <a:t> – </a:t>
            </a:r>
            <a:r>
              <a:rPr lang="es-ES" sz="1600" dirty="0" err="1" smtClean="0"/>
              <a:t>Blood</a:t>
            </a:r>
            <a:r>
              <a:rPr lang="es-ES" sz="1600" dirty="0" smtClean="0"/>
              <a:t> </a:t>
            </a:r>
            <a:r>
              <a:rPr lang="es-ES" sz="1600" dirty="0" err="1" smtClean="0"/>
              <a:t>Pressure</a:t>
            </a:r>
            <a:r>
              <a:rPr lang="es-ES" sz="1600" dirty="0" smtClean="0"/>
              <a:t> Monitor</a:t>
            </a:r>
          </a:p>
          <a:p>
            <a:pPr>
              <a:buFont typeface="+mj-lt"/>
              <a:buAutoNum type="arabicPeriod"/>
            </a:pPr>
            <a:r>
              <a:rPr lang="es-ES" sz="1600" dirty="0" smtClean="0"/>
              <a:t>Bluetooth </a:t>
            </a:r>
            <a:r>
              <a:rPr lang="es-ES" sz="1600" dirty="0" err="1" smtClean="0"/>
              <a:t>low</a:t>
            </a:r>
            <a:r>
              <a:rPr lang="es-ES" sz="1600" dirty="0" smtClean="0"/>
              <a:t> </a:t>
            </a:r>
            <a:r>
              <a:rPr lang="es-ES" sz="1600" dirty="0" err="1" smtClean="0"/>
              <a:t>energy</a:t>
            </a:r>
            <a:r>
              <a:rPr lang="es-ES" sz="1600" dirty="0" smtClean="0"/>
              <a:t> – </a:t>
            </a:r>
            <a:r>
              <a:rPr lang="es-ES" sz="1600" dirty="0" err="1" smtClean="0"/>
              <a:t>Heart</a:t>
            </a:r>
            <a:r>
              <a:rPr lang="es-ES" sz="1600" dirty="0" smtClean="0"/>
              <a:t> </a:t>
            </a:r>
            <a:r>
              <a:rPr lang="es-ES" sz="1600" dirty="0" err="1" smtClean="0"/>
              <a:t>Rate</a:t>
            </a:r>
            <a:r>
              <a:rPr lang="es-ES" sz="1600" dirty="0" smtClean="0"/>
              <a:t> Monitor</a:t>
            </a:r>
          </a:p>
          <a:p>
            <a:pPr>
              <a:buFont typeface="+mj-lt"/>
              <a:buAutoNum type="arabicPeriod"/>
            </a:pPr>
            <a:r>
              <a:rPr lang="es-ES" sz="1600" dirty="0" smtClean="0"/>
              <a:t>Bluetooth </a:t>
            </a:r>
            <a:r>
              <a:rPr lang="es-ES" sz="1600" dirty="0" err="1" smtClean="0"/>
              <a:t>low</a:t>
            </a:r>
            <a:r>
              <a:rPr lang="es-ES" sz="1600" dirty="0" smtClean="0"/>
              <a:t> </a:t>
            </a:r>
            <a:r>
              <a:rPr lang="es-ES" sz="1600" dirty="0" err="1" smtClean="0"/>
              <a:t>energy</a:t>
            </a:r>
            <a:r>
              <a:rPr lang="es-ES" sz="1600" dirty="0" smtClean="0"/>
              <a:t> – </a:t>
            </a:r>
            <a:r>
              <a:rPr lang="es-ES" sz="1600" dirty="0" err="1" smtClean="0"/>
              <a:t>Glucose</a:t>
            </a:r>
            <a:r>
              <a:rPr lang="es-ES" sz="1600" dirty="0" smtClean="0"/>
              <a:t> Meter</a:t>
            </a:r>
          </a:p>
          <a:p>
            <a:pPr>
              <a:buFont typeface="+mj-lt"/>
              <a:buAutoNum type="arabicPeriod"/>
            </a:pPr>
            <a:r>
              <a:rPr lang="es-ES" sz="1600" dirty="0" err="1" smtClean="0"/>
              <a:t>Many</a:t>
            </a:r>
            <a:r>
              <a:rPr lang="es-ES" sz="1600" dirty="0" smtClean="0"/>
              <a:t>, </a:t>
            </a:r>
            <a:r>
              <a:rPr lang="es-ES" sz="1600" dirty="0" err="1" smtClean="0"/>
              <a:t>many</a:t>
            </a:r>
            <a:r>
              <a:rPr lang="es-ES" sz="1600" dirty="0" smtClean="0"/>
              <a:t> more </a:t>
            </a:r>
            <a:r>
              <a:rPr lang="es-ES" sz="1600" dirty="0" err="1" smtClean="0"/>
              <a:t>coming</a:t>
            </a:r>
            <a:r>
              <a:rPr lang="es-ES" sz="1600" dirty="0" smtClean="0"/>
              <a:t>!</a:t>
            </a:r>
          </a:p>
          <a:p>
            <a:pPr>
              <a:buNone/>
            </a:pPr>
            <a:endParaRPr lang="es-ES" sz="1600" baseline="30000"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4"/>
          <p:cNvSpPr>
            <a:spLocks noGrp="1" noChangeArrowheads="1"/>
          </p:cNvSpPr>
          <p:nvPr>
            <p:ph type="title" idx="4294967295"/>
          </p:nvPr>
        </p:nvSpPr>
        <p:spPr>
          <a:xfrm>
            <a:off x="349250" y="76200"/>
            <a:ext cx="7550150" cy="914400"/>
          </a:xfrm>
        </p:spPr>
        <p:txBody>
          <a:bodyPr/>
          <a:lstStyle/>
          <a:p>
            <a:pPr marL="3886200" indent="-3886200"/>
            <a:r>
              <a:rPr lang="en-US" sz="3600" b="1" dirty="0" smtClean="0"/>
              <a:t>Continua Certification</a:t>
            </a:r>
          </a:p>
        </p:txBody>
      </p:sp>
      <p:cxnSp>
        <p:nvCxnSpPr>
          <p:cNvPr id="17411" name="Straight Connector 4"/>
          <p:cNvCxnSpPr>
            <a:cxnSpLocks noChangeShapeType="1"/>
          </p:cNvCxnSpPr>
          <p:nvPr/>
        </p:nvCxnSpPr>
        <p:spPr bwMode="auto">
          <a:xfrm flipV="1">
            <a:off x="5246688" y="2252663"/>
            <a:ext cx="2286000" cy="1371600"/>
          </a:xfrm>
          <a:prstGeom prst="line">
            <a:avLst/>
          </a:prstGeom>
          <a:noFill/>
          <a:ln w="3175" algn="ctr">
            <a:solidFill>
              <a:srgbClr val="00B050"/>
            </a:solidFill>
            <a:round/>
            <a:headEnd/>
            <a:tailEnd/>
          </a:ln>
          <a:extLst>
            <a:ext uri="{909E8E84-426E-40DD-AFC4-6F175D3DCCD1}">
              <a14:hiddenFill xmlns="" xmlns:a14="http://schemas.microsoft.com/office/drawing/2010/main">
                <a:noFill/>
              </a14:hiddenFill>
            </a:ext>
          </a:extLst>
        </p:spPr>
      </p:cxnSp>
      <p:cxnSp>
        <p:nvCxnSpPr>
          <p:cNvPr id="17412" name="Straight Connector 5"/>
          <p:cNvCxnSpPr>
            <a:cxnSpLocks noChangeShapeType="1"/>
          </p:cNvCxnSpPr>
          <p:nvPr/>
        </p:nvCxnSpPr>
        <p:spPr bwMode="auto">
          <a:xfrm rot="16200000" flipV="1">
            <a:off x="3379788" y="2705100"/>
            <a:ext cx="1371600" cy="533400"/>
          </a:xfrm>
          <a:prstGeom prst="line">
            <a:avLst/>
          </a:prstGeom>
          <a:noFill/>
          <a:ln w="3175" algn="ctr">
            <a:solidFill>
              <a:srgbClr val="00B050"/>
            </a:solidFill>
            <a:round/>
            <a:headEnd/>
            <a:tailEnd/>
          </a:ln>
          <a:extLst>
            <a:ext uri="{909E8E84-426E-40DD-AFC4-6F175D3DCCD1}">
              <a14:hiddenFill xmlns="" xmlns:a14="http://schemas.microsoft.com/office/drawing/2010/main">
                <a:noFill/>
              </a14:hiddenFill>
            </a:ext>
          </a:extLst>
        </p:spPr>
      </p:cxnSp>
      <p:cxnSp>
        <p:nvCxnSpPr>
          <p:cNvPr id="17413" name="Straight Connector 7"/>
          <p:cNvCxnSpPr>
            <a:cxnSpLocks noChangeShapeType="1"/>
          </p:cNvCxnSpPr>
          <p:nvPr/>
        </p:nvCxnSpPr>
        <p:spPr bwMode="auto">
          <a:xfrm rot="16200000" flipH="1">
            <a:off x="4179888" y="5072063"/>
            <a:ext cx="1905000" cy="838200"/>
          </a:xfrm>
          <a:prstGeom prst="line">
            <a:avLst/>
          </a:prstGeom>
          <a:noFill/>
          <a:ln w="3175" algn="ctr">
            <a:solidFill>
              <a:srgbClr val="00B050"/>
            </a:solidFill>
            <a:round/>
            <a:headEnd/>
            <a:tailEnd/>
          </a:ln>
          <a:extLst>
            <a:ext uri="{909E8E84-426E-40DD-AFC4-6F175D3DCCD1}">
              <a14:hiddenFill xmlns="" xmlns:a14="http://schemas.microsoft.com/office/drawing/2010/main">
                <a:noFill/>
              </a14:hiddenFill>
            </a:ext>
          </a:extLst>
        </p:spPr>
      </p:cxnSp>
      <p:cxnSp>
        <p:nvCxnSpPr>
          <p:cNvPr id="17414" name="Straight Connector 10"/>
          <p:cNvCxnSpPr>
            <a:cxnSpLocks noChangeShapeType="1"/>
          </p:cNvCxnSpPr>
          <p:nvPr/>
        </p:nvCxnSpPr>
        <p:spPr bwMode="auto">
          <a:xfrm flipV="1">
            <a:off x="827088" y="4462463"/>
            <a:ext cx="3124200" cy="1828800"/>
          </a:xfrm>
          <a:prstGeom prst="line">
            <a:avLst/>
          </a:prstGeom>
          <a:noFill/>
          <a:ln w="3175" algn="ctr">
            <a:solidFill>
              <a:srgbClr val="00B050"/>
            </a:solidFill>
            <a:round/>
            <a:headEnd/>
            <a:tailEnd/>
          </a:ln>
          <a:extLst>
            <a:ext uri="{909E8E84-426E-40DD-AFC4-6F175D3DCCD1}">
              <a14:hiddenFill xmlns="" xmlns:a14="http://schemas.microsoft.com/office/drawing/2010/main">
                <a:noFill/>
              </a14:hiddenFill>
            </a:ext>
          </a:extLst>
        </p:spPr>
      </p:cxnSp>
      <p:sp>
        <p:nvSpPr>
          <p:cNvPr id="17415" name="Rectangle 12"/>
          <p:cNvSpPr>
            <a:spLocks noChangeArrowheads="1"/>
          </p:cNvSpPr>
          <p:nvPr/>
        </p:nvSpPr>
        <p:spPr bwMode="auto">
          <a:xfrm>
            <a:off x="1828800" y="2133600"/>
            <a:ext cx="1168400" cy="18621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eaLnBrk="0" hangingPunct="0"/>
            <a:r>
              <a:rPr lang="en-US" sz="11500" b="1">
                <a:solidFill>
                  <a:srgbClr val="FF9933"/>
                </a:solidFill>
                <a:latin typeface="Arial Black" pitchFamily="34" charset="0"/>
              </a:rPr>
              <a:t>1</a:t>
            </a:r>
          </a:p>
        </p:txBody>
      </p:sp>
      <p:sp>
        <p:nvSpPr>
          <p:cNvPr id="14" name="Rectangle 13"/>
          <p:cNvSpPr/>
          <p:nvPr/>
        </p:nvSpPr>
        <p:spPr>
          <a:xfrm>
            <a:off x="4637088" y="646113"/>
            <a:ext cx="1168400" cy="1862137"/>
          </a:xfrm>
          <a:prstGeom prst="rect">
            <a:avLst/>
          </a:prstGeom>
        </p:spPr>
        <p:txBody>
          <a:bodyPr wrap="none">
            <a:spAutoFit/>
          </a:bodyPr>
          <a:lstStyle/>
          <a:p>
            <a:pPr eaLnBrk="0" hangingPunct="0">
              <a:defRPr/>
            </a:pPr>
            <a:r>
              <a:rPr lang="en-US" sz="11500" b="1" dirty="0">
                <a:solidFill>
                  <a:schemeClr val="bg1">
                    <a:lumMod val="75000"/>
                  </a:schemeClr>
                </a:solidFill>
                <a:latin typeface="Arial Black" pitchFamily="34" charset="0"/>
                <a:ea typeface="+mn-ea"/>
              </a:rPr>
              <a:t>2</a:t>
            </a:r>
          </a:p>
        </p:txBody>
      </p:sp>
      <p:sp>
        <p:nvSpPr>
          <p:cNvPr id="17417" name="Rectangle 16"/>
          <p:cNvSpPr>
            <a:spLocks noChangeArrowheads="1"/>
          </p:cNvSpPr>
          <p:nvPr/>
        </p:nvSpPr>
        <p:spPr bwMode="auto">
          <a:xfrm>
            <a:off x="1479550" y="2909888"/>
            <a:ext cx="2101850" cy="3667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eaLnBrk="0" hangingPunct="0"/>
            <a:r>
              <a:rPr lang="en-US" sz="1800" b="1">
                <a:solidFill>
                  <a:srgbClr val="00B050"/>
                </a:solidFill>
              </a:rPr>
              <a:t>Prepare to Certify</a:t>
            </a:r>
          </a:p>
        </p:txBody>
      </p:sp>
      <p:sp>
        <p:nvSpPr>
          <p:cNvPr id="12299" name="Rectangle 17"/>
          <p:cNvSpPr>
            <a:spLocks noChangeArrowheads="1"/>
          </p:cNvSpPr>
          <p:nvPr/>
        </p:nvSpPr>
        <p:spPr bwMode="auto">
          <a:xfrm>
            <a:off x="4064000" y="1419225"/>
            <a:ext cx="2173288" cy="369888"/>
          </a:xfrm>
          <a:prstGeom prst="rect">
            <a:avLst/>
          </a:prstGeom>
          <a:noFill/>
          <a:ln w="9525">
            <a:noFill/>
            <a:miter lim="800000"/>
            <a:headEnd/>
            <a:tailEnd/>
          </a:ln>
        </p:spPr>
        <p:txBody>
          <a:bodyPr wrap="none">
            <a:spAutoFit/>
          </a:bodyPr>
          <a:lstStyle/>
          <a:p>
            <a:pPr eaLnBrk="0" hangingPunct="0">
              <a:defRPr/>
            </a:pPr>
            <a:r>
              <a:rPr lang="en-US" sz="1800" b="1" dirty="0">
                <a:solidFill>
                  <a:schemeClr val="bg1">
                    <a:lumMod val="50000"/>
                  </a:schemeClr>
                </a:solidFill>
                <a:latin typeface="Arial" pitchFamily="34" charset="0"/>
                <a:ea typeface="+mn-ea"/>
              </a:rPr>
              <a:t>Apply to Continua</a:t>
            </a:r>
          </a:p>
        </p:txBody>
      </p:sp>
      <p:sp>
        <p:nvSpPr>
          <p:cNvPr id="17419" name="Rectangle 20"/>
          <p:cNvSpPr>
            <a:spLocks noChangeArrowheads="1"/>
          </p:cNvSpPr>
          <p:nvPr/>
        </p:nvSpPr>
        <p:spPr bwMode="auto">
          <a:xfrm>
            <a:off x="914400" y="3581400"/>
            <a:ext cx="2971800" cy="942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ctr" eaLnBrk="0" hangingPunct="0"/>
            <a:r>
              <a:rPr lang="en-US" sz="1400">
                <a:solidFill>
                  <a:srgbClr val="FF6600"/>
                </a:solidFill>
              </a:rPr>
              <a:t>Member completes product, studies the certification process, and starts pre-testing using transport and Continua Test Tools.</a:t>
            </a:r>
          </a:p>
        </p:txBody>
      </p:sp>
      <p:sp>
        <p:nvSpPr>
          <p:cNvPr id="17420" name="Rectangle 21"/>
          <p:cNvSpPr>
            <a:spLocks noChangeArrowheads="1"/>
          </p:cNvSpPr>
          <p:nvPr/>
        </p:nvSpPr>
        <p:spPr bwMode="auto">
          <a:xfrm>
            <a:off x="3886200" y="2093913"/>
            <a:ext cx="2971800" cy="942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ctr" eaLnBrk="0" hangingPunct="0"/>
            <a:r>
              <a:rPr lang="en-US" sz="1400"/>
              <a:t>When Member is ready, they submit  their Continua Application.  Test Lab provides Testing Date to Member.</a:t>
            </a:r>
          </a:p>
        </p:txBody>
      </p:sp>
      <p:cxnSp>
        <p:nvCxnSpPr>
          <p:cNvPr id="17421" name="Straight Connector 7"/>
          <p:cNvCxnSpPr>
            <a:cxnSpLocks noChangeShapeType="1"/>
          </p:cNvCxnSpPr>
          <p:nvPr/>
        </p:nvCxnSpPr>
        <p:spPr bwMode="auto">
          <a:xfrm rot="16200000" flipH="1">
            <a:off x="4179888" y="5072063"/>
            <a:ext cx="1905000" cy="838200"/>
          </a:xfrm>
          <a:prstGeom prst="line">
            <a:avLst/>
          </a:prstGeom>
          <a:noFill/>
          <a:ln w="3175" algn="ctr">
            <a:solidFill>
              <a:srgbClr val="00B050"/>
            </a:solidFill>
            <a:round/>
            <a:headEnd/>
            <a:tailEnd/>
          </a:ln>
          <a:extLst>
            <a:ext uri="{909E8E84-426E-40DD-AFC4-6F175D3DCCD1}">
              <a14:hiddenFill xmlns="" xmlns:a14="http://schemas.microsoft.com/office/drawing/2010/main">
                <a:noFill/>
              </a14:hiddenFill>
            </a:ext>
          </a:extLst>
        </p:spPr>
      </p:cxnSp>
      <p:cxnSp>
        <p:nvCxnSpPr>
          <p:cNvPr id="17422" name="Straight Connector 7"/>
          <p:cNvCxnSpPr>
            <a:cxnSpLocks noChangeShapeType="1"/>
          </p:cNvCxnSpPr>
          <p:nvPr/>
        </p:nvCxnSpPr>
        <p:spPr bwMode="auto">
          <a:xfrm rot="16200000" flipH="1">
            <a:off x="4179888" y="5072063"/>
            <a:ext cx="1905000" cy="838200"/>
          </a:xfrm>
          <a:prstGeom prst="line">
            <a:avLst/>
          </a:prstGeom>
          <a:noFill/>
          <a:ln w="3175" algn="ctr">
            <a:solidFill>
              <a:srgbClr val="00B050"/>
            </a:solidFill>
            <a:round/>
            <a:headEnd/>
            <a:tailEnd/>
          </a:ln>
          <a:extLst>
            <a:ext uri="{909E8E84-426E-40DD-AFC4-6F175D3DCCD1}">
              <a14:hiddenFill xmlns="" xmlns:a14="http://schemas.microsoft.com/office/drawing/2010/main">
                <a:noFill/>
              </a14:hiddenFill>
            </a:ext>
          </a:extLst>
        </p:spPr>
      </p:cxnSp>
      <p:sp>
        <p:nvSpPr>
          <p:cNvPr id="16" name="Rectangle 15"/>
          <p:cNvSpPr/>
          <p:nvPr/>
        </p:nvSpPr>
        <p:spPr>
          <a:xfrm>
            <a:off x="3048000" y="4648200"/>
            <a:ext cx="1158875" cy="1844675"/>
          </a:xfrm>
          <a:prstGeom prst="rect">
            <a:avLst/>
          </a:prstGeom>
        </p:spPr>
        <p:txBody>
          <a:bodyPr wrap="none">
            <a:spAutoFit/>
          </a:bodyPr>
          <a:lstStyle/>
          <a:p>
            <a:pPr eaLnBrk="0" hangingPunct="0">
              <a:defRPr/>
            </a:pPr>
            <a:r>
              <a:rPr lang="en-US" sz="11500" b="1" dirty="0">
                <a:solidFill>
                  <a:schemeClr val="bg1">
                    <a:lumMod val="75000"/>
                  </a:schemeClr>
                </a:solidFill>
                <a:latin typeface="Arial Black" pitchFamily="34" charset="0"/>
                <a:ea typeface="+mn-ea"/>
              </a:rPr>
              <a:t>4</a:t>
            </a:r>
          </a:p>
        </p:txBody>
      </p:sp>
      <p:sp>
        <p:nvSpPr>
          <p:cNvPr id="12305" name="Rectangle 19"/>
          <p:cNvSpPr>
            <a:spLocks noChangeArrowheads="1"/>
          </p:cNvSpPr>
          <p:nvPr/>
        </p:nvSpPr>
        <p:spPr bwMode="auto">
          <a:xfrm>
            <a:off x="2063750" y="5500688"/>
            <a:ext cx="3041650" cy="366712"/>
          </a:xfrm>
          <a:prstGeom prst="rect">
            <a:avLst/>
          </a:prstGeom>
          <a:noFill/>
          <a:ln w="9525">
            <a:noFill/>
            <a:miter lim="800000"/>
            <a:headEnd/>
            <a:tailEnd/>
          </a:ln>
        </p:spPr>
        <p:txBody>
          <a:bodyPr wrap="none">
            <a:spAutoFit/>
          </a:bodyPr>
          <a:lstStyle/>
          <a:p>
            <a:pPr eaLnBrk="0" hangingPunct="0">
              <a:defRPr/>
            </a:pPr>
            <a:r>
              <a:rPr lang="en-US" sz="1800" b="1">
                <a:solidFill>
                  <a:schemeClr val="bg1">
                    <a:lumMod val="50000"/>
                  </a:schemeClr>
                </a:solidFill>
                <a:latin typeface="Arial" pitchFamily="34" charset="0"/>
                <a:ea typeface="+mn-ea"/>
              </a:rPr>
              <a:t>Receive Certification Mark</a:t>
            </a:r>
          </a:p>
        </p:txBody>
      </p:sp>
      <p:sp>
        <p:nvSpPr>
          <p:cNvPr id="17425" name="Rectangle 23"/>
          <p:cNvSpPr>
            <a:spLocks noChangeArrowheads="1"/>
          </p:cNvSpPr>
          <p:nvPr/>
        </p:nvSpPr>
        <p:spPr bwMode="auto">
          <a:xfrm>
            <a:off x="1600200" y="6108700"/>
            <a:ext cx="3886200" cy="7381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ctr" eaLnBrk="0" hangingPunct="0"/>
            <a:r>
              <a:rPr lang="en-US" sz="1400"/>
              <a:t>Certification received when all tests receive pass verdict, payment has been received, and the legal documentation is signed.</a:t>
            </a:r>
          </a:p>
        </p:txBody>
      </p:sp>
      <p:sp>
        <p:nvSpPr>
          <p:cNvPr id="15" name="Rectangle 14"/>
          <p:cNvSpPr/>
          <p:nvPr/>
        </p:nvSpPr>
        <p:spPr>
          <a:xfrm>
            <a:off x="6237288" y="3429000"/>
            <a:ext cx="1168400" cy="1862138"/>
          </a:xfrm>
          <a:prstGeom prst="rect">
            <a:avLst/>
          </a:prstGeom>
        </p:spPr>
        <p:txBody>
          <a:bodyPr wrap="none">
            <a:spAutoFit/>
          </a:bodyPr>
          <a:lstStyle/>
          <a:p>
            <a:pPr eaLnBrk="0" hangingPunct="0">
              <a:defRPr/>
            </a:pPr>
            <a:r>
              <a:rPr lang="en-US" sz="11500" b="1" dirty="0">
                <a:solidFill>
                  <a:schemeClr val="bg1">
                    <a:lumMod val="75000"/>
                  </a:schemeClr>
                </a:solidFill>
                <a:latin typeface="Arial Black" pitchFamily="34" charset="0"/>
                <a:ea typeface="+mn-ea"/>
              </a:rPr>
              <a:t>3</a:t>
            </a:r>
          </a:p>
        </p:txBody>
      </p:sp>
      <p:sp>
        <p:nvSpPr>
          <p:cNvPr id="12308" name="Rectangle 18"/>
          <p:cNvSpPr>
            <a:spLocks noChangeArrowheads="1"/>
          </p:cNvSpPr>
          <p:nvPr/>
        </p:nvSpPr>
        <p:spPr bwMode="auto">
          <a:xfrm>
            <a:off x="5551488" y="4114800"/>
            <a:ext cx="3059112" cy="641350"/>
          </a:xfrm>
          <a:prstGeom prst="rect">
            <a:avLst/>
          </a:prstGeom>
          <a:noFill/>
          <a:ln w="9525">
            <a:noFill/>
            <a:miter lim="800000"/>
            <a:headEnd/>
            <a:tailEnd/>
          </a:ln>
        </p:spPr>
        <p:txBody>
          <a:bodyPr>
            <a:spAutoFit/>
          </a:bodyPr>
          <a:lstStyle/>
          <a:p>
            <a:pPr eaLnBrk="0" hangingPunct="0">
              <a:defRPr/>
            </a:pPr>
            <a:r>
              <a:rPr lang="en-US" sz="1800" b="1" dirty="0">
                <a:solidFill>
                  <a:schemeClr val="bg1">
                    <a:lumMod val="50000"/>
                  </a:schemeClr>
                </a:solidFill>
                <a:latin typeface="Arial" pitchFamily="34" charset="0"/>
                <a:ea typeface="+mn-ea"/>
              </a:rPr>
              <a:t>Test at Continua Lab (PAN) or Self-Test (HRN)</a:t>
            </a:r>
          </a:p>
        </p:txBody>
      </p:sp>
      <p:sp>
        <p:nvSpPr>
          <p:cNvPr id="17428" name="Rectangle 22"/>
          <p:cNvSpPr>
            <a:spLocks noChangeArrowheads="1"/>
          </p:cNvSpPr>
          <p:nvPr/>
        </p:nvSpPr>
        <p:spPr bwMode="auto">
          <a:xfrm>
            <a:off x="5334000" y="4870450"/>
            <a:ext cx="2971800" cy="11557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ctr" eaLnBrk="0" hangingPunct="0"/>
            <a:r>
              <a:rPr lang="en-US" sz="1400"/>
              <a:t>PAN Certification Testing begins at Test Lab (typically complete within a few days).  Member highly recommended to attend.  HRN self-test is done by Continua vendor.</a:t>
            </a:r>
          </a:p>
        </p:txBody>
      </p:sp>
      <p:pic>
        <p:nvPicPr>
          <p:cNvPr id="17429" name="Picture 2"/>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304800" y="990600"/>
            <a:ext cx="1419225" cy="1295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7430" name="Rectangle 22"/>
          <p:cNvSpPr>
            <a:spLocks noChangeArrowheads="1"/>
          </p:cNvSpPr>
          <p:nvPr/>
        </p:nvSpPr>
        <p:spPr bwMode="auto">
          <a:xfrm>
            <a:off x="617538" y="1447800"/>
            <a:ext cx="800100"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eaLnBrk="0" hangingPunct="0"/>
            <a:r>
              <a:rPr lang="en-US" sz="1800" b="1"/>
              <a:t>CESL</a:t>
            </a:r>
          </a:p>
        </p:txBody>
      </p:sp>
      <p:pic>
        <p:nvPicPr>
          <p:cNvPr id="17431" name="Picture 25"/>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1912938" y="990600"/>
            <a:ext cx="1438275" cy="1287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7432" name="Rectangle 24"/>
          <p:cNvSpPr>
            <a:spLocks noChangeArrowheads="1"/>
          </p:cNvSpPr>
          <p:nvPr/>
        </p:nvSpPr>
        <p:spPr bwMode="auto">
          <a:xfrm>
            <a:off x="2141538" y="1458913"/>
            <a:ext cx="992187"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eaLnBrk="0" hangingPunct="0"/>
            <a:r>
              <a:rPr lang="en-US" sz="1800" b="1"/>
              <a:t>TM Lite</a:t>
            </a:r>
          </a:p>
        </p:txBody>
      </p:sp>
      <p:sp>
        <p:nvSpPr>
          <p:cNvPr id="17433" name="Rectangle 25"/>
          <p:cNvSpPr>
            <a:spLocks noChangeArrowheads="1"/>
          </p:cNvSpPr>
          <p:nvPr/>
        </p:nvSpPr>
        <p:spPr bwMode="auto">
          <a:xfrm rot="-1916420">
            <a:off x="1274763" y="1392238"/>
            <a:ext cx="1065212" cy="523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eaLnBrk="0" hangingPunct="0"/>
            <a:r>
              <a:rPr lang="en-US" sz="2800" b="1">
                <a:solidFill>
                  <a:srgbClr val="FF0000"/>
                </a:solidFill>
              </a:rPr>
              <a:t>Free!</a:t>
            </a:r>
          </a:p>
        </p:txBody>
      </p:sp>
      <p:sp>
        <p:nvSpPr>
          <p:cNvPr id="17434" name="Rectangle 26"/>
          <p:cNvSpPr>
            <a:spLocks noChangeArrowheads="1"/>
          </p:cNvSpPr>
          <p:nvPr/>
        </p:nvSpPr>
        <p:spPr bwMode="auto">
          <a:xfrm>
            <a:off x="468313" y="2133600"/>
            <a:ext cx="2671762" cy="307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algn="ctr" eaLnBrk="0" hangingPunct="0"/>
            <a:r>
              <a:rPr lang="en-US" sz="1400" b="1"/>
              <a:t>Development &amp; Testing Tools</a:t>
            </a:r>
          </a:p>
        </p:txBody>
      </p:sp>
      <p:pic>
        <p:nvPicPr>
          <p:cNvPr id="17435" name="Picture 8" descr="continua_logo"/>
          <p:cNvPicPr>
            <a:picLocks noChangeAspect="1" noChangeArrowheads="1"/>
          </p:cNvPicPr>
          <p:nvPr/>
        </p:nvPicPr>
        <p:blipFill>
          <a:blip r:embed="rId5">
            <a:extLst>
              <a:ext uri="{28A0092B-C50C-407E-A947-70E740481C1C}">
                <a14:useLocalDpi xmlns="" xmlns:a14="http://schemas.microsoft.com/office/drawing/2010/main" val="0"/>
              </a:ext>
            </a:extLst>
          </a:blip>
          <a:srcRect l="51909" b="48387"/>
          <a:stretch>
            <a:fillRect/>
          </a:stretch>
        </p:blipFill>
        <p:spPr bwMode="auto">
          <a:xfrm>
            <a:off x="3746500" y="3211513"/>
            <a:ext cx="2209800" cy="16843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Recent Successes</a:t>
            </a:r>
            <a:endParaRPr lang="en-US" dirty="0"/>
          </a:p>
        </p:txBody>
      </p:sp>
      <p:sp>
        <p:nvSpPr>
          <p:cNvPr id="3" name="Content Placeholder 2"/>
          <p:cNvSpPr>
            <a:spLocks noGrp="1"/>
          </p:cNvSpPr>
          <p:nvPr>
            <p:ph idx="1"/>
          </p:nvPr>
        </p:nvSpPr>
        <p:spPr>
          <a:xfrm>
            <a:off x="151541" y="1295400"/>
            <a:ext cx="8451283" cy="4216400"/>
          </a:xfrm>
        </p:spPr>
        <p:txBody>
          <a:bodyPr/>
          <a:lstStyle/>
          <a:p>
            <a:r>
              <a:rPr lang="en-US" sz="1600" dirty="0" smtClean="0"/>
              <a:t>Denmark: </a:t>
            </a:r>
          </a:p>
          <a:p>
            <a:pPr lvl="1"/>
            <a:r>
              <a:rPr lang="en-US" sz="1200" dirty="0" smtClean="0"/>
              <a:t>published the world’s first public tenders requiring Continua compliance.</a:t>
            </a:r>
          </a:p>
          <a:p>
            <a:r>
              <a:rPr lang="en-US" sz="1600" dirty="0" smtClean="0"/>
              <a:t>Abu Dhabi: </a:t>
            </a:r>
          </a:p>
          <a:p>
            <a:pPr lvl="1"/>
            <a:r>
              <a:rPr lang="en-US" sz="1200" dirty="0" smtClean="0"/>
              <a:t>developing a Continua standards-based mobile platform for their population-level disease management program.</a:t>
            </a:r>
          </a:p>
          <a:p>
            <a:r>
              <a:rPr lang="en-US" sz="1600" dirty="0" smtClean="0"/>
              <a:t>National Government Initiatives: </a:t>
            </a:r>
          </a:p>
          <a:p>
            <a:pPr lvl="1"/>
            <a:r>
              <a:rPr lang="en-US" sz="1200" dirty="0" smtClean="0"/>
              <a:t>including the U.S. Department of Veterans Affairs (VA), U.S. Department of Defense (DOD) and the U.S. National Institutes of Health (NIH); and Health Ministries in the Netherlands and Spain. </a:t>
            </a:r>
          </a:p>
          <a:p>
            <a:r>
              <a:rPr lang="en-US" sz="1600" dirty="0" smtClean="0"/>
              <a:t>Singapore Ministry of Health Holdings: </a:t>
            </a:r>
          </a:p>
          <a:p>
            <a:pPr lvl="1"/>
            <a:r>
              <a:rPr lang="en-US" sz="1200" dirty="0" smtClean="0"/>
              <a:t>requiring Continua Certification for all personal health devices and services offered within its National Health Platform.</a:t>
            </a:r>
          </a:p>
          <a:p>
            <a:r>
              <a:rPr lang="en-US" sz="1600" dirty="0" smtClean="0"/>
              <a:t>UK: </a:t>
            </a:r>
          </a:p>
          <a:p>
            <a:pPr lvl="1"/>
            <a:r>
              <a:rPr lang="en-US" sz="1200" dirty="0" smtClean="0"/>
              <a:t>Worcestershire County Council along with three National Health Services (NHS) Clinical Commissioning Groups have issued the first 3millionlives tender in the England, requiring all personal health devices implement specifications based on Continua Design Guidelines and comply with IEEE 11073.</a:t>
            </a:r>
          </a:p>
          <a:p>
            <a:r>
              <a:rPr lang="en-US" sz="1600" dirty="0" smtClean="0"/>
              <a:t>ITU Contribution: </a:t>
            </a:r>
          </a:p>
          <a:p>
            <a:pPr lvl="1"/>
            <a:r>
              <a:rPr lang="en-US" sz="1200" dirty="0" smtClean="0"/>
              <a:t>The Continua Design Guidelines were just accepted by the International Telecommunications Union (ITU) as a Work Item to be ratified as an international standard.</a:t>
            </a:r>
          </a:p>
          <a:p>
            <a:r>
              <a:rPr lang="en-US" sz="1600" dirty="0" smtClean="0"/>
              <a:t>EU Contribution: </a:t>
            </a:r>
          </a:p>
          <a:p>
            <a:pPr lvl="1"/>
            <a:r>
              <a:rPr lang="en-US" sz="1200" dirty="0" smtClean="0"/>
              <a:t>In February, the Alliance was selected to participate in the new European Commission </a:t>
            </a:r>
            <a:r>
              <a:rPr lang="en-US" sz="1200" dirty="0" err="1" smtClean="0"/>
              <a:t>eHealth</a:t>
            </a:r>
            <a:r>
              <a:rPr lang="en-US" sz="1200" dirty="0" smtClean="0"/>
              <a:t> Stakeholders Group. The Group's 29 members, appointed for a period of three years, will contribute to the development of legislation and policy related to </a:t>
            </a:r>
            <a:r>
              <a:rPr lang="en-US" sz="1200" dirty="0" err="1" smtClean="0"/>
              <a:t>eHealth</a:t>
            </a:r>
            <a:r>
              <a:rPr lang="en-US" sz="1200" dirty="0" smtClean="0"/>
              <a:t>..</a:t>
            </a:r>
          </a:p>
          <a:p>
            <a:endParaRPr lang="en-US" sz="16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Contribution to OneM2M</a:t>
            </a:r>
            <a:endParaRPr lang="en-US" dirty="0"/>
          </a:p>
        </p:txBody>
      </p:sp>
      <p:sp>
        <p:nvSpPr>
          <p:cNvPr id="3" name="Content Placeholder 2"/>
          <p:cNvSpPr>
            <a:spLocks noGrp="1"/>
          </p:cNvSpPr>
          <p:nvPr>
            <p:ph idx="1"/>
          </p:nvPr>
        </p:nvSpPr>
        <p:spPr/>
        <p:txBody>
          <a:bodyPr/>
          <a:lstStyle/>
          <a:p>
            <a:r>
              <a:rPr lang="en-US" sz="2400" dirty="0" smtClean="0"/>
              <a:t>Health Vertical for OneM2M</a:t>
            </a:r>
          </a:p>
          <a:p>
            <a:pPr>
              <a:buNone/>
            </a:pPr>
            <a:endParaRPr lang="en-US" sz="2400" dirty="0" smtClean="0"/>
          </a:p>
          <a:p>
            <a:r>
              <a:rPr lang="en-US" sz="2400" dirty="0" smtClean="0"/>
              <a:t>Consult on plans for health components</a:t>
            </a:r>
          </a:p>
          <a:p>
            <a:endParaRPr lang="en-US" sz="2400" dirty="0" smtClean="0"/>
          </a:p>
          <a:p>
            <a:r>
              <a:rPr lang="en-US" sz="2400" dirty="0" smtClean="0"/>
              <a:t>Continua Design Guidelines</a:t>
            </a:r>
          </a:p>
          <a:p>
            <a:pPr lvl="1"/>
            <a:r>
              <a:rPr lang="en-US" sz="2000" dirty="0" smtClean="0"/>
              <a:t>Can be found today within OneM2M’s ‘Continua’ folder</a:t>
            </a:r>
          </a:p>
          <a:p>
            <a:pPr lvl="1"/>
            <a:r>
              <a:rPr lang="en-US" sz="2000" dirty="0" smtClean="0"/>
              <a:t>Here: [link to be provided once set up </a:t>
            </a:r>
            <a:r>
              <a:rPr lang="en-US" sz="2000" smtClean="0"/>
              <a:t>by secretary]</a:t>
            </a:r>
            <a:endParaRPr lang="en-US" sz="2000" dirty="0" smtClean="0"/>
          </a:p>
          <a:p>
            <a:endParaRPr lang="en-US" sz="2400" dirty="0" smtClean="0"/>
          </a:p>
          <a:p>
            <a:endParaRPr lang="en-US" sz="2400" dirty="0" smtClean="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Title 1"/>
          <p:cNvSpPr>
            <a:spLocks noGrp="1"/>
          </p:cNvSpPr>
          <p:nvPr>
            <p:ph type="title"/>
          </p:nvPr>
        </p:nvSpPr>
        <p:spPr>
          <a:xfrm>
            <a:off x="202224" y="381000"/>
            <a:ext cx="8651630" cy="914400"/>
          </a:xfrm>
        </p:spPr>
        <p:txBody>
          <a:bodyPr/>
          <a:lstStyle/>
          <a:p>
            <a:pPr algn="ctr"/>
            <a:r>
              <a:rPr lang="en-US" b="1" dirty="0" smtClean="0"/>
              <a:t>Thank You</a:t>
            </a:r>
          </a:p>
        </p:txBody>
      </p:sp>
      <p:pic>
        <p:nvPicPr>
          <p:cNvPr id="136195" name="Picture 2"/>
          <p:cNvPicPr>
            <a:picLocks noChangeAspect="1" noChangeArrowheads="1"/>
          </p:cNvPicPr>
          <p:nvPr/>
        </p:nvPicPr>
        <p:blipFill>
          <a:blip r:embed="rId3"/>
          <a:srcRect/>
          <a:stretch>
            <a:fillRect/>
          </a:stretch>
        </p:blipFill>
        <p:spPr bwMode="auto">
          <a:xfrm>
            <a:off x="1568450" y="1352429"/>
            <a:ext cx="5943600" cy="47164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title" idx="4294967295"/>
          </p:nvPr>
        </p:nvSpPr>
        <p:spPr>
          <a:xfrm>
            <a:off x="152400" y="304800"/>
            <a:ext cx="8686800" cy="914400"/>
          </a:xfrm>
        </p:spPr>
        <p:txBody>
          <a:bodyPr/>
          <a:lstStyle/>
          <a:p>
            <a:pPr eaLnBrk="1" hangingPunct="1"/>
            <a:r>
              <a:rPr lang="en-US" sz="3200" b="1" smtClean="0">
                <a:solidFill>
                  <a:srgbClr val="FFB817"/>
                </a:solidFill>
                <a:cs typeface="Times New Roman" pitchFamily="18" charset="0"/>
              </a:rPr>
              <a:t>Continua Health Alliance</a:t>
            </a:r>
            <a:endParaRPr lang="en-US" altLang="ja-JP" b="1" smtClean="0">
              <a:solidFill>
                <a:srgbClr val="FFB817"/>
              </a:solidFill>
            </a:endParaRPr>
          </a:p>
        </p:txBody>
      </p:sp>
      <p:sp>
        <p:nvSpPr>
          <p:cNvPr id="19458" name="Rectangle 3"/>
          <p:cNvSpPr>
            <a:spLocks noGrp="1" noChangeArrowheads="1"/>
          </p:cNvSpPr>
          <p:nvPr>
            <p:ph type="body" idx="4294967295"/>
          </p:nvPr>
        </p:nvSpPr>
        <p:spPr>
          <a:xfrm>
            <a:off x="228600" y="1066800"/>
            <a:ext cx="8737600" cy="5303838"/>
          </a:xfrm>
        </p:spPr>
        <p:txBody>
          <a:bodyPr/>
          <a:lstStyle/>
          <a:p>
            <a:pPr>
              <a:lnSpc>
                <a:spcPct val="90000"/>
              </a:lnSpc>
              <a:buFontTx/>
              <a:buNone/>
            </a:pPr>
            <a:endParaRPr lang="en-US" sz="1800" dirty="0" smtClean="0">
              <a:solidFill>
                <a:srgbClr val="000000"/>
              </a:solidFill>
              <a:latin typeface="Calibri" pitchFamily="34" charset="0"/>
              <a:cs typeface="Times New Roman" pitchFamily="18" charset="0"/>
            </a:endParaRPr>
          </a:p>
          <a:p>
            <a:pPr>
              <a:lnSpc>
                <a:spcPct val="90000"/>
              </a:lnSpc>
              <a:spcBef>
                <a:spcPct val="0"/>
              </a:spcBef>
              <a:spcAft>
                <a:spcPct val="50000"/>
              </a:spcAft>
            </a:pPr>
            <a:r>
              <a:rPr lang="en-US" sz="2600" dirty="0" smtClean="0">
                <a:solidFill>
                  <a:schemeClr val="tx1"/>
                </a:solidFill>
                <a:cs typeface="Times New Roman" pitchFamily="18" charset="0"/>
              </a:rPr>
              <a:t>Int’l non-profit </a:t>
            </a:r>
            <a:r>
              <a:rPr lang="en-US" sz="2600" dirty="0" smtClean="0">
                <a:solidFill>
                  <a:schemeClr val="tx1"/>
                </a:solidFill>
              </a:rPr>
              <a:t>enabling end-to-end, plug-and-play connectivity of personal health devices and services </a:t>
            </a:r>
          </a:p>
          <a:p>
            <a:pPr>
              <a:lnSpc>
                <a:spcPct val="90000"/>
              </a:lnSpc>
              <a:spcBef>
                <a:spcPct val="0"/>
              </a:spcBef>
              <a:spcAft>
                <a:spcPct val="50000"/>
              </a:spcAft>
            </a:pPr>
            <a:r>
              <a:rPr lang="en-US" sz="2600" dirty="0" smtClean="0">
                <a:solidFill>
                  <a:schemeClr val="tx1"/>
                </a:solidFill>
              </a:rPr>
              <a:t>Only organization convening global </a:t>
            </a:r>
            <a:r>
              <a:rPr lang="en-US" sz="2600" i="1" dirty="0" smtClean="0">
                <a:solidFill>
                  <a:schemeClr val="tx1"/>
                </a:solidFill>
              </a:rPr>
              <a:t>policy, regulation &amp; standards</a:t>
            </a:r>
            <a:r>
              <a:rPr lang="en-US" sz="2600" dirty="0" smtClean="0">
                <a:solidFill>
                  <a:schemeClr val="tx1"/>
                </a:solidFill>
              </a:rPr>
              <a:t> for Personal </a:t>
            </a:r>
            <a:r>
              <a:rPr lang="en-US" sz="2600" dirty="0"/>
              <a:t>C</a:t>
            </a:r>
            <a:r>
              <a:rPr lang="en-US" sz="2600" dirty="0" smtClean="0">
                <a:solidFill>
                  <a:schemeClr val="tx1"/>
                </a:solidFill>
              </a:rPr>
              <a:t>onnected </a:t>
            </a:r>
            <a:r>
              <a:rPr lang="en-US" sz="2600" dirty="0" smtClean="0"/>
              <a:t>H</a:t>
            </a:r>
            <a:r>
              <a:rPr lang="en-US" sz="2600" dirty="0" smtClean="0">
                <a:solidFill>
                  <a:schemeClr val="tx1"/>
                </a:solidFill>
              </a:rPr>
              <a:t>ealth (PCH)</a:t>
            </a:r>
          </a:p>
          <a:p>
            <a:pPr lvl="1">
              <a:lnSpc>
                <a:spcPct val="90000"/>
              </a:lnSpc>
              <a:spcBef>
                <a:spcPct val="0"/>
              </a:spcBef>
              <a:spcAft>
                <a:spcPct val="50000"/>
              </a:spcAft>
            </a:pPr>
            <a:r>
              <a:rPr lang="en-US" sz="2200" dirty="0" smtClean="0">
                <a:solidFill>
                  <a:schemeClr val="tx1"/>
                </a:solidFill>
                <a:cs typeface="Times New Roman" pitchFamily="18" charset="0"/>
              </a:rPr>
              <a:t>Publish Design Guidelines that combine and apply existing standards for end-to-end, plug-and-play solutions</a:t>
            </a:r>
          </a:p>
          <a:p>
            <a:pPr lvl="1">
              <a:lnSpc>
                <a:spcPct val="90000"/>
              </a:lnSpc>
              <a:spcBef>
                <a:spcPct val="0"/>
              </a:spcBef>
              <a:spcAft>
                <a:spcPct val="50000"/>
              </a:spcAft>
            </a:pPr>
            <a:r>
              <a:rPr lang="en-US" altLang="ja-JP" sz="2200" dirty="0" smtClean="0">
                <a:solidFill>
                  <a:schemeClr val="tx1"/>
                </a:solidFill>
              </a:rPr>
              <a:t>Promote operating climate favorable to </a:t>
            </a:r>
            <a:r>
              <a:rPr lang="en-US" altLang="ja-JP" sz="2200" dirty="0" err="1" smtClean="0">
                <a:solidFill>
                  <a:schemeClr val="tx1"/>
                </a:solidFill>
              </a:rPr>
              <a:t>mhealth</a:t>
            </a:r>
            <a:endParaRPr lang="en-US" altLang="ja-JP" sz="2200" dirty="0" smtClean="0">
              <a:solidFill>
                <a:schemeClr val="tx1"/>
              </a:solidFill>
            </a:endParaRPr>
          </a:p>
          <a:p>
            <a:pPr>
              <a:lnSpc>
                <a:spcPct val="90000"/>
              </a:lnSpc>
              <a:spcBef>
                <a:spcPct val="0"/>
              </a:spcBef>
              <a:spcAft>
                <a:spcPct val="50000"/>
              </a:spcAft>
            </a:pPr>
            <a:r>
              <a:rPr lang="en-US" sz="2600" dirty="0" smtClean="0">
                <a:solidFill>
                  <a:schemeClr val="tx1"/>
                </a:solidFill>
                <a:cs typeface="Times New Roman" pitchFamily="18" charset="0"/>
              </a:rPr>
              <a:t>More than 220 diverse members companies around the world: technology, medical device</a:t>
            </a:r>
            <a:r>
              <a:rPr lang="en-US" sz="2600" smtClean="0">
                <a:solidFill>
                  <a:schemeClr val="tx1"/>
                </a:solidFill>
                <a:cs typeface="Times New Roman" pitchFamily="18" charset="0"/>
              </a:rPr>
              <a:t>, telecom, health </a:t>
            </a:r>
            <a:r>
              <a:rPr lang="en-US" sz="2600" dirty="0" smtClean="0">
                <a:solidFill>
                  <a:schemeClr val="tx1"/>
                </a:solidFill>
                <a:cs typeface="Times New Roman" pitchFamily="18" charset="0"/>
              </a:rPr>
              <a:t>tech service &amp; healthcare industry leaders</a:t>
            </a:r>
            <a:endParaRPr lang="en-US" altLang="ja-JP" sz="2600" dirty="0" smtClean="0">
              <a:solidFill>
                <a:schemeClr val="tx1"/>
              </a:solidFill>
              <a:cs typeface="Times New Roman" pitchFamily="18" charset="0"/>
            </a:endParaRPr>
          </a:p>
        </p:txBody>
      </p:sp>
      <p:sp>
        <p:nvSpPr>
          <p:cNvPr id="19459" name="Slide Number Placeholder 3"/>
          <p:cNvSpPr txBox="1">
            <a:spLocks noGrp="1"/>
          </p:cNvSpPr>
          <p:nvPr/>
        </p:nvSpPr>
        <p:spPr bwMode="auto">
          <a:xfrm>
            <a:off x="7696200" y="6553200"/>
            <a:ext cx="1447800" cy="304800"/>
          </a:xfrm>
          <a:prstGeom prst="rect">
            <a:avLst/>
          </a:prstGeom>
          <a:noFill/>
          <a:ln w="9525">
            <a:noFill/>
            <a:miter lim="800000"/>
            <a:headEnd/>
            <a:tailEnd/>
          </a:ln>
        </p:spPr>
        <p:txBody>
          <a:bodyPr/>
          <a:lstStyle/>
          <a:p>
            <a:pPr eaLnBrk="0" hangingPunct="0"/>
            <a:fld id="{762AC746-AD1B-4B49-929C-7EA2C3B8C1F7}" type="slidenum">
              <a:rPr lang="en-US" sz="1200">
                <a:solidFill>
                  <a:srgbClr val="98AB22"/>
                </a:solidFill>
                <a:cs typeface="Arial" charset="0"/>
              </a:rPr>
              <a:pPr eaLnBrk="0" hangingPunct="0"/>
              <a:t>2</a:t>
            </a:fld>
            <a:endParaRPr lang="en-US" sz="1200">
              <a:solidFill>
                <a:srgbClr val="98AB22"/>
              </a:solidFill>
              <a:cs typeface="Arial" charset="0"/>
            </a:endParaRPr>
          </a:p>
        </p:txBody>
      </p:sp>
    </p:spTree>
    <p:extLst>
      <p:ext uri="{BB962C8B-B14F-4D97-AF65-F5344CB8AC3E}">
        <p14:creationId xmlns="" xmlns:p14="http://schemas.microsoft.com/office/powerpoint/2010/main" val="3097046201"/>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3" descr="big_world_map"/>
          <p:cNvPicPr>
            <a:picLocks noChangeAspect="1" noChangeArrowheads="1"/>
          </p:cNvPicPr>
          <p:nvPr/>
        </p:nvPicPr>
        <p:blipFill>
          <a:blip r:embed="rId3"/>
          <a:srcRect/>
          <a:stretch>
            <a:fillRect/>
          </a:stretch>
        </p:blipFill>
        <p:spPr bwMode="auto">
          <a:xfrm>
            <a:off x="381000" y="1145825"/>
            <a:ext cx="8523288" cy="5662612"/>
          </a:xfrm>
          <a:prstGeom prst="rect">
            <a:avLst/>
          </a:prstGeom>
          <a:solidFill>
            <a:schemeClr val="bg1"/>
          </a:solidFill>
          <a:ln w="9525">
            <a:solidFill>
              <a:srgbClr val="69A12B"/>
            </a:solidFill>
            <a:miter lim="800000"/>
            <a:headEnd/>
            <a:tailEnd/>
          </a:ln>
        </p:spPr>
      </p:pic>
      <p:sp>
        <p:nvSpPr>
          <p:cNvPr id="21506" name="Rectangle 2"/>
          <p:cNvSpPr>
            <a:spLocks noGrp="1" noChangeArrowheads="1"/>
          </p:cNvSpPr>
          <p:nvPr>
            <p:ph type="title" idx="4294967295"/>
          </p:nvPr>
        </p:nvSpPr>
        <p:spPr>
          <a:xfrm>
            <a:off x="304800" y="457200"/>
            <a:ext cx="8458200" cy="609600"/>
          </a:xfrm>
        </p:spPr>
        <p:txBody>
          <a:bodyPr/>
          <a:lstStyle/>
          <a:p>
            <a:pPr eaLnBrk="1" hangingPunct="1"/>
            <a:r>
              <a:rPr lang="en-US" sz="2700" b="1" smtClean="0">
                <a:solidFill>
                  <a:srgbClr val="FFC000"/>
                </a:solidFill>
              </a:rPr>
              <a:t>Continua Activity Hubs: Adoption &amp; Work Groups</a:t>
            </a:r>
          </a:p>
        </p:txBody>
      </p:sp>
      <p:sp>
        <p:nvSpPr>
          <p:cNvPr id="21507" name="Text Box 11"/>
          <p:cNvSpPr txBox="1">
            <a:spLocks noChangeArrowheads="1"/>
          </p:cNvSpPr>
          <p:nvPr/>
        </p:nvSpPr>
        <p:spPr bwMode="auto">
          <a:xfrm>
            <a:off x="3810000" y="3069766"/>
            <a:ext cx="1147763" cy="365125"/>
          </a:xfrm>
          <a:prstGeom prst="rect">
            <a:avLst/>
          </a:prstGeom>
          <a:solidFill>
            <a:schemeClr val="bg1"/>
          </a:solidFill>
          <a:ln w="9525">
            <a:noFill/>
            <a:miter lim="800000"/>
            <a:headEnd/>
            <a:tailEnd/>
          </a:ln>
        </p:spPr>
        <p:txBody>
          <a:bodyPr wrap="none" lIns="0" tIns="0" rIns="0" bIns="0">
            <a:spAutoFit/>
          </a:bodyPr>
          <a:lstStyle/>
          <a:p>
            <a:pPr eaLnBrk="0" hangingPunct="0"/>
            <a:r>
              <a:rPr lang="en-US" sz="1200" b="1" dirty="0">
                <a:solidFill>
                  <a:srgbClr val="FF3300"/>
                </a:solidFill>
              </a:rPr>
              <a:t>UK (NHS</a:t>
            </a:r>
          </a:p>
          <a:p>
            <a:pPr eaLnBrk="0" hangingPunct="0"/>
            <a:r>
              <a:rPr lang="en-US" sz="1200" b="1" dirty="0">
                <a:solidFill>
                  <a:srgbClr val="FF3300"/>
                </a:solidFill>
              </a:rPr>
              <a:t>Worcestershire</a:t>
            </a:r>
            <a:r>
              <a:rPr lang="en-US" sz="900" b="1" dirty="0">
                <a:solidFill>
                  <a:srgbClr val="000000"/>
                </a:solidFill>
                <a:latin typeface="Trebuchet MS" pitchFamily="34" charset="0"/>
              </a:rPr>
              <a:t>)</a:t>
            </a:r>
          </a:p>
        </p:txBody>
      </p:sp>
      <p:sp>
        <p:nvSpPr>
          <p:cNvPr id="21508" name="Text Box 14"/>
          <p:cNvSpPr txBox="1">
            <a:spLocks noChangeArrowheads="1"/>
          </p:cNvSpPr>
          <p:nvPr/>
        </p:nvSpPr>
        <p:spPr bwMode="auto">
          <a:xfrm>
            <a:off x="7924800" y="3907966"/>
            <a:ext cx="792163" cy="182563"/>
          </a:xfrm>
          <a:prstGeom prst="rect">
            <a:avLst/>
          </a:prstGeom>
          <a:solidFill>
            <a:schemeClr val="bg1"/>
          </a:solidFill>
          <a:ln w="9525">
            <a:noFill/>
            <a:miter lim="800000"/>
            <a:headEnd/>
            <a:tailEnd/>
          </a:ln>
        </p:spPr>
        <p:txBody>
          <a:bodyPr lIns="0" tIns="0" rIns="0" bIns="0">
            <a:spAutoFit/>
          </a:bodyPr>
          <a:lstStyle/>
          <a:p>
            <a:pPr eaLnBrk="0" hangingPunct="0"/>
            <a:r>
              <a:rPr lang="en-US" sz="1200" b="1">
                <a:solidFill>
                  <a:schemeClr val="hlink"/>
                </a:solidFill>
              </a:rPr>
              <a:t>Japan WG</a:t>
            </a:r>
          </a:p>
        </p:txBody>
      </p:sp>
      <p:sp>
        <p:nvSpPr>
          <p:cNvPr id="21509" name="Text Box 11"/>
          <p:cNvSpPr txBox="1">
            <a:spLocks noChangeArrowheads="1"/>
          </p:cNvSpPr>
          <p:nvPr/>
        </p:nvSpPr>
        <p:spPr bwMode="auto">
          <a:xfrm>
            <a:off x="4518025" y="2841166"/>
            <a:ext cx="649288" cy="182563"/>
          </a:xfrm>
          <a:prstGeom prst="rect">
            <a:avLst/>
          </a:prstGeom>
          <a:solidFill>
            <a:schemeClr val="bg1"/>
          </a:solidFill>
          <a:ln w="9525">
            <a:noFill/>
            <a:miter lim="800000"/>
            <a:headEnd/>
            <a:tailEnd/>
          </a:ln>
        </p:spPr>
        <p:txBody>
          <a:bodyPr wrap="none" lIns="0" tIns="0" rIns="0" bIns="0">
            <a:spAutoFit/>
          </a:bodyPr>
          <a:lstStyle/>
          <a:p>
            <a:pPr algn="ctr" eaLnBrk="0" hangingPunct="0"/>
            <a:r>
              <a:rPr lang="en-US" sz="1200" b="1">
                <a:solidFill>
                  <a:srgbClr val="FF3300"/>
                </a:solidFill>
              </a:rPr>
              <a:t>Denmark</a:t>
            </a:r>
          </a:p>
        </p:txBody>
      </p:sp>
      <p:sp>
        <p:nvSpPr>
          <p:cNvPr id="21510" name="Text Box 11"/>
          <p:cNvSpPr txBox="1">
            <a:spLocks noChangeArrowheads="1"/>
          </p:cNvSpPr>
          <p:nvPr/>
        </p:nvSpPr>
        <p:spPr bwMode="auto">
          <a:xfrm>
            <a:off x="6934200" y="4682666"/>
            <a:ext cx="838200" cy="182563"/>
          </a:xfrm>
          <a:prstGeom prst="rect">
            <a:avLst/>
          </a:prstGeom>
          <a:solidFill>
            <a:schemeClr val="bg1"/>
          </a:solidFill>
          <a:ln w="9525">
            <a:noFill/>
            <a:miter lim="800000"/>
            <a:headEnd/>
            <a:tailEnd/>
          </a:ln>
        </p:spPr>
        <p:txBody>
          <a:bodyPr lIns="0" tIns="0" rIns="0" bIns="0">
            <a:spAutoFit/>
          </a:bodyPr>
          <a:lstStyle/>
          <a:p>
            <a:pPr algn="ctr" eaLnBrk="0" hangingPunct="0"/>
            <a:r>
              <a:rPr lang="en-US" sz="1200" b="1">
                <a:solidFill>
                  <a:srgbClr val="FF3300"/>
                </a:solidFill>
              </a:rPr>
              <a:t>Singapore</a:t>
            </a:r>
          </a:p>
        </p:txBody>
      </p:sp>
      <p:sp>
        <p:nvSpPr>
          <p:cNvPr id="21511" name="Text Box 68"/>
          <p:cNvSpPr txBox="1">
            <a:spLocks noChangeArrowheads="1"/>
          </p:cNvSpPr>
          <p:nvPr/>
        </p:nvSpPr>
        <p:spPr bwMode="auto">
          <a:xfrm>
            <a:off x="7848600" y="4365166"/>
            <a:ext cx="914400" cy="457200"/>
          </a:xfrm>
          <a:prstGeom prst="rect">
            <a:avLst/>
          </a:prstGeom>
          <a:noFill/>
          <a:ln w="9525">
            <a:noFill/>
            <a:miter lim="800000"/>
            <a:headEnd/>
            <a:tailEnd/>
          </a:ln>
        </p:spPr>
        <p:txBody>
          <a:bodyPr>
            <a:spAutoFit/>
          </a:bodyPr>
          <a:lstStyle/>
          <a:p>
            <a:pPr>
              <a:spcBef>
                <a:spcPct val="50000"/>
              </a:spcBef>
            </a:pPr>
            <a:r>
              <a:rPr lang="en-US" sz="1200" b="1">
                <a:solidFill>
                  <a:schemeClr val="hlink"/>
                </a:solidFill>
              </a:rPr>
              <a:t>SE Asia WG</a:t>
            </a:r>
          </a:p>
        </p:txBody>
      </p:sp>
      <p:sp>
        <p:nvSpPr>
          <p:cNvPr id="21512" name="Text Box 69"/>
          <p:cNvSpPr txBox="1">
            <a:spLocks noChangeArrowheads="1"/>
          </p:cNvSpPr>
          <p:nvPr/>
        </p:nvSpPr>
        <p:spPr bwMode="auto">
          <a:xfrm>
            <a:off x="1676400" y="3649203"/>
            <a:ext cx="1371600" cy="457200"/>
          </a:xfrm>
          <a:prstGeom prst="rect">
            <a:avLst/>
          </a:prstGeom>
          <a:noFill/>
          <a:ln w="9525">
            <a:noFill/>
            <a:miter lim="800000"/>
            <a:headEnd/>
            <a:tailEnd/>
          </a:ln>
        </p:spPr>
        <p:txBody>
          <a:bodyPr>
            <a:spAutoFit/>
          </a:bodyPr>
          <a:lstStyle/>
          <a:p>
            <a:pPr>
              <a:spcBef>
                <a:spcPct val="50000"/>
              </a:spcBef>
            </a:pPr>
            <a:r>
              <a:rPr lang="en-US" sz="1200" b="1" dirty="0">
                <a:solidFill>
                  <a:srgbClr val="FFB817"/>
                </a:solidFill>
              </a:rPr>
              <a:t>Headquarters</a:t>
            </a:r>
            <a:br>
              <a:rPr lang="en-US" sz="1200" b="1" dirty="0">
                <a:solidFill>
                  <a:srgbClr val="FFB817"/>
                </a:solidFill>
              </a:rPr>
            </a:br>
            <a:r>
              <a:rPr lang="en-US" sz="1200" b="1" dirty="0">
                <a:solidFill>
                  <a:srgbClr val="FFB817"/>
                </a:solidFill>
              </a:rPr>
              <a:t>USA</a:t>
            </a:r>
          </a:p>
        </p:txBody>
      </p:sp>
      <p:sp>
        <p:nvSpPr>
          <p:cNvPr id="21513" name="Text Box 70"/>
          <p:cNvSpPr txBox="1">
            <a:spLocks noChangeArrowheads="1"/>
          </p:cNvSpPr>
          <p:nvPr/>
        </p:nvSpPr>
        <p:spPr bwMode="auto">
          <a:xfrm>
            <a:off x="4724400" y="3069766"/>
            <a:ext cx="838200" cy="274638"/>
          </a:xfrm>
          <a:prstGeom prst="rect">
            <a:avLst/>
          </a:prstGeom>
          <a:noFill/>
          <a:ln w="9525">
            <a:noFill/>
            <a:miter lim="800000"/>
            <a:headEnd/>
            <a:tailEnd/>
          </a:ln>
        </p:spPr>
        <p:txBody>
          <a:bodyPr>
            <a:spAutoFit/>
          </a:bodyPr>
          <a:lstStyle/>
          <a:p>
            <a:pPr>
              <a:spcBef>
                <a:spcPct val="50000"/>
              </a:spcBef>
            </a:pPr>
            <a:r>
              <a:rPr lang="en-US" sz="1200" b="1" dirty="0">
                <a:solidFill>
                  <a:schemeClr val="hlink"/>
                </a:solidFill>
              </a:rPr>
              <a:t>EU WG</a:t>
            </a:r>
          </a:p>
        </p:txBody>
      </p:sp>
      <p:sp>
        <p:nvSpPr>
          <p:cNvPr id="21514" name="Text Box 71"/>
          <p:cNvSpPr txBox="1">
            <a:spLocks noChangeArrowheads="1"/>
          </p:cNvSpPr>
          <p:nvPr/>
        </p:nvSpPr>
        <p:spPr bwMode="auto">
          <a:xfrm>
            <a:off x="7391400" y="5431966"/>
            <a:ext cx="838200" cy="457200"/>
          </a:xfrm>
          <a:prstGeom prst="rect">
            <a:avLst/>
          </a:prstGeom>
          <a:noFill/>
          <a:ln w="9525">
            <a:noFill/>
            <a:miter lim="800000"/>
            <a:headEnd/>
            <a:tailEnd/>
          </a:ln>
        </p:spPr>
        <p:txBody>
          <a:bodyPr>
            <a:spAutoFit/>
          </a:bodyPr>
          <a:lstStyle/>
          <a:p>
            <a:pPr>
              <a:spcBef>
                <a:spcPct val="50000"/>
              </a:spcBef>
            </a:pPr>
            <a:r>
              <a:rPr lang="en-US" sz="1200" b="1">
                <a:solidFill>
                  <a:schemeClr val="hlink"/>
                </a:solidFill>
              </a:rPr>
              <a:t>Australia WG</a:t>
            </a:r>
          </a:p>
        </p:txBody>
      </p:sp>
      <p:sp>
        <p:nvSpPr>
          <p:cNvPr id="21515" name="Text Box 72"/>
          <p:cNvSpPr txBox="1">
            <a:spLocks noChangeArrowheads="1"/>
          </p:cNvSpPr>
          <p:nvPr/>
        </p:nvSpPr>
        <p:spPr bwMode="auto">
          <a:xfrm>
            <a:off x="6324600" y="4288966"/>
            <a:ext cx="762000" cy="457200"/>
          </a:xfrm>
          <a:prstGeom prst="rect">
            <a:avLst/>
          </a:prstGeom>
          <a:noFill/>
          <a:ln w="9525">
            <a:noFill/>
            <a:miter lim="800000"/>
            <a:headEnd/>
            <a:tailEnd/>
          </a:ln>
        </p:spPr>
        <p:txBody>
          <a:bodyPr>
            <a:spAutoFit/>
          </a:bodyPr>
          <a:lstStyle/>
          <a:p>
            <a:pPr>
              <a:spcBef>
                <a:spcPct val="50000"/>
              </a:spcBef>
            </a:pPr>
            <a:r>
              <a:rPr lang="en-US" sz="1200" b="1">
                <a:solidFill>
                  <a:schemeClr val="hlink"/>
                </a:solidFill>
              </a:rPr>
              <a:t>India WG</a:t>
            </a:r>
          </a:p>
        </p:txBody>
      </p:sp>
      <p:sp>
        <p:nvSpPr>
          <p:cNvPr id="21516" name="Text Box 73"/>
          <p:cNvSpPr txBox="1">
            <a:spLocks noChangeArrowheads="1"/>
          </p:cNvSpPr>
          <p:nvPr/>
        </p:nvSpPr>
        <p:spPr bwMode="auto">
          <a:xfrm>
            <a:off x="3048000" y="5050966"/>
            <a:ext cx="685800" cy="457200"/>
          </a:xfrm>
          <a:prstGeom prst="rect">
            <a:avLst/>
          </a:prstGeom>
          <a:noFill/>
          <a:ln w="9525">
            <a:noFill/>
            <a:miter lim="800000"/>
            <a:headEnd/>
            <a:tailEnd/>
          </a:ln>
        </p:spPr>
        <p:txBody>
          <a:bodyPr>
            <a:spAutoFit/>
          </a:bodyPr>
          <a:lstStyle/>
          <a:p>
            <a:pPr>
              <a:spcBef>
                <a:spcPct val="50000"/>
              </a:spcBef>
            </a:pPr>
            <a:r>
              <a:rPr lang="en-US" sz="1200" b="1">
                <a:solidFill>
                  <a:schemeClr val="hlink"/>
                </a:solidFill>
              </a:rPr>
              <a:t>Brazil WG</a:t>
            </a:r>
          </a:p>
        </p:txBody>
      </p:sp>
      <p:sp>
        <p:nvSpPr>
          <p:cNvPr id="21517" name="Text Box 75"/>
          <p:cNvSpPr txBox="1">
            <a:spLocks noChangeArrowheads="1"/>
          </p:cNvSpPr>
          <p:nvPr/>
        </p:nvSpPr>
        <p:spPr bwMode="auto">
          <a:xfrm>
            <a:off x="5562600" y="4060366"/>
            <a:ext cx="1066800" cy="457200"/>
          </a:xfrm>
          <a:prstGeom prst="rect">
            <a:avLst/>
          </a:prstGeom>
          <a:noFill/>
          <a:ln w="9525">
            <a:noFill/>
            <a:miter lim="800000"/>
            <a:headEnd/>
            <a:tailEnd/>
          </a:ln>
        </p:spPr>
        <p:txBody>
          <a:bodyPr>
            <a:spAutoFit/>
          </a:bodyPr>
          <a:lstStyle/>
          <a:p>
            <a:pPr>
              <a:spcBef>
                <a:spcPct val="50000"/>
              </a:spcBef>
            </a:pPr>
            <a:r>
              <a:rPr lang="en-US" sz="1200" b="1" dirty="0">
                <a:solidFill>
                  <a:srgbClr val="FF0000"/>
                </a:solidFill>
              </a:rPr>
              <a:t>Abu </a:t>
            </a:r>
            <a:r>
              <a:rPr lang="en-US" sz="1200" b="1" dirty="0" smtClean="0">
                <a:solidFill>
                  <a:srgbClr val="FF0000"/>
                </a:solidFill>
              </a:rPr>
              <a:t>Dhabi </a:t>
            </a:r>
            <a:r>
              <a:rPr lang="en-US" sz="1200" b="1" dirty="0">
                <a:solidFill>
                  <a:schemeClr val="hlink"/>
                </a:solidFill>
              </a:rPr>
              <a:t>UAE WG</a:t>
            </a:r>
          </a:p>
        </p:txBody>
      </p:sp>
      <p:sp>
        <p:nvSpPr>
          <p:cNvPr id="21518" name="AutoShape 77"/>
          <p:cNvSpPr>
            <a:spLocks noChangeArrowheads="1"/>
          </p:cNvSpPr>
          <p:nvPr/>
        </p:nvSpPr>
        <p:spPr bwMode="auto">
          <a:xfrm>
            <a:off x="457200" y="1164766"/>
            <a:ext cx="228600" cy="228600"/>
          </a:xfrm>
          <a:prstGeom prst="diamond">
            <a:avLst/>
          </a:prstGeom>
          <a:solidFill>
            <a:srgbClr val="FF3300"/>
          </a:solidFill>
          <a:ln w="9525">
            <a:solidFill>
              <a:srgbClr val="FF3300"/>
            </a:solidFill>
            <a:miter lim="800000"/>
            <a:headEnd/>
            <a:tailEnd/>
          </a:ln>
        </p:spPr>
        <p:txBody>
          <a:bodyPr wrap="none" anchor="ctr"/>
          <a:lstStyle/>
          <a:p>
            <a:endParaRPr lang="en-US"/>
          </a:p>
        </p:txBody>
      </p:sp>
      <p:sp>
        <p:nvSpPr>
          <p:cNvPr id="21519" name="AutoShape 78"/>
          <p:cNvSpPr>
            <a:spLocks noChangeArrowheads="1"/>
          </p:cNvSpPr>
          <p:nvPr/>
        </p:nvSpPr>
        <p:spPr bwMode="auto">
          <a:xfrm>
            <a:off x="457200" y="1698166"/>
            <a:ext cx="228600" cy="228600"/>
          </a:xfrm>
          <a:prstGeom prst="diamond">
            <a:avLst/>
          </a:prstGeom>
          <a:solidFill>
            <a:schemeClr val="hlink"/>
          </a:solidFill>
          <a:ln w="9525">
            <a:solidFill>
              <a:schemeClr val="hlink"/>
            </a:solidFill>
            <a:miter lim="800000"/>
            <a:headEnd/>
            <a:tailEnd/>
          </a:ln>
        </p:spPr>
        <p:txBody>
          <a:bodyPr wrap="none" anchor="ctr"/>
          <a:lstStyle/>
          <a:p>
            <a:endParaRPr lang="en-US"/>
          </a:p>
        </p:txBody>
      </p:sp>
      <p:sp>
        <p:nvSpPr>
          <p:cNvPr id="21520" name="Text Box 79"/>
          <p:cNvSpPr txBox="1">
            <a:spLocks noChangeArrowheads="1"/>
          </p:cNvSpPr>
          <p:nvPr/>
        </p:nvSpPr>
        <p:spPr bwMode="auto">
          <a:xfrm>
            <a:off x="685800" y="1088566"/>
            <a:ext cx="1676400" cy="457200"/>
          </a:xfrm>
          <a:prstGeom prst="rect">
            <a:avLst/>
          </a:prstGeom>
          <a:noFill/>
          <a:ln w="9525">
            <a:noFill/>
            <a:miter lim="800000"/>
            <a:headEnd/>
            <a:tailEnd/>
          </a:ln>
        </p:spPr>
        <p:txBody>
          <a:bodyPr>
            <a:spAutoFit/>
          </a:bodyPr>
          <a:lstStyle/>
          <a:p>
            <a:pPr>
              <a:spcBef>
                <a:spcPct val="50000"/>
              </a:spcBef>
            </a:pPr>
            <a:r>
              <a:rPr lang="en-US" sz="1200" b="1"/>
              <a:t>= Adopting Continua</a:t>
            </a:r>
          </a:p>
        </p:txBody>
      </p:sp>
      <p:sp>
        <p:nvSpPr>
          <p:cNvPr id="21521" name="Text Box 80"/>
          <p:cNvSpPr txBox="1">
            <a:spLocks noChangeArrowheads="1"/>
          </p:cNvSpPr>
          <p:nvPr/>
        </p:nvSpPr>
        <p:spPr bwMode="auto">
          <a:xfrm>
            <a:off x="685800" y="1698166"/>
            <a:ext cx="1828800" cy="457200"/>
          </a:xfrm>
          <a:prstGeom prst="rect">
            <a:avLst/>
          </a:prstGeom>
          <a:noFill/>
          <a:ln w="9525">
            <a:noFill/>
            <a:miter lim="800000"/>
            <a:headEnd/>
            <a:tailEnd/>
          </a:ln>
        </p:spPr>
        <p:txBody>
          <a:bodyPr>
            <a:spAutoFit/>
          </a:bodyPr>
          <a:lstStyle/>
          <a:p>
            <a:pPr>
              <a:spcBef>
                <a:spcPct val="50000"/>
              </a:spcBef>
            </a:pPr>
            <a:r>
              <a:rPr lang="en-US" sz="1200" b="1"/>
              <a:t>= Continua Work Group</a:t>
            </a:r>
          </a:p>
        </p:txBody>
      </p:sp>
      <p:sp>
        <p:nvSpPr>
          <p:cNvPr id="19" name="Text Box 11"/>
          <p:cNvSpPr txBox="1">
            <a:spLocks noChangeArrowheads="1"/>
          </p:cNvSpPr>
          <p:nvPr/>
        </p:nvSpPr>
        <p:spPr bwMode="auto">
          <a:xfrm>
            <a:off x="2514600" y="3877803"/>
            <a:ext cx="1128514" cy="369332"/>
          </a:xfrm>
          <a:prstGeom prst="rect">
            <a:avLst/>
          </a:prstGeom>
          <a:solidFill>
            <a:schemeClr val="bg1"/>
          </a:solidFill>
          <a:ln w="9525">
            <a:noFill/>
            <a:miter lim="800000"/>
            <a:headEnd/>
            <a:tailEnd/>
          </a:ln>
        </p:spPr>
        <p:txBody>
          <a:bodyPr wrap="none" lIns="0" tIns="0" rIns="0" bIns="0">
            <a:spAutoFit/>
          </a:bodyPr>
          <a:lstStyle/>
          <a:p>
            <a:pPr eaLnBrk="0" hangingPunct="0"/>
            <a:r>
              <a:rPr lang="en-US" sz="1200" b="1" dirty="0" smtClean="0">
                <a:solidFill>
                  <a:srgbClr val="FF3300"/>
                </a:solidFill>
              </a:rPr>
              <a:t>US Veterans </a:t>
            </a:r>
          </a:p>
          <a:p>
            <a:pPr eaLnBrk="0" hangingPunct="0"/>
            <a:r>
              <a:rPr lang="en-US" sz="1200" b="1" dirty="0" smtClean="0">
                <a:solidFill>
                  <a:srgbClr val="FF3300"/>
                </a:solidFill>
              </a:rPr>
              <a:t>Administration</a:t>
            </a:r>
            <a:r>
              <a:rPr lang="en-US" sz="900" b="1" dirty="0" smtClean="0">
                <a:solidFill>
                  <a:srgbClr val="000000"/>
                </a:solidFill>
                <a:latin typeface="Trebuchet MS" pitchFamily="34" charset="0"/>
              </a:rPr>
              <a:t>)</a:t>
            </a:r>
            <a:endParaRPr lang="en-US" sz="900" b="1" dirty="0">
              <a:solidFill>
                <a:srgbClr val="000000"/>
              </a:solidFill>
              <a:latin typeface="Trebuchet MS" pitchFamily="34" charset="0"/>
            </a:endParaRPr>
          </a:p>
        </p:txBody>
      </p:sp>
      <p:sp>
        <p:nvSpPr>
          <p:cNvPr id="20" name="Text Box 70"/>
          <p:cNvSpPr txBox="1">
            <a:spLocks noChangeArrowheads="1"/>
          </p:cNvSpPr>
          <p:nvPr/>
        </p:nvSpPr>
        <p:spPr bwMode="auto">
          <a:xfrm>
            <a:off x="1676400" y="3999247"/>
            <a:ext cx="838200" cy="461665"/>
          </a:xfrm>
          <a:prstGeom prst="rect">
            <a:avLst/>
          </a:prstGeom>
          <a:noFill/>
          <a:ln w="9525">
            <a:noFill/>
            <a:miter lim="800000"/>
            <a:headEnd/>
            <a:tailEnd/>
          </a:ln>
        </p:spPr>
        <p:txBody>
          <a:bodyPr>
            <a:spAutoFit/>
          </a:bodyPr>
          <a:lstStyle/>
          <a:p>
            <a:pPr>
              <a:spcBef>
                <a:spcPct val="50000"/>
              </a:spcBef>
            </a:pPr>
            <a:r>
              <a:rPr lang="en-US" sz="1200" b="1" dirty="0" smtClean="0">
                <a:solidFill>
                  <a:schemeClr val="hlink"/>
                </a:solidFill>
              </a:rPr>
              <a:t>US and FDA </a:t>
            </a:r>
            <a:r>
              <a:rPr lang="en-US" sz="1200" b="1" dirty="0">
                <a:solidFill>
                  <a:schemeClr val="hlink"/>
                </a:solidFill>
              </a:rPr>
              <a:t>WG</a:t>
            </a:r>
          </a:p>
        </p:txBody>
      </p:sp>
    </p:spTree>
    <p:extLst>
      <p:ext uri="{BB962C8B-B14F-4D97-AF65-F5344CB8AC3E}">
        <p14:creationId xmlns="" xmlns:p14="http://schemas.microsoft.com/office/powerpoint/2010/main" val="2324680045"/>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t>Overview </a:t>
            </a:r>
            <a:endParaRPr lang="en-US" sz="3600" b="1" dirty="0"/>
          </a:p>
        </p:txBody>
      </p:sp>
      <p:sp>
        <p:nvSpPr>
          <p:cNvPr id="3" name="Content Placeholder 2"/>
          <p:cNvSpPr>
            <a:spLocks noGrp="1"/>
          </p:cNvSpPr>
          <p:nvPr>
            <p:ph idx="1"/>
          </p:nvPr>
        </p:nvSpPr>
        <p:spPr>
          <a:xfrm>
            <a:off x="349249" y="1439559"/>
            <a:ext cx="8570815" cy="4216400"/>
          </a:xfrm>
        </p:spPr>
        <p:txBody>
          <a:bodyPr/>
          <a:lstStyle/>
          <a:p>
            <a:r>
              <a:rPr lang="en-US" dirty="0" smtClean="0">
                <a:latin typeface="Verdana" pitchFamily="34" charset="0"/>
                <a:ea typeface="Verdana" pitchFamily="34" charset="0"/>
                <a:cs typeface="Verdana" pitchFamily="34" charset="0"/>
              </a:rPr>
              <a:t>What we’ve done</a:t>
            </a:r>
          </a:p>
          <a:p>
            <a:pPr lvl="1"/>
            <a:r>
              <a:rPr lang="en-US" sz="2400" dirty="0" smtClean="0">
                <a:latin typeface="Verdana" pitchFamily="34" charset="0"/>
                <a:ea typeface="Verdana" pitchFamily="34" charset="0"/>
                <a:cs typeface="Verdana" pitchFamily="34" charset="0"/>
              </a:rPr>
              <a:t>Interoperability Guidelines</a:t>
            </a:r>
          </a:p>
          <a:p>
            <a:pPr lvl="1"/>
            <a:r>
              <a:rPr lang="en-US" sz="2400" dirty="0" smtClean="0">
                <a:latin typeface="Verdana" pitchFamily="34" charset="0"/>
                <a:ea typeface="Verdana" pitchFamily="34" charset="0"/>
                <a:cs typeface="Verdana" pitchFamily="34" charset="0"/>
              </a:rPr>
              <a:t>Software Source, SDK and Simulators</a:t>
            </a:r>
          </a:p>
          <a:p>
            <a:pPr lvl="1"/>
            <a:r>
              <a:rPr lang="en-US" sz="2400" dirty="0" smtClean="0">
                <a:latin typeface="Verdana" pitchFamily="34" charset="0"/>
                <a:ea typeface="Verdana" pitchFamily="34" charset="0"/>
                <a:cs typeface="Verdana" pitchFamily="34" charset="0"/>
              </a:rPr>
              <a:t>Compliance and Interoperability Test Systems</a:t>
            </a:r>
          </a:p>
          <a:p>
            <a:pPr lvl="1"/>
            <a:r>
              <a:rPr lang="en-US" sz="2400" dirty="0" smtClean="0">
                <a:latin typeface="Verdana" pitchFamily="34" charset="0"/>
                <a:ea typeface="Verdana" pitchFamily="34" charset="0"/>
                <a:cs typeface="Verdana" pitchFamily="34" charset="0"/>
              </a:rPr>
              <a:t>Certification Program</a:t>
            </a:r>
          </a:p>
          <a:p>
            <a:pPr lvl="1">
              <a:buNone/>
            </a:pPr>
            <a:endParaRPr lang="en-US" sz="2400" dirty="0" smtClean="0">
              <a:latin typeface="Verdana" pitchFamily="34" charset="0"/>
              <a:ea typeface="Verdana" pitchFamily="34" charset="0"/>
              <a:cs typeface="Verdana" pitchFamily="34" charset="0"/>
            </a:endParaRPr>
          </a:p>
          <a:p>
            <a:r>
              <a:rPr lang="en-US" dirty="0" smtClean="0">
                <a:latin typeface="Verdana" pitchFamily="34" charset="0"/>
                <a:ea typeface="Verdana" pitchFamily="34" charset="0"/>
                <a:cs typeface="Verdana" pitchFamily="34" charset="0"/>
              </a:rPr>
              <a:t>Where we’re going</a:t>
            </a:r>
          </a:p>
          <a:p>
            <a:pPr lvl="1"/>
            <a:r>
              <a:rPr lang="en-US" sz="2400" dirty="0" smtClean="0">
                <a:latin typeface="Verdana" pitchFamily="34" charset="0"/>
                <a:ea typeface="Verdana" pitchFamily="34" charset="0"/>
                <a:cs typeface="Verdana" pitchFamily="34" charset="0"/>
              </a:rPr>
              <a:t>Growing rapidly worldwide</a:t>
            </a:r>
          </a:p>
          <a:p>
            <a:pPr lvl="1"/>
            <a:r>
              <a:rPr lang="en-US" sz="2400" dirty="0" smtClean="0">
                <a:latin typeface="Verdana" pitchFamily="34" charset="0"/>
                <a:ea typeface="Verdana" pitchFamily="34" charset="0"/>
                <a:cs typeface="Verdana" pitchFamily="34" charset="0"/>
              </a:rPr>
              <a:t>Desire to contribute to OneM2M</a:t>
            </a:r>
          </a:p>
          <a:p>
            <a:pPr lvl="1"/>
            <a:r>
              <a:rPr lang="en-US" sz="2400" dirty="0" smtClean="0">
                <a:latin typeface="Verdana" pitchFamily="34" charset="0"/>
                <a:ea typeface="Verdana" pitchFamily="34" charset="0"/>
                <a:cs typeface="Verdana" pitchFamily="34" charset="0"/>
              </a:rPr>
              <a:t>Work with ITU-T, GSMA, and ISO/IEC</a:t>
            </a:r>
          </a:p>
          <a:p>
            <a:pPr lvl="1"/>
            <a:endParaRPr lang="en-US" dirty="0">
              <a:latin typeface="Verdana" pitchFamily="34" charset="0"/>
              <a:ea typeface="Verdana" pitchFamily="34" charset="0"/>
              <a:cs typeface="Verdana" pitchFamily="34" charset="0"/>
            </a:endParaRPr>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title" idx="4294967295"/>
          </p:nvPr>
        </p:nvSpPr>
        <p:spPr>
          <a:xfrm>
            <a:off x="349249" y="381000"/>
            <a:ext cx="8386977" cy="914400"/>
          </a:xfrm>
        </p:spPr>
        <p:txBody>
          <a:bodyPr/>
          <a:lstStyle/>
          <a:p>
            <a:r>
              <a:rPr lang="en-US" sz="3600" b="1" dirty="0" smtClean="0"/>
              <a:t>What is Personal Connected Health?</a:t>
            </a:r>
          </a:p>
        </p:txBody>
      </p:sp>
      <p:sp>
        <p:nvSpPr>
          <p:cNvPr id="17410" name="Rectangle 3"/>
          <p:cNvSpPr>
            <a:spLocks noGrp="1" noChangeArrowheads="1"/>
          </p:cNvSpPr>
          <p:nvPr>
            <p:ph type="body" idx="4294967295"/>
          </p:nvPr>
        </p:nvSpPr>
        <p:spPr>
          <a:xfrm>
            <a:off x="304800" y="1631090"/>
            <a:ext cx="8229600" cy="4495800"/>
          </a:xfrm>
        </p:spPr>
        <p:txBody>
          <a:bodyPr/>
          <a:lstStyle/>
          <a:p>
            <a:r>
              <a:rPr lang="en-US" sz="2400" dirty="0" smtClean="0">
                <a:solidFill>
                  <a:schemeClr val="tx1"/>
                </a:solidFill>
              </a:rPr>
              <a:t>Telecommunications &amp; health management devices deployed by healthcare organizations to collect/share individual patient physiologic &amp; QOL data</a:t>
            </a:r>
          </a:p>
          <a:p>
            <a:endParaRPr lang="en-US" sz="2400" dirty="0" smtClean="0">
              <a:solidFill>
                <a:schemeClr val="tx1"/>
              </a:solidFill>
            </a:endParaRPr>
          </a:p>
          <a:p>
            <a:r>
              <a:rPr lang="en-US" sz="2400" dirty="0" smtClean="0">
                <a:solidFill>
                  <a:schemeClr val="tx1"/>
                </a:solidFill>
              </a:rPr>
              <a:t>Ex: Remote home monitoring programs in diabetes, heart disease, COPD</a:t>
            </a:r>
          </a:p>
          <a:p>
            <a:endParaRPr lang="en-US" sz="2400" dirty="0" smtClean="0">
              <a:solidFill>
                <a:schemeClr val="tx1"/>
              </a:solidFill>
            </a:endParaRPr>
          </a:p>
          <a:p>
            <a:r>
              <a:rPr lang="en-US" sz="2400" dirty="0" smtClean="0">
                <a:solidFill>
                  <a:schemeClr val="tx1"/>
                </a:solidFill>
              </a:rPr>
              <a:t>PCH allows providers </a:t>
            </a:r>
            <a:r>
              <a:rPr lang="en-US" sz="2400" u="sng" dirty="0" smtClean="0">
                <a:solidFill>
                  <a:schemeClr val="tx1"/>
                </a:solidFill>
              </a:rPr>
              <a:t>AND patients</a:t>
            </a:r>
            <a:r>
              <a:rPr lang="en-US" sz="2400" dirty="0" smtClean="0">
                <a:solidFill>
                  <a:schemeClr val="tx1"/>
                </a:solidFill>
              </a:rPr>
              <a:t> to:</a:t>
            </a:r>
          </a:p>
          <a:p>
            <a:pPr lvl="1"/>
            <a:r>
              <a:rPr lang="en-US" sz="2000" dirty="0" smtClean="0">
                <a:solidFill>
                  <a:schemeClr val="tx1"/>
                </a:solidFill>
              </a:rPr>
              <a:t>Use technology regularly and easily </a:t>
            </a:r>
          </a:p>
          <a:p>
            <a:pPr lvl="1"/>
            <a:r>
              <a:rPr lang="en-US" sz="2000" dirty="0" smtClean="0">
                <a:solidFill>
                  <a:schemeClr val="tx1"/>
                </a:solidFill>
              </a:rPr>
              <a:t>Communicate more frequently</a:t>
            </a:r>
          </a:p>
          <a:p>
            <a:pPr lvl="1"/>
            <a:r>
              <a:rPr lang="en-US" sz="2000" dirty="0" smtClean="0">
                <a:solidFill>
                  <a:schemeClr val="tx1"/>
                </a:solidFill>
              </a:rPr>
              <a:t>Understand and monitor personal health data</a:t>
            </a:r>
          </a:p>
          <a:p>
            <a:pPr lvl="1"/>
            <a:endParaRPr lang="en-US" sz="2000" dirty="0" smtClean="0">
              <a:solidFill>
                <a:schemeClr val="tx1"/>
              </a:solidFill>
            </a:endParaRPr>
          </a:p>
          <a:p>
            <a:pPr lvl="1"/>
            <a:endParaRPr lang="en-US" sz="2000" dirty="0" smtClean="0">
              <a:solidFill>
                <a:schemeClr val="tx1"/>
              </a:solidFill>
            </a:endParaRPr>
          </a:p>
          <a:p>
            <a:pPr lvl="1">
              <a:buFontTx/>
              <a:buNone/>
            </a:pPr>
            <a:endParaRPr lang="en-US" sz="2000" dirty="0" smtClean="0">
              <a:solidFill>
                <a:schemeClr val="tx1"/>
              </a:solidFill>
            </a:endParaRPr>
          </a:p>
          <a:p>
            <a:endParaRPr lang="en-US" sz="2400" dirty="0" smtClean="0">
              <a:solidFill>
                <a:schemeClr val="tx1"/>
              </a:solidFill>
            </a:endParaRPr>
          </a:p>
          <a:p>
            <a:r>
              <a:rPr lang="en-US" sz="2400" dirty="0" smtClean="0">
                <a:solidFill>
                  <a:schemeClr val="tx1"/>
                </a:solidFill>
              </a:rPr>
              <a:t> </a:t>
            </a:r>
            <a:endParaRPr lang="en-US" sz="2800" dirty="0" smtClean="0">
              <a:solidFill>
                <a:schemeClr val="tx1"/>
              </a:solidFill>
            </a:endParaRPr>
          </a:p>
          <a:p>
            <a:pPr>
              <a:lnSpc>
                <a:spcPct val="80000"/>
              </a:lnSpc>
            </a:pPr>
            <a:endParaRPr lang="en-US" sz="2400" dirty="0" smtClean="0">
              <a:solidFill>
                <a:schemeClr val="tx1"/>
              </a:solidFill>
            </a:endParaRPr>
          </a:p>
        </p:txBody>
      </p:sp>
    </p:spTree>
    <p:extLst>
      <p:ext uri="{BB962C8B-B14F-4D97-AF65-F5344CB8AC3E}">
        <p14:creationId xmlns="" xmlns:p14="http://schemas.microsoft.com/office/powerpoint/2010/main" val="2323762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idx="4294967295"/>
          </p:nvPr>
        </p:nvSpPr>
        <p:spPr>
          <a:xfrm>
            <a:off x="304800" y="345996"/>
            <a:ext cx="7924800" cy="914400"/>
          </a:xfrm>
        </p:spPr>
        <p:txBody>
          <a:bodyPr/>
          <a:lstStyle/>
          <a:p>
            <a:pPr eaLnBrk="1" hangingPunct="1">
              <a:defRPr/>
            </a:pPr>
            <a:r>
              <a:rPr lang="en-US" altLang="ja-JP" sz="3600" b="1" kern="1200" dirty="0" smtClean="0"/>
              <a:t>Continua Domains</a:t>
            </a:r>
          </a:p>
        </p:txBody>
      </p:sp>
      <p:pic>
        <p:nvPicPr>
          <p:cNvPr id="22533" name="Picture 10"/>
          <p:cNvPicPr>
            <a:picLocks noChangeAspect="1" noChangeArrowheads="1"/>
          </p:cNvPicPr>
          <p:nvPr/>
        </p:nvPicPr>
        <p:blipFill>
          <a:blip r:embed="rId3"/>
          <a:srcRect b="5574"/>
          <a:stretch>
            <a:fillRect/>
          </a:stretch>
        </p:blipFill>
        <p:spPr bwMode="auto">
          <a:xfrm>
            <a:off x="2555875" y="1676400"/>
            <a:ext cx="4032250" cy="4114800"/>
          </a:xfrm>
          <a:prstGeom prst="rect">
            <a:avLst/>
          </a:prstGeom>
          <a:noFill/>
          <a:ln w="9525">
            <a:noFill/>
            <a:miter lim="800000"/>
            <a:headEnd/>
            <a:tailEnd/>
          </a:ln>
        </p:spPr>
      </p:pic>
      <p:sp>
        <p:nvSpPr>
          <p:cNvPr id="6" name="TextBox 5"/>
          <p:cNvSpPr txBox="1"/>
          <p:nvPr/>
        </p:nvSpPr>
        <p:spPr>
          <a:xfrm>
            <a:off x="304800" y="2895600"/>
            <a:ext cx="3429000" cy="919163"/>
          </a:xfrm>
          <a:prstGeom prst="roundRect">
            <a:avLst/>
          </a:prstGeom>
          <a:solidFill>
            <a:schemeClr val="bg1"/>
          </a:solidFill>
          <a:effectLst>
            <a:outerShdw blurRad="1270000" dist="38100" algn="l" rotWithShape="0">
              <a:schemeClr val="bg2"/>
            </a:outerShdw>
          </a:effectLst>
        </p:spPr>
        <p:txBody>
          <a:bodyPr>
            <a:spAutoFit/>
          </a:bodyPr>
          <a:lstStyle/>
          <a:p>
            <a:pPr algn="ctr">
              <a:defRPr/>
            </a:pPr>
            <a:r>
              <a:rPr lang="en-US" dirty="0"/>
              <a:t>Living Independently Longer </a:t>
            </a:r>
          </a:p>
        </p:txBody>
      </p:sp>
      <p:sp>
        <p:nvSpPr>
          <p:cNvPr id="7" name="TextBox 6"/>
          <p:cNvSpPr txBox="1"/>
          <p:nvPr/>
        </p:nvSpPr>
        <p:spPr>
          <a:xfrm>
            <a:off x="5943600" y="2895600"/>
            <a:ext cx="2895600" cy="511175"/>
          </a:xfrm>
          <a:prstGeom prst="roundRect">
            <a:avLst/>
          </a:prstGeom>
          <a:solidFill>
            <a:schemeClr val="bg1"/>
          </a:solidFill>
          <a:effectLst>
            <a:outerShdw blurRad="1270000" dist="38100" algn="l" rotWithShape="0">
              <a:schemeClr val="bg2"/>
            </a:outerShdw>
          </a:effectLst>
        </p:spPr>
        <p:txBody>
          <a:bodyPr>
            <a:spAutoFit/>
          </a:bodyPr>
          <a:lstStyle/>
          <a:p>
            <a:pPr algn="ctr">
              <a:defRPr/>
            </a:pPr>
            <a:r>
              <a:rPr lang="en-US" dirty="0"/>
              <a:t>Wellness </a:t>
            </a:r>
          </a:p>
        </p:txBody>
      </p:sp>
      <p:sp>
        <p:nvSpPr>
          <p:cNvPr id="8" name="TextBox 7"/>
          <p:cNvSpPr txBox="1"/>
          <p:nvPr/>
        </p:nvSpPr>
        <p:spPr>
          <a:xfrm>
            <a:off x="2362200" y="5257800"/>
            <a:ext cx="5105400" cy="511175"/>
          </a:xfrm>
          <a:prstGeom prst="roundRect">
            <a:avLst/>
          </a:prstGeom>
          <a:solidFill>
            <a:schemeClr val="bg1"/>
          </a:solidFill>
          <a:effectLst>
            <a:outerShdw blurRad="1270000" dist="38100" algn="l" rotWithShape="0">
              <a:schemeClr val="bg2"/>
            </a:outerShdw>
          </a:effectLst>
        </p:spPr>
        <p:txBody>
          <a:bodyPr>
            <a:spAutoFit/>
          </a:bodyPr>
          <a:lstStyle/>
          <a:p>
            <a:pPr algn="ctr">
              <a:defRPr/>
            </a:pPr>
            <a:r>
              <a:rPr lang="en-US" dirty="0"/>
              <a:t>Manage Chronic Conditions </a:t>
            </a:r>
          </a:p>
        </p:txBody>
      </p:sp>
      <p:sp>
        <p:nvSpPr>
          <p:cNvPr id="22537" name="TextBox 8"/>
          <p:cNvSpPr txBox="1">
            <a:spLocks noChangeArrowheads="1"/>
          </p:cNvSpPr>
          <p:nvPr/>
        </p:nvSpPr>
        <p:spPr bwMode="auto">
          <a:xfrm>
            <a:off x="228600" y="6019800"/>
            <a:ext cx="7010400" cy="461963"/>
          </a:xfrm>
          <a:prstGeom prst="rect">
            <a:avLst/>
          </a:prstGeom>
          <a:noFill/>
          <a:ln w="9525">
            <a:noFill/>
            <a:miter lim="800000"/>
            <a:headEnd/>
            <a:tailEnd/>
          </a:ln>
        </p:spPr>
        <p:txBody>
          <a:bodyPr>
            <a:spAutoFit/>
          </a:bodyPr>
          <a:lstStyle/>
          <a:p>
            <a:r>
              <a:rPr lang="en-US" b="1" i="1" dirty="0">
                <a:solidFill>
                  <a:schemeClr val="bg2"/>
                </a:solidFill>
              </a:rPr>
              <a:t>People are at the center of everything we do</a:t>
            </a:r>
          </a:p>
        </p:txBody>
      </p:sp>
      <p:sp>
        <p:nvSpPr>
          <p:cNvPr id="22531" name="Rectangle 3"/>
          <p:cNvSpPr>
            <a:spLocks noGrp="1" noChangeArrowheads="1"/>
          </p:cNvSpPr>
          <p:nvPr>
            <p:ph type="body" idx="4294967295"/>
          </p:nvPr>
        </p:nvSpPr>
        <p:spPr>
          <a:xfrm>
            <a:off x="0" y="1260396"/>
            <a:ext cx="8737600" cy="1265238"/>
          </a:xfrm>
        </p:spPr>
        <p:txBody>
          <a:bodyPr/>
          <a:lstStyle/>
          <a:p>
            <a:pPr eaLnBrk="1" hangingPunct="1">
              <a:lnSpc>
                <a:spcPct val="90000"/>
              </a:lnSpc>
              <a:buFontTx/>
              <a:buNone/>
            </a:pPr>
            <a:r>
              <a:rPr lang="en-US" altLang="ja-JP" sz="2500" dirty="0" smtClean="0">
                <a:solidFill>
                  <a:schemeClr val="tx1"/>
                </a:solidFill>
              </a:rPr>
              <a:t>   To organize its work, Continua segmented the market in three large Domains</a:t>
            </a:r>
          </a:p>
          <a:p>
            <a:pPr eaLnBrk="1" hangingPunct="1">
              <a:lnSpc>
                <a:spcPct val="90000"/>
              </a:lnSpc>
            </a:pPr>
            <a:endParaRPr lang="en-US" altLang="ja-JP" sz="2500" dirty="0" smtClean="0"/>
          </a:p>
        </p:txBody>
      </p:sp>
    </p:spTree>
    <p:extLst>
      <p:ext uri="{BB962C8B-B14F-4D97-AF65-F5344CB8AC3E}">
        <p14:creationId xmlns="" xmlns:p14="http://schemas.microsoft.com/office/powerpoint/2010/main" val="304109206"/>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Rectangle 81"/>
          <p:cNvSpPr/>
          <p:nvPr/>
        </p:nvSpPr>
        <p:spPr bwMode="auto">
          <a:xfrm>
            <a:off x="2514600" y="1707288"/>
            <a:ext cx="1143000" cy="1066800"/>
          </a:xfrm>
          <a:prstGeom prst="rect">
            <a:avLst/>
          </a:prstGeom>
          <a:solidFill>
            <a:schemeClr val="accent1">
              <a:alpha val="0"/>
            </a:schemeClr>
          </a:solidFill>
          <a:ln w="19050" cap="flat" cmpd="sng" algn="ctr">
            <a:solidFill>
              <a:srgbClr val="FFB81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pic>
        <p:nvPicPr>
          <p:cNvPr id="104" name="Picture 3"/>
          <p:cNvPicPr>
            <a:picLocks noChangeAspect="1" noChangeArrowheads="1"/>
          </p:cNvPicPr>
          <p:nvPr/>
        </p:nvPicPr>
        <p:blipFill>
          <a:blip r:embed="rId23" cstate="print"/>
          <a:srcRect/>
          <a:stretch>
            <a:fillRect/>
          </a:stretch>
        </p:blipFill>
        <p:spPr bwMode="auto">
          <a:xfrm>
            <a:off x="2590800" y="3231288"/>
            <a:ext cx="303254" cy="227440"/>
          </a:xfrm>
          <a:prstGeom prst="rect">
            <a:avLst/>
          </a:prstGeom>
          <a:noFill/>
          <a:ln w="9525">
            <a:noFill/>
            <a:miter lim="800000"/>
            <a:headEnd/>
            <a:tailEnd/>
          </a:ln>
        </p:spPr>
      </p:pic>
      <p:sp>
        <p:nvSpPr>
          <p:cNvPr id="105" name="Rectangle 31"/>
          <p:cNvSpPr>
            <a:spLocks noChangeArrowheads="1"/>
          </p:cNvSpPr>
          <p:nvPr>
            <p:custDataLst>
              <p:tags r:id="rId3"/>
            </p:custDataLst>
          </p:nvPr>
        </p:nvSpPr>
        <p:spPr bwMode="auto">
          <a:xfrm>
            <a:off x="2971800" y="3205972"/>
            <a:ext cx="488950" cy="253916"/>
          </a:xfrm>
          <a:prstGeom prst="rect">
            <a:avLst/>
          </a:prstGeom>
          <a:noFill/>
          <a:ln w="9525">
            <a:noFill/>
            <a:miter lim="800000"/>
            <a:headEnd/>
            <a:tailEnd/>
          </a:ln>
        </p:spPr>
        <p:txBody>
          <a:bodyPr wrap="square">
            <a:spAutoFit/>
          </a:bodyPr>
          <a:lstStyle/>
          <a:p>
            <a:pPr algn="ctr"/>
            <a:r>
              <a:rPr lang="en-US" sz="1050" b="1" dirty="0" smtClean="0"/>
              <a:t>NFC</a:t>
            </a:r>
            <a:endParaRPr lang="en-US" sz="1050" b="1" dirty="0"/>
          </a:p>
        </p:txBody>
      </p:sp>
      <p:sp>
        <p:nvSpPr>
          <p:cNvPr id="106" name="Rectangle 105"/>
          <p:cNvSpPr/>
          <p:nvPr/>
        </p:nvSpPr>
        <p:spPr bwMode="auto">
          <a:xfrm>
            <a:off x="2514600" y="3155088"/>
            <a:ext cx="1143000" cy="381000"/>
          </a:xfrm>
          <a:prstGeom prst="rect">
            <a:avLst/>
          </a:prstGeom>
          <a:solidFill>
            <a:schemeClr val="accent1">
              <a:alpha val="0"/>
            </a:schemeClr>
          </a:solidFill>
          <a:ln w="19050" cap="flat" cmpd="sng" algn="ctr">
            <a:solidFill>
              <a:srgbClr val="FFB81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107" name="Line 35"/>
          <p:cNvSpPr>
            <a:spLocks noChangeShapeType="1"/>
          </p:cNvSpPr>
          <p:nvPr>
            <p:custDataLst>
              <p:tags r:id="rId4"/>
            </p:custDataLst>
          </p:nvPr>
        </p:nvSpPr>
        <p:spPr bwMode="auto">
          <a:xfrm>
            <a:off x="2667000" y="2926488"/>
            <a:ext cx="860425" cy="0"/>
          </a:xfrm>
          <a:prstGeom prst="line">
            <a:avLst/>
          </a:prstGeom>
          <a:noFill/>
          <a:ln w="57150">
            <a:solidFill>
              <a:srgbClr val="7030A0"/>
            </a:solidFill>
            <a:round/>
            <a:headEnd type="oval" w="med" len="med"/>
            <a:tailEnd type="oval" w="med" len="med"/>
          </a:ln>
        </p:spPr>
        <p:txBody>
          <a:bodyPr/>
          <a:lstStyle/>
          <a:p>
            <a:endParaRPr lang="en-US" dirty="0"/>
          </a:p>
        </p:txBody>
      </p:sp>
      <p:sp>
        <p:nvSpPr>
          <p:cNvPr id="78" name="Rectangle 77"/>
          <p:cNvSpPr/>
          <p:nvPr/>
        </p:nvSpPr>
        <p:spPr bwMode="auto">
          <a:xfrm>
            <a:off x="2514600" y="4145688"/>
            <a:ext cx="1143000" cy="838200"/>
          </a:xfrm>
          <a:prstGeom prst="rect">
            <a:avLst/>
          </a:prstGeom>
          <a:solidFill>
            <a:schemeClr val="accent1">
              <a:alpha val="0"/>
            </a:schemeClr>
          </a:solidFill>
          <a:ln w="19050" cap="flat" cmpd="sng" algn="ctr">
            <a:solidFill>
              <a:srgbClr val="FFB81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83" name="Rectangle 82"/>
          <p:cNvSpPr/>
          <p:nvPr/>
        </p:nvSpPr>
        <p:spPr bwMode="auto">
          <a:xfrm>
            <a:off x="2514600" y="5288688"/>
            <a:ext cx="1143000" cy="533400"/>
          </a:xfrm>
          <a:prstGeom prst="rect">
            <a:avLst/>
          </a:prstGeom>
          <a:solidFill>
            <a:schemeClr val="accent1">
              <a:alpha val="0"/>
            </a:schemeClr>
          </a:solidFill>
          <a:ln w="19050" cap="flat" cmpd="sng" algn="ctr">
            <a:solidFill>
              <a:srgbClr val="FFB81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88" name="Rectangle 87"/>
          <p:cNvSpPr/>
          <p:nvPr/>
        </p:nvSpPr>
        <p:spPr bwMode="auto">
          <a:xfrm>
            <a:off x="4876800" y="2160065"/>
            <a:ext cx="3048000" cy="762000"/>
          </a:xfrm>
          <a:prstGeom prst="rect">
            <a:avLst/>
          </a:prstGeom>
          <a:solidFill>
            <a:schemeClr val="accent1">
              <a:alpha val="0"/>
            </a:schemeClr>
          </a:solidFill>
          <a:ln w="19050" cap="flat" cmpd="sng" algn="ctr">
            <a:solidFill>
              <a:srgbClr val="FFB81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1072" name="Rectangle 31"/>
          <p:cNvSpPr>
            <a:spLocks noChangeArrowheads="1"/>
          </p:cNvSpPr>
          <p:nvPr>
            <p:custDataLst>
              <p:tags r:id="rId5"/>
            </p:custDataLst>
          </p:nvPr>
        </p:nvSpPr>
        <p:spPr bwMode="auto">
          <a:xfrm>
            <a:off x="6953250" y="4100376"/>
            <a:ext cx="1173163" cy="1015663"/>
          </a:xfrm>
          <a:prstGeom prst="rect">
            <a:avLst/>
          </a:prstGeom>
          <a:noFill/>
          <a:ln w="9525">
            <a:noFill/>
            <a:miter lim="800000"/>
            <a:headEnd/>
            <a:tailEnd/>
          </a:ln>
        </p:spPr>
        <p:txBody>
          <a:bodyPr>
            <a:spAutoFit/>
          </a:bodyPr>
          <a:lstStyle/>
          <a:p>
            <a:pPr algn="ctr" eaLnBrk="1" hangingPunct="1"/>
            <a:r>
              <a:rPr lang="en-US" sz="1200" b="1" dirty="0">
                <a:solidFill>
                  <a:srgbClr val="000000"/>
                </a:solidFill>
                <a:latin typeface="Arial" pitchFamily="34" charset="0"/>
                <a:cs typeface="+mn-cs"/>
              </a:rPr>
              <a:t>Health</a:t>
            </a:r>
          </a:p>
          <a:p>
            <a:pPr algn="ctr" eaLnBrk="1" hangingPunct="1"/>
            <a:r>
              <a:rPr lang="en-US" sz="1200" b="1" dirty="0" smtClean="0">
                <a:solidFill>
                  <a:srgbClr val="000000"/>
                </a:solidFill>
                <a:latin typeface="Arial" pitchFamily="34" charset="0"/>
                <a:cs typeface="+mn-cs"/>
              </a:rPr>
              <a:t>Reporting</a:t>
            </a:r>
            <a:endParaRPr lang="en-US" sz="1200" b="1" dirty="0">
              <a:solidFill>
                <a:srgbClr val="000000"/>
              </a:solidFill>
              <a:latin typeface="Arial" pitchFamily="34" charset="0"/>
              <a:cs typeface="+mn-cs"/>
            </a:endParaRPr>
          </a:p>
          <a:p>
            <a:pPr algn="ctr" eaLnBrk="1" hangingPunct="1"/>
            <a:r>
              <a:rPr lang="en-US" sz="1200" b="1" dirty="0" smtClean="0">
                <a:solidFill>
                  <a:srgbClr val="000000"/>
                </a:solidFill>
                <a:latin typeface="Arial" pitchFamily="34" charset="0"/>
                <a:cs typeface="+mn-cs"/>
              </a:rPr>
              <a:t>Network (HRN)</a:t>
            </a:r>
            <a:endParaRPr lang="en-US" sz="1200" b="1" dirty="0">
              <a:solidFill>
                <a:srgbClr val="000000"/>
              </a:solidFill>
              <a:latin typeface="Arial" pitchFamily="34" charset="0"/>
              <a:cs typeface="+mn-cs"/>
            </a:endParaRPr>
          </a:p>
          <a:p>
            <a:pPr algn="ctr" eaLnBrk="1" hangingPunct="1"/>
            <a:r>
              <a:rPr lang="en-US" sz="1200" b="1" dirty="0" smtClean="0">
                <a:solidFill>
                  <a:srgbClr val="000000"/>
                </a:solidFill>
                <a:latin typeface="Arial" pitchFamily="34" charset="0"/>
                <a:cs typeface="+mn-cs"/>
              </a:rPr>
              <a:t>Interface</a:t>
            </a:r>
            <a:endParaRPr lang="en-US" sz="1600" b="1" dirty="0">
              <a:solidFill>
                <a:srgbClr val="000000"/>
              </a:solidFill>
              <a:latin typeface="Arial" pitchFamily="34" charset="0"/>
              <a:cs typeface="+mn-cs"/>
            </a:endParaRPr>
          </a:p>
        </p:txBody>
      </p:sp>
      <p:cxnSp>
        <p:nvCxnSpPr>
          <p:cNvPr id="100" name="Straight Connector 99"/>
          <p:cNvCxnSpPr/>
          <p:nvPr/>
        </p:nvCxnSpPr>
        <p:spPr>
          <a:xfrm>
            <a:off x="7540094" y="3643177"/>
            <a:ext cx="3706" cy="457199"/>
          </a:xfrm>
          <a:prstGeom prst="line">
            <a:avLst/>
          </a:prstGeom>
          <a:ln w="28575">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1047" name="AutoShape 68"/>
          <p:cNvSpPr>
            <a:spLocks noChangeArrowheads="1"/>
          </p:cNvSpPr>
          <p:nvPr/>
        </p:nvSpPr>
        <p:spPr bwMode="auto">
          <a:xfrm>
            <a:off x="90488" y="1326288"/>
            <a:ext cx="2347912" cy="5181600"/>
          </a:xfrm>
          <a:prstGeom prst="roundRect">
            <a:avLst>
              <a:gd name="adj" fmla="val 16667"/>
            </a:avLst>
          </a:prstGeom>
          <a:solidFill>
            <a:srgbClr val="AFBD1F"/>
          </a:solidFill>
          <a:ln w="9525">
            <a:noFill/>
            <a:round/>
            <a:headEnd/>
            <a:tailEnd/>
          </a:ln>
        </p:spPr>
        <p:txBody>
          <a:bodyPr wrap="none" anchor="ctr"/>
          <a:lstStyle/>
          <a:p>
            <a:pPr algn="l"/>
            <a:endParaRPr lang="en-US" b="1" dirty="0">
              <a:solidFill>
                <a:srgbClr val="FFFFFF"/>
              </a:solidFill>
              <a:latin typeface="Trebuchet MS" pitchFamily="34" charset="0"/>
              <a:cs typeface="+mn-cs"/>
            </a:endParaRPr>
          </a:p>
        </p:txBody>
      </p:sp>
      <p:sp>
        <p:nvSpPr>
          <p:cNvPr id="1044" name="Rectangle 14"/>
          <p:cNvSpPr>
            <a:spLocks noChangeArrowheads="1"/>
          </p:cNvSpPr>
          <p:nvPr>
            <p:custDataLst>
              <p:tags r:id="rId6"/>
            </p:custDataLst>
          </p:nvPr>
        </p:nvSpPr>
        <p:spPr bwMode="auto">
          <a:xfrm>
            <a:off x="223202" y="6444219"/>
            <a:ext cx="1978025" cy="469359"/>
          </a:xfrm>
          <a:prstGeom prst="rect">
            <a:avLst/>
          </a:prstGeom>
          <a:noFill/>
          <a:ln w="9525">
            <a:noFill/>
            <a:miter lim="800000"/>
            <a:headEnd/>
            <a:tailEnd/>
          </a:ln>
        </p:spPr>
        <p:txBody>
          <a:bodyPr>
            <a:spAutoFit/>
          </a:bodyPr>
          <a:lstStyle/>
          <a:p>
            <a:pPr algn="ctr" eaLnBrk="1" hangingPunct="1"/>
            <a:r>
              <a:rPr lang="en-US" sz="1400" b="1" i="0" dirty="0">
                <a:latin typeface="Arial" pitchFamily="34" charset="0"/>
                <a:cs typeface="+mn-cs"/>
              </a:rPr>
              <a:t>Personal </a:t>
            </a:r>
            <a:r>
              <a:rPr lang="en-US" sz="1400" b="1" i="0" dirty="0" smtClean="0">
                <a:latin typeface="Arial" pitchFamily="34" charset="0"/>
                <a:cs typeface="+mn-cs"/>
              </a:rPr>
              <a:t>Device</a:t>
            </a:r>
          </a:p>
          <a:p>
            <a:pPr algn="ctr" eaLnBrk="1" hangingPunct="1"/>
            <a:r>
              <a:rPr lang="en-US" sz="1050" b="1" dirty="0" smtClean="0">
                <a:latin typeface="Arial" pitchFamily="34" charset="0"/>
                <a:cs typeface="+mn-cs"/>
              </a:rPr>
              <a:t>(PAN/LAN/TAN)</a:t>
            </a:r>
            <a:endParaRPr lang="en-US" sz="900" b="1" i="0" dirty="0">
              <a:latin typeface="Arial" pitchFamily="34" charset="0"/>
              <a:cs typeface="+mn-cs"/>
            </a:endParaRPr>
          </a:p>
        </p:txBody>
      </p:sp>
      <p:sp>
        <p:nvSpPr>
          <p:cNvPr id="1048" name="AutoShape 36"/>
          <p:cNvSpPr>
            <a:spLocks noChangeArrowheads="1"/>
          </p:cNvSpPr>
          <p:nvPr/>
        </p:nvSpPr>
        <p:spPr bwMode="auto">
          <a:xfrm flipH="1">
            <a:off x="115887" y="2996744"/>
            <a:ext cx="1308100" cy="276999"/>
          </a:xfrm>
          <a:prstGeom prst="rect">
            <a:avLst/>
          </a:prstGeom>
          <a:noFill/>
          <a:ln w="9525">
            <a:noFill/>
            <a:miter lim="800000"/>
            <a:headEnd/>
            <a:tailEnd/>
          </a:ln>
        </p:spPr>
        <p:txBody>
          <a:bodyPr anchor="ctr">
            <a:spAutoFit/>
          </a:bodyPr>
          <a:lstStyle/>
          <a:p>
            <a:pPr algn="r"/>
            <a:r>
              <a:rPr lang="en-US" sz="1200" b="1" i="0" dirty="0" smtClean="0">
                <a:solidFill>
                  <a:srgbClr val="FFFFFF"/>
                </a:solidFill>
                <a:latin typeface="Trebuchet MS" pitchFamily="34" charset="0"/>
                <a:cs typeface="+mn-cs"/>
              </a:rPr>
              <a:t>Weight Scale</a:t>
            </a:r>
            <a:endParaRPr lang="en-US" sz="1200" b="1" i="0" dirty="0">
              <a:solidFill>
                <a:srgbClr val="FFFFFF"/>
              </a:solidFill>
              <a:latin typeface="Trebuchet MS" pitchFamily="34" charset="0"/>
              <a:cs typeface="+mn-cs"/>
            </a:endParaRPr>
          </a:p>
        </p:txBody>
      </p:sp>
      <p:sp>
        <p:nvSpPr>
          <p:cNvPr id="1049" name="AutoShape 37"/>
          <p:cNvSpPr>
            <a:spLocks noChangeArrowheads="1"/>
          </p:cNvSpPr>
          <p:nvPr/>
        </p:nvSpPr>
        <p:spPr bwMode="auto">
          <a:xfrm flipH="1">
            <a:off x="111125" y="2061707"/>
            <a:ext cx="1312862" cy="276999"/>
          </a:xfrm>
          <a:prstGeom prst="rect">
            <a:avLst/>
          </a:prstGeom>
          <a:noFill/>
          <a:ln w="9525">
            <a:noFill/>
            <a:miter lim="800000"/>
            <a:headEnd/>
            <a:tailEnd/>
          </a:ln>
        </p:spPr>
        <p:txBody>
          <a:bodyPr anchor="ctr">
            <a:spAutoFit/>
          </a:bodyPr>
          <a:lstStyle/>
          <a:p>
            <a:pPr algn="r"/>
            <a:r>
              <a:rPr lang="en-US" sz="1200" b="1" i="0" dirty="0" smtClean="0">
                <a:solidFill>
                  <a:srgbClr val="FFFFFF"/>
                </a:solidFill>
                <a:latin typeface="Trebuchet MS" pitchFamily="34" charset="0"/>
                <a:cs typeface="+mn-cs"/>
              </a:rPr>
              <a:t>Pulse Oximeter</a:t>
            </a:r>
            <a:endParaRPr lang="en-US" sz="1200" b="1" i="0" dirty="0">
              <a:solidFill>
                <a:srgbClr val="FFFFFF"/>
              </a:solidFill>
              <a:latin typeface="Trebuchet MS" pitchFamily="34" charset="0"/>
              <a:cs typeface="+mn-cs"/>
            </a:endParaRPr>
          </a:p>
        </p:txBody>
      </p:sp>
      <p:sp>
        <p:nvSpPr>
          <p:cNvPr id="1050" name="AutoShape 119"/>
          <p:cNvSpPr>
            <a:spLocks noChangeArrowheads="1"/>
          </p:cNvSpPr>
          <p:nvPr/>
        </p:nvSpPr>
        <p:spPr bwMode="auto">
          <a:xfrm flipH="1">
            <a:off x="119062" y="5131525"/>
            <a:ext cx="1304925" cy="461963"/>
          </a:xfrm>
          <a:prstGeom prst="rect">
            <a:avLst/>
          </a:prstGeom>
          <a:noFill/>
          <a:ln w="9525">
            <a:noFill/>
            <a:miter lim="800000"/>
            <a:headEnd/>
            <a:tailEnd/>
          </a:ln>
        </p:spPr>
        <p:txBody>
          <a:bodyPr anchor="ctr">
            <a:spAutoFit/>
          </a:bodyPr>
          <a:lstStyle/>
          <a:p>
            <a:pPr algn="r"/>
            <a:r>
              <a:rPr lang="en-US" sz="1200" b="1" i="0" dirty="0">
                <a:solidFill>
                  <a:srgbClr val="FFFFFF"/>
                </a:solidFill>
                <a:latin typeface="Trebuchet MS" pitchFamily="34" charset="0"/>
                <a:cs typeface="+mn-cs"/>
              </a:rPr>
              <a:t>Independent </a:t>
            </a:r>
          </a:p>
          <a:p>
            <a:pPr algn="r"/>
            <a:r>
              <a:rPr lang="en-US" sz="1200" b="1" i="0" dirty="0">
                <a:solidFill>
                  <a:srgbClr val="FFFFFF"/>
                </a:solidFill>
                <a:latin typeface="Trebuchet MS" pitchFamily="34" charset="0"/>
                <a:cs typeface="+mn-cs"/>
              </a:rPr>
              <a:t>Living Activity</a:t>
            </a:r>
          </a:p>
        </p:txBody>
      </p:sp>
      <p:pic>
        <p:nvPicPr>
          <p:cNvPr id="1051" name="Picture 36" descr="house.png"/>
          <p:cNvPicPr>
            <a:picLocks noChangeAspect="1"/>
          </p:cNvPicPr>
          <p:nvPr/>
        </p:nvPicPr>
        <p:blipFill>
          <a:blip r:embed="rId24" cstate="print"/>
          <a:srcRect/>
          <a:stretch>
            <a:fillRect/>
          </a:stretch>
        </p:blipFill>
        <p:spPr bwMode="auto">
          <a:xfrm>
            <a:off x="1576387" y="5179150"/>
            <a:ext cx="609600" cy="334964"/>
          </a:xfrm>
          <a:prstGeom prst="rect">
            <a:avLst/>
          </a:prstGeom>
          <a:noFill/>
          <a:ln w="9525">
            <a:noFill/>
            <a:miter lim="800000"/>
            <a:headEnd/>
            <a:tailEnd/>
          </a:ln>
        </p:spPr>
      </p:pic>
      <p:sp>
        <p:nvSpPr>
          <p:cNvPr id="1052" name="AutoShape 32"/>
          <p:cNvSpPr>
            <a:spLocks noChangeArrowheads="1"/>
          </p:cNvSpPr>
          <p:nvPr/>
        </p:nvSpPr>
        <p:spPr bwMode="auto">
          <a:xfrm flipH="1">
            <a:off x="0" y="3844469"/>
            <a:ext cx="1423987" cy="276999"/>
          </a:xfrm>
          <a:prstGeom prst="rect">
            <a:avLst/>
          </a:prstGeom>
          <a:noFill/>
          <a:ln w="9525">
            <a:noFill/>
            <a:miter lim="800000"/>
            <a:headEnd/>
            <a:tailEnd/>
          </a:ln>
        </p:spPr>
        <p:txBody>
          <a:bodyPr wrap="square" anchor="ctr">
            <a:spAutoFit/>
          </a:bodyPr>
          <a:lstStyle/>
          <a:p>
            <a:pPr algn="r"/>
            <a:r>
              <a:rPr lang="en-US" sz="1200" b="1" i="0" dirty="0" smtClean="0">
                <a:solidFill>
                  <a:srgbClr val="FFFFFF"/>
                </a:solidFill>
                <a:latin typeface="Trebuchet MS" pitchFamily="34" charset="0"/>
                <a:cs typeface="+mn-cs"/>
              </a:rPr>
              <a:t>Cardio / Strength </a:t>
            </a:r>
            <a:endParaRPr lang="en-US" sz="1200" b="1" i="0" dirty="0">
              <a:solidFill>
                <a:srgbClr val="FFFFFF"/>
              </a:solidFill>
              <a:latin typeface="Trebuchet MS" pitchFamily="34" charset="0"/>
              <a:cs typeface="+mn-cs"/>
            </a:endParaRPr>
          </a:p>
        </p:txBody>
      </p:sp>
      <p:pic>
        <p:nvPicPr>
          <p:cNvPr id="1053" name="Picture 37" descr="treadmill.png"/>
          <p:cNvPicPr>
            <a:picLocks noChangeAspect="1"/>
          </p:cNvPicPr>
          <p:nvPr/>
        </p:nvPicPr>
        <p:blipFill>
          <a:blip r:embed="rId25" cstate="print"/>
          <a:srcRect/>
          <a:stretch>
            <a:fillRect/>
          </a:stretch>
        </p:blipFill>
        <p:spPr bwMode="auto">
          <a:xfrm>
            <a:off x="1576387" y="3798025"/>
            <a:ext cx="533400" cy="449262"/>
          </a:xfrm>
          <a:prstGeom prst="rect">
            <a:avLst/>
          </a:prstGeom>
          <a:noFill/>
          <a:ln w="9525">
            <a:noFill/>
            <a:miter lim="800000"/>
            <a:headEnd/>
            <a:tailEnd/>
          </a:ln>
        </p:spPr>
      </p:pic>
      <p:sp>
        <p:nvSpPr>
          <p:cNvPr id="1054" name="AutoShape 35"/>
          <p:cNvSpPr>
            <a:spLocks noChangeArrowheads="1"/>
          </p:cNvSpPr>
          <p:nvPr/>
        </p:nvSpPr>
        <p:spPr bwMode="auto">
          <a:xfrm flipH="1">
            <a:off x="349249" y="4679237"/>
            <a:ext cx="1074738" cy="461665"/>
          </a:xfrm>
          <a:prstGeom prst="rect">
            <a:avLst/>
          </a:prstGeom>
          <a:noFill/>
          <a:ln w="9525">
            <a:noFill/>
            <a:miter lim="800000"/>
            <a:headEnd/>
            <a:tailEnd/>
          </a:ln>
        </p:spPr>
        <p:txBody>
          <a:bodyPr anchor="ctr">
            <a:spAutoFit/>
          </a:bodyPr>
          <a:lstStyle/>
          <a:p>
            <a:pPr algn="r"/>
            <a:r>
              <a:rPr lang="en-US" sz="1200" b="1" i="0" dirty="0" smtClean="0">
                <a:solidFill>
                  <a:srgbClr val="FFFFFF"/>
                </a:solidFill>
                <a:latin typeface="Trebuchet MS" pitchFamily="34" charset="0"/>
                <a:cs typeface="+mn-cs"/>
              </a:rPr>
              <a:t>Adherence Monitor</a:t>
            </a:r>
            <a:endParaRPr lang="en-US" sz="1200" b="1" i="0" dirty="0">
              <a:solidFill>
                <a:srgbClr val="FFFFFF"/>
              </a:solidFill>
              <a:latin typeface="Trebuchet MS" pitchFamily="34" charset="0"/>
              <a:cs typeface="+mn-cs"/>
            </a:endParaRPr>
          </a:p>
        </p:txBody>
      </p:sp>
      <p:sp>
        <p:nvSpPr>
          <p:cNvPr id="1055" name="AutoShape 31"/>
          <p:cNvSpPr>
            <a:spLocks noChangeArrowheads="1"/>
          </p:cNvSpPr>
          <p:nvPr/>
        </p:nvSpPr>
        <p:spPr bwMode="auto">
          <a:xfrm flipH="1">
            <a:off x="98424" y="3434610"/>
            <a:ext cx="1325563" cy="276999"/>
          </a:xfrm>
          <a:prstGeom prst="rect">
            <a:avLst/>
          </a:prstGeom>
          <a:noFill/>
          <a:ln w="9525">
            <a:noFill/>
            <a:miter lim="800000"/>
            <a:headEnd/>
            <a:tailEnd/>
          </a:ln>
        </p:spPr>
        <p:txBody>
          <a:bodyPr anchor="ctr">
            <a:spAutoFit/>
          </a:bodyPr>
          <a:lstStyle/>
          <a:p>
            <a:pPr algn="r"/>
            <a:r>
              <a:rPr lang="en-US" sz="1200" b="1" i="0" dirty="0" smtClean="0">
                <a:solidFill>
                  <a:srgbClr val="FFFFFF"/>
                </a:solidFill>
                <a:latin typeface="Trebuchet MS" pitchFamily="34" charset="0"/>
                <a:cs typeface="+mn-cs"/>
              </a:rPr>
              <a:t>Glucose Meter</a:t>
            </a:r>
            <a:endParaRPr lang="en-US" sz="1200" b="1" i="0" dirty="0">
              <a:solidFill>
                <a:srgbClr val="FFFFFF"/>
              </a:solidFill>
              <a:latin typeface="Trebuchet MS" pitchFamily="34" charset="0"/>
              <a:cs typeface="+mn-cs"/>
            </a:endParaRPr>
          </a:p>
        </p:txBody>
      </p:sp>
      <p:sp>
        <p:nvSpPr>
          <p:cNvPr id="1056" name="AutoShape 38"/>
          <p:cNvSpPr>
            <a:spLocks noChangeArrowheads="1"/>
          </p:cNvSpPr>
          <p:nvPr/>
        </p:nvSpPr>
        <p:spPr bwMode="auto">
          <a:xfrm flipH="1">
            <a:off x="114299" y="2426425"/>
            <a:ext cx="1309688" cy="461963"/>
          </a:xfrm>
          <a:prstGeom prst="rect">
            <a:avLst/>
          </a:prstGeom>
          <a:noFill/>
          <a:ln w="9525">
            <a:noFill/>
            <a:miter lim="800000"/>
            <a:headEnd/>
            <a:tailEnd/>
          </a:ln>
        </p:spPr>
        <p:txBody>
          <a:bodyPr anchor="ctr">
            <a:spAutoFit/>
          </a:bodyPr>
          <a:lstStyle/>
          <a:p>
            <a:pPr algn="r"/>
            <a:r>
              <a:rPr lang="en-US" sz="1200" b="1" i="0" dirty="0">
                <a:solidFill>
                  <a:srgbClr val="FFFFFF"/>
                </a:solidFill>
                <a:latin typeface="Trebuchet MS" pitchFamily="34" charset="0"/>
                <a:cs typeface="+mn-cs"/>
              </a:rPr>
              <a:t>Pulse  /</a:t>
            </a:r>
            <a:br>
              <a:rPr lang="en-US" sz="1200" b="1" i="0" dirty="0">
                <a:solidFill>
                  <a:srgbClr val="FFFFFF"/>
                </a:solidFill>
                <a:latin typeface="Trebuchet MS" pitchFamily="34" charset="0"/>
                <a:cs typeface="+mn-cs"/>
              </a:rPr>
            </a:br>
            <a:r>
              <a:rPr lang="en-US" sz="1200" b="1" i="0" dirty="0">
                <a:solidFill>
                  <a:srgbClr val="FFFFFF"/>
                </a:solidFill>
                <a:latin typeface="Trebuchet MS" pitchFamily="34" charset="0"/>
                <a:cs typeface="+mn-cs"/>
              </a:rPr>
              <a:t>Blood Pressure</a:t>
            </a:r>
          </a:p>
        </p:txBody>
      </p:sp>
      <p:pic>
        <p:nvPicPr>
          <p:cNvPr id="1057" name="Picture 24" descr="1"/>
          <p:cNvPicPr>
            <a:picLocks noChangeAspect="1" noChangeArrowheads="1"/>
          </p:cNvPicPr>
          <p:nvPr/>
        </p:nvPicPr>
        <p:blipFill>
          <a:blip r:embed="rId26" cstate="print"/>
          <a:srcRect/>
          <a:stretch>
            <a:fillRect/>
          </a:stretch>
        </p:blipFill>
        <p:spPr bwMode="auto">
          <a:xfrm>
            <a:off x="1576387" y="2045425"/>
            <a:ext cx="461962" cy="627063"/>
          </a:xfrm>
          <a:prstGeom prst="rect">
            <a:avLst/>
          </a:prstGeom>
          <a:noFill/>
          <a:ln w="9525">
            <a:noFill/>
            <a:miter lim="800000"/>
            <a:headEnd/>
            <a:tailEnd/>
          </a:ln>
        </p:spPr>
      </p:pic>
      <p:pic>
        <p:nvPicPr>
          <p:cNvPr id="1058" name="Picture 25" descr="2"/>
          <p:cNvPicPr>
            <a:picLocks noChangeAspect="1" noChangeArrowheads="1"/>
          </p:cNvPicPr>
          <p:nvPr/>
        </p:nvPicPr>
        <p:blipFill>
          <a:blip r:embed="rId27" cstate="print"/>
          <a:srcRect/>
          <a:stretch>
            <a:fillRect/>
          </a:stretch>
        </p:blipFill>
        <p:spPr bwMode="auto">
          <a:xfrm>
            <a:off x="1576388" y="2485500"/>
            <a:ext cx="381000" cy="428288"/>
          </a:xfrm>
          <a:prstGeom prst="rect">
            <a:avLst/>
          </a:prstGeom>
          <a:noFill/>
          <a:ln w="9525">
            <a:noFill/>
            <a:miter lim="800000"/>
            <a:headEnd/>
            <a:tailEnd/>
          </a:ln>
        </p:spPr>
      </p:pic>
      <p:pic>
        <p:nvPicPr>
          <p:cNvPr id="1059" name="Picture 26" descr="2"/>
          <p:cNvPicPr>
            <a:picLocks noChangeAspect="1" noChangeArrowheads="1"/>
          </p:cNvPicPr>
          <p:nvPr/>
        </p:nvPicPr>
        <p:blipFill>
          <a:blip r:embed="rId28" cstate="print"/>
          <a:srcRect/>
          <a:stretch>
            <a:fillRect/>
          </a:stretch>
        </p:blipFill>
        <p:spPr bwMode="auto">
          <a:xfrm>
            <a:off x="1576387" y="2959825"/>
            <a:ext cx="457200" cy="479760"/>
          </a:xfrm>
          <a:prstGeom prst="rect">
            <a:avLst/>
          </a:prstGeom>
          <a:noFill/>
          <a:ln w="9525">
            <a:noFill/>
            <a:miter lim="800000"/>
            <a:headEnd/>
            <a:tailEnd/>
          </a:ln>
        </p:spPr>
      </p:pic>
      <p:pic>
        <p:nvPicPr>
          <p:cNvPr id="1060" name="Picture 27" descr="4"/>
          <p:cNvPicPr>
            <a:picLocks noChangeAspect="1" noChangeArrowheads="1"/>
          </p:cNvPicPr>
          <p:nvPr/>
        </p:nvPicPr>
        <p:blipFill>
          <a:blip r:embed="rId29" cstate="print"/>
          <a:srcRect/>
          <a:stretch>
            <a:fillRect/>
          </a:stretch>
        </p:blipFill>
        <p:spPr bwMode="auto">
          <a:xfrm rot="5400000">
            <a:off x="1755616" y="3313712"/>
            <a:ext cx="174941" cy="533400"/>
          </a:xfrm>
          <a:prstGeom prst="rect">
            <a:avLst/>
          </a:prstGeom>
          <a:noFill/>
          <a:ln w="9525">
            <a:noFill/>
            <a:miter lim="800000"/>
            <a:headEnd/>
            <a:tailEnd/>
          </a:ln>
        </p:spPr>
      </p:pic>
      <p:sp>
        <p:nvSpPr>
          <p:cNvPr id="1062" name="AutoShape 37"/>
          <p:cNvSpPr>
            <a:spLocks noChangeArrowheads="1"/>
          </p:cNvSpPr>
          <p:nvPr/>
        </p:nvSpPr>
        <p:spPr bwMode="auto">
          <a:xfrm flipH="1">
            <a:off x="111124" y="1631088"/>
            <a:ext cx="1312863" cy="276225"/>
          </a:xfrm>
          <a:prstGeom prst="rect">
            <a:avLst/>
          </a:prstGeom>
          <a:noFill/>
          <a:ln w="9525">
            <a:noFill/>
            <a:miter lim="800000"/>
            <a:headEnd/>
            <a:tailEnd/>
          </a:ln>
        </p:spPr>
        <p:txBody>
          <a:bodyPr anchor="ctr">
            <a:spAutoFit/>
          </a:bodyPr>
          <a:lstStyle/>
          <a:p>
            <a:pPr algn="r"/>
            <a:r>
              <a:rPr lang="en-US" sz="1200" b="1" i="0" dirty="0">
                <a:solidFill>
                  <a:srgbClr val="FFFFFF"/>
                </a:solidFill>
                <a:latin typeface="Trebuchet MS" pitchFamily="34" charset="0"/>
                <a:cs typeface="+mn-cs"/>
              </a:rPr>
              <a:t>Thermometer</a:t>
            </a:r>
          </a:p>
        </p:txBody>
      </p:sp>
      <p:pic>
        <p:nvPicPr>
          <p:cNvPr id="69" name="Picture 13"/>
          <p:cNvPicPr>
            <a:picLocks noChangeArrowheads="1"/>
          </p:cNvPicPr>
          <p:nvPr/>
        </p:nvPicPr>
        <p:blipFill>
          <a:blip r:embed="rId30" cstate="print">
            <a:duotone>
              <a:schemeClr val="bg2">
                <a:shade val="45000"/>
                <a:satMod val="135000"/>
              </a:schemeClr>
              <a:prstClr val="white"/>
            </a:duotone>
          </a:blip>
          <a:srcRect/>
          <a:stretch>
            <a:fillRect/>
          </a:stretch>
        </p:blipFill>
        <p:spPr bwMode="auto">
          <a:xfrm>
            <a:off x="1538287" y="1478688"/>
            <a:ext cx="518985" cy="490537"/>
          </a:xfrm>
          <a:prstGeom prst="rect">
            <a:avLst/>
          </a:prstGeom>
          <a:noFill/>
          <a:ln w="9525">
            <a:noFill/>
            <a:miter lim="800000"/>
            <a:headEnd/>
            <a:tailEnd/>
          </a:ln>
        </p:spPr>
      </p:pic>
      <p:pic>
        <p:nvPicPr>
          <p:cNvPr id="57" name="Picture 26" descr="pp03116aa8">
            <a:hlinkClick r:id="rId31"/>
          </p:cNvPr>
          <p:cNvPicPr>
            <a:picLocks noChangeAspect="1" noChangeArrowheads="1"/>
          </p:cNvPicPr>
          <p:nvPr/>
        </p:nvPicPr>
        <p:blipFill>
          <a:blip r:embed="rId32" cstate="print">
            <a:lum bright="40000" contrast="-28000"/>
            <a:grayscl/>
          </a:blip>
          <a:srcRect/>
          <a:stretch>
            <a:fillRect/>
          </a:stretch>
        </p:blipFill>
        <p:spPr bwMode="auto">
          <a:xfrm>
            <a:off x="1576387" y="4681769"/>
            <a:ext cx="609600" cy="344311"/>
          </a:xfrm>
          <a:prstGeom prst="rect">
            <a:avLst/>
          </a:prstGeom>
          <a:noFill/>
          <a:ln w="9525">
            <a:noFill/>
            <a:miter lim="800000"/>
            <a:headEnd/>
            <a:tailEnd/>
          </a:ln>
        </p:spPr>
      </p:pic>
      <p:pic>
        <p:nvPicPr>
          <p:cNvPr id="60" name="Picture 52" descr="Peak Flow v"/>
          <p:cNvPicPr>
            <a:picLocks noChangeAspect="1" noChangeArrowheads="1"/>
          </p:cNvPicPr>
          <p:nvPr/>
        </p:nvPicPr>
        <p:blipFill>
          <a:blip r:embed="rId33" cstate="print"/>
          <a:srcRect/>
          <a:stretch>
            <a:fillRect/>
          </a:stretch>
        </p:blipFill>
        <p:spPr bwMode="auto">
          <a:xfrm>
            <a:off x="1583161" y="4298088"/>
            <a:ext cx="618066" cy="347662"/>
          </a:xfrm>
          <a:prstGeom prst="rect">
            <a:avLst/>
          </a:prstGeom>
          <a:noFill/>
          <a:ln w="9525">
            <a:noFill/>
            <a:miter lim="800000"/>
            <a:headEnd/>
            <a:tailEnd/>
          </a:ln>
        </p:spPr>
      </p:pic>
      <p:sp>
        <p:nvSpPr>
          <p:cNvPr id="61" name="AutoShape 31"/>
          <p:cNvSpPr>
            <a:spLocks noChangeArrowheads="1"/>
          </p:cNvSpPr>
          <p:nvPr/>
        </p:nvSpPr>
        <p:spPr bwMode="auto">
          <a:xfrm flipH="1">
            <a:off x="509587" y="4365611"/>
            <a:ext cx="1066800" cy="276999"/>
          </a:xfrm>
          <a:prstGeom prst="rect">
            <a:avLst/>
          </a:prstGeom>
          <a:noFill/>
          <a:ln w="9525">
            <a:noFill/>
            <a:miter lim="800000"/>
            <a:headEnd/>
            <a:tailEnd/>
          </a:ln>
        </p:spPr>
        <p:txBody>
          <a:bodyPr wrap="square" anchor="ctr">
            <a:spAutoFit/>
          </a:bodyPr>
          <a:lstStyle/>
          <a:p>
            <a:pPr algn="l"/>
            <a:r>
              <a:rPr lang="en-US" sz="1200" b="1" dirty="0">
                <a:solidFill>
                  <a:srgbClr val="FFFFFF"/>
                </a:solidFill>
                <a:latin typeface="Trebuchet MS" pitchFamily="34" charset="0"/>
              </a:rPr>
              <a:t>Peak Flow</a:t>
            </a:r>
          </a:p>
        </p:txBody>
      </p:sp>
      <p:grpSp>
        <p:nvGrpSpPr>
          <p:cNvPr id="2" name="Group 85"/>
          <p:cNvGrpSpPr/>
          <p:nvPr/>
        </p:nvGrpSpPr>
        <p:grpSpPr>
          <a:xfrm>
            <a:off x="2514600" y="1783487"/>
            <a:ext cx="2133600" cy="4724400"/>
            <a:chOff x="2514600" y="1981199"/>
            <a:chExt cx="2133600" cy="4724400"/>
          </a:xfrm>
        </p:grpSpPr>
        <p:grpSp>
          <p:nvGrpSpPr>
            <p:cNvPr id="4" name="Group 66"/>
            <p:cNvGrpSpPr/>
            <p:nvPr/>
          </p:nvGrpSpPr>
          <p:grpSpPr>
            <a:xfrm>
              <a:off x="2514600" y="1981199"/>
              <a:ext cx="2133600" cy="4724400"/>
              <a:chOff x="2168525" y="2635844"/>
              <a:chExt cx="2133600" cy="4367614"/>
            </a:xfrm>
          </p:grpSpPr>
          <p:sp>
            <p:nvSpPr>
              <p:cNvPr id="1042" name="AutoShape 68"/>
              <p:cNvSpPr>
                <a:spLocks noChangeArrowheads="1"/>
              </p:cNvSpPr>
              <p:nvPr/>
            </p:nvSpPr>
            <p:spPr bwMode="auto">
              <a:xfrm>
                <a:off x="3403600" y="2917626"/>
                <a:ext cx="898525" cy="3676845"/>
              </a:xfrm>
              <a:prstGeom prst="roundRect">
                <a:avLst>
                  <a:gd name="adj" fmla="val 16667"/>
                </a:avLst>
              </a:prstGeom>
              <a:solidFill>
                <a:srgbClr val="AFBD1F"/>
              </a:solidFill>
              <a:ln w="9525">
                <a:noFill/>
                <a:round/>
                <a:headEnd/>
                <a:tailEnd/>
              </a:ln>
            </p:spPr>
            <p:txBody>
              <a:bodyPr wrap="none" anchor="ctr"/>
              <a:lstStyle/>
              <a:p>
                <a:pPr algn="l"/>
                <a:endParaRPr lang="en-US" b="1" dirty="0">
                  <a:solidFill>
                    <a:srgbClr val="FFFFFF"/>
                  </a:solidFill>
                  <a:latin typeface="Trebuchet MS" pitchFamily="34" charset="0"/>
                  <a:cs typeface="+mn-cs"/>
                </a:endParaRPr>
              </a:p>
            </p:txBody>
          </p:sp>
          <p:sp>
            <p:nvSpPr>
              <p:cNvPr id="1045" name="Rectangle 31"/>
              <p:cNvSpPr>
                <a:spLocks noChangeArrowheads="1"/>
              </p:cNvSpPr>
              <p:nvPr>
                <p:custDataLst>
                  <p:tags r:id="rId20"/>
                </p:custDataLst>
              </p:nvPr>
            </p:nvSpPr>
            <p:spPr bwMode="auto">
              <a:xfrm>
                <a:off x="2168525" y="6576658"/>
                <a:ext cx="1174750" cy="426800"/>
              </a:xfrm>
              <a:prstGeom prst="rect">
                <a:avLst/>
              </a:prstGeom>
              <a:noFill/>
              <a:ln w="9525">
                <a:noFill/>
                <a:miter lim="800000"/>
                <a:headEnd/>
                <a:tailEnd/>
              </a:ln>
            </p:spPr>
            <p:txBody>
              <a:bodyPr>
                <a:spAutoFit/>
              </a:bodyPr>
              <a:lstStyle/>
              <a:p>
                <a:pPr algn="ctr" eaLnBrk="1" hangingPunct="1"/>
                <a:r>
                  <a:rPr lang="en-US" sz="1200" b="1" dirty="0" smtClean="0">
                    <a:solidFill>
                      <a:srgbClr val="000000"/>
                    </a:solidFill>
                    <a:latin typeface="Arial" pitchFamily="34" charset="0"/>
                    <a:cs typeface="+mn-cs"/>
                  </a:rPr>
                  <a:t>Device</a:t>
                </a:r>
              </a:p>
              <a:p>
                <a:pPr algn="ctr" eaLnBrk="1" hangingPunct="1"/>
                <a:r>
                  <a:rPr lang="en-US" sz="1200" b="1" dirty="0" smtClean="0">
                    <a:solidFill>
                      <a:srgbClr val="000000"/>
                    </a:solidFill>
                  </a:rPr>
                  <a:t>Connectivity</a:t>
                </a:r>
                <a:endParaRPr lang="en-US" sz="1200" b="1" dirty="0">
                  <a:solidFill>
                    <a:srgbClr val="000000"/>
                  </a:solidFill>
                  <a:latin typeface="Arial" pitchFamily="34" charset="0"/>
                  <a:cs typeface="+mn-cs"/>
                </a:endParaRPr>
              </a:p>
            </p:txBody>
          </p:sp>
          <p:pic>
            <p:nvPicPr>
              <p:cNvPr id="1046" name="Picture 23"/>
              <p:cNvPicPr>
                <a:picLocks noChangeAspect="1" noChangeArrowheads="1"/>
              </p:cNvPicPr>
              <p:nvPr/>
            </p:nvPicPr>
            <p:blipFill>
              <a:blip r:embed="rId34" cstate="print">
                <a:clrChange>
                  <a:clrFrom>
                    <a:srgbClr val="FFFFFF"/>
                  </a:clrFrom>
                  <a:clrTo>
                    <a:srgbClr val="FFFFFF">
                      <a:alpha val="0"/>
                    </a:srgbClr>
                  </a:clrTo>
                </a:clrChange>
              </a:blip>
              <a:srcRect/>
              <a:stretch>
                <a:fillRect/>
              </a:stretch>
            </p:blipFill>
            <p:spPr bwMode="auto">
              <a:xfrm>
                <a:off x="3417888" y="3228973"/>
                <a:ext cx="676275" cy="990599"/>
              </a:xfrm>
              <a:prstGeom prst="rect">
                <a:avLst/>
              </a:prstGeom>
              <a:noFill/>
              <a:ln w="9525">
                <a:noFill/>
                <a:miter lim="800000"/>
                <a:headEnd/>
                <a:tailEnd/>
              </a:ln>
            </p:spPr>
          </p:pic>
          <p:pic>
            <p:nvPicPr>
              <p:cNvPr id="1067" name="Picture 34" descr="IEEE"/>
              <p:cNvPicPr>
                <a:picLocks noChangeAspect="1" noChangeArrowheads="1"/>
              </p:cNvPicPr>
              <p:nvPr/>
            </p:nvPicPr>
            <p:blipFill>
              <a:blip r:embed="rId35" cstate="print"/>
              <a:srcRect/>
              <a:stretch>
                <a:fillRect/>
              </a:stretch>
            </p:blipFill>
            <p:spPr bwMode="auto">
              <a:xfrm>
                <a:off x="2397125" y="3199407"/>
                <a:ext cx="693737" cy="206375"/>
              </a:xfrm>
              <a:prstGeom prst="rect">
                <a:avLst/>
              </a:prstGeom>
              <a:noFill/>
              <a:ln w="9525">
                <a:noFill/>
                <a:miter lim="800000"/>
                <a:headEnd/>
                <a:tailEnd/>
              </a:ln>
            </p:spPr>
          </p:pic>
          <p:pic>
            <p:nvPicPr>
              <p:cNvPr id="1068" name="Picture 2"/>
              <p:cNvPicPr>
                <a:picLocks noChangeAspect="1" noChangeArrowheads="1"/>
              </p:cNvPicPr>
              <p:nvPr/>
            </p:nvPicPr>
            <p:blipFill>
              <a:blip r:embed="rId36" cstate="print"/>
              <a:srcRect/>
              <a:stretch>
                <a:fillRect/>
              </a:stretch>
            </p:blipFill>
            <p:spPr bwMode="auto">
              <a:xfrm>
                <a:off x="2546350" y="2635844"/>
                <a:ext cx="403225" cy="369887"/>
              </a:xfrm>
              <a:prstGeom prst="rect">
                <a:avLst/>
              </a:prstGeom>
              <a:noFill/>
              <a:ln w="9525">
                <a:noFill/>
                <a:miter lim="800000"/>
                <a:headEnd/>
                <a:tailEnd/>
              </a:ln>
            </p:spPr>
          </p:pic>
          <p:cxnSp>
            <p:nvCxnSpPr>
              <p:cNvPr id="93" name="Straight Connector 92"/>
              <p:cNvCxnSpPr>
                <a:stCxn id="83" idx="2"/>
                <a:endCxn id="1045" idx="0"/>
              </p:cNvCxnSpPr>
              <p:nvPr/>
            </p:nvCxnSpPr>
            <p:spPr bwMode="auto">
              <a:xfrm>
                <a:off x="2740025" y="6358027"/>
                <a:ext cx="15875" cy="218631"/>
              </a:xfrm>
              <a:prstGeom prst="line">
                <a:avLst/>
              </a:prstGeom>
              <a:ln w="28575">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pic>
            <p:nvPicPr>
              <p:cNvPr id="54" name="Picture 30" descr="6"/>
              <p:cNvPicPr>
                <a:picLocks noChangeAspect="1" noChangeArrowheads="1"/>
              </p:cNvPicPr>
              <p:nvPr/>
            </p:nvPicPr>
            <p:blipFill>
              <a:blip r:embed="rId37" cstate="print"/>
              <a:srcRect/>
              <a:stretch>
                <a:fillRect/>
              </a:stretch>
            </p:blipFill>
            <p:spPr bwMode="auto">
              <a:xfrm>
                <a:off x="3429000" y="4788697"/>
                <a:ext cx="666750" cy="876299"/>
              </a:xfrm>
              <a:prstGeom prst="rect">
                <a:avLst/>
              </a:prstGeom>
              <a:noFill/>
              <a:ln w="9525">
                <a:noFill/>
                <a:miter lim="800000"/>
                <a:headEnd/>
                <a:tailEnd/>
              </a:ln>
            </p:spPr>
          </p:pic>
          <p:pic>
            <p:nvPicPr>
              <p:cNvPr id="5" name="Picture 23" descr="usb"/>
              <p:cNvPicPr>
                <a:picLocks noChangeAspect="1" noChangeArrowheads="1"/>
              </p:cNvPicPr>
              <p:nvPr/>
            </p:nvPicPr>
            <p:blipFill>
              <a:blip r:embed="rId38" cstate="print"/>
              <a:srcRect/>
              <a:stretch>
                <a:fillRect/>
              </a:stretch>
            </p:blipFill>
            <p:spPr bwMode="auto">
              <a:xfrm>
                <a:off x="2393950" y="5298680"/>
                <a:ext cx="669925" cy="225425"/>
              </a:xfrm>
              <a:prstGeom prst="rect">
                <a:avLst/>
              </a:prstGeom>
              <a:noFill/>
              <a:ln w="9525">
                <a:noFill/>
                <a:miter lim="800000"/>
                <a:headEnd/>
                <a:tailEnd/>
              </a:ln>
            </p:spPr>
          </p:pic>
          <p:pic>
            <p:nvPicPr>
              <p:cNvPr id="6" name="Picture 29" descr="Bluetooth"/>
              <p:cNvPicPr>
                <a:picLocks noChangeAspect="1" noChangeArrowheads="1"/>
              </p:cNvPicPr>
              <p:nvPr/>
            </p:nvPicPr>
            <p:blipFill>
              <a:blip r:embed="rId39" cstate="print"/>
              <a:srcRect/>
              <a:stretch>
                <a:fillRect/>
              </a:stretch>
            </p:blipFill>
            <p:spPr bwMode="auto">
              <a:xfrm>
                <a:off x="2263775" y="4863308"/>
                <a:ext cx="971550" cy="238125"/>
              </a:xfrm>
              <a:prstGeom prst="rect">
                <a:avLst/>
              </a:prstGeom>
              <a:noFill/>
              <a:ln w="9525">
                <a:noFill/>
                <a:miter lim="800000"/>
                <a:headEnd/>
                <a:tailEnd/>
              </a:ln>
            </p:spPr>
          </p:pic>
          <p:pic>
            <p:nvPicPr>
              <p:cNvPr id="1070" name="Picture 55" descr="v7_n_zigbee">
                <a:hlinkClick r:id="rId40"/>
              </p:cNvPr>
              <p:cNvPicPr>
                <a:picLocks noChangeAspect="1" noChangeArrowheads="1"/>
              </p:cNvPicPr>
              <p:nvPr/>
            </p:nvPicPr>
            <p:blipFill>
              <a:blip r:embed="rId41" cstate="print"/>
              <a:srcRect/>
              <a:stretch>
                <a:fillRect/>
              </a:stretch>
            </p:blipFill>
            <p:spPr bwMode="auto">
              <a:xfrm>
                <a:off x="2398713" y="5917013"/>
                <a:ext cx="758825" cy="452437"/>
              </a:xfrm>
              <a:prstGeom prst="rect">
                <a:avLst/>
              </a:prstGeom>
              <a:noFill/>
              <a:ln w="9525">
                <a:noFill/>
                <a:miter lim="800000"/>
                <a:headEnd/>
                <a:tailEnd/>
              </a:ln>
            </p:spPr>
          </p:pic>
        </p:grpSp>
        <p:pic>
          <p:nvPicPr>
            <p:cNvPr id="70" name="Picture 117" descr="Vaio_alpha"/>
            <p:cNvPicPr>
              <a:picLocks noChangeArrowheads="1"/>
            </p:cNvPicPr>
            <p:nvPr/>
          </p:nvPicPr>
          <p:blipFill>
            <a:blip r:embed="rId42" cstate="print"/>
            <a:srcRect l="3766" t="25708" r="36843" b="27544"/>
            <a:stretch>
              <a:fillRect/>
            </a:stretch>
          </p:blipFill>
          <p:spPr bwMode="auto">
            <a:xfrm>
              <a:off x="3810000" y="5410200"/>
              <a:ext cx="742950" cy="533400"/>
            </a:xfrm>
            <a:prstGeom prst="rect">
              <a:avLst/>
            </a:prstGeom>
            <a:noFill/>
            <a:ln w="9525">
              <a:noFill/>
              <a:miter lim="800000"/>
              <a:headEnd/>
              <a:tailEnd/>
            </a:ln>
            <a:effectLst>
              <a:outerShdw dist="35921" dir="2700000" algn="ctr" rotWithShape="0">
                <a:schemeClr val="bg2"/>
              </a:outerShdw>
            </a:effectLst>
          </p:spPr>
        </p:pic>
      </p:grpSp>
      <p:sp>
        <p:nvSpPr>
          <p:cNvPr id="3" name="Rectangle 31"/>
          <p:cNvSpPr>
            <a:spLocks noChangeArrowheads="1"/>
          </p:cNvSpPr>
          <p:nvPr>
            <p:custDataLst>
              <p:tags r:id="rId7"/>
            </p:custDataLst>
          </p:nvPr>
        </p:nvSpPr>
        <p:spPr bwMode="auto">
          <a:xfrm>
            <a:off x="4736757" y="4211240"/>
            <a:ext cx="1174750" cy="1015663"/>
          </a:xfrm>
          <a:prstGeom prst="rect">
            <a:avLst/>
          </a:prstGeom>
          <a:noFill/>
          <a:ln w="9525">
            <a:noFill/>
            <a:miter lim="800000"/>
            <a:headEnd/>
            <a:tailEnd/>
          </a:ln>
        </p:spPr>
        <p:txBody>
          <a:bodyPr>
            <a:spAutoFit/>
          </a:bodyPr>
          <a:lstStyle/>
          <a:p>
            <a:pPr algn="ctr" eaLnBrk="1" hangingPunct="1"/>
            <a:r>
              <a:rPr lang="en-US" sz="1200" b="1" dirty="0">
                <a:solidFill>
                  <a:srgbClr val="000000"/>
                </a:solidFill>
                <a:latin typeface="Arial" pitchFamily="34" charset="0"/>
                <a:cs typeface="+mn-cs"/>
              </a:rPr>
              <a:t>Wide</a:t>
            </a:r>
          </a:p>
          <a:p>
            <a:pPr algn="ctr" eaLnBrk="1" hangingPunct="1"/>
            <a:r>
              <a:rPr lang="en-US" sz="1200" b="1" dirty="0">
                <a:solidFill>
                  <a:srgbClr val="000000"/>
                </a:solidFill>
                <a:latin typeface="Arial" pitchFamily="34" charset="0"/>
                <a:cs typeface="+mn-cs"/>
              </a:rPr>
              <a:t>Area</a:t>
            </a:r>
          </a:p>
          <a:p>
            <a:pPr algn="ctr" eaLnBrk="1" hangingPunct="1"/>
            <a:r>
              <a:rPr lang="en-US" sz="1200" b="1" dirty="0">
                <a:solidFill>
                  <a:srgbClr val="000000"/>
                </a:solidFill>
                <a:latin typeface="Arial" pitchFamily="34" charset="0"/>
                <a:cs typeface="+mn-cs"/>
              </a:rPr>
              <a:t>Network</a:t>
            </a:r>
          </a:p>
          <a:p>
            <a:pPr algn="ctr" eaLnBrk="1" hangingPunct="1"/>
            <a:r>
              <a:rPr lang="en-US" sz="1200" b="1" dirty="0">
                <a:solidFill>
                  <a:srgbClr val="000000"/>
                </a:solidFill>
                <a:latin typeface="Arial" pitchFamily="34" charset="0"/>
                <a:cs typeface="+mn-cs"/>
              </a:rPr>
              <a:t>(WAN) </a:t>
            </a:r>
          </a:p>
          <a:p>
            <a:pPr algn="ctr" eaLnBrk="1" hangingPunct="1"/>
            <a:r>
              <a:rPr lang="en-US" sz="1200" b="1" dirty="0">
                <a:solidFill>
                  <a:srgbClr val="000000"/>
                </a:solidFill>
                <a:latin typeface="Arial" pitchFamily="34" charset="0"/>
                <a:cs typeface="+mn-cs"/>
              </a:rPr>
              <a:t>Interface</a:t>
            </a:r>
          </a:p>
        </p:txBody>
      </p:sp>
      <p:grpSp>
        <p:nvGrpSpPr>
          <p:cNvPr id="7" name="Group 71"/>
          <p:cNvGrpSpPr/>
          <p:nvPr/>
        </p:nvGrpSpPr>
        <p:grpSpPr>
          <a:xfrm>
            <a:off x="4953000" y="2254400"/>
            <a:ext cx="1992313" cy="3327409"/>
            <a:chOff x="4953000" y="3210588"/>
            <a:chExt cx="1992313" cy="3063212"/>
          </a:xfrm>
        </p:grpSpPr>
        <p:grpSp>
          <p:nvGrpSpPr>
            <p:cNvPr id="8" name="Group 52"/>
            <p:cNvGrpSpPr>
              <a:grpSpLocks/>
            </p:cNvGrpSpPr>
            <p:nvPr/>
          </p:nvGrpSpPr>
          <p:grpSpPr bwMode="auto">
            <a:xfrm>
              <a:off x="4953000" y="3210588"/>
              <a:ext cx="1992313" cy="3063212"/>
              <a:chOff x="4606925" y="3536026"/>
              <a:chExt cx="1992313" cy="3063212"/>
            </a:xfrm>
          </p:grpSpPr>
          <p:sp>
            <p:nvSpPr>
              <p:cNvPr id="1071" name="AutoShape 68"/>
              <p:cNvSpPr>
                <a:spLocks noChangeArrowheads="1"/>
              </p:cNvSpPr>
              <p:nvPr/>
            </p:nvSpPr>
            <p:spPr bwMode="auto">
              <a:xfrm>
                <a:off x="5700713" y="4260914"/>
                <a:ext cx="898525" cy="2338324"/>
              </a:xfrm>
              <a:prstGeom prst="roundRect">
                <a:avLst>
                  <a:gd name="adj" fmla="val 16667"/>
                </a:avLst>
              </a:prstGeom>
              <a:solidFill>
                <a:srgbClr val="AFBD1F"/>
              </a:solidFill>
              <a:ln w="9525">
                <a:noFill/>
                <a:round/>
                <a:headEnd/>
                <a:tailEnd/>
              </a:ln>
            </p:spPr>
            <p:txBody>
              <a:bodyPr wrap="none" anchor="ctr"/>
              <a:lstStyle/>
              <a:p>
                <a:pPr algn="l"/>
                <a:endParaRPr lang="en-US" b="1" dirty="0">
                  <a:solidFill>
                    <a:srgbClr val="FFFFFF"/>
                  </a:solidFill>
                  <a:latin typeface="Trebuchet MS" pitchFamily="34" charset="0"/>
                  <a:cs typeface="+mn-cs"/>
                </a:endParaRPr>
              </a:p>
            </p:txBody>
          </p:sp>
          <p:graphicFrame>
            <p:nvGraphicFramePr>
              <p:cNvPr id="1026" name="Object 15"/>
              <p:cNvGraphicFramePr>
                <a:graphicFrameLocks noChangeAspect="1"/>
              </p:cNvGraphicFramePr>
              <p:nvPr/>
            </p:nvGraphicFramePr>
            <p:xfrm>
              <a:off x="5773931" y="5734058"/>
              <a:ext cx="737994" cy="656926"/>
            </p:xfrm>
            <a:graphic>
              <a:graphicData uri="http://schemas.openxmlformats.org/presentationml/2006/ole">
                <p:oleObj spid="_x0000_s18437" r:id="rId43" imgW="1809524" imgH="1609524" progId="">
                  <p:embed/>
                </p:oleObj>
              </a:graphicData>
            </a:graphic>
          </p:graphicFrame>
          <p:pic>
            <p:nvPicPr>
              <p:cNvPr id="1075" name="Picture 41"/>
              <p:cNvPicPr>
                <a:picLocks noChangeArrowheads="1"/>
              </p:cNvPicPr>
              <p:nvPr/>
            </p:nvPicPr>
            <p:blipFill>
              <a:blip r:embed="rId44" cstate="print"/>
              <a:srcRect/>
              <a:stretch>
                <a:fillRect/>
              </a:stretch>
            </p:blipFill>
            <p:spPr bwMode="auto">
              <a:xfrm>
                <a:off x="5445125" y="3629567"/>
                <a:ext cx="457200" cy="350749"/>
              </a:xfrm>
              <a:prstGeom prst="rect">
                <a:avLst/>
              </a:prstGeom>
              <a:noFill/>
              <a:ln w="9525">
                <a:noFill/>
                <a:miter lim="800000"/>
                <a:headEnd/>
                <a:tailEnd/>
              </a:ln>
            </p:spPr>
          </p:pic>
          <p:pic>
            <p:nvPicPr>
              <p:cNvPr id="1076" name="Picture 5" descr="http://t1.gstatic.com/images?q=tbn:_N2x6-vfVJfzfM:http://alabut.com/nonsense/images/w3c.jpg">
                <a:hlinkClick r:id="rId45"/>
              </p:cNvPr>
              <p:cNvPicPr>
                <a:picLocks noChangeAspect="1" noChangeArrowheads="1"/>
              </p:cNvPicPr>
              <p:nvPr/>
            </p:nvPicPr>
            <p:blipFill>
              <a:blip r:embed="rId46" cstate="print"/>
              <a:srcRect/>
              <a:stretch>
                <a:fillRect/>
              </a:stretch>
            </p:blipFill>
            <p:spPr bwMode="auto">
              <a:xfrm>
                <a:off x="4606925" y="3536026"/>
                <a:ext cx="551432" cy="514439"/>
              </a:xfrm>
              <a:prstGeom prst="rect">
                <a:avLst/>
              </a:prstGeom>
              <a:noFill/>
              <a:ln w="9525">
                <a:noFill/>
                <a:miter lim="800000"/>
                <a:headEnd/>
                <a:tailEnd/>
              </a:ln>
            </p:spPr>
          </p:pic>
          <p:cxnSp>
            <p:nvCxnSpPr>
              <p:cNvPr id="98" name="Straight Connector 97"/>
              <p:cNvCxnSpPr/>
              <p:nvPr/>
            </p:nvCxnSpPr>
            <p:spPr>
              <a:xfrm>
                <a:off x="4973510" y="5079968"/>
                <a:ext cx="2" cy="210449"/>
              </a:xfrm>
              <a:prstGeom prst="line">
                <a:avLst/>
              </a:prstGeom>
              <a:ln w="28575">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grpSp>
        <p:pic>
          <p:nvPicPr>
            <p:cNvPr id="204803" name="Picture 3" descr="C:\Program Files\Microsoft Office\MEDIA\CAGCAT10\j0195384.wmf"/>
            <p:cNvPicPr>
              <a:picLocks noChangeAspect="1" noChangeArrowheads="1"/>
            </p:cNvPicPr>
            <p:nvPr/>
          </p:nvPicPr>
          <p:blipFill>
            <a:blip r:embed="rId47" cstate="print"/>
            <a:srcRect/>
            <a:stretch>
              <a:fillRect/>
            </a:stretch>
          </p:blipFill>
          <p:spPr bwMode="auto">
            <a:xfrm>
              <a:off x="6164692" y="4541246"/>
              <a:ext cx="643275" cy="656925"/>
            </a:xfrm>
            <a:prstGeom prst="rect">
              <a:avLst/>
            </a:prstGeom>
            <a:noFill/>
          </p:spPr>
        </p:pic>
      </p:grpSp>
      <p:grpSp>
        <p:nvGrpSpPr>
          <p:cNvPr id="9" name="Group 83"/>
          <p:cNvGrpSpPr/>
          <p:nvPr/>
        </p:nvGrpSpPr>
        <p:grpSpPr>
          <a:xfrm>
            <a:off x="8126413" y="994248"/>
            <a:ext cx="941387" cy="3984900"/>
            <a:chOff x="8126413" y="2279376"/>
            <a:chExt cx="941387" cy="3984900"/>
          </a:xfrm>
        </p:grpSpPr>
        <p:grpSp>
          <p:nvGrpSpPr>
            <p:cNvPr id="10" name="Group 75"/>
            <p:cNvGrpSpPr/>
            <p:nvPr/>
          </p:nvGrpSpPr>
          <p:grpSpPr>
            <a:xfrm>
              <a:off x="8126413" y="2279376"/>
              <a:ext cx="898525" cy="3984900"/>
              <a:chOff x="8126413" y="2527624"/>
              <a:chExt cx="898525" cy="3736652"/>
            </a:xfrm>
          </p:grpSpPr>
          <p:sp>
            <p:nvSpPr>
              <p:cNvPr id="1027" name="AutoShape 68"/>
              <p:cNvSpPr>
                <a:spLocks noChangeArrowheads="1"/>
              </p:cNvSpPr>
              <p:nvPr/>
            </p:nvSpPr>
            <p:spPr bwMode="auto">
              <a:xfrm>
                <a:off x="8126413" y="2527624"/>
                <a:ext cx="898525" cy="3736652"/>
              </a:xfrm>
              <a:prstGeom prst="roundRect">
                <a:avLst>
                  <a:gd name="adj" fmla="val 16667"/>
                </a:avLst>
              </a:prstGeom>
              <a:solidFill>
                <a:srgbClr val="AFBD1F"/>
              </a:solidFill>
              <a:ln w="9525">
                <a:noFill/>
                <a:round/>
                <a:headEnd/>
                <a:tailEnd/>
              </a:ln>
            </p:spPr>
            <p:txBody>
              <a:bodyPr wrap="none" anchor="ctr"/>
              <a:lstStyle/>
              <a:p>
                <a:pPr algn="l"/>
                <a:endParaRPr lang="en-US" b="1" dirty="0">
                  <a:solidFill>
                    <a:srgbClr val="FFFFFF"/>
                  </a:solidFill>
                  <a:latin typeface="Trebuchet MS" pitchFamily="34" charset="0"/>
                  <a:cs typeface="+mn-cs"/>
                </a:endParaRPr>
              </a:p>
            </p:txBody>
          </p:sp>
          <p:pic>
            <p:nvPicPr>
              <p:cNvPr id="1035" name="Picture 26" descr="servers"/>
              <p:cNvPicPr>
                <a:picLocks noChangeAspect="1" noChangeArrowheads="1"/>
              </p:cNvPicPr>
              <p:nvPr>
                <p:custDataLst>
                  <p:tags r:id="rId19"/>
                </p:custDataLst>
              </p:nvPr>
            </p:nvPicPr>
            <p:blipFill>
              <a:blip r:embed="rId48" cstate="print"/>
              <a:srcRect/>
              <a:stretch>
                <a:fillRect/>
              </a:stretch>
            </p:blipFill>
            <p:spPr bwMode="auto">
              <a:xfrm>
                <a:off x="8161338" y="3391271"/>
                <a:ext cx="787400" cy="865188"/>
              </a:xfrm>
              <a:prstGeom prst="rect">
                <a:avLst/>
              </a:prstGeom>
              <a:noFill/>
              <a:ln w="9525">
                <a:noFill/>
                <a:miter lim="800000"/>
                <a:headEnd/>
                <a:tailEnd/>
              </a:ln>
            </p:spPr>
          </p:pic>
        </p:grpSp>
        <p:sp>
          <p:nvSpPr>
            <p:cNvPr id="80" name="TextBox 79"/>
            <p:cNvSpPr txBox="1"/>
            <p:nvPr/>
          </p:nvSpPr>
          <p:spPr>
            <a:xfrm>
              <a:off x="8153400" y="4278868"/>
              <a:ext cx="914400" cy="369332"/>
            </a:xfrm>
            <a:prstGeom prst="rect">
              <a:avLst/>
            </a:prstGeom>
            <a:noFill/>
          </p:spPr>
          <p:txBody>
            <a:bodyPr wrap="square" rtlCol="0">
              <a:spAutoFit/>
            </a:bodyPr>
            <a:lstStyle/>
            <a:p>
              <a:pPr algn="l" eaLnBrk="1" hangingPunct="1"/>
              <a:r>
                <a:rPr lang="en-US" sz="1800" b="1" i="0" dirty="0" smtClean="0">
                  <a:solidFill>
                    <a:schemeClr val="bg1"/>
                  </a:solidFill>
                  <a:latin typeface="Arial Unicode MS" pitchFamily="34" charset="-128"/>
                  <a:ea typeface="Arial Unicode MS" pitchFamily="34" charset="-128"/>
                  <a:cs typeface="Arial Unicode MS" pitchFamily="34" charset="-128"/>
                </a:rPr>
                <a:t>EHR</a:t>
              </a:r>
              <a:endParaRPr lang="en-US" sz="1800" b="1" i="0" dirty="0">
                <a:solidFill>
                  <a:schemeClr val="bg1"/>
                </a:solidFill>
                <a:latin typeface="Arial Unicode MS" pitchFamily="34" charset="-128"/>
                <a:ea typeface="Arial Unicode MS" pitchFamily="34" charset="-128"/>
                <a:cs typeface="Arial Unicode MS" pitchFamily="34" charset="-128"/>
              </a:endParaRPr>
            </a:p>
          </p:txBody>
        </p:sp>
        <p:sp>
          <p:nvSpPr>
            <p:cNvPr id="81" name="TextBox 80"/>
            <p:cNvSpPr txBox="1"/>
            <p:nvPr/>
          </p:nvSpPr>
          <p:spPr>
            <a:xfrm>
              <a:off x="8153400" y="5040868"/>
              <a:ext cx="914400" cy="369332"/>
            </a:xfrm>
            <a:prstGeom prst="rect">
              <a:avLst/>
            </a:prstGeom>
            <a:noFill/>
          </p:spPr>
          <p:txBody>
            <a:bodyPr wrap="square" rtlCol="0">
              <a:spAutoFit/>
            </a:bodyPr>
            <a:lstStyle/>
            <a:p>
              <a:pPr algn="l" eaLnBrk="1" hangingPunct="1"/>
              <a:r>
                <a:rPr lang="en-US" sz="1800" b="1" i="0" dirty="0" smtClean="0">
                  <a:solidFill>
                    <a:schemeClr val="bg1"/>
                  </a:solidFill>
                  <a:latin typeface="Arial Unicode MS" pitchFamily="34" charset="-128"/>
                  <a:ea typeface="Arial Unicode MS" pitchFamily="34" charset="-128"/>
                  <a:cs typeface="Arial Unicode MS" pitchFamily="34" charset="-128"/>
                </a:rPr>
                <a:t>PHR</a:t>
              </a:r>
              <a:endParaRPr lang="en-US" sz="1800" b="1" i="0" dirty="0">
                <a:solidFill>
                  <a:schemeClr val="bg1"/>
                </a:solidFill>
                <a:latin typeface="Arial Unicode MS" pitchFamily="34" charset="-128"/>
                <a:ea typeface="Arial Unicode MS" pitchFamily="34" charset="-128"/>
                <a:cs typeface="Arial Unicode MS" pitchFamily="34" charset="-128"/>
              </a:endParaRPr>
            </a:p>
          </p:txBody>
        </p:sp>
      </p:grpSp>
      <p:sp>
        <p:nvSpPr>
          <p:cNvPr id="72" name="TextBox 71"/>
          <p:cNvSpPr txBox="1"/>
          <p:nvPr/>
        </p:nvSpPr>
        <p:spPr>
          <a:xfrm>
            <a:off x="8305800" y="3572452"/>
            <a:ext cx="914400" cy="369332"/>
          </a:xfrm>
          <a:prstGeom prst="rect">
            <a:avLst/>
          </a:prstGeom>
          <a:noFill/>
        </p:spPr>
        <p:txBody>
          <a:bodyPr wrap="square" rtlCol="0">
            <a:spAutoFit/>
          </a:bodyPr>
          <a:lstStyle/>
          <a:p>
            <a:pPr algn="l" eaLnBrk="1" hangingPunct="1"/>
            <a:r>
              <a:rPr lang="en-US" sz="1800" b="1" i="0" dirty="0" smtClean="0">
                <a:solidFill>
                  <a:schemeClr val="bg1"/>
                </a:solidFill>
                <a:latin typeface="Arial Unicode MS" pitchFamily="34" charset="-128"/>
                <a:ea typeface="Arial Unicode MS" pitchFamily="34" charset="-128"/>
                <a:cs typeface="Arial Unicode MS" pitchFamily="34" charset="-128"/>
              </a:rPr>
              <a:t>HIE</a:t>
            </a:r>
            <a:endParaRPr lang="en-US" sz="1800" b="1" i="0" dirty="0">
              <a:solidFill>
                <a:schemeClr val="bg1"/>
              </a:solidFill>
              <a:latin typeface="Arial Unicode MS" pitchFamily="34" charset="-128"/>
              <a:ea typeface="Arial Unicode MS" pitchFamily="34" charset="-128"/>
              <a:cs typeface="Arial Unicode MS" pitchFamily="34" charset="-128"/>
            </a:endParaRPr>
          </a:p>
        </p:txBody>
      </p:sp>
      <p:sp>
        <p:nvSpPr>
          <p:cNvPr id="73" name="TextBox 72"/>
          <p:cNvSpPr txBox="1"/>
          <p:nvPr/>
        </p:nvSpPr>
        <p:spPr>
          <a:xfrm>
            <a:off x="8229600" y="4212940"/>
            <a:ext cx="914400" cy="369332"/>
          </a:xfrm>
          <a:prstGeom prst="rect">
            <a:avLst/>
          </a:prstGeom>
          <a:noFill/>
        </p:spPr>
        <p:txBody>
          <a:bodyPr wrap="square" rtlCol="0">
            <a:spAutoFit/>
          </a:bodyPr>
          <a:lstStyle/>
          <a:p>
            <a:pPr algn="l" eaLnBrk="1" hangingPunct="1"/>
            <a:r>
              <a:rPr lang="en-US" sz="1800" b="1" i="0" dirty="0" smtClean="0">
                <a:solidFill>
                  <a:schemeClr val="bg1"/>
                </a:solidFill>
                <a:latin typeface="Arial Unicode MS" pitchFamily="34" charset="-128"/>
                <a:ea typeface="Arial Unicode MS" pitchFamily="34" charset="-128"/>
                <a:cs typeface="Arial Unicode MS" pitchFamily="34" charset="-128"/>
              </a:rPr>
              <a:t>NHIN</a:t>
            </a:r>
            <a:endParaRPr lang="en-US" sz="1800" b="1" i="0" dirty="0">
              <a:solidFill>
                <a:schemeClr val="bg1"/>
              </a:solidFill>
              <a:latin typeface="Arial Unicode MS" pitchFamily="34" charset="-128"/>
              <a:ea typeface="Arial Unicode MS" pitchFamily="34" charset="-128"/>
              <a:cs typeface="Arial Unicode MS" pitchFamily="34" charset="-128"/>
            </a:endParaRPr>
          </a:p>
        </p:txBody>
      </p:sp>
      <p:pic>
        <p:nvPicPr>
          <p:cNvPr id="65539" name="Picture 3"/>
          <p:cNvPicPr>
            <a:picLocks noChangeAspect="1" noChangeArrowheads="1"/>
          </p:cNvPicPr>
          <p:nvPr/>
        </p:nvPicPr>
        <p:blipFill>
          <a:blip r:embed="rId49" cstate="print"/>
          <a:srcRect l="5667"/>
          <a:stretch>
            <a:fillRect/>
          </a:stretch>
        </p:blipFill>
        <p:spPr bwMode="auto">
          <a:xfrm>
            <a:off x="5257800" y="1365408"/>
            <a:ext cx="2285999" cy="718457"/>
          </a:xfrm>
          <a:prstGeom prst="rect">
            <a:avLst/>
          </a:prstGeom>
          <a:noFill/>
          <a:ln w="9525">
            <a:noFill/>
            <a:miter lim="800000"/>
            <a:headEnd/>
            <a:tailEnd/>
          </a:ln>
        </p:spPr>
      </p:pic>
      <p:sp>
        <p:nvSpPr>
          <p:cNvPr id="75" name="TextBox 74"/>
          <p:cNvSpPr txBox="1"/>
          <p:nvPr/>
        </p:nvSpPr>
        <p:spPr>
          <a:xfrm>
            <a:off x="8077200" y="1153272"/>
            <a:ext cx="914400" cy="246221"/>
          </a:xfrm>
          <a:prstGeom prst="rect">
            <a:avLst/>
          </a:prstGeom>
          <a:noFill/>
        </p:spPr>
        <p:txBody>
          <a:bodyPr wrap="square" rtlCol="0">
            <a:spAutoFit/>
          </a:bodyPr>
          <a:lstStyle/>
          <a:p>
            <a:pPr algn="l" eaLnBrk="1" hangingPunct="1"/>
            <a:r>
              <a:rPr lang="en-US" sz="1000" b="1" i="1" dirty="0" smtClean="0">
                <a:solidFill>
                  <a:schemeClr val="bg1"/>
                </a:solidFill>
                <a:latin typeface="Arial Unicode MS" pitchFamily="34" charset="-128"/>
                <a:ea typeface="Arial Unicode MS" pitchFamily="34" charset="-128"/>
                <a:cs typeface="Arial Unicode MS" pitchFamily="34" charset="-128"/>
              </a:rPr>
              <a:t>CCD</a:t>
            </a:r>
            <a:endParaRPr lang="en-US" sz="1000" b="1" i="1" dirty="0">
              <a:solidFill>
                <a:schemeClr val="bg1"/>
              </a:solidFill>
              <a:latin typeface="Arial Unicode MS" pitchFamily="34" charset="-128"/>
              <a:ea typeface="Arial Unicode MS" pitchFamily="34" charset="-128"/>
              <a:cs typeface="Arial Unicode MS" pitchFamily="34" charset="-128"/>
            </a:endParaRPr>
          </a:p>
        </p:txBody>
      </p:sp>
      <p:sp>
        <p:nvSpPr>
          <p:cNvPr id="76" name="TextBox 75"/>
          <p:cNvSpPr txBox="1"/>
          <p:nvPr/>
        </p:nvSpPr>
        <p:spPr>
          <a:xfrm>
            <a:off x="8305800" y="1458073"/>
            <a:ext cx="762000" cy="246221"/>
          </a:xfrm>
          <a:prstGeom prst="rect">
            <a:avLst/>
          </a:prstGeom>
          <a:noFill/>
        </p:spPr>
        <p:txBody>
          <a:bodyPr wrap="square" rtlCol="0">
            <a:spAutoFit/>
          </a:bodyPr>
          <a:lstStyle/>
          <a:p>
            <a:pPr algn="l" eaLnBrk="1" hangingPunct="1"/>
            <a:r>
              <a:rPr lang="en-US" sz="1000" b="1" i="1" dirty="0" smtClean="0">
                <a:solidFill>
                  <a:schemeClr val="bg1"/>
                </a:solidFill>
                <a:latin typeface="Arial Unicode MS" pitchFamily="34" charset="-128"/>
                <a:ea typeface="Arial Unicode MS" pitchFamily="34" charset="-128"/>
                <a:cs typeface="Arial Unicode MS" pitchFamily="34" charset="-128"/>
              </a:rPr>
              <a:t>PCD 01</a:t>
            </a:r>
            <a:endParaRPr lang="en-US" sz="1000" b="1" i="1" dirty="0">
              <a:solidFill>
                <a:schemeClr val="bg1"/>
              </a:solidFill>
              <a:latin typeface="Arial Unicode MS" pitchFamily="34" charset="-128"/>
              <a:ea typeface="Arial Unicode MS" pitchFamily="34" charset="-128"/>
              <a:cs typeface="Arial Unicode MS" pitchFamily="34" charset="-128"/>
            </a:endParaRPr>
          </a:p>
        </p:txBody>
      </p:sp>
      <p:pic>
        <p:nvPicPr>
          <p:cNvPr id="65540" name="Picture 4" descr="C:\Users\thubka\Desktop\gsma_logo_colour_rgb.jpg"/>
          <p:cNvPicPr>
            <a:picLocks noChangeAspect="1" noChangeArrowheads="1"/>
          </p:cNvPicPr>
          <p:nvPr/>
        </p:nvPicPr>
        <p:blipFill>
          <a:blip r:embed="rId50" cstate="print"/>
          <a:srcRect/>
          <a:stretch>
            <a:fillRect/>
          </a:stretch>
        </p:blipFill>
        <p:spPr bwMode="auto">
          <a:xfrm>
            <a:off x="6553200" y="2312465"/>
            <a:ext cx="457200" cy="457200"/>
          </a:xfrm>
          <a:prstGeom prst="rect">
            <a:avLst/>
          </a:prstGeom>
          <a:noFill/>
        </p:spPr>
      </p:pic>
      <p:pic>
        <p:nvPicPr>
          <p:cNvPr id="87" name="Picture 26" descr="WiFi">
            <a:hlinkClick r:id="rId51"/>
          </p:cNvPr>
          <p:cNvPicPr>
            <a:picLocks noChangeAspect="1" noChangeArrowheads="1"/>
          </p:cNvPicPr>
          <p:nvPr/>
        </p:nvPicPr>
        <p:blipFill>
          <a:blip r:embed="rId52" cstate="print"/>
          <a:srcRect/>
          <a:stretch>
            <a:fillRect/>
          </a:stretch>
        </p:blipFill>
        <p:spPr bwMode="auto">
          <a:xfrm>
            <a:off x="7315200" y="2312465"/>
            <a:ext cx="533400" cy="457200"/>
          </a:xfrm>
          <a:prstGeom prst="rect">
            <a:avLst/>
          </a:prstGeom>
          <a:noFill/>
          <a:ln w="9525">
            <a:noFill/>
            <a:miter lim="800000"/>
            <a:headEnd/>
            <a:tailEnd/>
          </a:ln>
        </p:spPr>
      </p:pic>
      <p:sp>
        <p:nvSpPr>
          <p:cNvPr id="89" name="Slide Number Placeholder 4"/>
          <p:cNvSpPr txBox="1">
            <a:spLocks/>
          </p:cNvSpPr>
          <p:nvPr/>
        </p:nvSpPr>
        <p:spPr bwMode="auto">
          <a:xfrm>
            <a:off x="7467600" y="6203088"/>
            <a:ext cx="1447800" cy="3048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fld id="{25BAEDE5-6BCC-49D5-BE26-525BDD2851AC}" type="slidenum">
              <a:rPr kumimoji="0" lang="en-US" sz="1200" b="0" i="0" u="none" strike="noStrike" kern="1200" cap="none" spc="0" normalizeH="0" baseline="0" noProof="0" smtClean="0">
                <a:ln>
                  <a:noFill/>
                </a:ln>
                <a:solidFill>
                  <a:srgbClr val="98AB22"/>
                </a:solidFill>
                <a:effectLst/>
                <a:uLnTx/>
                <a:uFillTx/>
                <a:latin typeface="Arial" pitchFamily="34" charset="0"/>
                <a:ea typeface="ＭＳ Ｐゴシック" pitchFamily="34" charset="-128"/>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7</a:t>
            </a:fld>
            <a:endParaRPr kumimoji="0" lang="en-US" sz="1200" b="0" i="0" u="none" strike="noStrike" kern="1200" cap="none" spc="0" normalizeH="0" baseline="0" noProof="0" dirty="0" smtClean="0">
              <a:ln>
                <a:noFill/>
              </a:ln>
              <a:solidFill>
                <a:srgbClr val="98AB22"/>
              </a:solidFill>
              <a:effectLst/>
              <a:uLnTx/>
              <a:uFillTx/>
              <a:latin typeface="Arial" pitchFamily="34" charset="0"/>
              <a:ea typeface="ＭＳ Ｐゴシック" pitchFamily="34" charset="-128"/>
              <a:cs typeface="Arial" pitchFamily="34" charset="0"/>
            </a:endParaRPr>
          </a:p>
        </p:txBody>
      </p:sp>
      <p:sp>
        <p:nvSpPr>
          <p:cNvPr id="79" name="Line 35"/>
          <p:cNvSpPr>
            <a:spLocks noChangeShapeType="1"/>
          </p:cNvSpPr>
          <p:nvPr>
            <p:custDataLst>
              <p:tags r:id="rId8"/>
            </p:custDataLst>
          </p:nvPr>
        </p:nvSpPr>
        <p:spPr bwMode="auto">
          <a:xfrm>
            <a:off x="2667000" y="3993288"/>
            <a:ext cx="860425" cy="0"/>
          </a:xfrm>
          <a:prstGeom prst="line">
            <a:avLst/>
          </a:prstGeom>
          <a:noFill/>
          <a:ln w="57150">
            <a:solidFill>
              <a:srgbClr val="FFCC66"/>
            </a:solidFill>
            <a:round/>
            <a:headEnd type="oval" w="med" len="med"/>
            <a:tailEnd type="oval" w="med" len="med"/>
          </a:ln>
        </p:spPr>
        <p:txBody>
          <a:bodyPr/>
          <a:lstStyle/>
          <a:p>
            <a:endParaRPr lang="en-US" dirty="0"/>
          </a:p>
        </p:txBody>
      </p:sp>
      <p:sp>
        <p:nvSpPr>
          <p:cNvPr id="85" name="Line 3500"/>
          <p:cNvSpPr>
            <a:spLocks noChangeShapeType="1"/>
          </p:cNvSpPr>
          <p:nvPr>
            <p:custDataLst>
              <p:tags r:id="rId9"/>
            </p:custDataLst>
          </p:nvPr>
        </p:nvSpPr>
        <p:spPr bwMode="auto">
          <a:xfrm>
            <a:off x="7086600" y="3566976"/>
            <a:ext cx="860425" cy="0"/>
          </a:xfrm>
          <a:prstGeom prst="line">
            <a:avLst/>
          </a:prstGeom>
          <a:noFill/>
          <a:ln w="57150">
            <a:solidFill>
              <a:srgbClr val="466EAA"/>
            </a:solidFill>
            <a:round/>
            <a:headEnd type="oval" w="med" len="med"/>
            <a:tailEnd type="oval" w="med" len="med"/>
          </a:ln>
        </p:spPr>
        <p:txBody>
          <a:bodyPr/>
          <a:lstStyle/>
          <a:p>
            <a:endParaRPr lang="en-US" dirty="0"/>
          </a:p>
        </p:txBody>
      </p:sp>
      <p:sp>
        <p:nvSpPr>
          <p:cNvPr id="86" name="Line 35000"/>
          <p:cNvSpPr>
            <a:spLocks noChangeShapeType="1"/>
          </p:cNvSpPr>
          <p:nvPr>
            <p:custDataLst>
              <p:tags r:id="rId10"/>
            </p:custDataLst>
          </p:nvPr>
        </p:nvSpPr>
        <p:spPr bwMode="auto">
          <a:xfrm>
            <a:off x="2667000" y="5136288"/>
            <a:ext cx="860425" cy="0"/>
          </a:xfrm>
          <a:prstGeom prst="line">
            <a:avLst/>
          </a:prstGeom>
          <a:noFill/>
          <a:ln w="57150">
            <a:solidFill>
              <a:srgbClr val="FF9999"/>
            </a:solidFill>
            <a:round/>
            <a:headEnd type="oval" w="med" len="med"/>
            <a:tailEnd type="oval" w="med" len="med"/>
          </a:ln>
        </p:spPr>
        <p:txBody>
          <a:bodyPr/>
          <a:lstStyle/>
          <a:p>
            <a:endParaRPr lang="en-US" dirty="0"/>
          </a:p>
        </p:txBody>
      </p:sp>
      <p:pic>
        <p:nvPicPr>
          <p:cNvPr id="90" name="Picture 14"/>
          <p:cNvPicPr>
            <a:picLocks noChangeAspect="1" noChangeArrowheads="1"/>
          </p:cNvPicPr>
          <p:nvPr/>
        </p:nvPicPr>
        <p:blipFill>
          <a:blip r:embed="rId53" cstate="print">
            <a:lum bright="4000"/>
            <a:grayscl/>
          </a:blip>
          <a:srcRect/>
          <a:stretch>
            <a:fillRect/>
          </a:stretch>
        </p:blipFill>
        <p:spPr bwMode="auto">
          <a:xfrm>
            <a:off x="1646238" y="5669688"/>
            <a:ext cx="487362" cy="487362"/>
          </a:xfrm>
          <a:prstGeom prst="rect">
            <a:avLst/>
          </a:prstGeom>
          <a:noFill/>
          <a:ln w="9525">
            <a:noFill/>
            <a:miter lim="800000"/>
            <a:headEnd/>
            <a:tailEnd/>
          </a:ln>
        </p:spPr>
      </p:pic>
      <p:sp>
        <p:nvSpPr>
          <p:cNvPr id="92" name="TextBox 75"/>
          <p:cNvSpPr txBox="1">
            <a:spLocks noChangeArrowheads="1"/>
          </p:cNvSpPr>
          <p:nvPr>
            <p:custDataLst>
              <p:tags r:id="rId11"/>
            </p:custDataLst>
          </p:nvPr>
        </p:nvSpPr>
        <p:spPr bwMode="auto">
          <a:xfrm>
            <a:off x="344806" y="5524491"/>
            <a:ext cx="1102994" cy="830997"/>
          </a:xfrm>
          <a:prstGeom prst="rect">
            <a:avLst/>
          </a:prstGeom>
          <a:noFill/>
          <a:ln w="9525">
            <a:noFill/>
            <a:miter lim="800000"/>
            <a:headEnd/>
            <a:tailEnd/>
          </a:ln>
        </p:spPr>
        <p:txBody>
          <a:bodyPr wrap="none">
            <a:spAutoFit/>
          </a:bodyPr>
          <a:lstStyle/>
          <a:p>
            <a:pPr algn="r"/>
            <a:r>
              <a:rPr lang="en-US" sz="1200" b="1" dirty="0" smtClean="0">
                <a:solidFill>
                  <a:schemeClr val="bg1"/>
                </a:solidFill>
              </a:rPr>
              <a:t>Water</a:t>
            </a:r>
            <a:endParaRPr lang="en-US" sz="1200" b="1" dirty="0">
              <a:solidFill>
                <a:schemeClr val="bg1"/>
              </a:solidFill>
            </a:endParaRPr>
          </a:p>
          <a:p>
            <a:pPr algn="r"/>
            <a:r>
              <a:rPr lang="en-US" sz="1200" b="1" dirty="0">
                <a:solidFill>
                  <a:schemeClr val="bg1"/>
                </a:solidFill>
              </a:rPr>
              <a:t>Gas</a:t>
            </a:r>
          </a:p>
          <a:p>
            <a:pPr algn="r"/>
            <a:r>
              <a:rPr lang="en-US" sz="1200" b="1" dirty="0">
                <a:solidFill>
                  <a:schemeClr val="bg1"/>
                </a:solidFill>
              </a:rPr>
              <a:t>Temperature</a:t>
            </a:r>
          </a:p>
          <a:p>
            <a:pPr algn="r"/>
            <a:r>
              <a:rPr lang="en-US" sz="1200" b="1" dirty="0" smtClean="0">
                <a:solidFill>
                  <a:schemeClr val="bg1"/>
                </a:solidFill>
              </a:rPr>
              <a:t>Fall</a:t>
            </a:r>
            <a:endParaRPr lang="en-US" sz="1200" b="1" dirty="0">
              <a:solidFill>
                <a:schemeClr val="bg1"/>
              </a:solidFill>
            </a:endParaRPr>
          </a:p>
        </p:txBody>
      </p:sp>
      <p:sp>
        <p:nvSpPr>
          <p:cNvPr id="77" name="Title 76"/>
          <p:cNvSpPr>
            <a:spLocks noGrp="1"/>
          </p:cNvSpPr>
          <p:nvPr>
            <p:ph type="title"/>
          </p:nvPr>
        </p:nvSpPr>
        <p:spPr>
          <a:xfrm>
            <a:off x="275108" y="442785"/>
            <a:ext cx="8794750" cy="656968"/>
          </a:xfrm>
        </p:spPr>
        <p:txBody>
          <a:bodyPr anchor="t"/>
          <a:lstStyle/>
          <a:p>
            <a:r>
              <a:rPr lang="en-US" sz="3600" b="1" dirty="0" smtClean="0"/>
              <a:t>Continua E2E Architecture</a:t>
            </a:r>
            <a:endParaRPr lang="en-US" sz="3600" b="1" dirty="0"/>
          </a:p>
        </p:txBody>
      </p:sp>
      <p:sp>
        <p:nvSpPr>
          <p:cNvPr id="94" name="Rectangle 31"/>
          <p:cNvSpPr>
            <a:spLocks noChangeArrowheads="1"/>
          </p:cNvSpPr>
          <p:nvPr>
            <p:custDataLst>
              <p:tags r:id="rId12"/>
            </p:custDataLst>
          </p:nvPr>
        </p:nvSpPr>
        <p:spPr bwMode="auto">
          <a:xfrm>
            <a:off x="2514600" y="4402089"/>
            <a:ext cx="1174750" cy="276999"/>
          </a:xfrm>
          <a:prstGeom prst="rect">
            <a:avLst/>
          </a:prstGeom>
          <a:noFill/>
          <a:ln w="9525">
            <a:noFill/>
            <a:miter lim="800000"/>
            <a:headEnd/>
            <a:tailEnd/>
          </a:ln>
        </p:spPr>
        <p:txBody>
          <a:bodyPr>
            <a:spAutoFit/>
          </a:bodyPr>
          <a:lstStyle/>
          <a:p>
            <a:pPr algn="ctr" eaLnBrk="1" hangingPunct="1"/>
            <a:r>
              <a:rPr lang="en-US" sz="1200" b="1" dirty="0" smtClean="0">
                <a:solidFill>
                  <a:srgbClr val="000000"/>
                </a:solidFill>
                <a:latin typeface="Arial" pitchFamily="34" charset="0"/>
                <a:cs typeface="+mn-cs"/>
              </a:rPr>
              <a:t>Low Energy</a:t>
            </a:r>
            <a:endParaRPr lang="en-US" sz="1200" b="1" dirty="0">
              <a:solidFill>
                <a:srgbClr val="000000"/>
              </a:solidFill>
              <a:latin typeface="Arial" pitchFamily="34" charset="0"/>
              <a:cs typeface="+mn-cs"/>
            </a:endParaRPr>
          </a:p>
        </p:txBody>
      </p:sp>
      <p:sp>
        <p:nvSpPr>
          <p:cNvPr id="108" name="Line 350"/>
          <p:cNvSpPr>
            <a:spLocks noChangeShapeType="1"/>
          </p:cNvSpPr>
          <p:nvPr>
            <p:custDataLst>
              <p:tags r:id="rId13"/>
            </p:custDataLst>
          </p:nvPr>
        </p:nvSpPr>
        <p:spPr bwMode="auto">
          <a:xfrm flipV="1">
            <a:off x="4800600" y="3393978"/>
            <a:ext cx="1066800" cy="0"/>
          </a:xfrm>
          <a:prstGeom prst="line">
            <a:avLst/>
          </a:prstGeom>
          <a:noFill/>
          <a:ln w="57150">
            <a:solidFill>
              <a:srgbClr val="8FA64C"/>
            </a:solidFill>
            <a:round/>
            <a:headEnd type="oval" w="med" len="med"/>
            <a:tailEnd type="oval" w="med" len="med"/>
          </a:ln>
        </p:spPr>
        <p:txBody>
          <a:bodyPr/>
          <a:lstStyle/>
          <a:p>
            <a:endParaRPr lang="en-US" dirty="0"/>
          </a:p>
        </p:txBody>
      </p:sp>
      <p:sp>
        <p:nvSpPr>
          <p:cNvPr id="114" name="Line 350"/>
          <p:cNvSpPr>
            <a:spLocks noChangeShapeType="1"/>
          </p:cNvSpPr>
          <p:nvPr>
            <p:custDataLst>
              <p:tags r:id="rId14"/>
            </p:custDataLst>
          </p:nvPr>
        </p:nvSpPr>
        <p:spPr bwMode="auto">
          <a:xfrm flipH="1">
            <a:off x="2667000" y="3764688"/>
            <a:ext cx="1676400" cy="0"/>
          </a:xfrm>
          <a:prstGeom prst="line">
            <a:avLst/>
          </a:prstGeom>
          <a:noFill/>
          <a:ln w="57150">
            <a:solidFill>
              <a:srgbClr val="8FA64C"/>
            </a:solidFill>
            <a:prstDash val="dash"/>
            <a:round/>
            <a:headEnd type="none" w="med" len="med"/>
            <a:tailEnd type="oval" w="med" len="med"/>
          </a:ln>
        </p:spPr>
        <p:txBody>
          <a:bodyPr/>
          <a:lstStyle/>
          <a:p>
            <a:endParaRPr lang="en-US" dirty="0"/>
          </a:p>
        </p:txBody>
      </p:sp>
      <p:sp>
        <p:nvSpPr>
          <p:cNvPr id="84" name="Line 350"/>
          <p:cNvSpPr>
            <a:spLocks noChangeShapeType="1"/>
          </p:cNvSpPr>
          <p:nvPr>
            <p:custDataLst>
              <p:tags r:id="rId15"/>
            </p:custDataLst>
          </p:nvPr>
        </p:nvSpPr>
        <p:spPr bwMode="auto">
          <a:xfrm>
            <a:off x="4495800" y="3764688"/>
            <a:ext cx="1371600" cy="0"/>
          </a:xfrm>
          <a:prstGeom prst="line">
            <a:avLst/>
          </a:prstGeom>
          <a:noFill/>
          <a:ln w="57150">
            <a:solidFill>
              <a:srgbClr val="8FA64C"/>
            </a:solidFill>
            <a:prstDash val="dash"/>
            <a:round/>
            <a:headEnd type="none" w="med" len="med"/>
            <a:tailEnd type="oval" w="med" len="med"/>
          </a:ln>
        </p:spPr>
        <p:txBody>
          <a:bodyPr/>
          <a:lstStyle/>
          <a:p>
            <a:endParaRPr lang="en-US" dirty="0"/>
          </a:p>
        </p:txBody>
      </p:sp>
      <p:sp>
        <p:nvSpPr>
          <p:cNvPr id="91" name="Rectangle 27"/>
          <p:cNvSpPr>
            <a:spLocks noChangeArrowheads="1"/>
          </p:cNvSpPr>
          <p:nvPr>
            <p:custDataLst>
              <p:tags r:id="rId16"/>
            </p:custDataLst>
          </p:nvPr>
        </p:nvSpPr>
        <p:spPr bwMode="auto">
          <a:xfrm>
            <a:off x="7963243" y="5021299"/>
            <a:ext cx="1244600" cy="307777"/>
          </a:xfrm>
          <a:prstGeom prst="rect">
            <a:avLst/>
          </a:prstGeom>
          <a:noFill/>
          <a:ln w="9525">
            <a:noFill/>
            <a:miter lim="800000"/>
            <a:headEnd/>
            <a:tailEnd/>
          </a:ln>
        </p:spPr>
        <p:txBody>
          <a:bodyPr wrap="square">
            <a:spAutoFit/>
          </a:bodyPr>
          <a:lstStyle/>
          <a:p>
            <a:pPr algn="ctr" eaLnBrk="1" hangingPunct="1"/>
            <a:r>
              <a:rPr lang="en-US" sz="1400" b="1" i="0" dirty="0" smtClean="0">
                <a:solidFill>
                  <a:srgbClr val="000000"/>
                </a:solidFill>
                <a:latin typeface="Arial" pitchFamily="34" charset="0"/>
                <a:cs typeface="+mn-cs"/>
              </a:rPr>
              <a:t>HRN Device</a:t>
            </a:r>
            <a:endParaRPr lang="en-US" sz="1400" b="1" i="0" dirty="0">
              <a:solidFill>
                <a:srgbClr val="000000"/>
              </a:solidFill>
              <a:latin typeface="Arial" pitchFamily="34" charset="0"/>
              <a:cs typeface="+mn-cs"/>
            </a:endParaRPr>
          </a:p>
        </p:txBody>
      </p:sp>
      <p:sp>
        <p:nvSpPr>
          <p:cNvPr id="95" name="Rectangle 9"/>
          <p:cNvSpPr>
            <a:spLocks noChangeArrowheads="1"/>
          </p:cNvSpPr>
          <p:nvPr>
            <p:custDataLst>
              <p:tags r:id="rId17"/>
            </p:custDataLst>
          </p:nvPr>
        </p:nvSpPr>
        <p:spPr bwMode="auto">
          <a:xfrm>
            <a:off x="6124924" y="5605845"/>
            <a:ext cx="761747" cy="523220"/>
          </a:xfrm>
          <a:prstGeom prst="rect">
            <a:avLst/>
          </a:prstGeom>
          <a:noFill/>
          <a:ln w="9525">
            <a:noFill/>
            <a:miter lim="800000"/>
            <a:headEnd/>
            <a:tailEnd/>
          </a:ln>
        </p:spPr>
        <p:txBody>
          <a:bodyPr wrap="none">
            <a:spAutoFit/>
          </a:bodyPr>
          <a:lstStyle/>
          <a:p>
            <a:pPr algn="ctr" eaLnBrk="1" hangingPunct="1"/>
            <a:r>
              <a:rPr lang="en-US" sz="1400" b="1" i="0" dirty="0" smtClean="0">
                <a:solidFill>
                  <a:srgbClr val="000000"/>
                </a:solidFill>
                <a:latin typeface="Arial" pitchFamily="34" charset="0"/>
                <a:cs typeface="+mn-cs"/>
              </a:rPr>
              <a:t>WAN</a:t>
            </a:r>
          </a:p>
          <a:p>
            <a:pPr algn="ctr" eaLnBrk="1" hangingPunct="1"/>
            <a:r>
              <a:rPr lang="en-US" sz="1400" b="1" dirty="0" smtClean="0">
                <a:solidFill>
                  <a:srgbClr val="000000"/>
                </a:solidFill>
                <a:latin typeface="Arial" pitchFamily="34" charset="0"/>
                <a:cs typeface="+mn-cs"/>
              </a:rPr>
              <a:t>Device</a:t>
            </a:r>
            <a:endParaRPr lang="en-US" sz="1400" b="1" i="0" dirty="0">
              <a:solidFill>
                <a:srgbClr val="000000"/>
              </a:solidFill>
              <a:latin typeface="Arial" pitchFamily="34" charset="0"/>
              <a:cs typeface="+mn-cs"/>
            </a:endParaRPr>
          </a:p>
        </p:txBody>
      </p:sp>
      <p:sp>
        <p:nvSpPr>
          <p:cNvPr id="96" name="Rectangle 9"/>
          <p:cNvSpPr>
            <a:spLocks noChangeArrowheads="1"/>
          </p:cNvSpPr>
          <p:nvPr>
            <p:custDataLst>
              <p:tags r:id="rId18"/>
            </p:custDataLst>
          </p:nvPr>
        </p:nvSpPr>
        <p:spPr bwMode="auto">
          <a:xfrm>
            <a:off x="3656933" y="6065490"/>
            <a:ext cx="1157689" cy="738664"/>
          </a:xfrm>
          <a:prstGeom prst="rect">
            <a:avLst/>
          </a:prstGeom>
          <a:noFill/>
          <a:ln w="9525">
            <a:noFill/>
            <a:miter lim="800000"/>
            <a:headEnd/>
            <a:tailEnd/>
          </a:ln>
        </p:spPr>
        <p:txBody>
          <a:bodyPr wrap="none">
            <a:spAutoFit/>
          </a:bodyPr>
          <a:lstStyle/>
          <a:p>
            <a:pPr algn="ctr" eaLnBrk="1" hangingPunct="1"/>
            <a:r>
              <a:rPr lang="en-US" sz="1400" b="1" i="0" dirty="0" smtClean="0">
                <a:solidFill>
                  <a:srgbClr val="000000"/>
                </a:solidFill>
                <a:latin typeface="Arial" pitchFamily="34" charset="0"/>
                <a:cs typeface="+mn-cs"/>
              </a:rPr>
              <a:t>Application</a:t>
            </a:r>
            <a:br>
              <a:rPr lang="en-US" sz="1400" b="1" i="0" dirty="0" smtClean="0">
                <a:solidFill>
                  <a:srgbClr val="000000"/>
                </a:solidFill>
                <a:latin typeface="Arial" pitchFamily="34" charset="0"/>
                <a:cs typeface="+mn-cs"/>
              </a:rPr>
            </a:br>
            <a:r>
              <a:rPr lang="en-US" sz="1400" b="1" i="0" dirty="0" smtClean="0">
                <a:solidFill>
                  <a:srgbClr val="000000"/>
                </a:solidFill>
                <a:latin typeface="Arial" pitchFamily="34" charset="0"/>
                <a:cs typeface="+mn-cs"/>
              </a:rPr>
              <a:t>Hosting</a:t>
            </a:r>
          </a:p>
          <a:p>
            <a:pPr algn="ctr" eaLnBrk="1" hangingPunct="1"/>
            <a:r>
              <a:rPr lang="en-US" sz="1400" b="1" dirty="0" smtClean="0">
                <a:solidFill>
                  <a:srgbClr val="000000"/>
                </a:solidFill>
                <a:latin typeface="Arial" pitchFamily="34" charset="0"/>
                <a:cs typeface="+mn-cs"/>
              </a:rPr>
              <a:t>Device</a:t>
            </a:r>
            <a:endParaRPr lang="en-US" sz="1400" b="1" i="0" dirty="0">
              <a:solidFill>
                <a:srgbClr val="000000"/>
              </a:solidFill>
              <a:latin typeface="Arial" pitchFamily="34" charset="0"/>
              <a:cs typeface="+mn-cs"/>
            </a:endParaRPr>
          </a:p>
        </p:txBody>
      </p:sp>
    </p:spTree>
    <p:custDataLst>
      <p:tags r:id="rId2"/>
    </p:custDataLst>
    <p:extLst>
      <p:ext uri="{BB962C8B-B14F-4D97-AF65-F5344CB8AC3E}">
        <p14:creationId xmlns="" xmlns:p14="http://schemas.microsoft.com/office/powerpoint/2010/main" val="2280594265"/>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968" y="381000"/>
            <a:ext cx="9053961" cy="914400"/>
          </a:xfrm>
        </p:spPr>
        <p:txBody>
          <a:bodyPr/>
          <a:lstStyle/>
          <a:p>
            <a:r>
              <a:rPr lang="en-US" sz="2800" b="1" dirty="0"/>
              <a:t>Interoperability </a:t>
            </a:r>
            <a:r>
              <a:rPr lang="en-US" sz="2800" b="1" dirty="0" smtClean="0"/>
              <a:t>Guidelines</a:t>
            </a:r>
            <a:r>
              <a:rPr lang="en-US" sz="2800" b="1" dirty="0"/>
              <a:t>, Testing and </a:t>
            </a:r>
            <a:r>
              <a:rPr lang="en-US" sz="2800" b="1" dirty="0" smtClean="0"/>
              <a:t>Certification</a:t>
            </a:r>
            <a:endParaRPr lang="en-US" sz="2800" b="1" dirty="0"/>
          </a:p>
        </p:txBody>
      </p:sp>
      <p:sp>
        <p:nvSpPr>
          <p:cNvPr id="8" name="Freeform 7"/>
          <p:cNvSpPr/>
          <p:nvPr/>
        </p:nvSpPr>
        <p:spPr>
          <a:xfrm rot="5400000">
            <a:off x="778857" y="1143115"/>
            <a:ext cx="1167423" cy="2232333"/>
          </a:xfrm>
          <a:custGeom>
            <a:avLst/>
            <a:gdLst>
              <a:gd name="connsiteX0" fmla="*/ 0 w 1387871"/>
              <a:gd name="connsiteY0" fmla="*/ 83272 h 832723"/>
              <a:gd name="connsiteX1" fmla="*/ 83272 w 1387871"/>
              <a:gd name="connsiteY1" fmla="*/ 0 h 832723"/>
              <a:gd name="connsiteX2" fmla="*/ 1304599 w 1387871"/>
              <a:gd name="connsiteY2" fmla="*/ 0 h 832723"/>
              <a:gd name="connsiteX3" fmla="*/ 1387871 w 1387871"/>
              <a:gd name="connsiteY3" fmla="*/ 83272 h 832723"/>
              <a:gd name="connsiteX4" fmla="*/ 1387871 w 1387871"/>
              <a:gd name="connsiteY4" fmla="*/ 749451 h 832723"/>
              <a:gd name="connsiteX5" fmla="*/ 1304599 w 1387871"/>
              <a:gd name="connsiteY5" fmla="*/ 832723 h 832723"/>
              <a:gd name="connsiteX6" fmla="*/ 83272 w 1387871"/>
              <a:gd name="connsiteY6" fmla="*/ 832723 h 832723"/>
              <a:gd name="connsiteX7" fmla="*/ 0 w 1387871"/>
              <a:gd name="connsiteY7" fmla="*/ 749451 h 832723"/>
              <a:gd name="connsiteX8" fmla="*/ 0 w 1387871"/>
              <a:gd name="connsiteY8" fmla="*/ 83272 h 8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7871" h="832723">
                <a:moveTo>
                  <a:pt x="0" y="83272"/>
                </a:moveTo>
                <a:cubicBezTo>
                  <a:pt x="0" y="37282"/>
                  <a:pt x="37282" y="0"/>
                  <a:pt x="83272" y="0"/>
                </a:cubicBezTo>
                <a:lnTo>
                  <a:pt x="1304599" y="0"/>
                </a:lnTo>
                <a:cubicBezTo>
                  <a:pt x="1350589" y="0"/>
                  <a:pt x="1387871" y="37282"/>
                  <a:pt x="1387871" y="83272"/>
                </a:cubicBezTo>
                <a:lnTo>
                  <a:pt x="1387871" y="749451"/>
                </a:lnTo>
                <a:cubicBezTo>
                  <a:pt x="1387871" y="795441"/>
                  <a:pt x="1350589" y="832723"/>
                  <a:pt x="1304599" y="832723"/>
                </a:cubicBezTo>
                <a:lnTo>
                  <a:pt x="83272" y="832723"/>
                </a:lnTo>
                <a:cubicBezTo>
                  <a:pt x="37282" y="832723"/>
                  <a:pt x="0" y="795441"/>
                  <a:pt x="0" y="749451"/>
                </a:cubicBezTo>
                <a:lnTo>
                  <a:pt x="0" y="83272"/>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vert270" wrap="square" lIns="157740" tIns="157740" rIns="157740" bIns="157740" numCol="1" spcCol="1270" anchor="ctr" anchorCtr="0">
            <a:noAutofit/>
          </a:bodyPr>
          <a:lstStyle/>
          <a:p>
            <a:pPr algn="ctr" defTabSz="1555750">
              <a:lnSpc>
                <a:spcPct val="90000"/>
              </a:lnSpc>
              <a:spcAft>
                <a:spcPct val="35000"/>
              </a:spcAft>
            </a:pPr>
            <a:r>
              <a:rPr lang="en-US" sz="1050" dirty="0">
                <a:latin typeface="Verdana" pitchFamily="34" charset="0"/>
                <a:ea typeface="Verdana" pitchFamily="34" charset="0"/>
                <a:cs typeface="Verdana" pitchFamily="34" charset="0"/>
              </a:rPr>
              <a:t>Interoperability guidelines guarantee interoperability between </a:t>
            </a:r>
            <a:r>
              <a:rPr lang="en-US" sz="1050" dirty="0" smtClean="0">
                <a:latin typeface="Verdana" pitchFamily="34" charset="0"/>
                <a:ea typeface="Verdana" pitchFamily="34" charset="0"/>
                <a:cs typeface="Verdana" pitchFamily="34" charset="0"/>
              </a:rPr>
              <a:t>certain Certified Device </a:t>
            </a:r>
            <a:r>
              <a:rPr lang="en-US" sz="1050" dirty="0">
                <a:latin typeface="Verdana" pitchFamily="34" charset="0"/>
                <a:ea typeface="Verdana" pitchFamily="34" charset="0"/>
                <a:cs typeface="Verdana" pitchFamily="34" charset="0"/>
              </a:rPr>
              <a:t>Classes when they are correctly implemented</a:t>
            </a:r>
            <a:r>
              <a:rPr lang="en-US" sz="1050" dirty="0" smtClean="0">
                <a:latin typeface="Verdana" pitchFamily="34" charset="0"/>
                <a:ea typeface="Verdana" pitchFamily="34" charset="0"/>
                <a:cs typeface="Verdana" pitchFamily="34" charset="0"/>
              </a:rPr>
              <a:t>.</a:t>
            </a:r>
          </a:p>
        </p:txBody>
      </p:sp>
      <p:sp>
        <p:nvSpPr>
          <p:cNvPr id="10" name="Freeform 9"/>
          <p:cNvSpPr/>
          <p:nvPr/>
        </p:nvSpPr>
        <p:spPr>
          <a:xfrm rot="5400000">
            <a:off x="4162302" y="1066001"/>
            <a:ext cx="1173507" cy="2371503"/>
          </a:xfrm>
          <a:custGeom>
            <a:avLst/>
            <a:gdLst>
              <a:gd name="connsiteX0" fmla="*/ 0 w 1387871"/>
              <a:gd name="connsiteY0" fmla="*/ 83272 h 832723"/>
              <a:gd name="connsiteX1" fmla="*/ 83272 w 1387871"/>
              <a:gd name="connsiteY1" fmla="*/ 0 h 832723"/>
              <a:gd name="connsiteX2" fmla="*/ 1304599 w 1387871"/>
              <a:gd name="connsiteY2" fmla="*/ 0 h 832723"/>
              <a:gd name="connsiteX3" fmla="*/ 1387871 w 1387871"/>
              <a:gd name="connsiteY3" fmla="*/ 83272 h 832723"/>
              <a:gd name="connsiteX4" fmla="*/ 1387871 w 1387871"/>
              <a:gd name="connsiteY4" fmla="*/ 749451 h 832723"/>
              <a:gd name="connsiteX5" fmla="*/ 1304599 w 1387871"/>
              <a:gd name="connsiteY5" fmla="*/ 832723 h 832723"/>
              <a:gd name="connsiteX6" fmla="*/ 83272 w 1387871"/>
              <a:gd name="connsiteY6" fmla="*/ 832723 h 832723"/>
              <a:gd name="connsiteX7" fmla="*/ 0 w 1387871"/>
              <a:gd name="connsiteY7" fmla="*/ 749451 h 832723"/>
              <a:gd name="connsiteX8" fmla="*/ 0 w 1387871"/>
              <a:gd name="connsiteY8" fmla="*/ 83272 h 8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7871" h="832723">
                <a:moveTo>
                  <a:pt x="0" y="83272"/>
                </a:moveTo>
                <a:cubicBezTo>
                  <a:pt x="0" y="37282"/>
                  <a:pt x="37282" y="0"/>
                  <a:pt x="83272" y="0"/>
                </a:cubicBezTo>
                <a:lnTo>
                  <a:pt x="1304599" y="0"/>
                </a:lnTo>
                <a:cubicBezTo>
                  <a:pt x="1350589" y="0"/>
                  <a:pt x="1387871" y="37282"/>
                  <a:pt x="1387871" y="83272"/>
                </a:cubicBezTo>
                <a:lnTo>
                  <a:pt x="1387871" y="749451"/>
                </a:lnTo>
                <a:cubicBezTo>
                  <a:pt x="1387871" y="795441"/>
                  <a:pt x="1350589" y="832723"/>
                  <a:pt x="1304599" y="832723"/>
                </a:cubicBezTo>
                <a:lnTo>
                  <a:pt x="83272" y="832723"/>
                </a:lnTo>
                <a:cubicBezTo>
                  <a:pt x="37282" y="832723"/>
                  <a:pt x="0" y="795441"/>
                  <a:pt x="0" y="749451"/>
                </a:cubicBezTo>
                <a:lnTo>
                  <a:pt x="0" y="83272"/>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vert270" wrap="square" lIns="157740" tIns="157740" rIns="157740" bIns="157740" numCol="1" spcCol="1270" anchor="ctr" anchorCtr="0">
            <a:noAutofit/>
          </a:bodyPr>
          <a:lstStyle/>
          <a:p>
            <a:pPr algn="ctr" defTabSz="1555750">
              <a:lnSpc>
                <a:spcPct val="90000"/>
              </a:lnSpc>
              <a:spcAft>
                <a:spcPct val="35000"/>
              </a:spcAft>
            </a:pPr>
            <a:r>
              <a:rPr lang="en-US" sz="1050" dirty="0">
                <a:latin typeface="Verdana" pitchFamily="34" charset="0"/>
                <a:ea typeface="Verdana" pitchFamily="34" charset="0"/>
                <a:cs typeface="Verdana" pitchFamily="34" charset="0"/>
              </a:rPr>
              <a:t>To confirm that guidelines are correctly </a:t>
            </a:r>
            <a:r>
              <a:rPr lang="en-US" sz="1050" dirty="0" smtClean="0">
                <a:latin typeface="Verdana" pitchFamily="34" charset="0"/>
                <a:ea typeface="Verdana" pitchFamily="34" charset="0"/>
                <a:cs typeface="Verdana" pitchFamily="34" charset="0"/>
              </a:rPr>
              <a:t>implemented within devices, </a:t>
            </a:r>
            <a:r>
              <a:rPr lang="en-US" sz="1050" dirty="0">
                <a:latin typeface="Verdana" pitchFamily="34" charset="0"/>
                <a:ea typeface="Verdana" pitchFamily="34" charset="0"/>
                <a:cs typeface="Verdana" pitchFamily="34" charset="0"/>
              </a:rPr>
              <a:t>they </a:t>
            </a:r>
            <a:r>
              <a:rPr lang="en-US" sz="1050" dirty="0" smtClean="0">
                <a:latin typeface="Verdana" pitchFamily="34" charset="0"/>
                <a:ea typeface="Verdana" pitchFamily="34" charset="0"/>
                <a:cs typeface="Verdana" pitchFamily="34" charset="0"/>
              </a:rPr>
              <a:t>need </a:t>
            </a:r>
            <a:r>
              <a:rPr lang="en-US" sz="1050" dirty="0">
                <a:latin typeface="Verdana" pitchFamily="34" charset="0"/>
                <a:ea typeface="Verdana" pitchFamily="34" charset="0"/>
                <a:cs typeface="Verdana" pitchFamily="34" charset="0"/>
              </a:rPr>
              <a:t>to be tested. </a:t>
            </a:r>
            <a:r>
              <a:rPr lang="en-US" sz="1050" dirty="0" smtClean="0">
                <a:latin typeface="Verdana" pitchFamily="34" charset="0"/>
                <a:ea typeface="Verdana" pitchFamily="34" charset="0"/>
                <a:cs typeface="Verdana" pitchFamily="34" charset="0"/>
              </a:rPr>
              <a:t>This requires </a:t>
            </a:r>
            <a:r>
              <a:rPr lang="en-US" sz="1050" dirty="0">
                <a:latin typeface="Verdana" pitchFamily="34" charset="0"/>
                <a:ea typeface="Verdana" pitchFamily="34" charset="0"/>
                <a:cs typeface="Verdana" pitchFamily="34" charset="0"/>
              </a:rPr>
              <a:t>test specifications and tools to execute the corresponding conformance tests. </a:t>
            </a:r>
          </a:p>
        </p:txBody>
      </p:sp>
      <p:sp>
        <p:nvSpPr>
          <p:cNvPr id="11" name="Freeform 10"/>
          <p:cNvSpPr/>
          <p:nvPr/>
        </p:nvSpPr>
        <p:spPr>
          <a:xfrm>
            <a:off x="2785676" y="1988656"/>
            <a:ext cx="572545" cy="523024"/>
          </a:xfrm>
          <a:custGeom>
            <a:avLst/>
            <a:gdLst>
              <a:gd name="connsiteX0" fmla="*/ 0 w 294228"/>
              <a:gd name="connsiteY0" fmla="*/ 68838 h 344192"/>
              <a:gd name="connsiteX1" fmla="*/ 147114 w 294228"/>
              <a:gd name="connsiteY1" fmla="*/ 68838 h 344192"/>
              <a:gd name="connsiteX2" fmla="*/ 147114 w 294228"/>
              <a:gd name="connsiteY2" fmla="*/ 0 h 344192"/>
              <a:gd name="connsiteX3" fmla="*/ 294228 w 294228"/>
              <a:gd name="connsiteY3" fmla="*/ 172096 h 344192"/>
              <a:gd name="connsiteX4" fmla="*/ 147114 w 294228"/>
              <a:gd name="connsiteY4" fmla="*/ 344192 h 344192"/>
              <a:gd name="connsiteX5" fmla="*/ 147114 w 294228"/>
              <a:gd name="connsiteY5" fmla="*/ 275354 h 344192"/>
              <a:gd name="connsiteX6" fmla="*/ 0 w 294228"/>
              <a:gd name="connsiteY6" fmla="*/ 275354 h 344192"/>
              <a:gd name="connsiteX7" fmla="*/ 0 w 294228"/>
              <a:gd name="connsiteY7" fmla="*/ 68838 h 344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4228" h="344192">
                <a:moveTo>
                  <a:pt x="0" y="68838"/>
                </a:moveTo>
                <a:lnTo>
                  <a:pt x="147114" y="68838"/>
                </a:lnTo>
                <a:lnTo>
                  <a:pt x="147114" y="0"/>
                </a:lnTo>
                <a:lnTo>
                  <a:pt x="294228" y="172096"/>
                </a:lnTo>
                <a:lnTo>
                  <a:pt x="147114" y="344192"/>
                </a:lnTo>
                <a:lnTo>
                  <a:pt x="147114" y="275354"/>
                </a:lnTo>
                <a:lnTo>
                  <a:pt x="0" y="275354"/>
                </a:lnTo>
                <a:lnTo>
                  <a:pt x="0" y="68838"/>
                </a:lnTo>
                <a:close/>
              </a:path>
            </a:pathLst>
          </a:custGeom>
        </p:spPr>
        <p:style>
          <a:lnRef idx="0">
            <a:schemeClr val="dk1">
              <a:tint val="60000"/>
              <a:hueOff val="0"/>
              <a:satOff val="0"/>
              <a:lumOff val="0"/>
              <a:alphaOff val="0"/>
            </a:schemeClr>
          </a:lnRef>
          <a:fillRef idx="1">
            <a:schemeClr val="dk1">
              <a:tint val="60000"/>
              <a:hueOff val="0"/>
              <a:satOff val="0"/>
              <a:lumOff val="0"/>
              <a:alphaOff val="0"/>
            </a:schemeClr>
          </a:fillRef>
          <a:effectRef idx="0">
            <a:schemeClr val="dk1">
              <a:tint val="60000"/>
              <a:hueOff val="0"/>
              <a:satOff val="0"/>
              <a:lumOff val="0"/>
              <a:alphaOff val="0"/>
            </a:schemeClr>
          </a:effectRef>
          <a:fontRef idx="minor">
            <a:schemeClr val="dk1">
              <a:hueOff val="0"/>
              <a:satOff val="0"/>
              <a:lumOff val="0"/>
              <a:alphaOff val="0"/>
            </a:schemeClr>
          </a:fontRef>
        </p:style>
        <p:txBody>
          <a:bodyPr spcFirstLastPara="0" vert="horz" wrap="square" lIns="0" tIns="68838" rIns="88268" bIns="68838" numCol="1" spcCol="1270" anchor="ctr" anchorCtr="0">
            <a:noAutofit/>
          </a:bodyPr>
          <a:lstStyle/>
          <a:p>
            <a:pPr lvl="0" algn="ctr" defTabSz="666750">
              <a:lnSpc>
                <a:spcPct val="90000"/>
              </a:lnSpc>
              <a:spcBef>
                <a:spcPct val="0"/>
              </a:spcBef>
              <a:spcAft>
                <a:spcPct val="35000"/>
              </a:spcAft>
            </a:pPr>
            <a:endParaRPr lang="en-US" sz="1100" kern="1200" dirty="0"/>
          </a:p>
        </p:txBody>
      </p:sp>
      <p:sp>
        <p:nvSpPr>
          <p:cNvPr id="15" name="Oval 14"/>
          <p:cNvSpPr/>
          <p:nvPr/>
        </p:nvSpPr>
        <p:spPr bwMode="auto">
          <a:xfrm>
            <a:off x="1029386" y="1341153"/>
            <a:ext cx="588818" cy="304800"/>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ea typeface="ＭＳ Ｐゴシック" charset="-128"/>
                <a:cs typeface="ＭＳ Ｐゴシック" charset="-128"/>
              </a:rPr>
              <a:t>1</a:t>
            </a:r>
            <a:endParaRPr kumimoji="0" lang="en-US" sz="36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17" name="Oval 16"/>
          <p:cNvSpPr/>
          <p:nvPr/>
        </p:nvSpPr>
        <p:spPr bwMode="auto">
          <a:xfrm>
            <a:off x="4373657" y="1323500"/>
            <a:ext cx="588818" cy="304800"/>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ea typeface="ＭＳ Ｐゴシック" charset="-128"/>
                <a:cs typeface="ＭＳ Ｐゴシック" charset="-128"/>
              </a:rPr>
              <a:t>2</a:t>
            </a:r>
            <a:endParaRPr kumimoji="0" lang="en-US" sz="18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18" name="Freeform 17"/>
          <p:cNvSpPr/>
          <p:nvPr/>
        </p:nvSpPr>
        <p:spPr>
          <a:xfrm>
            <a:off x="6208611" y="1988656"/>
            <a:ext cx="538531" cy="523024"/>
          </a:xfrm>
          <a:custGeom>
            <a:avLst/>
            <a:gdLst>
              <a:gd name="connsiteX0" fmla="*/ 0 w 294228"/>
              <a:gd name="connsiteY0" fmla="*/ 68838 h 344192"/>
              <a:gd name="connsiteX1" fmla="*/ 147114 w 294228"/>
              <a:gd name="connsiteY1" fmla="*/ 68838 h 344192"/>
              <a:gd name="connsiteX2" fmla="*/ 147114 w 294228"/>
              <a:gd name="connsiteY2" fmla="*/ 0 h 344192"/>
              <a:gd name="connsiteX3" fmla="*/ 294228 w 294228"/>
              <a:gd name="connsiteY3" fmla="*/ 172096 h 344192"/>
              <a:gd name="connsiteX4" fmla="*/ 147114 w 294228"/>
              <a:gd name="connsiteY4" fmla="*/ 344192 h 344192"/>
              <a:gd name="connsiteX5" fmla="*/ 147114 w 294228"/>
              <a:gd name="connsiteY5" fmla="*/ 275354 h 344192"/>
              <a:gd name="connsiteX6" fmla="*/ 0 w 294228"/>
              <a:gd name="connsiteY6" fmla="*/ 275354 h 344192"/>
              <a:gd name="connsiteX7" fmla="*/ 0 w 294228"/>
              <a:gd name="connsiteY7" fmla="*/ 68838 h 344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4228" h="344192">
                <a:moveTo>
                  <a:pt x="0" y="68838"/>
                </a:moveTo>
                <a:lnTo>
                  <a:pt x="147114" y="68838"/>
                </a:lnTo>
                <a:lnTo>
                  <a:pt x="147114" y="0"/>
                </a:lnTo>
                <a:lnTo>
                  <a:pt x="294228" y="172096"/>
                </a:lnTo>
                <a:lnTo>
                  <a:pt x="147114" y="344192"/>
                </a:lnTo>
                <a:lnTo>
                  <a:pt x="147114" y="275354"/>
                </a:lnTo>
                <a:lnTo>
                  <a:pt x="0" y="275354"/>
                </a:lnTo>
                <a:lnTo>
                  <a:pt x="0" y="68838"/>
                </a:lnTo>
                <a:close/>
              </a:path>
            </a:pathLst>
          </a:custGeom>
        </p:spPr>
        <p:style>
          <a:lnRef idx="0">
            <a:schemeClr val="dk1">
              <a:tint val="60000"/>
              <a:hueOff val="0"/>
              <a:satOff val="0"/>
              <a:lumOff val="0"/>
              <a:alphaOff val="0"/>
            </a:schemeClr>
          </a:lnRef>
          <a:fillRef idx="1">
            <a:schemeClr val="dk1">
              <a:tint val="60000"/>
              <a:hueOff val="0"/>
              <a:satOff val="0"/>
              <a:lumOff val="0"/>
              <a:alphaOff val="0"/>
            </a:schemeClr>
          </a:fillRef>
          <a:effectRef idx="0">
            <a:schemeClr val="dk1">
              <a:tint val="60000"/>
              <a:hueOff val="0"/>
              <a:satOff val="0"/>
              <a:lumOff val="0"/>
              <a:alphaOff val="0"/>
            </a:schemeClr>
          </a:effectRef>
          <a:fontRef idx="minor">
            <a:schemeClr val="dk1">
              <a:hueOff val="0"/>
              <a:satOff val="0"/>
              <a:lumOff val="0"/>
              <a:alphaOff val="0"/>
            </a:schemeClr>
          </a:fontRef>
        </p:style>
        <p:txBody>
          <a:bodyPr spcFirstLastPara="0" vert="horz" wrap="square" lIns="0" tIns="68838" rIns="88268" bIns="68838" numCol="1" spcCol="1270" anchor="ctr" anchorCtr="0">
            <a:noAutofit/>
          </a:bodyPr>
          <a:lstStyle/>
          <a:p>
            <a:pPr lvl="0" algn="ctr" defTabSz="666750">
              <a:lnSpc>
                <a:spcPct val="90000"/>
              </a:lnSpc>
              <a:spcBef>
                <a:spcPct val="0"/>
              </a:spcBef>
              <a:spcAft>
                <a:spcPct val="35000"/>
              </a:spcAft>
            </a:pPr>
            <a:endParaRPr lang="en-US" sz="1100" kern="1200" dirty="0"/>
          </a:p>
        </p:txBody>
      </p:sp>
      <p:sp>
        <p:nvSpPr>
          <p:cNvPr id="19" name="Freeform 18"/>
          <p:cNvSpPr/>
          <p:nvPr/>
        </p:nvSpPr>
        <p:spPr>
          <a:xfrm rot="5400000">
            <a:off x="7339154" y="1393151"/>
            <a:ext cx="1105700" cy="1732258"/>
          </a:xfrm>
          <a:custGeom>
            <a:avLst/>
            <a:gdLst>
              <a:gd name="connsiteX0" fmla="*/ 0 w 1387871"/>
              <a:gd name="connsiteY0" fmla="*/ 83272 h 832723"/>
              <a:gd name="connsiteX1" fmla="*/ 83272 w 1387871"/>
              <a:gd name="connsiteY1" fmla="*/ 0 h 832723"/>
              <a:gd name="connsiteX2" fmla="*/ 1304599 w 1387871"/>
              <a:gd name="connsiteY2" fmla="*/ 0 h 832723"/>
              <a:gd name="connsiteX3" fmla="*/ 1387871 w 1387871"/>
              <a:gd name="connsiteY3" fmla="*/ 83272 h 832723"/>
              <a:gd name="connsiteX4" fmla="*/ 1387871 w 1387871"/>
              <a:gd name="connsiteY4" fmla="*/ 749451 h 832723"/>
              <a:gd name="connsiteX5" fmla="*/ 1304599 w 1387871"/>
              <a:gd name="connsiteY5" fmla="*/ 832723 h 832723"/>
              <a:gd name="connsiteX6" fmla="*/ 83272 w 1387871"/>
              <a:gd name="connsiteY6" fmla="*/ 832723 h 832723"/>
              <a:gd name="connsiteX7" fmla="*/ 0 w 1387871"/>
              <a:gd name="connsiteY7" fmla="*/ 749451 h 832723"/>
              <a:gd name="connsiteX8" fmla="*/ 0 w 1387871"/>
              <a:gd name="connsiteY8" fmla="*/ 83272 h 8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7871" h="832723">
                <a:moveTo>
                  <a:pt x="0" y="83272"/>
                </a:moveTo>
                <a:cubicBezTo>
                  <a:pt x="0" y="37282"/>
                  <a:pt x="37282" y="0"/>
                  <a:pt x="83272" y="0"/>
                </a:cubicBezTo>
                <a:lnTo>
                  <a:pt x="1304599" y="0"/>
                </a:lnTo>
                <a:cubicBezTo>
                  <a:pt x="1350589" y="0"/>
                  <a:pt x="1387871" y="37282"/>
                  <a:pt x="1387871" y="83272"/>
                </a:cubicBezTo>
                <a:lnTo>
                  <a:pt x="1387871" y="749451"/>
                </a:lnTo>
                <a:cubicBezTo>
                  <a:pt x="1387871" y="795441"/>
                  <a:pt x="1350589" y="832723"/>
                  <a:pt x="1304599" y="832723"/>
                </a:cubicBezTo>
                <a:lnTo>
                  <a:pt x="83272" y="832723"/>
                </a:lnTo>
                <a:cubicBezTo>
                  <a:pt x="37282" y="832723"/>
                  <a:pt x="0" y="795441"/>
                  <a:pt x="0" y="749451"/>
                </a:cubicBezTo>
                <a:lnTo>
                  <a:pt x="0" y="83272"/>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vert270" wrap="square" lIns="157740" tIns="157740" rIns="157740" bIns="157740" numCol="1" spcCol="1270" anchor="ctr" anchorCtr="0">
            <a:noAutofit/>
          </a:bodyPr>
          <a:lstStyle/>
          <a:p>
            <a:pPr algn="ctr" defTabSz="1555750">
              <a:lnSpc>
                <a:spcPct val="90000"/>
              </a:lnSpc>
              <a:spcAft>
                <a:spcPct val="35000"/>
              </a:spcAft>
            </a:pPr>
            <a:r>
              <a:rPr lang="en-US" sz="1050" dirty="0" smtClean="0">
                <a:latin typeface="Verdana" pitchFamily="34" charset="0"/>
                <a:ea typeface="Verdana" pitchFamily="34" charset="0"/>
                <a:cs typeface="Verdana" pitchFamily="34" charset="0"/>
              </a:rPr>
              <a:t>Continua certified devices receive the certified logo. The logo signifies conformance and interoperability. </a:t>
            </a:r>
            <a:endParaRPr lang="en-US" sz="1050" dirty="0">
              <a:latin typeface="Verdana" pitchFamily="34" charset="0"/>
              <a:ea typeface="Verdana" pitchFamily="34" charset="0"/>
              <a:cs typeface="Verdana" pitchFamily="34" charset="0"/>
            </a:endParaRPr>
          </a:p>
        </p:txBody>
      </p:sp>
      <p:sp>
        <p:nvSpPr>
          <p:cNvPr id="20" name="Oval 19"/>
          <p:cNvSpPr/>
          <p:nvPr/>
        </p:nvSpPr>
        <p:spPr bwMode="auto">
          <a:xfrm>
            <a:off x="7607600" y="1366549"/>
            <a:ext cx="588818" cy="304800"/>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800" dirty="0" smtClean="0">
                <a:ea typeface="ＭＳ Ｐゴシック" charset="-128"/>
                <a:cs typeface="ＭＳ Ｐゴシック" charset="-128"/>
              </a:rPr>
              <a:t>3</a:t>
            </a:r>
            <a:endParaRPr kumimoji="0" lang="en-US" sz="36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pic>
        <p:nvPicPr>
          <p:cNvPr id="21" name="Picture 41" descr="Scale"/>
          <p:cNvPicPr>
            <a:picLocks noChangeAspect="1" noChangeArrowheads="1"/>
          </p:cNvPicPr>
          <p:nvPr/>
        </p:nvPicPr>
        <p:blipFill>
          <a:blip r:embed="rId4">
            <a:duotone>
              <a:prstClr val="black"/>
              <a:schemeClr val="accent1">
                <a:tint val="45000"/>
                <a:satMod val="400000"/>
              </a:schemeClr>
            </a:duotone>
            <a:extLst>
              <a:ext uri="{28A0092B-C50C-407E-A947-70E740481C1C}">
                <a14:useLocalDpi xmlns="" xmlns:a14="http://schemas.microsoft.com/office/drawing/2010/main" val="0"/>
              </a:ext>
            </a:extLst>
          </a:blip>
          <a:srcRect/>
          <a:stretch>
            <a:fillRect/>
          </a:stretch>
        </p:blipFill>
        <p:spPr bwMode="auto">
          <a:xfrm>
            <a:off x="71860" y="3688908"/>
            <a:ext cx="821843" cy="9246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2" name="Picture 7"/>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4259762" y="3004324"/>
            <a:ext cx="3141699" cy="2271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3" name="Picture 2"/>
          <p:cNvPicPr>
            <a:picLocks noChangeAspect="1" noChangeArrowheads="1"/>
          </p:cNvPicPr>
          <p:nvPr>
            <p:custDataLst>
              <p:tags r:id="rId1"/>
            </p:custDataLst>
          </p:nvPr>
        </p:nvPicPr>
        <p:blipFill>
          <a:blip r:embed="rId6" cstate="print"/>
          <a:srcRect l="21486" t="9075" r="31506" b="6126"/>
          <a:stretch>
            <a:fillRect/>
          </a:stretch>
        </p:blipFill>
        <p:spPr bwMode="auto">
          <a:xfrm>
            <a:off x="1561230" y="3068824"/>
            <a:ext cx="2028453" cy="2206561"/>
          </a:xfrm>
          <a:prstGeom prst="rect">
            <a:avLst/>
          </a:prstGeom>
          <a:noFill/>
          <a:ln w="9525">
            <a:solidFill>
              <a:schemeClr val="bg2"/>
            </a:solidFill>
            <a:miter lim="800000"/>
            <a:headEnd/>
            <a:tailEnd/>
          </a:ln>
        </p:spPr>
      </p:pic>
      <p:sp>
        <p:nvSpPr>
          <p:cNvPr id="24" name="Freeform 23"/>
          <p:cNvSpPr/>
          <p:nvPr/>
        </p:nvSpPr>
        <p:spPr>
          <a:xfrm>
            <a:off x="1004167" y="3844733"/>
            <a:ext cx="422538" cy="523024"/>
          </a:xfrm>
          <a:custGeom>
            <a:avLst/>
            <a:gdLst>
              <a:gd name="connsiteX0" fmla="*/ 0 w 294228"/>
              <a:gd name="connsiteY0" fmla="*/ 68838 h 344192"/>
              <a:gd name="connsiteX1" fmla="*/ 147114 w 294228"/>
              <a:gd name="connsiteY1" fmla="*/ 68838 h 344192"/>
              <a:gd name="connsiteX2" fmla="*/ 147114 w 294228"/>
              <a:gd name="connsiteY2" fmla="*/ 0 h 344192"/>
              <a:gd name="connsiteX3" fmla="*/ 294228 w 294228"/>
              <a:gd name="connsiteY3" fmla="*/ 172096 h 344192"/>
              <a:gd name="connsiteX4" fmla="*/ 147114 w 294228"/>
              <a:gd name="connsiteY4" fmla="*/ 344192 h 344192"/>
              <a:gd name="connsiteX5" fmla="*/ 147114 w 294228"/>
              <a:gd name="connsiteY5" fmla="*/ 275354 h 344192"/>
              <a:gd name="connsiteX6" fmla="*/ 0 w 294228"/>
              <a:gd name="connsiteY6" fmla="*/ 275354 h 344192"/>
              <a:gd name="connsiteX7" fmla="*/ 0 w 294228"/>
              <a:gd name="connsiteY7" fmla="*/ 68838 h 344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4228" h="344192">
                <a:moveTo>
                  <a:pt x="0" y="68838"/>
                </a:moveTo>
                <a:lnTo>
                  <a:pt x="147114" y="68838"/>
                </a:lnTo>
                <a:lnTo>
                  <a:pt x="147114" y="0"/>
                </a:lnTo>
                <a:lnTo>
                  <a:pt x="294228" y="172096"/>
                </a:lnTo>
                <a:lnTo>
                  <a:pt x="147114" y="344192"/>
                </a:lnTo>
                <a:lnTo>
                  <a:pt x="147114" y="275354"/>
                </a:lnTo>
                <a:lnTo>
                  <a:pt x="0" y="275354"/>
                </a:lnTo>
                <a:lnTo>
                  <a:pt x="0" y="68838"/>
                </a:lnTo>
                <a:close/>
              </a:path>
            </a:pathLst>
          </a:custGeom>
        </p:spPr>
        <p:style>
          <a:lnRef idx="0">
            <a:schemeClr val="dk1">
              <a:tint val="60000"/>
              <a:hueOff val="0"/>
              <a:satOff val="0"/>
              <a:lumOff val="0"/>
              <a:alphaOff val="0"/>
            </a:schemeClr>
          </a:lnRef>
          <a:fillRef idx="1">
            <a:schemeClr val="dk1">
              <a:tint val="60000"/>
              <a:hueOff val="0"/>
              <a:satOff val="0"/>
              <a:lumOff val="0"/>
              <a:alphaOff val="0"/>
            </a:schemeClr>
          </a:fillRef>
          <a:effectRef idx="0">
            <a:schemeClr val="dk1">
              <a:tint val="60000"/>
              <a:hueOff val="0"/>
              <a:satOff val="0"/>
              <a:lumOff val="0"/>
              <a:alphaOff val="0"/>
            </a:schemeClr>
          </a:effectRef>
          <a:fontRef idx="minor">
            <a:schemeClr val="dk1">
              <a:hueOff val="0"/>
              <a:satOff val="0"/>
              <a:lumOff val="0"/>
              <a:alphaOff val="0"/>
            </a:schemeClr>
          </a:fontRef>
        </p:style>
        <p:txBody>
          <a:bodyPr spcFirstLastPara="0" vert="horz" wrap="square" lIns="0" tIns="68838" rIns="88268" bIns="68838" numCol="1" spcCol="1270" anchor="ctr" anchorCtr="0">
            <a:noAutofit/>
          </a:bodyPr>
          <a:lstStyle/>
          <a:p>
            <a:pPr lvl="0" algn="ctr" defTabSz="666750">
              <a:lnSpc>
                <a:spcPct val="90000"/>
              </a:lnSpc>
              <a:spcBef>
                <a:spcPct val="0"/>
              </a:spcBef>
              <a:spcAft>
                <a:spcPct val="35000"/>
              </a:spcAft>
            </a:pPr>
            <a:endParaRPr lang="en-US" sz="1100" kern="1200" dirty="0"/>
          </a:p>
        </p:txBody>
      </p:sp>
      <p:sp>
        <p:nvSpPr>
          <p:cNvPr id="25" name="Freeform 24"/>
          <p:cNvSpPr/>
          <p:nvPr/>
        </p:nvSpPr>
        <p:spPr>
          <a:xfrm>
            <a:off x="3742900" y="3844733"/>
            <a:ext cx="422538" cy="523024"/>
          </a:xfrm>
          <a:custGeom>
            <a:avLst/>
            <a:gdLst>
              <a:gd name="connsiteX0" fmla="*/ 0 w 294228"/>
              <a:gd name="connsiteY0" fmla="*/ 68838 h 344192"/>
              <a:gd name="connsiteX1" fmla="*/ 147114 w 294228"/>
              <a:gd name="connsiteY1" fmla="*/ 68838 h 344192"/>
              <a:gd name="connsiteX2" fmla="*/ 147114 w 294228"/>
              <a:gd name="connsiteY2" fmla="*/ 0 h 344192"/>
              <a:gd name="connsiteX3" fmla="*/ 294228 w 294228"/>
              <a:gd name="connsiteY3" fmla="*/ 172096 h 344192"/>
              <a:gd name="connsiteX4" fmla="*/ 147114 w 294228"/>
              <a:gd name="connsiteY4" fmla="*/ 344192 h 344192"/>
              <a:gd name="connsiteX5" fmla="*/ 147114 w 294228"/>
              <a:gd name="connsiteY5" fmla="*/ 275354 h 344192"/>
              <a:gd name="connsiteX6" fmla="*/ 0 w 294228"/>
              <a:gd name="connsiteY6" fmla="*/ 275354 h 344192"/>
              <a:gd name="connsiteX7" fmla="*/ 0 w 294228"/>
              <a:gd name="connsiteY7" fmla="*/ 68838 h 344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4228" h="344192">
                <a:moveTo>
                  <a:pt x="0" y="68838"/>
                </a:moveTo>
                <a:lnTo>
                  <a:pt x="147114" y="68838"/>
                </a:lnTo>
                <a:lnTo>
                  <a:pt x="147114" y="0"/>
                </a:lnTo>
                <a:lnTo>
                  <a:pt x="294228" y="172096"/>
                </a:lnTo>
                <a:lnTo>
                  <a:pt x="147114" y="344192"/>
                </a:lnTo>
                <a:lnTo>
                  <a:pt x="147114" y="275354"/>
                </a:lnTo>
                <a:lnTo>
                  <a:pt x="0" y="275354"/>
                </a:lnTo>
                <a:lnTo>
                  <a:pt x="0" y="68838"/>
                </a:lnTo>
                <a:close/>
              </a:path>
            </a:pathLst>
          </a:custGeom>
        </p:spPr>
        <p:style>
          <a:lnRef idx="0">
            <a:schemeClr val="dk1">
              <a:tint val="60000"/>
              <a:hueOff val="0"/>
              <a:satOff val="0"/>
              <a:lumOff val="0"/>
              <a:alphaOff val="0"/>
            </a:schemeClr>
          </a:lnRef>
          <a:fillRef idx="1">
            <a:schemeClr val="dk1">
              <a:tint val="60000"/>
              <a:hueOff val="0"/>
              <a:satOff val="0"/>
              <a:lumOff val="0"/>
              <a:alphaOff val="0"/>
            </a:schemeClr>
          </a:fillRef>
          <a:effectRef idx="0">
            <a:schemeClr val="dk1">
              <a:tint val="60000"/>
              <a:hueOff val="0"/>
              <a:satOff val="0"/>
              <a:lumOff val="0"/>
              <a:alphaOff val="0"/>
            </a:schemeClr>
          </a:effectRef>
          <a:fontRef idx="minor">
            <a:schemeClr val="dk1">
              <a:hueOff val="0"/>
              <a:satOff val="0"/>
              <a:lumOff val="0"/>
              <a:alphaOff val="0"/>
            </a:schemeClr>
          </a:fontRef>
        </p:style>
        <p:txBody>
          <a:bodyPr spcFirstLastPara="0" vert="horz" wrap="square" lIns="0" tIns="68838" rIns="88268" bIns="68838" numCol="1" spcCol="1270" anchor="ctr" anchorCtr="0">
            <a:noAutofit/>
          </a:bodyPr>
          <a:lstStyle/>
          <a:p>
            <a:pPr lvl="0" algn="ctr" defTabSz="666750">
              <a:lnSpc>
                <a:spcPct val="90000"/>
              </a:lnSpc>
              <a:spcBef>
                <a:spcPct val="0"/>
              </a:spcBef>
              <a:spcAft>
                <a:spcPct val="35000"/>
              </a:spcAft>
            </a:pPr>
            <a:endParaRPr lang="en-US" sz="1100" kern="1200" dirty="0"/>
          </a:p>
        </p:txBody>
      </p:sp>
      <p:sp>
        <p:nvSpPr>
          <p:cNvPr id="26" name="Freeform 25"/>
          <p:cNvSpPr/>
          <p:nvPr/>
        </p:nvSpPr>
        <p:spPr>
          <a:xfrm>
            <a:off x="7534464" y="3894077"/>
            <a:ext cx="422538" cy="523024"/>
          </a:xfrm>
          <a:custGeom>
            <a:avLst/>
            <a:gdLst>
              <a:gd name="connsiteX0" fmla="*/ 0 w 294228"/>
              <a:gd name="connsiteY0" fmla="*/ 68838 h 344192"/>
              <a:gd name="connsiteX1" fmla="*/ 147114 w 294228"/>
              <a:gd name="connsiteY1" fmla="*/ 68838 h 344192"/>
              <a:gd name="connsiteX2" fmla="*/ 147114 w 294228"/>
              <a:gd name="connsiteY2" fmla="*/ 0 h 344192"/>
              <a:gd name="connsiteX3" fmla="*/ 294228 w 294228"/>
              <a:gd name="connsiteY3" fmla="*/ 172096 h 344192"/>
              <a:gd name="connsiteX4" fmla="*/ 147114 w 294228"/>
              <a:gd name="connsiteY4" fmla="*/ 344192 h 344192"/>
              <a:gd name="connsiteX5" fmla="*/ 147114 w 294228"/>
              <a:gd name="connsiteY5" fmla="*/ 275354 h 344192"/>
              <a:gd name="connsiteX6" fmla="*/ 0 w 294228"/>
              <a:gd name="connsiteY6" fmla="*/ 275354 h 344192"/>
              <a:gd name="connsiteX7" fmla="*/ 0 w 294228"/>
              <a:gd name="connsiteY7" fmla="*/ 68838 h 344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4228" h="344192">
                <a:moveTo>
                  <a:pt x="0" y="68838"/>
                </a:moveTo>
                <a:lnTo>
                  <a:pt x="147114" y="68838"/>
                </a:lnTo>
                <a:lnTo>
                  <a:pt x="147114" y="0"/>
                </a:lnTo>
                <a:lnTo>
                  <a:pt x="294228" y="172096"/>
                </a:lnTo>
                <a:lnTo>
                  <a:pt x="147114" y="344192"/>
                </a:lnTo>
                <a:lnTo>
                  <a:pt x="147114" y="275354"/>
                </a:lnTo>
                <a:lnTo>
                  <a:pt x="0" y="275354"/>
                </a:lnTo>
                <a:lnTo>
                  <a:pt x="0" y="68838"/>
                </a:lnTo>
                <a:close/>
              </a:path>
            </a:pathLst>
          </a:custGeom>
        </p:spPr>
        <p:style>
          <a:lnRef idx="0">
            <a:schemeClr val="dk1">
              <a:tint val="60000"/>
              <a:hueOff val="0"/>
              <a:satOff val="0"/>
              <a:lumOff val="0"/>
              <a:alphaOff val="0"/>
            </a:schemeClr>
          </a:lnRef>
          <a:fillRef idx="1">
            <a:schemeClr val="dk1">
              <a:tint val="60000"/>
              <a:hueOff val="0"/>
              <a:satOff val="0"/>
              <a:lumOff val="0"/>
              <a:alphaOff val="0"/>
            </a:schemeClr>
          </a:fillRef>
          <a:effectRef idx="0">
            <a:schemeClr val="dk1">
              <a:tint val="60000"/>
              <a:hueOff val="0"/>
              <a:satOff val="0"/>
              <a:lumOff val="0"/>
              <a:alphaOff val="0"/>
            </a:schemeClr>
          </a:effectRef>
          <a:fontRef idx="minor">
            <a:schemeClr val="dk1">
              <a:hueOff val="0"/>
              <a:satOff val="0"/>
              <a:lumOff val="0"/>
              <a:alphaOff val="0"/>
            </a:schemeClr>
          </a:fontRef>
        </p:style>
        <p:txBody>
          <a:bodyPr spcFirstLastPara="0" vert="horz" wrap="square" lIns="0" tIns="68838" rIns="88268" bIns="68838" numCol="1" spcCol="1270" anchor="ctr" anchorCtr="0">
            <a:noAutofit/>
          </a:bodyPr>
          <a:lstStyle/>
          <a:p>
            <a:pPr lvl="0" algn="ctr" defTabSz="666750">
              <a:lnSpc>
                <a:spcPct val="90000"/>
              </a:lnSpc>
              <a:spcBef>
                <a:spcPct val="0"/>
              </a:spcBef>
              <a:spcAft>
                <a:spcPct val="35000"/>
              </a:spcAft>
            </a:pPr>
            <a:endParaRPr lang="en-US" sz="1100" kern="1200" dirty="0"/>
          </a:p>
        </p:txBody>
      </p:sp>
      <p:pic>
        <p:nvPicPr>
          <p:cNvPr id="27" name="Picture 41" descr="Scale"/>
          <p:cNvPicPr>
            <a:picLocks noChangeAspect="1" noChangeArrowheads="1"/>
          </p:cNvPicPr>
          <p:nvPr/>
        </p:nvPicPr>
        <p:blipFill>
          <a:blip r:embed="rId4">
            <a:duotone>
              <a:prstClr val="black"/>
              <a:schemeClr val="accent1">
                <a:tint val="45000"/>
                <a:satMod val="400000"/>
              </a:schemeClr>
            </a:duotone>
            <a:extLst>
              <a:ext uri="{28A0092B-C50C-407E-A947-70E740481C1C}">
                <a14:useLocalDpi xmlns="" xmlns:a14="http://schemas.microsoft.com/office/drawing/2010/main" val="0"/>
              </a:ext>
            </a:extLst>
          </a:blip>
          <a:srcRect/>
          <a:stretch>
            <a:fillRect/>
          </a:stretch>
        </p:blipFill>
        <p:spPr bwMode="auto">
          <a:xfrm>
            <a:off x="8140294" y="3643901"/>
            <a:ext cx="821843" cy="9246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9" name="Picture 4"/>
          <p:cNvPicPr>
            <a:picLocks noChangeAspect="1" noChangeArrowheads="1"/>
          </p:cNvPicPr>
          <p:nvPr/>
        </p:nvPicPr>
        <p:blipFill>
          <a:blip r:embed="rId7">
            <a:extLst>
              <a:ext uri="{28A0092B-C50C-407E-A947-70E740481C1C}">
                <a14:useLocalDpi xmlns="" xmlns:a14="http://schemas.microsoft.com/office/drawing/2010/main" val="0"/>
              </a:ext>
            </a:extLst>
          </a:blip>
          <a:srcRect l="66251" t="39844" r="13750" b="39063"/>
          <a:stretch>
            <a:fillRect/>
          </a:stretch>
        </p:blipFill>
        <p:spPr bwMode="auto">
          <a:xfrm>
            <a:off x="8276620" y="3906748"/>
            <a:ext cx="463020" cy="39067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0" name="Rectangle 29"/>
          <p:cNvSpPr/>
          <p:nvPr/>
        </p:nvSpPr>
        <p:spPr>
          <a:xfrm>
            <a:off x="1583999" y="4692469"/>
            <a:ext cx="1998494" cy="507831"/>
          </a:xfrm>
          <a:prstGeom prst="rect">
            <a:avLst/>
          </a:prstGeom>
        </p:spPr>
        <p:txBody>
          <a:bodyPr wrap="square">
            <a:spAutoFit/>
          </a:bodyPr>
          <a:lstStyle/>
          <a:p>
            <a:pPr marL="93663" indent="-93663" algn="ctr">
              <a:buFont typeface="Arial" pitchFamily="34" charset="0"/>
              <a:buChar char="•"/>
              <a:tabLst>
                <a:tab pos="177800" algn="l"/>
              </a:tabLst>
            </a:pPr>
            <a:r>
              <a:rPr lang="en-US" sz="900" b="1" dirty="0">
                <a:latin typeface="Verdana" pitchFamily="34" charset="0"/>
                <a:ea typeface="Verdana" pitchFamily="34" charset="0"/>
                <a:cs typeface="Verdana" pitchFamily="34" charset="0"/>
              </a:rPr>
              <a:t>Semantic Interoperability </a:t>
            </a:r>
            <a:r>
              <a:rPr lang="en-US" sz="900" b="1" dirty="0" smtClean="0">
                <a:latin typeface="Verdana" pitchFamily="34" charset="0"/>
                <a:ea typeface="Verdana" pitchFamily="34" charset="0"/>
                <a:cs typeface="Verdana" pitchFamily="34" charset="0"/>
              </a:rPr>
              <a:t> AND </a:t>
            </a:r>
          </a:p>
          <a:p>
            <a:pPr marL="93663" indent="-93663" algn="ctr">
              <a:buFont typeface="Arial" pitchFamily="34" charset="0"/>
              <a:buChar char="•"/>
              <a:tabLst>
                <a:tab pos="177800" algn="l"/>
              </a:tabLst>
            </a:pPr>
            <a:r>
              <a:rPr lang="en-US" sz="900" b="1" dirty="0" smtClean="0">
                <a:latin typeface="Verdana" pitchFamily="34" charset="0"/>
                <a:ea typeface="Verdana" pitchFamily="34" charset="0"/>
                <a:cs typeface="Verdana" pitchFamily="34" charset="0"/>
              </a:rPr>
              <a:t>Syntactic Interoperability </a:t>
            </a:r>
            <a:endParaRPr lang="en-US" sz="900" b="1" dirty="0">
              <a:latin typeface="Verdana" pitchFamily="34" charset="0"/>
              <a:ea typeface="Verdana" pitchFamily="34" charset="0"/>
              <a:cs typeface="Verdana" pitchFamily="34" charset="0"/>
            </a:endParaRPr>
          </a:p>
        </p:txBody>
      </p:sp>
      <p:pic>
        <p:nvPicPr>
          <p:cNvPr id="33794" name="Picture 2"/>
          <p:cNvPicPr>
            <a:picLocks noChangeAspect="1" noChangeArrowheads="1"/>
          </p:cNvPicPr>
          <p:nvPr/>
        </p:nvPicPr>
        <p:blipFill>
          <a:blip r:embed="rId8"/>
          <a:srcRect/>
          <a:stretch>
            <a:fillRect/>
          </a:stretch>
        </p:blipFill>
        <p:spPr bwMode="auto">
          <a:xfrm>
            <a:off x="698341" y="5512777"/>
            <a:ext cx="7285037" cy="1085850"/>
          </a:xfrm>
          <a:prstGeom prst="rect">
            <a:avLst/>
          </a:prstGeom>
          <a:noFill/>
          <a:ln w="9525">
            <a:noFill/>
            <a:miter lim="800000"/>
            <a:headEnd/>
            <a:tailEnd/>
          </a:ln>
        </p:spPr>
      </p:pic>
    </p:spTree>
    <p:extLst>
      <p:ext uri="{BB962C8B-B14F-4D97-AF65-F5344CB8AC3E}">
        <p14:creationId xmlns="" xmlns:p14="http://schemas.microsoft.com/office/powerpoint/2010/main" val="8992073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1451" y="5648001"/>
            <a:ext cx="990600" cy="365125"/>
          </a:xfrm>
        </p:spPr>
        <p:txBody>
          <a:bodyPr/>
          <a:lstStyle/>
          <a:p>
            <a:pPr>
              <a:defRPr/>
            </a:pPr>
            <a:r>
              <a:rPr lang="en-US" dirty="0" smtClean="0"/>
              <a:t>=</a:t>
            </a:r>
            <a:endParaRPr lang="en-US" dirty="0"/>
          </a:p>
        </p:txBody>
      </p:sp>
      <p:sp>
        <p:nvSpPr>
          <p:cNvPr id="6" name="Slide Number Placeholder 3"/>
          <p:cNvSpPr txBox="1">
            <a:spLocks/>
          </p:cNvSpPr>
          <p:nvPr/>
        </p:nvSpPr>
        <p:spPr bwMode="auto">
          <a:xfrm>
            <a:off x="7267211" y="5951948"/>
            <a:ext cx="1447800" cy="304800"/>
          </a:xfrm>
          <a:prstGeom prst="rect">
            <a:avLst/>
          </a:prstGeom>
          <a:noFill/>
          <a:ln w="9525">
            <a:noFill/>
            <a:miter lim="800000"/>
            <a:headEnd/>
            <a:tailEnd/>
          </a:ln>
        </p:spPr>
        <p:txBody>
          <a:bodyPr/>
          <a:lstStyle/>
          <a:p>
            <a:fld id="{A643B981-1ACB-49A0-95D8-B0CC69A62358}" type="slidenum">
              <a:rPr lang="en-US">
                <a:solidFill>
                  <a:srgbClr val="FFFFFF"/>
                </a:solidFill>
                <a:cs typeface="Arial" charset="0"/>
              </a:rPr>
              <a:pPr/>
              <a:t>9</a:t>
            </a:fld>
            <a:endParaRPr lang="en-US" dirty="0">
              <a:solidFill>
                <a:srgbClr val="FFFFFF"/>
              </a:solidFill>
              <a:cs typeface="Arial" charset="0"/>
            </a:endParaRPr>
          </a:p>
        </p:txBody>
      </p:sp>
      <p:sp>
        <p:nvSpPr>
          <p:cNvPr id="7" name="Oval 6"/>
          <p:cNvSpPr/>
          <p:nvPr/>
        </p:nvSpPr>
        <p:spPr>
          <a:xfrm>
            <a:off x="995174" y="2542269"/>
            <a:ext cx="158044" cy="180622"/>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ectangle 7"/>
          <p:cNvSpPr/>
          <p:nvPr/>
        </p:nvSpPr>
        <p:spPr>
          <a:xfrm>
            <a:off x="2169219" y="2406803"/>
            <a:ext cx="225778" cy="440267"/>
          </a:xfrm>
          <a:prstGeom prst="rect">
            <a:avLst/>
          </a:prstGeom>
          <a:solidFill>
            <a:schemeClr val="tx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ectangle 8"/>
          <p:cNvSpPr/>
          <p:nvPr/>
        </p:nvSpPr>
        <p:spPr>
          <a:xfrm>
            <a:off x="3365842" y="2474537"/>
            <a:ext cx="310445" cy="383822"/>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0" name="Straight Arrow Connector 9"/>
          <p:cNvCxnSpPr/>
          <p:nvPr/>
        </p:nvCxnSpPr>
        <p:spPr>
          <a:xfrm>
            <a:off x="1232241" y="2632580"/>
            <a:ext cx="846667" cy="1588"/>
          </a:xfrm>
          <a:prstGeom prst="straightConnector1">
            <a:avLst/>
          </a:prstGeom>
          <a:ln>
            <a:solidFill>
              <a:schemeClr val="tx1"/>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a:off x="2434518" y="2649512"/>
            <a:ext cx="846667" cy="1588"/>
          </a:xfrm>
          <a:prstGeom prst="straightConnector1">
            <a:avLst/>
          </a:prstGeom>
          <a:ln>
            <a:solidFill>
              <a:schemeClr val="accent2">
                <a:lumMod val="75000"/>
              </a:schemeClr>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12" name="Oval 11"/>
          <p:cNvSpPr/>
          <p:nvPr/>
        </p:nvSpPr>
        <p:spPr>
          <a:xfrm>
            <a:off x="989528" y="3304275"/>
            <a:ext cx="158044" cy="180622"/>
          </a:xfrm>
          <a:prstGeom prst="ellipse">
            <a:avLst/>
          </a:prstGeom>
          <a:solidFill>
            <a:schemeClr val="tx2"/>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Rectangle 12"/>
          <p:cNvSpPr/>
          <p:nvPr/>
        </p:nvSpPr>
        <p:spPr>
          <a:xfrm>
            <a:off x="2163573" y="3168809"/>
            <a:ext cx="225778" cy="44026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Rectangle 13"/>
          <p:cNvSpPr/>
          <p:nvPr/>
        </p:nvSpPr>
        <p:spPr>
          <a:xfrm>
            <a:off x="3360196" y="3236543"/>
            <a:ext cx="310445" cy="383822"/>
          </a:xfrm>
          <a:prstGeom prst="rect">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5" name="Straight Arrow Connector 14"/>
          <p:cNvCxnSpPr/>
          <p:nvPr/>
        </p:nvCxnSpPr>
        <p:spPr>
          <a:xfrm>
            <a:off x="1226595" y="3394586"/>
            <a:ext cx="846667" cy="1588"/>
          </a:xfrm>
          <a:prstGeom prst="straightConnector1">
            <a:avLst/>
          </a:prstGeom>
          <a:ln>
            <a:solidFill>
              <a:srgbClr val="FF0000"/>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2428872" y="3411518"/>
            <a:ext cx="846667" cy="1588"/>
          </a:xfrm>
          <a:prstGeom prst="straightConnector1">
            <a:avLst/>
          </a:prstGeom>
          <a:ln>
            <a:solidFill>
              <a:srgbClr val="00B050"/>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17" name="Oval 16"/>
          <p:cNvSpPr/>
          <p:nvPr/>
        </p:nvSpPr>
        <p:spPr>
          <a:xfrm>
            <a:off x="989528" y="4026771"/>
            <a:ext cx="158044" cy="180622"/>
          </a:xfrm>
          <a:prstGeom prst="ellipse">
            <a:avLst/>
          </a:prstGeom>
          <a:solidFill>
            <a:schemeClr val="accent3">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Rectangle 17"/>
          <p:cNvSpPr/>
          <p:nvPr/>
        </p:nvSpPr>
        <p:spPr>
          <a:xfrm>
            <a:off x="2163573" y="3891305"/>
            <a:ext cx="225778" cy="440267"/>
          </a:xfrm>
          <a:prstGeom prst="rect">
            <a:avLst/>
          </a:prstGeom>
          <a:solidFill>
            <a:schemeClr val="bg2">
              <a:lumMod val="2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9" name="Rectangle 18"/>
          <p:cNvSpPr/>
          <p:nvPr/>
        </p:nvSpPr>
        <p:spPr>
          <a:xfrm>
            <a:off x="3360196" y="3959039"/>
            <a:ext cx="310445" cy="383822"/>
          </a:xfrm>
          <a:prstGeom prst="rect">
            <a:avLst/>
          </a:prstGeom>
          <a:solidFill>
            <a:schemeClr val="accent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20" name="Straight Arrow Connector 19"/>
          <p:cNvCxnSpPr/>
          <p:nvPr/>
        </p:nvCxnSpPr>
        <p:spPr>
          <a:xfrm>
            <a:off x="1226595" y="4117082"/>
            <a:ext cx="846667" cy="1588"/>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a:off x="2428872" y="4134014"/>
            <a:ext cx="846667" cy="1588"/>
          </a:xfrm>
          <a:prstGeom prst="straightConnector1">
            <a:avLst/>
          </a:prstGeom>
          <a:ln>
            <a:solidFill>
              <a:srgbClr val="002060"/>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22" name="TextBox 21"/>
          <p:cNvSpPr txBox="1"/>
          <p:nvPr/>
        </p:nvSpPr>
        <p:spPr>
          <a:xfrm>
            <a:off x="633929" y="2135867"/>
            <a:ext cx="752129" cy="307777"/>
          </a:xfrm>
          <a:prstGeom prst="rect">
            <a:avLst/>
          </a:prstGeom>
          <a:noFill/>
        </p:spPr>
        <p:txBody>
          <a:bodyPr wrap="none" rtlCol="0">
            <a:spAutoFit/>
          </a:bodyPr>
          <a:lstStyle/>
          <a:p>
            <a:r>
              <a:rPr lang="en-US" sz="1400" dirty="0" smtClean="0"/>
              <a:t>Sensor</a:t>
            </a:r>
            <a:endParaRPr lang="en-US" dirty="0"/>
          </a:p>
        </p:txBody>
      </p:sp>
      <p:sp>
        <p:nvSpPr>
          <p:cNvPr id="23" name="TextBox 22"/>
          <p:cNvSpPr txBox="1"/>
          <p:nvPr/>
        </p:nvSpPr>
        <p:spPr>
          <a:xfrm>
            <a:off x="1734605" y="2051198"/>
            <a:ext cx="891591" cy="307777"/>
          </a:xfrm>
          <a:prstGeom prst="rect">
            <a:avLst/>
          </a:prstGeom>
          <a:noFill/>
        </p:spPr>
        <p:txBody>
          <a:bodyPr wrap="none" rtlCol="0">
            <a:spAutoFit/>
          </a:bodyPr>
          <a:lstStyle/>
          <a:p>
            <a:r>
              <a:rPr lang="en-US" sz="1400" dirty="0" smtClean="0"/>
              <a:t>Gateway</a:t>
            </a:r>
            <a:endParaRPr lang="en-US" dirty="0"/>
          </a:p>
        </p:txBody>
      </p:sp>
      <p:sp>
        <p:nvSpPr>
          <p:cNvPr id="24" name="TextBox 23"/>
          <p:cNvSpPr txBox="1"/>
          <p:nvPr/>
        </p:nvSpPr>
        <p:spPr>
          <a:xfrm>
            <a:off x="2778836" y="1853639"/>
            <a:ext cx="1467539" cy="523220"/>
          </a:xfrm>
          <a:prstGeom prst="rect">
            <a:avLst/>
          </a:prstGeom>
          <a:noFill/>
        </p:spPr>
        <p:txBody>
          <a:bodyPr wrap="square" rtlCol="0">
            <a:spAutoFit/>
          </a:bodyPr>
          <a:lstStyle/>
          <a:p>
            <a:pPr algn="ctr"/>
            <a:r>
              <a:rPr lang="en-US" sz="1400" dirty="0" smtClean="0"/>
              <a:t>Electronic Health Record</a:t>
            </a:r>
            <a:endParaRPr lang="en-US" sz="1400" dirty="0"/>
          </a:p>
        </p:txBody>
      </p:sp>
      <p:sp>
        <p:nvSpPr>
          <p:cNvPr id="25" name="Oval 24"/>
          <p:cNvSpPr/>
          <p:nvPr/>
        </p:nvSpPr>
        <p:spPr>
          <a:xfrm>
            <a:off x="5291958" y="2561998"/>
            <a:ext cx="158044" cy="180622"/>
          </a:xfrm>
          <a:prstGeom prst="ellipse">
            <a:avLst/>
          </a:prstGeom>
          <a:solidFill>
            <a:schemeClr val="accent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6" name="Rectangle 25"/>
          <p:cNvSpPr/>
          <p:nvPr/>
        </p:nvSpPr>
        <p:spPr>
          <a:xfrm>
            <a:off x="6497439" y="2426532"/>
            <a:ext cx="225778" cy="44026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27" name="Straight Arrow Connector 26"/>
          <p:cNvCxnSpPr/>
          <p:nvPr/>
        </p:nvCxnSpPr>
        <p:spPr>
          <a:xfrm>
            <a:off x="5529025" y="2652309"/>
            <a:ext cx="846667" cy="1588"/>
          </a:xfrm>
          <a:prstGeom prst="straightConnector1">
            <a:avLst/>
          </a:prstGeom>
          <a:ln>
            <a:solidFill>
              <a:schemeClr val="tx1"/>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28" name="Straight Arrow Connector 27"/>
          <p:cNvCxnSpPr/>
          <p:nvPr/>
        </p:nvCxnSpPr>
        <p:spPr>
          <a:xfrm>
            <a:off x="6731302" y="2669241"/>
            <a:ext cx="846667" cy="1588"/>
          </a:xfrm>
          <a:prstGeom prst="straightConnector1">
            <a:avLst/>
          </a:prstGeom>
          <a:ln>
            <a:solidFill>
              <a:schemeClr val="accent2">
                <a:lumMod val="75000"/>
              </a:schemeClr>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29" name="Rectangle 28"/>
          <p:cNvSpPr/>
          <p:nvPr/>
        </p:nvSpPr>
        <p:spPr>
          <a:xfrm>
            <a:off x="7656980" y="2488620"/>
            <a:ext cx="310445" cy="383822"/>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0" name="Oval 29"/>
          <p:cNvSpPr/>
          <p:nvPr/>
        </p:nvSpPr>
        <p:spPr>
          <a:xfrm>
            <a:off x="5275023" y="2262838"/>
            <a:ext cx="158044" cy="180622"/>
          </a:xfrm>
          <a:prstGeom prst="ellipse">
            <a:avLst/>
          </a:prstGeom>
          <a:solidFill>
            <a:schemeClr val="tx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1" name="Oval 30"/>
          <p:cNvSpPr/>
          <p:nvPr/>
        </p:nvSpPr>
        <p:spPr>
          <a:xfrm>
            <a:off x="5297601" y="2883733"/>
            <a:ext cx="158044" cy="180622"/>
          </a:xfrm>
          <a:prstGeom prst="ellipse">
            <a:avLst/>
          </a:prstGeom>
          <a:solidFill>
            <a:schemeClr val="accent6">
              <a:lumMod val="75000"/>
            </a:schemeClr>
          </a:solidFill>
          <a:ln>
            <a:solidFill>
              <a:schemeClr val="tx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32" name="Straight Arrow Connector 31"/>
          <p:cNvCxnSpPr/>
          <p:nvPr/>
        </p:nvCxnSpPr>
        <p:spPr>
          <a:xfrm flipV="1">
            <a:off x="5529025" y="2806298"/>
            <a:ext cx="852310" cy="167746"/>
          </a:xfrm>
          <a:prstGeom prst="straightConnector1">
            <a:avLst/>
          </a:prstGeom>
          <a:ln>
            <a:solidFill>
              <a:schemeClr val="tx1"/>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33" name="Straight Arrow Connector 32"/>
          <p:cNvCxnSpPr/>
          <p:nvPr/>
        </p:nvCxnSpPr>
        <p:spPr>
          <a:xfrm>
            <a:off x="5517738" y="2426532"/>
            <a:ext cx="857954" cy="62088"/>
          </a:xfrm>
          <a:prstGeom prst="straightConnector1">
            <a:avLst/>
          </a:prstGeom>
          <a:ln>
            <a:solidFill>
              <a:schemeClr val="tx1"/>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34" name="Rectangle 33"/>
          <p:cNvSpPr/>
          <p:nvPr/>
        </p:nvSpPr>
        <p:spPr>
          <a:xfrm>
            <a:off x="6494224" y="3425607"/>
            <a:ext cx="225778" cy="44026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35" name="Straight Arrow Connector 34"/>
          <p:cNvCxnSpPr/>
          <p:nvPr/>
        </p:nvCxnSpPr>
        <p:spPr>
          <a:xfrm>
            <a:off x="5557246" y="3651384"/>
            <a:ext cx="846667" cy="1588"/>
          </a:xfrm>
          <a:prstGeom prst="straightConnector1">
            <a:avLst/>
          </a:prstGeom>
          <a:ln>
            <a:solidFill>
              <a:schemeClr val="tx1"/>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p:nvPr/>
        </p:nvCxnSpPr>
        <p:spPr>
          <a:xfrm>
            <a:off x="6759523" y="3668316"/>
            <a:ext cx="846667" cy="1588"/>
          </a:xfrm>
          <a:prstGeom prst="straightConnector1">
            <a:avLst/>
          </a:prstGeom>
          <a:ln>
            <a:solidFill>
              <a:schemeClr val="accent2">
                <a:lumMod val="75000"/>
              </a:schemeClr>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37" name="Rectangle 36"/>
          <p:cNvSpPr/>
          <p:nvPr/>
        </p:nvSpPr>
        <p:spPr>
          <a:xfrm>
            <a:off x="7685201" y="3487695"/>
            <a:ext cx="310445" cy="383822"/>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38" name="Straight Arrow Connector 37"/>
          <p:cNvCxnSpPr/>
          <p:nvPr/>
        </p:nvCxnSpPr>
        <p:spPr>
          <a:xfrm flipV="1">
            <a:off x="5557246" y="3805373"/>
            <a:ext cx="852310" cy="167746"/>
          </a:xfrm>
          <a:prstGeom prst="straightConnector1">
            <a:avLst/>
          </a:prstGeom>
          <a:ln>
            <a:solidFill>
              <a:schemeClr val="tx1"/>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39" name="Straight Arrow Connector 38"/>
          <p:cNvCxnSpPr/>
          <p:nvPr/>
        </p:nvCxnSpPr>
        <p:spPr>
          <a:xfrm>
            <a:off x="5545959" y="3425607"/>
            <a:ext cx="857954" cy="62088"/>
          </a:xfrm>
          <a:prstGeom prst="straightConnector1">
            <a:avLst/>
          </a:prstGeom>
          <a:ln>
            <a:solidFill>
              <a:schemeClr val="tx1"/>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40" name="Rectangle 39"/>
          <p:cNvSpPr/>
          <p:nvPr/>
        </p:nvSpPr>
        <p:spPr>
          <a:xfrm>
            <a:off x="6573639" y="4447260"/>
            <a:ext cx="225778" cy="44026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41" name="Straight Arrow Connector 40"/>
          <p:cNvCxnSpPr/>
          <p:nvPr/>
        </p:nvCxnSpPr>
        <p:spPr>
          <a:xfrm>
            <a:off x="5608045" y="4673037"/>
            <a:ext cx="846667" cy="1588"/>
          </a:xfrm>
          <a:prstGeom prst="straightConnector1">
            <a:avLst/>
          </a:prstGeom>
          <a:ln>
            <a:solidFill>
              <a:schemeClr val="tx1"/>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42" name="Straight Arrow Connector 41"/>
          <p:cNvCxnSpPr/>
          <p:nvPr/>
        </p:nvCxnSpPr>
        <p:spPr>
          <a:xfrm>
            <a:off x="6810322" y="4689969"/>
            <a:ext cx="846667" cy="1588"/>
          </a:xfrm>
          <a:prstGeom prst="straightConnector1">
            <a:avLst/>
          </a:prstGeom>
          <a:ln>
            <a:solidFill>
              <a:schemeClr val="accent2">
                <a:lumMod val="75000"/>
              </a:schemeClr>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43" name="Rectangle 42"/>
          <p:cNvSpPr/>
          <p:nvPr/>
        </p:nvSpPr>
        <p:spPr>
          <a:xfrm>
            <a:off x="7736000" y="4509348"/>
            <a:ext cx="310445" cy="383822"/>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44" name="Straight Arrow Connector 43"/>
          <p:cNvCxnSpPr/>
          <p:nvPr/>
        </p:nvCxnSpPr>
        <p:spPr>
          <a:xfrm flipV="1">
            <a:off x="5608045" y="4827026"/>
            <a:ext cx="852310" cy="167746"/>
          </a:xfrm>
          <a:prstGeom prst="straightConnector1">
            <a:avLst/>
          </a:prstGeom>
          <a:ln>
            <a:solidFill>
              <a:schemeClr val="tx1"/>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45" name="Straight Arrow Connector 44"/>
          <p:cNvCxnSpPr/>
          <p:nvPr/>
        </p:nvCxnSpPr>
        <p:spPr>
          <a:xfrm>
            <a:off x="5596758" y="4447260"/>
            <a:ext cx="857954" cy="62088"/>
          </a:xfrm>
          <a:prstGeom prst="straightConnector1">
            <a:avLst/>
          </a:prstGeom>
          <a:ln>
            <a:solidFill>
              <a:schemeClr val="tx1"/>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47" name="TextBox 46"/>
          <p:cNvSpPr txBox="1"/>
          <p:nvPr/>
        </p:nvSpPr>
        <p:spPr>
          <a:xfrm>
            <a:off x="1289616" y="2596805"/>
            <a:ext cx="873957" cy="430887"/>
          </a:xfrm>
          <a:prstGeom prst="rect">
            <a:avLst/>
          </a:prstGeom>
          <a:noFill/>
        </p:spPr>
        <p:txBody>
          <a:bodyPr wrap="none" rtlCol="0">
            <a:spAutoFit/>
          </a:bodyPr>
          <a:lstStyle/>
          <a:p>
            <a:pPr algn="ctr"/>
            <a:r>
              <a:rPr lang="en-US" sz="1100" dirty="0" smtClean="0"/>
              <a:t>Proprietary</a:t>
            </a:r>
          </a:p>
          <a:p>
            <a:pPr algn="ctr"/>
            <a:r>
              <a:rPr lang="en-US" sz="1100" dirty="0" smtClean="0"/>
              <a:t>Radio</a:t>
            </a:r>
            <a:endParaRPr lang="en-US" dirty="0"/>
          </a:p>
        </p:txBody>
      </p:sp>
      <p:sp>
        <p:nvSpPr>
          <p:cNvPr id="48" name="TextBox 47"/>
          <p:cNvSpPr txBox="1"/>
          <p:nvPr/>
        </p:nvSpPr>
        <p:spPr>
          <a:xfrm>
            <a:off x="2395007" y="3896945"/>
            <a:ext cx="873957" cy="261610"/>
          </a:xfrm>
          <a:prstGeom prst="rect">
            <a:avLst/>
          </a:prstGeom>
          <a:noFill/>
        </p:spPr>
        <p:txBody>
          <a:bodyPr wrap="none" rtlCol="0">
            <a:spAutoFit/>
          </a:bodyPr>
          <a:lstStyle/>
          <a:p>
            <a:r>
              <a:rPr lang="en-US" sz="1100" dirty="0" smtClean="0"/>
              <a:t>Proprietary</a:t>
            </a:r>
            <a:endParaRPr lang="en-US" dirty="0"/>
          </a:p>
        </p:txBody>
      </p:sp>
      <p:sp>
        <p:nvSpPr>
          <p:cNvPr id="49" name="TextBox 48"/>
          <p:cNvSpPr txBox="1"/>
          <p:nvPr/>
        </p:nvSpPr>
        <p:spPr>
          <a:xfrm>
            <a:off x="2457095" y="3157514"/>
            <a:ext cx="873957" cy="261610"/>
          </a:xfrm>
          <a:prstGeom prst="rect">
            <a:avLst/>
          </a:prstGeom>
          <a:noFill/>
        </p:spPr>
        <p:txBody>
          <a:bodyPr wrap="none" rtlCol="0">
            <a:spAutoFit/>
          </a:bodyPr>
          <a:lstStyle/>
          <a:p>
            <a:r>
              <a:rPr lang="en-US" sz="1100" dirty="0" smtClean="0"/>
              <a:t>Proprietary</a:t>
            </a:r>
            <a:endParaRPr lang="en-US" dirty="0"/>
          </a:p>
        </p:txBody>
      </p:sp>
      <p:sp>
        <p:nvSpPr>
          <p:cNvPr id="50" name="TextBox 49"/>
          <p:cNvSpPr txBox="1"/>
          <p:nvPr/>
        </p:nvSpPr>
        <p:spPr>
          <a:xfrm>
            <a:off x="2462738" y="2372927"/>
            <a:ext cx="873957" cy="261610"/>
          </a:xfrm>
          <a:prstGeom prst="rect">
            <a:avLst/>
          </a:prstGeom>
          <a:noFill/>
        </p:spPr>
        <p:txBody>
          <a:bodyPr wrap="none" rtlCol="0">
            <a:spAutoFit/>
          </a:bodyPr>
          <a:lstStyle/>
          <a:p>
            <a:r>
              <a:rPr lang="en-US" sz="1100" dirty="0" smtClean="0"/>
              <a:t>Proprietary</a:t>
            </a:r>
            <a:endParaRPr lang="en-US" dirty="0"/>
          </a:p>
        </p:txBody>
      </p:sp>
      <p:cxnSp>
        <p:nvCxnSpPr>
          <p:cNvPr id="51" name="Straight Arrow Connector 50"/>
          <p:cNvCxnSpPr/>
          <p:nvPr/>
        </p:nvCxnSpPr>
        <p:spPr>
          <a:xfrm rot="5400000">
            <a:off x="7521531" y="3188533"/>
            <a:ext cx="620894" cy="1588"/>
          </a:xfrm>
          <a:prstGeom prst="straightConnector1">
            <a:avLst/>
          </a:prstGeom>
          <a:ln>
            <a:solidFill>
              <a:schemeClr val="accent2">
                <a:lumMod val="75000"/>
              </a:schemeClr>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52" name="Straight Arrow Connector 51"/>
          <p:cNvCxnSpPr/>
          <p:nvPr/>
        </p:nvCxnSpPr>
        <p:spPr>
          <a:xfrm rot="5400000">
            <a:off x="7549752" y="4176319"/>
            <a:ext cx="620894" cy="1588"/>
          </a:xfrm>
          <a:prstGeom prst="straightConnector1">
            <a:avLst/>
          </a:prstGeom>
          <a:ln>
            <a:solidFill>
              <a:schemeClr val="accent2">
                <a:lumMod val="75000"/>
              </a:schemeClr>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53" name="TextBox 52"/>
          <p:cNvSpPr txBox="1"/>
          <p:nvPr/>
        </p:nvSpPr>
        <p:spPr>
          <a:xfrm>
            <a:off x="1232243" y="3388943"/>
            <a:ext cx="873957" cy="430887"/>
          </a:xfrm>
          <a:prstGeom prst="rect">
            <a:avLst/>
          </a:prstGeom>
          <a:noFill/>
        </p:spPr>
        <p:txBody>
          <a:bodyPr wrap="none" rtlCol="0">
            <a:spAutoFit/>
          </a:bodyPr>
          <a:lstStyle/>
          <a:p>
            <a:pPr algn="ctr"/>
            <a:r>
              <a:rPr lang="en-US" sz="1100" dirty="0" smtClean="0"/>
              <a:t>Proprietary</a:t>
            </a:r>
          </a:p>
          <a:p>
            <a:pPr algn="ctr"/>
            <a:r>
              <a:rPr lang="en-US" sz="1100" dirty="0" smtClean="0"/>
              <a:t>Radio</a:t>
            </a:r>
            <a:endParaRPr lang="en-US" dirty="0"/>
          </a:p>
        </p:txBody>
      </p:sp>
      <p:sp>
        <p:nvSpPr>
          <p:cNvPr id="54" name="TextBox 53"/>
          <p:cNvSpPr txBox="1"/>
          <p:nvPr/>
        </p:nvSpPr>
        <p:spPr>
          <a:xfrm>
            <a:off x="5596388" y="2037060"/>
            <a:ext cx="750526" cy="430887"/>
          </a:xfrm>
          <a:prstGeom prst="rect">
            <a:avLst/>
          </a:prstGeom>
          <a:noFill/>
        </p:spPr>
        <p:txBody>
          <a:bodyPr wrap="none" rtlCol="0">
            <a:spAutoFit/>
          </a:bodyPr>
          <a:lstStyle/>
          <a:p>
            <a:pPr algn="ctr"/>
            <a:r>
              <a:rPr lang="en-US" sz="1100" dirty="0" smtClean="0"/>
              <a:t>Continua</a:t>
            </a:r>
          </a:p>
          <a:p>
            <a:pPr algn="ctr"/>
            <a:r>
              <a:rPr lang="en-US" sz="1100" dirty="0" smtClean="0"/>
              <a:t>Radios</a:t>
            </a:r>
            <a:endParaRPr lang="en-US" dirty="0"/>
          </a:p>
        </p:txBody>
      </p:sp>
      <p:sp>
        <p:nvSpPr>
          <p:cNvPr id="55" name="TextBox 54"/>
          <p:cNvSpPr txBox="1"/>
          <p:nvPr/>
        </p:nvSpPr>
        <p:spPr>
          <a:xfrm>
            <a:off x="6780827" y="2300378"/>
            <a:ext cx="718466" cy="261610"/>
          </a:xfrm>
          <a:prstGeom prst="rect">
            <a:avLst/>
          </a:prstGeom>
          <a:noFill/>
        </p:spPr>
        <p:txBody>
          <a:bodyPr wrap="none" rtlCol="0">
            <a:spAutoFit/>
          </a:bodyPr>
          <a:lstStyle/>
          <a:p>
            <a:pPr algn="ctr"/>
            <a:r>
              <a:rPr lang="en-US" sz="1100" dirty="0" smtClean="0"/>
              <a:t>HL7/IHE</a:t>
            </a:r>
          </a:p>
        </p:txBody>
      </p:sp>
      <p:sp>
        <p:nvSpPr>
          <p:cNvPr id="56" name="Oval 55"/>
          <p:cNvSpPr/>
          <p:nvPr/>
        </p:nvSpPr>
        <p:spPr>
          <a:xfrm>
            <a:off x="5354046" y="3572362"/>
            <a:ext cx="158044" cy="180622"/>
          </a:xfrm>
          <a:prstGeom prst="ellipse">
            <a:avLst/>
          </a:prstGeom>
          <a:solidFill>
            <a:schemeClr val="accent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7" name="Oval 56"/>
          <p:cNvSpPr/>
          <p:nvPr/>
        </p:nvSpPr>
        <p:spPr>
          <a:xfrm>
            <a:off x="5337111" y="3273202"/>
            <a:ext cx="158044" cy="180622"/>
          </a:xfrm>
          <a:prstGeom prst="ellipse">
            <a:avLst/>
          </a:prstGeom>
          <a:solidFill>
            <a:schemeClr val="tx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8" name="Oval 57"/>
          <p:cNvSpPr/>
          <p:nvPr/>
        </p:nvSpPr>
        <p:spPr>
          <a:xfrm>
            <a:off x="5359689" y="3894097"/>
            <a:ext cx="158044" cy="180622"/>
          </a:xfrm>
          <a:prstGeom prst="ellipse">
            <a:avLst/>
          </a:prstGeom>
          <a:solidFill>
            <a:schemeClr val="accent6">
              <a:lumMod val="75000"/>
            </a:schemeClr>
          </a:solidFill>
          <a:ln>
            <a:solidFill>
              <a:schemeClr val="tx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9" name="Oval 58"/>
          <p:cNvSpPr/>
          <p:nvPr/>
        </p:nvSpPr>
        <p:spPr>
          <a:xfrm>
            <a:off x="5393556" y="4627882"/>
            <a:ext cx="158044" cy="180622"/>
          </a:xfrm>
          <a:prstGeom prst="ellipse">
            <a:avLst/>
          </a:prstGeom>
          <a:solidFill>
            <a:schemeClr val="accent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0" name="Oval 59"/>
          <p:cNvSpPr/>
          <p:nvPr/>
        </p:nvSpPr>
        <p:spPr>
          <a:xfrm>
            <a:off x="5376621" y="4328722"/>
            <a:ext cx="158044" cy="180622"/>
          </a:xfrm>
          <a:prstGeom prst="ellipse">
            <a:avLst/>
          </a:prstGeom>
          <a:solidFill>
            <a:schemeClr val="tx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1" name="Oval 60"/>
          <p:cNvSpPr/>
          <p:nvPr/>
        </p:nvSpPr>
        <p:spPr>
          <a:xfrm>
            <a:off x="5399199" y="4949617"/>
            <a:ext cx="158044" cy="180622"/>
          </a:xfrm>
          <a:prstGeom prst="ellipse">
            <a:avLst/>
          </a:prstGeom>
          <a:solidFill>
            <a:schemeClr val="accent6">
              <a:lumMod val="75000"/>
            </a:schemeClr>
          </a:solidFill>
          <a:ln>
            <a:solidFill>
              <a:schemeClr val="tx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2" name="Content Placeholder 2"/>
          <p:cNvSpPr txBox="1">
            <a:spLocks/>
          </p:cNvSpPr>
          <p:nvPr/>
        </p:nvSpPr>
        <p:spPr>
          <a:xfrm>
            <a:off x="200261" y="4615978"/>
            <a:ext cx="4587344" cy="2434151"/>
          </a:xfrm>
          <a:prstGeom prst="rect">
            <a:avLst/>
          </a:prstGeom>
        </p:spPr>
        <p:txBody>
          <a:bodyPr/>
          <a:lstStyle/>
          <a:p>
            <a:pPr marL="342900" indent="-342900" defTabSz="457200" eaLnBrk="0" hangingPunct="0">
              <a:spcBef>
                <a:spcPct val="20000"/>
              </a:spcBef>
              <a:buClr>
                <a:srgbClr val="D45C2B"/>
              </a:buClr>
              <a:buSzPct val="85000"/>
              <a:buBlip>
                <a:blip r:embed="rId3"/>
              </a:buBlip>
              <a:defRPr/>
            </a:pPr>
            <a:r>
              <a:rPr lang="en-US" sz="1600" dirty="0" smtClean="0">
                <a:solidFill>
                  <a:schemeClr val="tx1">
                    <a:lumMod val="50000"/>
                    <a:lumOff val="50000"/>
                  </a:schemeClr>
                </a:solidFill>
                <a:latin typeface="Arial"/>
                <a:ea typeface="ＭＳ Ｐゴシック" charset="-128"/>
                <a:cs typeface="Arial"/>
              </a:rPr>
              <a:t>Today’s developments are largely proprietary</a:t>
            </a:r>
          </a:p>
          <a:p>
            <a:pPr marL="342900" marR="0" lvl="0" indent="-342900" algn="l" defTabSz="457200" rtl="0" eaLnBrk="0" fontAlgn="base" latinLnBrk="0" hangingPunct="0">
              <a:lnSpc>
                <a:spcPct val="100000"/>
              </a:lnSpc>
              <a:spcBef>
                <a:spcPct val="20000"/>
              </a:spcBef>
              <a:spcAft>
                <a:spcPct val="0"/>
              </a:spcAft>
              <a:buClr>
                <a:srgbClr val="D45C2B"/>
              </a:buClr>
              <a:buSzPct val="85000"/>
              <a:buFontTx/>
              <a:buBlip>
                <a:blip r:embed="rId3"/>
              </a:buBlip>
              <a:tabLst/>
              <a:defRPr/>
            </a:pPr>
            <a:r>
              <a:rPr kumimoji="0" lang="en-US" sz="1600" b="0" i="0" u="none" strike="noStrike" kern="1200" cap="none" spc="0" normalizeH="0" noProof="0" dirty="0" smtClean="0">
                <a:ln>
                  <a:noFill/>
                </a:ln>
                <a:solidFill>
                  <a:srgbClr val="7F7F7F"/>
                </a:solidFill>
                <a:effectLst/>
                <a:uLnTx/>
                <a:uFillTx/>
                <a:latin typeface="Arial"/>
                <a:ea typeface="ＭＳ Ｐゴシック" charset="-128"/>
                <a:cs typeface="Arial"/>
              </a:rPr>
              <a:t>Continu</a:t>
            </a:r>
            <a:r>
              <a:rPr lang="en-US" sz="1600" dirty="0" smtClean="0">
                <a:solidFill>
                  <a:srgbClr val="7F7F7F"/>
                </a:solidFill>
                <a:latin typeface="Arial"/>
                <a:ea typeface="ＭＳ Ｐゴシック" charset="-128"/>
                <a:cs typeface="Arial"/>
              </a:rPr>
              <a:t>a radios allow economies of scale with sensors</a:t>
            </a:r>
          </a:p>
          <a:p>
            <a:pPr marL="342900" marR="0" lvl="0" indent="-342900" algn="l" defTabSz="457200" rtl="0" eaLnBrk="0" fontAlgn="base" latinLnBrk="0" hangingPunct="0">
              <a:lnSpc>
                <a:spcPct val="100000"/>
              </a:lnSpc>
              <a:spcBef>
                <a:spcPct val="20000"/>
              </a:spcBef>
              <a:spcAft>
                <a:spcPct val="0"/>
              </a:spcAft>
              <a:buClr>
                <a:srgbClr val="D45C2B"/>
              </a:buClr>
              <a:buSzPct val="85000"/>
              <a:buFontTx/>
              <a:buBlip>
                <a:blip r:embed="rId3"/>
              </a:buBlip>
              <a:tabLst/>
              <a:defRPr/>
            </a:pPr>
            <a:r>
              <a:rPr lang="en-US" sz="1600" dirty="0" smtClean="0">
                <a:solidFill>
                  <a:srgbClr val="7F7F7F"/>
                </a:solidFill>
                <a:latin typeface="Arial"/>
                <a:ea typeface="ＭＳ Ｐゴシック" charset="-128"/>
                <a:cs typeface="Arial"/>
              </a:rPr>
              <a:t>End-to-end Interoperability</a:t>
            </a:r>
          </a:p>
          <a:p>
            <a:pPr marL="342900" marR="0" lvl="0" indent="-342900" algn="l" defTabSz="457200" rtl="0" eaLnBrk="0" fontAlgn="base" latinLnBrk="0" hangingPunct="0">
              <a:lnSpc>
                <a:spcPct val="100000"/>
              </a:lnSpc>
              <a:spcBef>
                <a:spcPct val="20000"/>
              </a:spcBef>
              <a:spcAft>
                <a:spcPct val="0"/>
              </a:spcAft>
              <a:buClr>
                <a:srgbClr val="D45C2B"/>
              </a:buClr>
              <a:buSzPct val="85000"/>
              <a:buFontTx/>
              <a:buBlip>
                <a:blip r:embed="rId3"/>
              </a:buBlip>
              <a:tabLst/>
              <a:defRPr/>
            </a:pPr>
            <a:r>
              <a:rPr lang="en-US" sz="1600" dirty="0" smtClean="0">
                <a:solidFill>
                  <a:srgbClr val="7F7F7F"/>
                </a:solidFill>
                <a:latin typeface="Arial"/>
                <a:ea typeface="ＭＳ Ｐゴシック" charset="-128"/>
                <a:cs typeface="Arial"/>
              </a:rPr>
              <a:t>Enables wider variety of services </a:t>
            </a:r>
          </a:p>
          <a:p>
            <a:pPr marL="342900" marR="0" lvl="0" indent="-342900" algn="l" defTabSz="457200" rtl="0" eaLnBrk="0" fontAlgn="base" latinLnBrk="0" hangingPunct="0">
              <a:lnSpc>
                <a:spcPct val="100000"/>
              </a:lnSpc>
              <a:spcBef>
                <a:spcPct val="20000"/>
              </a:spcBef>
              <a:spcAft>
                <a:spcPct val="0"/>
              </a:spcAft>
              <a:buClr>
                <a:srgbClr val="D45C2B"/>
              </a:buClr>
              <a:buSzPct val="85000"/>
              <a:buFontTx/>
              <a:buBlip>
                <a:blip r:embed="rId3"/>
              </a:buBlip>
              <a:tabLst/>
              <a:defRPr/>
            </a:pPr>
            <a:r>
              <a:rPr lang="en-US" sz="1600" dirty="0" smtClean="0">
                <a:solidFill>
                  <a:srgbClr val="7F7F7F"/>
                </a:solidFill>
                <a:latin typeface="Arial"/>
                <a:ea typeface="ＭＳ Ｐゴシック" charset="-128"/>
                <a:cs typeface="Arial"/>
              </a:rPr>
              <a:t>Enables greater economies of scale</a:t>
            </a:r>
          </a:p>
          <a:p>
            <a:pPr marL="342900" marR="0" lvl="0" indent="-342900" algn="l" defTabSz="457200" rtl="0" eaLnBrk="0" fontAlgn="base" latinLnBrk="0" hangingPunct="0">
              <a:lnSpc>
                <a:spcPct val="100000"/>
              </a:lnSpc>
              <a:spcBef>
                <a:spcPct val="20000"/>
              </a:spcBef>
              <a:spcAft>
                <a:spcPct val="0"/>
              </a:spcAft>
              <a:buClr>
                <a:srgbClr val="D45C2B"/>
              </a:buClr>
              <a:buSzPct val="85000"/>
              <a:buFontTx/>
              <a:buBlip>
                <a:blip r:embed="rId3"/>
              </a:buBlip>
              <a:tabLst/>
              <a:defRPr/>
            </a:pPr>
            <a:endParaRPr lang="en-US" sz="1600" dirty="0" smtClean="0">
              <a:solidFill>
                <a:srgbClr val="7F7F7F"/>
              </a:solidFill>
              <a:latin typeface="Arial"/>
              <a:ea typeface="ＭＳ Ｐゴシック" charset="-128"/>
              <a:cs typeface="Arial"/>
            </a:endParaRPr>
          </a:p>
          <a:p>
            <a:pPr marL="342900" marR="0" lvl="0" indent="-342900" algn="l" defTabSz="457200" rtl="0" eaLnBrk="0" fontAlgn="base" latinLnBrk="0" hangingPunct="0">
              <a:lnSpc>
                <a:spcPct val="100000"/>
              </a:lnSpc>
              <a:spcBef>
                <a:spcPct val="20000"/>
              </a:spcBef>
              <a:spcAft>
                <a:spcPct val="0"/>
              </a:spcAft>
              <a:buClr>
                <a:srgbClr val="D45C2B"/>
              </a:buClr>
              <a:buSzPct val="85000"/>
              <a:buFontTx/>
              <a:buBlip>
                <a:blip r:embed="rId3"/>
              </a:buBlip>
              <a:tabLst/>
              <a:defRPr/>
            </a:pPr>
            <a:endParaRPr kumimoji="0" lang="en-US" sz="1600" b="0" i="0" u="none" strike="noStrike" kern="1200" cap="none" spc="0" normalizeH="0" noProof="0" dirty="0" smtClean="0">
              <a:ln>
                <a:noFill/>
              </a:ln>
              <a:solidFill>
                <a:srgbClr val="7F7F7F"/>
              </a:solidFill>
              <a:effectLst/>
              <a:uLnTx/>
              <a:uFillTx/>
              <a:latin typeface="Arial"/>
              <a:ea typeface="ＭＳ Ｐゴシック" charset="-128"/>
              <a:cs typeface="Arial"/>
            </a:endParaRPr>
          </a:p>
        </p:txBody>
      </p:sp>
      <p:sp>
        <p:nvSpPr>
          <p:cNvPr id="63" name="TextBox 62"/>
          <p:cNvSpPr txBox="1"/>
          <p:nvPr/>
        </p:nvSpPr>
        <p:spPr>
          <a:xfrm>
            <a:off x="4908135" y="1873211"/>
            <a:ext cx="752129" cy="307777"/>
          </a:xfrm>
          <a:prstGeom prst="rect">
            <a:avLst/>
          </a:prstGeom>
          <a:noFill/>
        </p:spPr>
        <p:txBody>
          <a:bodyPr wrap="none" rtlCol="0">
            <a:spAutoFit/>
          </a:bodyPr>
          <a:lstStyle/>
          <a:p>
            <a:r>
              <a:rPr lang="en-US" sz="1400" dirty="0" smtClean="0"/>
              <a:t>Sensor</a:t>
            </a:r>
            <a:endParaRPr lang="en-US" dirty="0"/>
          </a:p>
        </p:txBody>
      </p:sp>
      <p:sp>
        <p:nvSpPr>
          <p:cNvPr id="64" name="TextBox 63"/>
          <p:cNvSpPr txBox="1"/>
          <p:nvPr/>
        </p:nvSpPr>
        <p:spPr>
          <a:xfrm>
            <a:off x="6131175" y="1873211"/>
            <a:ext cx="891591" cy="307777"/>
          </a:xfrm>
          <a:prstGeom prst="rect">
            <a:avLst/>
          </a:prstGeom>
          <a:noFill/>
        </p:spPr>
        <p:txBody>
          <a:bodyPr wrap="none" rtlCol="0">
            <a:spAutoFit/>
          </a:bodyPr>
          <a:lstStyle/>
          <a:p>
            <a:r>
              <a:rPr lang="en-US" sz="1400" dirty="0" smtClean="0"/>
              <a:t>Gateway</a:t>
            </a:r>
            <a:endParaRPr lang="en-US" dirty="0"/>
          </a:p>
        </p:txBody>
      </p:sp>
      <p:sp>
        <p:nvSpPr>
          <p:cNvPr id="65" name="TextBox 64"/>
          <p:cNvSpPr txBox="1"/>
          <p:nvPr/>
        </p:nvSpPr>
        <p:spPr>
          <a:xfrm>
            <a:off x="7053042" y="1886368"/>
            <a:ext cx="1467539" cy="523220"/>
          </a:xfrm>
          <a:prstGeom prst="rect">
            <a:avLst/>
          </a:prstGeom>
          <a:noFill/>
        </p:spPr>
        <p:txBody>
          <a:bodyPr wrap="square" rtlCol="0">
            <a:spAutoFit/>
          </a:bodyPr>
          <a:lstStyle/>
          <a:p>
            <a:pPr algn="ctr"/>
            <a:r>
              <a:rPr lang="en-US" sz="1400" dirty="0" smtClean="0"/>
              <a:t>Electronic Health Record</a:t>
            </a:r>
            <a:endParaRPr lang="en-US" sz="1400" dirty="0"/>
          </a:p>
        </p:txBody>
      </p:sp>
      <p:sp>
        <p:nvSpPr>
          <p:cNvPr id="66" name="TextBox 65"/>
          <p:cNvSpPr txBox="1"/>
          <p:nvPr/>
        </p:nvSpPr>
        <p:spPr>
          <a:xfrm>
            <a:off x="1237886" y="4128371"/>
            <a:ext cx="873957" cy="430887"/>
          </a:xfrm>
          <a:prstGeom prst="rect">
            <a:avLst/>
          </a:prstGeom>
          <a:noFill/>
        </p:spPr>
        <p:txBody>
          <a:bodyPr wrap="none" rtlCol="0">
            <a:spAutoFit/>
          </a:bodyPr>
          <a:lstStyle/>
          <a:p>
            <a:pPr algn="ctr"/>
            <a:r>
              <a:rPr lang="en-US" sz="1100" dirty="0" smtClean="0"/>
              <a:t>Proprietary</a:t>
            </a:r>
          </a:p>
          <a:p>
            <a:pPr algn="ctr"/>
            <a:r>
              <a:rPr lang="en-US" sz="1100" dirty="0" smtClean="0"/>
              <a:t>Radio</a:t>
            </a:r>
            <a:endParaRPr lang="en-US" dirty="0"/>
          </a:p>
        </p:txBody>
      </p:sp>
      <p:cxnSp>
        <p:nvCxnSpPr>
          <p:cNvPr id="67" name="Straight Arrow Connector 66"/>
          <p:cNvCxnSpPr/>
          <p:nvPr/>
        </p:nvCxnSpPr>
        <p:spPr>
          <a:xfrm>
            <a:off x="5286269" y="5663639"/>
            <a:ext cx="2895600" cy="1588"/>
          </a:xfrm>
          <a:prstGeom prst="straightConnector1">
            <a:avLst/>
          </a:prstGeom>
          <a:ln w="28575">
            <a:solidFill>
              <a:schemeClr val="accent4">
                <a:lumMod val="75000"/>
                <a:lumOff val="25000"/>
              </a:schemeClr>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68" name="TextBox 67"/>
          <p:cNvSpPr txBox="1"/>
          <p:nvPr/>
        </p:nvSpPr>
        <p:spPr>
          <a:xfrm>
            <a:off x="5514869" y="5248041"/>
            <a:ext cx="2514600" cy="276999"/>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1200" dirty="0" smtClean="0"/>
              <a:t>End-to-End Security and Privacy</a:t>
            </a:r>
            <a:endParaRPr lang="en-US" sz="2000" dirty="0"/>
          </a:p>
        </p:txBody>
      </p:sp>
      <p:pic>
        <p:nvPicPr>
          <p:cNvPr id="69" name="Picture 2" descr="\\gemini\clients\Continua\Client Files\WG - MWG\Continua Logos\Continua Logo_registered\continua_logo_small.JPG"/>
          <p:cNvPicPr>
            <a:picLocks noChangeAspect="1" noChangeArrowheads="1"/>
          </p:cNvPicPr>
          <p:nvPr/>
        </p:nvPicPr>
        <p:blipFill>
          <a:blip r:embed="rId4" cstate="print"/>
          <a:srcRect/>
          <a:stretch>
            <a:fillRect/>
          </a:stretch>
        </p:blipFill>
        <p:spPr bwMode="auto">
          <a:xfrm>
            <a:off x="7028017" y="3072839"/>
            <a:ext cx="321733" cy="228600"/>
          </a:xfrm>
          <a:prstGeom prst="rect">
            <a:avLst/>
          </a:prstGeom>
          <a:ln w="15875" cap="sq">
            <a:solidFill>
              <a:srgbClr val="000000"/>
            </a:solidFill>
            <a:miter lim="800000"/>
          </a:ln>
          <a:effectLst>
            <a:outerShdw blurRad="57150" dist="50800" dir="2700000" algn="tl" rotWithShape="0">
              <a:srgbClr val="000000">
                <a:alpha val="40000"/>
              </a:srgbClr>
            </a:outerShdw>
          </a:effectLst>
        </p:spPr>
      </p:pic>
      <p:pic>
        <p:nvPicPr>
          <p:cNvPr id="70" name="Picture 2" descr="\\gemini\clients\Continua\Client Files\WG - MWG\Continua Logos\Continua Logo_registered\continua_logo_small.JPG"/>
          <p:cNvPicPr>
            <a:picLocks noChangeAspect="1" noChangeArrowheads="1"/>
          </p:cNvPicPr>
          <p:nvPr/>
        </p:nvPicPr>
        <p:blipFill>
          <a:blip r:embed="rId4" cstate="print"/>
          <a:srcRect/>
          <a:stretch>
            <a:fillRect/>
          </a:stretch>
        </p:blipFill>
        <p:spPr bwMode="auto">
          <a:xfrm>
            <a:off x="5885017" y="4063439"/>
            <a:ext cx="321733" cy="228600"/>
          </a:xfrm>
          <a:prstGeom prst="rect">
            <a:avLst/>
          </a:prstGeom>
          <a:ln w="15875" cap="sq">
            <a:solidFill>
              <a:srgbClr val="000000"/>
            </a:solidFill>
            <a:miter lim="800000"/>
          </a:ln>
          <a:effectLst>
            <a:outerShdw blurRad="57150" dist="50800" dir="2700000" algn="tl" rotWithShape="0">
              <a:srgbClr val="000000">
                <a:alpha val="40000"/>
              </a:srgbClr>
            </a:outerShdw>
          </a:effectLst>
        </p:spPr>
      </p:pic>
      <p:pic>
        <p:nvPicPr>
          <p:cNvPr id="71" name="Picture 2" descr="\\gemini\clients\Continua\Client Files\WG - MWG\Continua Logos\Continua Logo_registered\continua_logo_small.JPG"/>
          <p:cNvPicPr>
            <a:picLocks noChangeAspect="1" noChangeArrowheads="1"/>
          </p:cNvPicPr>
          <p:nvPr/>
        </p:nvPicPr>
        <p:blipFill>
          <a:blip r:embed="rId4" cstate="print"/>
          <a:srcRect/>
          <a:stretch>
            <a:fillRect/>
          </a:stretch>
        </p:blipFill>
        <p:spPr bwMode="auto">
          <a:xfrm>
            <a:off x="5885017" y="3072839"/>
            <a:ext cx="321733" cy="228600"/>
          </a:xfrm>
          <a:prstGeom prst="rect">
            <a:avLst/>
          </a:prstGeom>
          <a:ln w="15875" cap="sq">
            <a:solidFill>
              <a:srgbClr val="000000"/>
            </a:solidFill>
            <a:miter lim="800000"/>
          </a:ln>
          <a:effectLst>
            <a:outerShdw blurRad="57150" dist="50800" dir="2700000" algn="tl" rotWithShape="0">
              <a:srgbClr val="000000">
                <a:alpha val="40000"/>
              </a:srgbClr>
            </a:outerShdw>
          </a:effectLst>
        </p:spPr>
      </p:pic>
      <p:pic>
        <p:nvPicPr>
          <p:cNvPr id="72" name="Picture 2" descr="\\gemini\clients\Continua\Client Files\WG - MWG\Continua Logos\Continua Logo_registered\continua_logo_small.JPG"/>
          <p:cNvPicPr>
            <a:picLocks noChangeAspect="1" noChangeArrowheads="1"/>
          </p:cNvPicPr>
          <p:nvPr/>
        </p:nvPicPr>
        <p:blipFill>
          <a:blip r:embed="rId4" cstate="print"/>
          <a:srcRect/>
          <a:stretch>
            <a:fillRect/>
          </a:stretch>
        </p:blipFill>
        <p:spPr bwMode="auto">
          <a:xfrm>
            <a:off x="7028017" y="4063439"/>
            <a:ext cx="321733" cy="228600"/>
          </a:xfrm>
          <a:prstGeom prst="rect">
            <a:avLst/>
          </a:prstGeom>
          <a:ln w="15875" cap="sq">
            <a:solidFill>
              <a:srgbClr val="000000"/>
            </a:solidFill>
            <a:miter lim="800000"/>
          </a:ln>
          <a:effectLst>
            <a:outerShdw blurRad="57150" dist="50800" dir="2700000" algn="tl" rotWithShape="0">
              <a:srgbClr val="000000">
                <a:alpha val="40000"/>
              </a:srgbClr>
            </a:outerShdw>
          </a:effectLst>
        </p:spPr>
      </p:pic>
      <p:sp>
        <p:nvSpPr>
          <p:cNvPr id="74" name="Title 1"/>
          <p:cNvSpPr txBox="1">
            <a:spLocks/>
          </p:cNvSpPr>
          <p:nvPr/>
        </p:nvSpPr>
        <p:spPr>
          <a:xfrm>
            <a:off x="144159" y="197712"/>
            <a:ext cx="8229600" cy="1143000"/>
          </a:xfrm>
          <a:prstGeom prst="rect">
            <a:avLst/>
          </a:prstGeom>
        </p:spPr>
        <p:txBody>
          <a:bodyPr vert="horz" lIns="91440" tIns="45720" rIns="91440" bIns="45720" rtlCol="0" anchor="ctr">
            <a:norm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chemeClr val="tx1"/>
                </a:solidFill>
                <a:effectLst/>
                <a:uLnTx/>
                <a:uFillTx/>
                <a:latin typeface="+mj-lt"/>
                <a:ea typeface="+mj-ea"/>
                <a:cs typeface="+mj-cs"/>
              </a:rPr>
              <a:t> </a:t>
            </a:r>
            <a:r>
              <a:rPr kumimoji="0" lang="en-US" sz="3600" b="0" i="0" u="none" strike="noStrike" kern="1200" cap="none" spc="0" normalizeH="0" baseline="0" noProof="0" dirty="0" smtClean="0">
                <a:ln>
                  <a:noFill/>
                </a:ln>
                <a:solidFill>
                  <a:schemeClr val="tx1"/>
                </a:solidFill>
                <a:effectLst/>
                <a:uLnTx/>
                <a:uFillTx/>
                <a:latin typeface="+mj-lt"/>
                <a:ea typeface="+mj-ea"/>
                <a:cs typeface="+mj-cs"/>
              </a:rPr>
              <a:t>Continua</a:t>
            </a:r>
            <a:r>
              <a:rPr kumimoji="0" lang="en-US" sz="3600" b="0" i="0" u="none" strike="noStrike" kern="1200" cap="none" spc="0" normalizeH="0" noProof="0" dirty="0" smtClean="0">
                <a:ln>
                  <a:noFill/>
                </a:ln>
                <a:solidFill>
                  <a:schemeClr val="tx1"/>
                </a:solidFill>
                <a:effectLst/>
                <a:uLnTx/>
                <a:uFillTx/>
                <a:latin typeface="+mj-lt"/>
                <a:ea typeface="+mj-ea"/>
                <a:cs typeface="+mj-cs"/>
              </a:rPr>
              <a:t> Architecture Benefits</a:t>
            </a:r>
            <a:endParaRPr kumimoji="0" lang="en-US" sz="4400" b="0" i="0" u="none" strike="noStrike" kern="1200" cap="none" spc="0" normalizeH="0" baseline="0" noProof="0" dirty="0" smtClean="0">
              <a:ln>
                <a:noFill/>
              </a:ln>
              <a:solidFill>
                <a:schemeClr val="tx1"/>
              </a:solidFill>
              <a:effectLst/>
              <a:uLnTx/>
              <a:uFillTx/>
              <a:latin typeface="+mj-lt"/>
              <a:ea typeface="+mj-ea"/>
              <a:cs typeface="+mj-cs"/>
            </a:endParaRPr>
          </a:p>
        </p:txBody>
      </p:sp>
      <p:sp>
        <p:nvSpPr>
          <p:cNvPr id="73" name="TextBox 72"/>
          <p:cNvSpPr txBox="1"/>
          <p:nvPr/>
        </p:nvSpPr>
        <p:spPr>
          <a:xfrm>
            <a:off x="5408353" y="1394317"/>
            <a:ext cx="2613378" cy="400110"/>
          </a:xfrm>
          <a:prstGeom prst="rect">
            <a:avLst/>
          </a:prstGeom>
          <a:noFill/>
        </p:spPr>
        <p:txBody>
          <a:bodyPr wrap="square" rtlCol="0">
            <a:spAutoFit/>
          </a:bodyPr>
          <a:lstStyle/>
          <a:p>
            <a:pPr algn="ctr"/>
            <a:r>
              <a:rPr lang="en-US" sz="2000" b="1" dirty="0" smtClean="0"/>
              <a:t>Continua E2E</a:t>
            </a:r>
            <a:endParaRPr lang="en-US" sz="2000" b="1" dirty="0"/>
          </a:p>
        </p:txBody>
      </p:sp>
      <p:sp>
        <p:nvSpPr>
          <p:cNvPr id="75" name="TextBox 74"/>
          <p:cNvSpPr txBox="1"/>
          <p:nvPr/>
        </p:nvSpPr>
        <p:spPr>
          <a:xfrm>
            <a:off x="1072051" y="1419031"/>
            <a:ext cx="2613378" cy="400110"/>
          </a:xfrm>
          <a:prstGeom prst="rect">
            <a:avLst/>
          </a:prstGeom>
          <a:noFill/>
        </p:spPr>
        <p:txBody>
          <a:bodyPr wrap="square" rtlCol="0">
            <a:spAutoFit/>
          </a:bodyPr>
          <a:lstStyle/>
          <a:p>
            <a:pPr algn="ctr"/>
            <a:r>
              <a:rPr lang="en-US" sz="2000" b="1" dirty="0" smtClean="0"/>
              <a:t>Proprietary E2E</a:t>
            </a:r>
            <a:endParaRPr lang="en-US" sz="2000" b="1" dirty="0"/>
          </a:p>
        </p:txBody>
      </p:sp>
    </p:spTree>
    <p:extLst>
      <p:ext uri="{BB962C8B-B14F-4D97-AF65-F5344CB8AC3E}">
        <p14:creationId xmlns="" xmlns:p14="http://schemas.microsoft.com/office/powerpoint/2010/main" val="2959470386"/>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RECTANGLE 2_SHAPECLASSPROTECTIONTYPE" val="0"/>
  <p:tag name="TEXT BOX 3_SHAPECLASSPROTECTIONTYPE" val="47"/>
  <p:tag name="TEXT BOX 4_SHAPECLASSPROTECTIONTYPE" val="15"/>
  <p:tag name="TEXT BOX 5_SHAPECLASSPROTECTIONTYPE" val="47"/>
  <p:tag name="PICTURE 6_SHAPECLASSPROTECTIONTYPE" val="15"/>
  <p:tag name="TEXT BOX 7_SHAPECLASSPROTECTIONTYPE" val="15"/>
  <p:tag name="SHAPESETGROUPCLASSNAME" val="ShapeSetGroup2"/>
  <p:tag name="SHAPESETCLASSNAME" val="TITLEONLY"/>
  <p:tag name="COLORSETGROUPCLASSNAME" val="ColorSetGroupLight"/>
  <p:tag name="COLORSETCLASSNAME" val="ColorSet1"/>
  <p:tag name="FONTSETGROUPCLASSNAME" val="FontSetGroup2"/>
  <p:tag name="STYLESETGROUPCLASSNAME" val="StyleSetGroup1"/>
  <p:tag name="MAPNAME" val="Map1"/>
  <p:tag name="CFG.LAYOUT" val="Default"/>
  <p:tag name="CONFIG" val="Default"/>
  <p:tag name="MLI" val="1"/>
  <p:tag name="ML_1" val="Phi"/>
  <p:tag name="FIELDS.INITIALIZED" val="1"/>
  <p:tag name="RECTANGLE 8_SHAPECLASSPROTECTIONTYPE" val="0"/>
</p:tagLst>
</file>

<file path=ppt/tags/tag10.xml><?xml version="1.0" encoding="utf-8"?>
<p:tagLst xmlns:a="http://schemas.openxmlformats.org/drawingml/2006/main" xmlns:r="http://schemas.openxmlformats.org/officeDocument/2006/relationships" xmlns:p="http://schemas.openxmlformats.org/presentationml/2006/main">
  <p:tag name="COLORSETCLASSNAME" val="ColorSet1"/>
  <p:tag name="COLORS" val="-2;-2;-2;-2;Scheme1;-2"/>
</p:tagLst>
</file>

<file path=ppt/tags/tag11.xml><?xml version="1.0" encoding="utf-8"?>
<p:tagLst xmlns:a="http://schemas.openxmlformats.org/drawingml/2006/main" xmlns:r="http://schemas.openxmlformats.org/officeDocument/2006/relationships" xmlns:p="http://schemas.openxmlformats.org/presentationml/2006/main">
  <p:tag name="COLORSETCLASSNAME" val="ColorSet1"/>
  <p:tag name="COLORS" val="-2;-2;-2;-2;SlideTextFontColor"/>
</p:tagLst>
</file>

<file path=ppt/tags/tag12.xml><?xml version="1.0" encoding="utf-8"?>
<p:tagLst xmlns:a="http://schemas.openxmlformats.org/drawingml/2006/main" xmlns:r="http://schemas.openxmlformats.org/officeDocument/2006/relationships" xmlns:p="http://schemas.openxmlformats.org/presentationml/2006/main">
  <p:tag name="COLORSETCLASSNAME" val="ColorSet1"/>
  <p:tag name="COLORS" val="-2;-2;-1;Scheme1;-1"/>
</p:tagLst>
</file>

<file path=ppt/tags/tag13.xml><?xml version="1.0" encoding="utf-8"?>
<p:tagLst xmlns:a="http://schemas.openxmlformats.org/drawingml/2006/main" xmlns:r="http://schemas.openxmlformats.org/officeDocument/2006/relationships" xmlns:p="http://schemas.openxmlformats.org/presentationml/2006/main">
  <p:tag name="COLORSETCLASSNAME" val="ColorSet1"/>
  <p:tag name="COLORS" val="-2;-2;-1;Scheme1;-1"/>
</p:tagLst>
</file>

<file path=ppt/tags/tag14.xml><?xml version="1.0" encoding="utf-8"?>
<p:tagLst xmlns:a="http://schemas.openxmlformats.org/drawingml/2006/main" xmlns:r="http://schemas.openxmlformats.org/officeDocument/2006/relationships" xmlns:p="http://schemas.openxmlformats.org/presentationml/2006/main">
  <p:tag name="COLORSETCLASSNAME" val="ColorSet1"/>
  <p:tag name="COLORS" val="-2;-2;-1;Scheme1;-1"/>
</p:tagLst>
</file>

<file path=ppt/tags/tag15.xml><?xml version="1.0" encoding="utf-8"?>
<p:tagLst xmlns:a="http://schemas.openxmlformats.org/drawingml/2006/main" xmlns:r="http://schemas.openxmlformats.org/officeDocument/2006/relationships" xmlns:p="http://schemas.openxmlformats.org/presentationml/2006/main">
  <p:tag name="COLORSETCLASSNAME" val="ColorSet1"/>
  <p:tag name="COLORS" val="-2;-2;-2;-2;SlideTextFontColor"/>
</p:tagLst>
</file>

<file path=ppt/tags/tag16.xml><?xml version="1.0" encoding="utf-8"?>
<p:tagLst xmlns:a="http://schemas.openxmlformats.org/drawingml/2006/main" xmlns:r="http://schemas.openxmlformats.org/officeDocument/2006/relationships" xmlns:p="http://schemas.openxmlformats.org/presentationml/2006/main">
  <p:tag name="COLORSETCLASSNAME" val="ColorSet1"/>
  <p:tag name="COLORS" val="-2;-2;-2;-2;SlideTextFontColor"/>
</p:tagLst>
</file>

<file path=ppt/tags/tag17.xml><?xml version="1.0" encoding="utf-8"?>
<p:tagLst xmlns:a="http://schemas.openxmlformats.org/drawingml/2006/main" xmlns:r="http://schemas.openxmlformats.org/officeDocument/2006/relationships" xmlns:p="http://schemas.openxmlformats.org/presentationml/2006/main">
  <p:tag name="COLORSETCLASSNAME" val="ColorSet1"/>
  <p:tag name="COLORS" val="-2;-2;-2;-2;SlideTextFontColor"/>
</p:tagLst>
</file>

<file path=ppt/tags/tag18.xml><?xml version="1.0" encoding="utf-8"?>
<p:tagLst xmlns:a="http://schemas.openxmlformats.org/drawingml/2006/main" xmlns:r="http://schemas.openxmlformats.org/officeDocument/2006/relationships" xmlns:p="http://schemas.openxmlformats.org/presentationml/2006/main">
  <p:tag name="COLORSETCLASSNAME" val="ColorSet1"/>
  <p:tag name="COLORS" val="-2;-2;-2;-2;-1"/>
</p:tagLst>
</file>

<file path=ppt/tags/tag19.xml><?xml version="1.0" encoding="utf-8"?>
<p:tagLst xmlns:a="http://schemas.openxmlformats.org/drawingml/2006/main" xmlns:r="http://schemas.openxmlformats.org/officeDocument/2006/relationships" xmlns:p="http://schemas.openxmlformats.org/presentationml/2006/main">
  <p:tag name="COLORSETCLASSNAME" val="ColorSet1"/>
  <p:tag name="COLORS" val="-2;-2;-2;-2;SlideTextFontColor"/>
</p:tagLst>
</file>

<file path=ppt/tags/tag2.xml><?xml version="1.0" encoding="utf-8"?>
<p:tagLst xmlns:a="http://schemas.openxmlformats.org/drawingml/2006/main" xmlns:r="http://schemas.openxmlformats.org/officeDocument/2006/relationships" xmlns:p="http://schemas.openxmlformats.org/presentationml/2006/main">
  <p:tag name="COLORSETCLASSNAME" val="ColorSet1"/>
  <p:tag name="COLORS" val="-2;-2;-2;-2;SlideTextFontColor"/>
</p:tagLst>
</file>

<file path=ppt/tags/tag20.xml><?xml version="1.0" encoding="utf-8"?>
<p:tagLst xmlns:a="http://schemas.openxmlformats.org/drawingml/2006/main" xmlns:r="http://schemas.openxmlformats.org/officeDocument/2006/relationships" xmlns:p="http://schemas.openxmlformats.org/presentationml/2006/main">
  <p:tag name="COLORSETCLASSNAME" val="ColorSet1"/>
  <p:tag name="COLORS" val="-2;-2;Scheme3;Scheme1;-1;-2"/>
</p:tagLst>
</file>

<file path=ppt/tags/tag3.xml><?xml version="1.0" encoding="utf-8"?>
<p:tagLst xmlns:a="http://schemas.openxmlformats.org/drawingml/2006/main" xmlns:r="http://schemas.openxmlformats.org/officeDocument/2006/relationships" xmlns:p="http://schemas.openxmlformats.org/presentationml/2006/main">
  <p:tag name="COLORSETCLASSNAME" val="ColorSet1"/>
  <p:tag name="COLORS" val="-2;-2;-1;Scheme1;-1;-2"/>
</p:tagLst>
</file>

<file path=ppt/tags/tag4.xml><?xml version="1.0" encoding="utf-8"?>
<p:tagLst xmlns:a="http://schemas.openxmlformats.org/drawingml/2006/main" xmlns:r="http://schemas.openxmlformats.org/officeDocument/2006/relationships" xmlns:p="http://schemas.openxmlformats.org/presentationml/2006/main">
  <p:tag name="COLORSETCLASSNAME" val="ColorSet1"/>
  <p:tag name="COLORS" val="-2;-2;-2;-2;SlideTextFontColor"/>
</p:tagLst>
</file>

<file path=ppt/tags/tag5.xml><?xml version="1.0" encoding="utf-8"?>
<p:tagLst xmlns:a="http://schemas.openxmlformats.org/drawingml/2006/main" xmlns:r="http://schemas.openxmlformats.org/officeDocument/2006/relationships" xmlns:p="http://schemas.openxmlformats.org/presentationml/2006/main">
  <p:tag name="COLORSETCLASSNAME" val="ColorSet1"/>
  <p:tag name="COLORS" val="-2;-2;-2;-2;SlideTextFontColor"/>
</p:tagLst>
</file>

<file path=ppt/tags/tag6.xml><?xml version="1.0" encoding="utf-8"?>
<p:tagLst xmlns:a="http://schemas.openxmlformats.org/drawingml/2006/main" xmlns:r="http://schemas.openxmlformats.org/officeDocument/2006/relationships" xmlns:p="http://schemas.openxmlformats.org/presentationml/2006/main">
  <p:tag name="COLORSETCLASSNAME" val="ColorSet1"/>
  <p:tag name="COLORS" val="-2;-2;-2;-2;SlideTextFontColor"/>
</p:tagLst>
</file>

<file path=ppt/tags/tag7.xml><?xml version="1.0" encoding="utf-8"?>
<p:tagLst xmlns:a="http://schemas.openxmlformats.org/drawingml/2006/main" xmlns:r="http://schemas.openxmlformats.org/officeDocument/2006/relationships" xmlns:p="http://schemas.openxmlformats.org/presentationml/2006/main">
  <p:tag name="COLORSETCLASSNAME" val="ColorSet1"/>
  <p:tag name="COLORS" val="-2;-2;-1;Scheme1;-1;-2"/>
</p:tagLst>
</file>

<file path=ppt/tags/tag8.xml><?xml version="1.0" encoding="utf-8"?>
<p:tagLst xmlns:a="http://schemas.openxmlformats.org/drawingml/2006/main" xmlns:r="http://schemas.openxmlformats.org/officeDocument/2006/relationships" xmlns:p="http://schemas.openxmlformats.org/presentationml/2006/main">
  <p:tag name="COLORSETCLASSNAME" val="ColorSet1"/>
  <p:tag name="COLORS" val="-2;-2;-1;Scheme1;-1;-2"/>
</p:tagLst>
</file>

<file path=ppt/tags/tag9.xml><?xml version="1.0" encoding="utf-8"?>
<p:tagLst xmlns:a="http://schemas.openxmlformats.org/drawingml/2006/main" xmlns:r="http://schemas.openxmlformats.org/officeDocument/2006/relationships" xmlns:p="http://schemas.openxmlformats.org/presentationml/2006/main">
  <p:tag name="COLORSETCLASSNAME" val="ColorSet1"/>
  <p:tag name="COLORS" val="-2;-2;-1;Scheme1;-1;-2"/>
</p:tagLst>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Bold"/>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18932</TotalTime>
  <Words>1028</Words>
  <Application>Microsoft Office PowerPoint</Application>
  <PresentationFormat>Bildschirmpräsentation (4:3)</PresentationFormat>
  <Paragraphs>236</Paragraphs>
  <Slides>15</Slides>
  <Notes>15</Notes>
  <HiddenSlides>0</HiddenSlides>
  <MMClips>0</MMClips>
  <ScaleCrop>false</ScaleCrop>
  <HeadingPairs>
    <vt:vector size="6" baseType="variant">
      <vt:variant>
        <vt:lpstr>Design</vt:lpstr>
      </vt:variant>
      <vt:variant>
        <vt:i4>1</vt:i4>
      </vt:variant>
      <vt:variant>
        <vt:lpstr>Eingebettete OLE-Server</vt:lpstr>
      </vt:variant>
      <vt:variant>
        <vt:i4>0</vt:i4>
      </vt:variant>
      <vt:variant>
        <vt:lpstr>Folientitel</vt:lpstr>
      </vt:variant>
      <vt:variant>
        <vt:i4>15</vt:i4>
      </vt:variant>
    </vt:vector>
  </HeadingPairs>
  <TitlesOfParts>
    <vt:vector size="16" baseType="lpstr">
      <vt:lpstr>Blank Presentation</vt:lpstr>
      <vt:lpstr>Continua Health Alliance Worldwide </vt:lpstr>
      <vt:lpstr>Continua Health Alliance</vt:lpstr>
      <vt:lpstr>Continua Activity Hubs: Adoption &amp; Work Groups</vt:lpstr>
      <vt:lpstr>Overview </vt:lpstr>
      <vt:lpstr>What is Personal Connected Health?</vt:lpstr>
      <vt:lpstr>Continua Domains</vt:lpstr>
      <vt:lpstr>Continua E2E Architecture</vt:lpstr>
      <vt:lpstr>Interoperability Guidelines, Testing and Certification</vt:lpstr>
      <vt:lpstr>Folie 9</vt:lpstr>
      <vt:lpstr>Standards Selection</vt:lpstr>
      <vt:lpstr>Device Standards</vt:lpstr>
      <vt:lpstr>Continua Certification</vt:lpstr>
      <vt:lpstr>Recent Successes</vt:lpstr>
      <vt:lpstr>Contribution to OneM2M</vt:lpstr>
      <vt:lpstr>Thank You</vt:lpstr>
    </vt:vector>
  </TitlesOfParts>
  <Company>Zoom Studio LTD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Robin Budd</dc:creator>
  <cp:lastModifiedBy>jkoss</cp:lastModifiedBy>
  <cp:revision>546</cp:revision>
  <dcterms:created xsi:type="dcterms:W3CDTF">2010-10-25T21:03:02Z</dcterms:created>
  <dcterms:modified xsi:type="dcterms:W3CDTF">2013-02-26T16:51:01Z</dcterms:modified>
</cp:coreProperties>
</file>