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7" r:id="rId1"/>
    <p:sldMasterId id="2147484332" r:id="rId2"/>
  </p:sldMasterIdLst>
  <p:notesMasterIdLst>
    <p:notesMasterId r:id="rId15"/>
  </p:notesMasterIdLst>
  <p:sldIdLst>
    <p:sldId id="413" r:id="rId3"/>
    <p:sldId id="441" r:id="rId4"/>
    <p:sldId id="442" r:id="rId5"/>
    <p:sldId id="443" r:id="rId6"/>
    <p:sldId id="444" r:id="rId7"/>
    <p:sldId id="453" r:id="rId8"/>
    <p:sldId id="447" r:id="rId9"/>
    <p:sldId id="448" r:id="rId10"/>
    <p:sldId id="449" r:id="rId11"/>
    <p:sldId id="450" r:id="rId12"/>
    <p:sldId id="451" r:id="rId13"/>
    <p:sldId id="452" r:id="rId14"/>
  </p:sldIdLst>
  <p:sldSz cx="9144000" cy="6858000" type="screen4x3"/>
  <p:notesSz cx="6883400" cy="10018713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600" kern="1200">
        <a:solidFill>
          <a:schemeClr val="bg1"/>
        </a:solidFill>
        <a:latin typeface="Arial" charset="0"/>
        <a:ea typeface="Lucida Sans Unicode" pitchFamily="34" charset="0"/>
        <a:cs typeface="Lucida Sans Unicode" pitchFamily="34" charset="0"/>
      </a:defRPr>
    </a:lvl1pPr>
    <a:lvl2pPr marL="742950" indent="-28575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600" kern="1200">
        <a:solidFill>
          <a:schemeClr val="bg1"/>
        </a:solidFill>
        <a:latin typeface="Arial" charset="0"/>
        <a:ea typeface="Lucida Sans Unicode" pitchFamily="34" charset="0"/>
        <a:cs typeface="Lucida Sans Unicode" pitchFamily="34" charset="0"/>
      </a:defRPr>
    </a:lvl2pPr>
    <a:lvl3pPr marL="11430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600" kern="1200">
        <a:solidFill>
          <a:schemeClr val="bg1"/>
        </a:solidFill>
        <a:latin typeface="Arial" charset="0"/>
        <a:ea typeface="Lucida Sans Unicode" pitchFamily="34" charset="0"/>
        <a:cs typeface="Lucida Sans Unicode" pitchFamily="34" charset="0"/>
      </a:defRPr>
    </a:lvl3pPr>
    <a:lvl4pPr marL="16002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600" kern="1200">
        <a:solidFill>
          <a:schemeClr val="bg1"/>
        </a:solidFill>
        <a:latin typeface="Arial" charset="0"/>
        <a:ea typeface="Lucida Sans Unicode" pitchFamily="34" charset="0"/>
        <a:cs typeface="Lucida Sans Unicode" pitchFamily="34" charset="0"/>
      </a:defRPr>
    </a:lvl4pPr>
    <a:lvl5pPr marL="20574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600" kern="1200">
        <a:solidFill>
          <a:schemeClr val="bg1"/>
        </a:solidFill>
        <a:latin typeface="Arial" charset="0"/>
        <a:ea typeface="Lucida Sans Unicode" pitchFamily="34" charset="0"/>
        <a:cs typeface="Lucida Sans Unicode" pitchFamily="34" charset="0"/>
      </a:defRPr>
    </a:lvl5pPr>
    <a:lvl6pPr marL="2286000" algn="l" defTabSz="914400" rtl="0" eaLnBrk="1" latinLnBrk="0" hangingPunct="1">
      <a:defRPr sz="1600" kern="1200">
        <a:solidFill>
          <a:schemeClr val="bg1"/>
        </a:solidFill>
        <a:latin typeface="Arial" charset="0"/>
        <a:ea typeface="Lucida Sans Unicode" pitchFamily="34" charset="0"/>
        <a:cs typeface="Lucida Sans Unicode" pitchFamily="34" charset="0"/>
      </a:defRPr>
    </a:lvl6pPr>
    <a:lvl7pPr marL="2743200" algn="l" defTabSz="914400" rtl="0" eaLnBrk="1" latinLnBrk="0" hangingPunct="1">
      <a:defRPr sz="1600" kern="1200">
        <a:solidFill>
          <a:schemeClr val="bg1"/>
        </a:solidFill>
        <a:latin typeface="Arial" charset="0"/>
        <a:ea typeface="Lucida Sans Unicode" pitchFamily="34" charset="0"/>
        <a:cs typeface="Lucida Sans Unicode" pitchFamily="34" charset="0"/>
      </a:defRPr>
    </a:lvl7pPr>
    <a:lvl8pPr marL="3200400" algn="l" defTabSz="914400" rtl="0" eaLnBrk="1" latinLnBrk="0" hangingPunct="1">
      <a:defRPr sz="1600" kern="1200">
        <a:solidFill>
          <a:schemeClr val="bg1"/>
        </a:solidFill>
        <a:latin typeface="Arial" charset="0"/>
        <a:ea typeface="Lucida Sans Unicode" pitchFamily="34" charset="0"/>
        <a:cs typeface="Lucida Sans Unicode" pitchFamily="34" charset="0"/>
      </a:defRPr>
    </a:lvl8pPr>
    <a:lvl9pPr marL="3657600" algn="l" defTabSz="914400" rtl="0" eaLnBrk="1" latinLnBrk="0" hangingPunct="1">
      <a:defRPr sz="1600" kern="1200">
        <a:solidFill>
          <a:schemeClr val="bg1"/>
        </a:solidFill>
        <a:latin typeface="Arial" charset="0"/>
        <a:ea typeface="Lucida Sans Unicode" pitchFamily="34" charset="0"/>
        <a:cs typeface="Lucida Sans Unicode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04617B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588" autoAdjust="0"/>
    <p:restoredTop sz="94671" autoAdjust="0"/>
  </p:normalViewPr>
  <p:slideViewPr>
    <p:cSldViewPr>
      <p:cViewPr>
        <p:scale>
          <a:sx n="110" d="100"/>
          <a:sy n="110" d="100"/>
        </p:scale>
        <p:origin x="-840" y="69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115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8" d="100"/>
          <a:sy n="48" d="100"/>
        </p:scale>
        <p:origin x="-2731" y="-8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1"/>
          <p:cNvSpPr>
            <a:spLocks noChangeArrowheads="1"/>
          </p:cNvSpPr>
          <p:nvPr/>
        </p:nvSpPr>
        <p:spPr bwMode="auto">
          <a:xfrm>
            <a:off x="0" y="0"/>
            <a:ext cx="6883400" cy="100187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CA">
              <a:cs typeface="Arial" charset="0"/>
            </a:endParaRPr>
          </a:p>
        </p:txBody>
      </p:sp>
      <p:sp>
        <p:nvSpPr>
          <p:cNvPr id="31747" name="AutoShape 2"/>
          <p:cNvSpPr>
            <a:spLocks noChangeArrowheads="1"/>
          </p:cNvSpPr>
          <p:nvPr/>
        </p:nvSpPr>
        <p:spPr bwMode="auto">
          <a:xfrm>
            <a:off x="0" y="0"/>
            <a:ext cx="6883400" cy="100187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CA">
              <a:cs typeface="Arial" charset="0"/>
            </a:endParaRPr>
          </a:p>
        </p:txBody>
      </p:sp>
      <p:sp>
        <p:nvSpPr>
          <p:cNvPr id="31748" name="AutoShape 3"/>
          <p:cNvSpPr>
            <a:spLocks noChangeArrowheads="1"/>
          </p:cNvSpPr>
          <p:nvPr/>
        </p:nvSpPr>
        <p:spPr bwMode="auto">
          <a:xfrm>
            <a:off x="0" y="0"/>
            <a:ext cx="6883400" cy="100187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CA">
              <a:cs typeface="Arial" charset="0"/>
            </a:endParaRP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body"/>
          </p:nvPr>
        </p:nvSpPr>
        <p:spPr bwMode="auto">
          <a:xfrm>
            <a:off x="917575" y="4759325"/>
            <a:ext cx="5040313" cy="45037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noProof="0" smtClean="0"/>
          </a:p>
        </p:txBody>
      </p:sp>
      <p:sp>
        <p:nvSpPr>
          <p:cNvPr id="31750" name="Rectangle 5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944563" y="758825"/>
            <a:ext cx="4987925" cy="373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22986897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46150" y="758825"/>
            <a:ext cx="4984750" cy="3738563"/>
          </a:xfrm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CA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Slide Number Placeholder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F8634A-64FD-456E-9599-79708798BC6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37276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>
          <a:xfrm>
            <a:off x="32766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Lucida Sans Unicode" pitchFamily="34" charset="0"/>
              </a:defRPr>
            </a:lvl1pPr>
          </a:lstStyle>
          <a:p>
            <a:pPr>
              <a:defRPr/>
            </a:pPr>
            <a:r>
              <a:rPr lang="en-US" altLang="zh-CN"/>
              <a:t>DMS # HGI1234</a:t>
            </a:r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A719D5-7F7B-43FB-8FD4-5B228A99093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00250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5684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684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>
          <a:xfrm>
            <a:off x="32766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Lucida Sans Unicode" pitchFamily="34" charset="0"/>
              </a:defRPr>
            </a:lvl1pPr>
          </a:lstStyle>
          <a:p>
            <a:pPr>
              <a:defRPr/>
            </a:pPr>
            <a:r>
              <a:rPr lang="en-US" altLang="zh-CN"/>
              <a:t>DMS # HGI1234</a:t>
            </a:r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9AAA0-1812-4911-A9EB-D2F7C351EC4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644386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>
          <a:xfrm>
            <a:off x="3276600" y="6416675"/>
            <a:ext cx="2133600" cy="365125"/>
          </a:xfrm>
          <a:prstGeom prst="rect">
            <a:avLst/>
          </a:prstGeom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FFFFFF"/>
                </a:solidFill>
                <a:latin typeface="Arial" pitchFamily="34" charset="0"/>
                <a:ea typeface="ＭＳ Ｐゴシック" charset="-128"/>
              </a:defRPr>
            </a:lvl1pPr>
          </a:lstStyle>
          <a:p>
            <a:pPr>
              <a:defRPr/>
            </a:pPr>
            <a:r>
              <a:rPr lang="en-US" altLang="zh-CN"/>
              <a:t>DMS # HGI5678</a:t>
            </a:r>
            <a:endParaRPr lang="en-US"/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730DF16-F79C-4782-A9A8-B758C120E7E4}" type="slidenum">
              <a:rPr lang="en-CA"/>
              <a:pPr>
                <a:defRPr/>
              </a:pPr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7451307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623888"/>
          </a:xfrm>
        </p:spPr>
        <p:txBody>
          <a:bodyPr/>
          <a:lstStyle>
            <a:lvl1pPr algn="ctr">
              <a:defRPr sz="4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648870"/>
          </a:xfr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Slide Number Placeholder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CA"/>
              <a:t>Page </a:t>
            </a:r>
            <a:fld id="{8892B8E5-C5DB-489F-9D85-8B63D21780F8}" type="slidenum">
              <a:rPr lang="en-CA"/>
              <a:pPr>
                <a:defRPr/>
              </a:pPr>
              <a:t>‹#›</a:t>
            </a:fld>
            <a:r>
              <a:rPr lang="en-CA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4308178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742A5E5-47BA-4FE4-A9D7-06C409FE636D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988069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0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03F082-90E0-44B1-85EB-EA3FB25473D7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011062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>
                <a:latin typeface="+mj-lt"/>
              </a:defRPr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>
                <a:latin typeface="+mj-lt"/>
              </a:defRPr>
            </a:lvl1pPr>
            <a:lvl2pPr>
              <a:defRPr sz="2600">
                <a:latin typeface="+mj-lt"/>
              </a:defRPr>
            </a:lvl2pPr>
            <a:lvl3pPr>
              <a:defRPr sz="24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1800">
                <a:latin typeface="+mj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C232DDB-4079-43B2-A681-835DF2790B9E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716028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ight Triangle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+mn-lt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>
                <a:latin typeface="+mj-lt"/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8" name="Slide Number Placeholder 10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16C01A9-08EE-44F8-A922-E2AFA19CB3F9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49902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3860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230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Slide Number Placeholder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7A929-F87C-4F35-9871-8F703767FE6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2886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8F7AB-1F23-48F9-A601-CEB9BAE4C10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16751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3894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3894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286D61-DE46-4DF1-AA46-937450AC8C5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32968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Slide Number Placeholder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859CF-F992-4462-8CD9-DAEFD357FAD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40939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lide Number Placeholder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55BD93-84A5-4D9F-9B01-23AB5A97B6E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17815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85521-F439-45A7-9039-25E4EF4CE17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41092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F6292-CB6B-40A0-B2B7-DD03199632F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651165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CA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70F40-679E-4127-B978-DCAA02D6901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39042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457200">
              <a:buClrTx/>
              <a:buSzTx/>
              <a:buFontTx/>
              <a:buNone/>
              <a:defRPr/>
            </a:pPr>
            <a:endParaRPr lang="en-US" sz="1800">
              <a:solidFill>
                <a:schemeClr val="tx1"/>
              </a:solidFill>
              <a:latin typeface="+mn-lt"/>
              <a:ea typeface="ＭＳ Ｐゴシック" pitchFamily="34" charset="-128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0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457200">
              <a:buClrTx/>
              <a:buSzTx/>
              <a:buFontTx/>
              <a:buNone/>
              <a:defRPr/>
            </a:pPr>
            <a:endParaRPr lang="en-US" sz="1800">
              <a:solidFill>
                <a:schemeClr val="tx1"/>
              </a:solidFill>
              <a:latin typeface="+mn-lt"/>
              <a:ea typeface="ＭＳ Ｐゴシック" pitchFamily="34" charset="-128"/>
              <a:cs typeface="+mn-cs"/>
            </a:endParaRPr>
          </a:p>
        </p:txBody>
      </p:sp>
      <p:grpSp>
        <p:nvGrpSpPr>
          <p:cNvPr id="1028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457200" eaLnBrk="0" hangingPunct="0">
                <a:buClrTx/>
                <a:buSzTx/>
                <a:buFontTx/>
                <a:buNone/>
                <a:defRPr/>
              </a:pPr>
              <a:endParaRPr lang="en-US" sz="1800">
                <a:solidFill>
                  <a:schemeClr val="tx1"/>
                </a:solidFill>
                <a:ea typeface="ＭＳ Ｐゴシック" pitchFamily="34" charset="-128"/>
                <a:cs typeface="+mn-cs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457200" eaLnBrk="0" hangingPunct="0">
                <a:buClrTx/>
                <a:buSzTx/>
                <a:buFontTx/>
                <a:buNone/>
                <a:defRPr/>
              </a:pPr>
              <a:endParaRPr lang="en-US" sz="1800">
                <a:solidFill>
                  <a:schemeClr val="tx1"/>
                </a:solidFill>
                <a:ea typeface="ＭＳ Ｐゴシック" pitchFamily="34" charset="-128"/>
                <a:cs typeface="+mn-cs"/>
              </a:endParaRPr>
            </a:p>
          </p:txBody>
        </p:sp>
      </p:grpSp>
      <p:pic>
        <p:nvPicPr>
          <p:cNvPr id="1029" name="Picture 15" descr="HGI_logo_Text_Right_sm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5" b="8142"/>
          <a:stretch>
            <a:fillRect/>
          </a:stretch>
        </p:blipFill>
        <p:spPr bwMode="auto">
          <a:xfrm>
            <a:off x="76200" y="6364288"/>
            <a:ext cx="1295400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Date Placeholder 9"/>
          <p:cNvSpPr txBox="1">
            <a:spLocks/>
          </p:cNvSpPr>
          <p:nvPr/>
        </p:nvSpPr>
        <p:spPr>
          <a:xfrm>
            <a:off x="5562600" y="3657600"/>
            <a:ext cx="2133600" cy="365125"/>
          </a:xfrm>
          <a:prstGeom prst="rect">
            <a:avLst/>
          </a:prstGeom>
        </p:spPr>
        <p:txBody>
          <a:bodyPr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defTabSz="457200">
              <a:buClrTx/>
              <a:buSzTx/>
              <a:buFontTx/>
              <a:buNone/>
              <a:defRPr/>
            </a:pPr>
            <a:endParaRPr lang="en-CA" dirty="0">
              <a:ea typeface="ＭＳ Ｐゴシック" pitchFamily="34" charset="-128"/>
              <a:cs typeface="Arial" charset="0"/>
            </a:endParaRPr>
          </a:p>
        </p:txBody>
      </p:sp>
      <p:pic>
        <p:nvPicPr>
          <p:cNvPr id="1031" name="Picture 15" descr="HGI_logo_Text_Right_sm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5" b="8142"/>
          <a:stretch>
            <a:fillRect/>
          </a:stretch>
        </p:blipFill>
        <p:spPr bwMode="auto">
          <a:xfrm>
            <a:off x="76200" y="6364288"/>
            <a:ext cx="1295400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3048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38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7" name="Slide Number Placeholder 10"/>
          <p:cNvSpPr>
            <a:spLocks noGrp="1"/>
          </p:cNvSpPr>
          <p:nvPr>
            <p:ph type="sldNum" sz="quarter" idx="4"/>
          </p:nvPr>
        </p:nvSpPr>
        <p:spPr>
          <a:xfrm>
            <a:off x="6553200" y="64166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SzTx/>
              <a:buFontTx/>
              <a:buNone/>
              <a:defRPr sz="1200">
                <a:solidFill>
                  <a:srgbClr val="FFFFFF"/>
                </a:solidFill>
                <a:latin typeface="Arial" charset="0"/>
                <a:ea typeface="ＭＳ Ｐゴシック" pitchFamily="-110" charset="-128"/>
                <a:cs typeface="Arial" charset="0"/>
              </a:defRPr>
            </a:lvl1pPr>
          </a:lstStyle>
          <a:p>
            <a:pPr>
              <a:defRPr/>
            </a:pPr>
            <a:fld id="{8A7D985E-6FA1-4D87-8223-5838713964E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5024" r:id="rId1"/>
    <p:sldLayoutId id="2147485025" r:id="rId2"/>
    <p:sldLayoutId id="2147485026" r:id="rId3"/>
    <p:sldLayoutId id="2147485027" r:id="rId4"/>
    <p:sldLayoutId id="2147485028" r:id="rId5"/>
    <p:sldLayoutId id="2147485029" r:id="rId6"/>
    <p:sldLayoutId id="2147485030" r:id="rId7"/>
    <p:sldLayoutId id="2147485031" r:id="rId8"/>
    <p:sldLayoutId id="2147485032" r:id="rId9"/>
    <p:sldLayoutId id="2147485033" r:id="rId10"/>
    <p:sldLayoutId id="2147485034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>
          <a:solidFill>
            <a:schemeClr val="tx1"/>
          </a:solidFill>
          <a:latin typeface="+mn-lt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>
          <a:solidFill>
            <a:schemeClr val="tx1"/>
          </a:solidFill>
          <a:latin typeface="+mn-lt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>
          <a:solidFill>
            <a:schemeClr val="tx1"/>
          </a:solidFill>
          <a:latin typeface="+mn-lt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>
          <a:solidFill>
            <a:schemeClr val="tx1"/>
          </a:solidFill>
          <a:latin typeface="+mn-lt"/>
        </a:defRPr>
      </a:lvl5pPr>
      <a:lvl6pPr marL="19192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>
          <a:solidFill>
            <a:schemeClr val="tx1"/>
          </a:solidFill>
          <a:latin typeface="+mn-lt"/>
        </a:defRPr>
      </a:lvl6pPr>
      <a:lvl7pPr marL="23764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>
          <a:solidFill>
            <a:schemeClr val="tx1"/>
          </a:solidFill>
          <a:latin typeface="+mn-lt"/>
        </a:defRPr>
      </a:lvl7pPr>
      <a:lvl8pPr marL="28336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>
          <a:solidFill>
            <a:schemeClr val="tx1"/>
          </a:solidFill>
          <a:latin typeface="+mn-lt"/>
        </a:defRPr>
      </a:lvl8pPr>
      <a:lvl9pPr marL="32908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+mn-lt"/>
              <a:ea typeface="+mn-ea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0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+mn-lt"/>
              <a:ea typeface="+mn-ea"/>
            </a:endParaRPr>
          </a:p>
        </p:txBody>
      </p:sp>
      <p:sp>
        <p:nvSpPr>
          <p:cNvPr id="2052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638175"/>
            <a:ext cx="8229600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38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grpSp>
        <p:nvGrpSpPr>
          <p:cNvPr id="2054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 dirty="0">
                <a:ea typeface="+mn-ea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 dirty="0">
                <a:ea typeface="+mn-ea"/>
              </a:endParaRPr>
            </a:p>
          </p:txBody>
        </p:sp>
      </p:grpSp>
      <p:sp>
        <p:nvSpPr>
          <p:cNvPr id="11" name="Slide Number Placeholder 10"/>
          <p:cNvSpPr>
            <a:spLocks noGrp="1"/>
          </p:cNvSpPr>
          <p:nvPr>
            <p:ph type="sldNum" sz="quarter" idx="4"/>
          </p:nvPr>
        </p:nvSpPr>
        <p:spPr>
          <a:xfrm>
            <a:off x="6553200" y="64166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pitchFamily="34" charset="-128"/>
                <a:cs typeface="Arial" charset="0"/>
              </a:defRPr>
            </a:lvl1pPr>
          </a:lstStyle>
          <a:p>
            <a:pPr>
              <a:defRPr/>
            </a:pPr>
            <a:r>
              <a:rPr lang="en-CA"/>
              <a:t>Page </a:t>
            </a:r>
            <a:fld id="{D8BE860D-D600-4C5D-BCAA-AC6A31DAE5AF}" type="slidenum">
              <a:rPr lang="en-CA"/>
              <a:pPr>
                <a:defRPr/>
              </a:pPr>
              <a:t>‹#›</a:t>
            </a:fld>
            <a:r>
              <a:rPr lang="en-CA"/>
              <a:t> </a:t>
            </a:r>
          </a:p>
        </p:txBody>
      </p:sp>
      <p:sp>
        <p:nvSpPr>
          <p:cNvPr id="14" name="Date Placeholder 9"/>
          <p:cNvSpPr txBox="1">
            <a:spLocks/>
          </p:cNvSpPr>
          <p:nvPr/>
        </p:nvSpPr>
        <p:spPr>
          <a:xfrm>
            <a:off x="5562600" y="3657600"/>
            <a:ext cx="2133600" cy="365125"/>
          </a:xfrm>
          <a:prstGeom prst="rect">
            <a:avLst/>
          </a:prstGeom>
        </p:spPr>
        <p:txBody>
          <a:bodyPr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n-CA" dirty="0">
              <a:ea typeface="+mn-ea"/>
              <a:cs typeface="Arial" charset="0"/>
            </a:endParaRPr>
          </a:p>
        </p:txBody>
      </p:sp>
      <p:pic>
        <p:nvPicPr>
          <p:cNvPr id="2057" name="Picture 10" descr="Description: cid:image001.png@01CD97FB.7C3117B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" y="6145213"/>
            <a:ext cx="11430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8" name="TextBox 14"/>
          <p:cNvSpPr txBox="1">
            <a:spLocks noChangeArrowheads="1"/>
          </p:cNvSpPr>
          <p:nvPr/>
        </p:nvSpPr>
        <p:spPr bwMode="auto">
          <a:xfrm>
            <a:off x="1692275" y="6524625"/>
            <a:ext cx="439261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b="1" i="1">
                <a:solidFill>
                  <a:schemeClr val="accent1"/>
                </a:solidFill>
              </a:rPr>
              <a:t>Copyright 2013 by HGI – All rights reserved</a:t>
            </a:r>
            <a:endParaRPr lang="en-CA" b="1" i="1">
              <a:solidFill>
                <a:schemeClr val="accen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35" r:id="rId1"/>
    <p:sldLayoutId id="2147485036" r:id="rId2"/>
    <p:sldLayoutId id="2147485037" r:id="rId3"/>
    <p:sldLayoutId id="2147485038" r:id="rId4"/>
    <p:sldLayoutId id="2147485039" r:id="rId5"/>
    <p:sldLayoutId id="2147485040" r:id="rId6"/>
    <p:sldLayoutId id="2147485041" r:id="rId7"/>
    <p:sldLayoutId id="2147485042" r:id="rId8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j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j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j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22.png"/><Relationship Id="rId18" Type="http://schemas.openxmlformats.org/officeDocument/2006/relationships/image" Target="../media/image27.jpeg"/><Relationship Id="rId3" Type="http://schemas.openxmlformats.org/officeDocument/2006/relationships/image" Target="../media/image12.jpeg"/><Relationship Id="rId21" Type="http://schemas.openxmlformats.org/officeDocument/2006/relationships/image" Target="../media/image30.jpeg"/><Relationship Id="rId7" Type="http://schemas.openxmlformats.org/officeDocument/2006/relationships/image" Target="../media/image17.jpeg"/><Relationship Id="rId12" Type="http://schemas.openxmlformats.org/officeDocument/2006/relationships/image" Target="../media/image21.jpeg"/><Relationship Id="rId17" Type="http://schemas.openxmlformats.org/officeDocument/2006/relationships/image" Target="../media/image26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25.jpeg"/><Relationship Id="rId20" Type="http://schemas.openxmlformats.org/officeDocument/2006/relationships/image" Target="../media/image29.png"/><Relationship Id="rId1" Type="http://schemas.openxmlformats.org/officeDocument/2006/relationships/tags" Target="../tags/tag1.xml"/><Relationship Id="rId6" Type="http://schemas.openxmlformats.org/officeDocument/2006/relationships/image" Target="../media/image16.jpeg"/><Relationship Id="rId11" Type="http://schemas.openxmlformats.org/officeDocument/2006/relationships/image" Target="../media/image20.png"/><Relationship Id="rId5" Type="http://schemas.openxmlformats.org/officeDocument/2006/relationships/image" Target="../media/image15.jpeg"/><Relationship Id="rId15" Type="http://schemas.openxmlformats.org/officeDocument/2006/relationships/image" Target="../media/image24.jpeg"/><Relationship Id="rId10" Type="http://schemas.openxmlformats.org/officeDocument/2006/relationships/image" Target="../media/image14.jpeg"/><Relationship Id="rId19" Type="http://schemas.openxmlformats.org/officeDocument/2006/relationships/image" Target="../media/image28.png"/><Relationship Id="rId4" Type="http://schemas.openxmlformats.org/officeDocument/2006/relationships/image" Target="../media/image11.png"/><Relationship Id="rId9" Type="http://schemas.openxmlformats.org/officeDocument/2006/relationships/image" Target="../media/image19.jpeg"/><Relationship Id="rId1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571500" y="1638300"/>
            <a:ext cx="8229600" cy="1143000"/>
          </a:xfrm>
        </p:spPr>
        <p:txBody>
          <a:bodyPr lIns="91440" rIns="91440" bIns="45720" anchor="ctr"/>
          <a:lstStyle/>
          <a:p>
            <a:pPr eaLnBrk="1" hangingPunct="1"/>
            <a:r>
              <a:rPr lang="en-CA" sz="2000" smtClean="0"/>
              <a:t/>
            </a:r>
            <a:br>
              <a:rPr lang="en-CA" sz="2000" smtClean="0"/>
            </a:br>
            <a:endParaRPr lang="en-CA" sz="2400" i="1" smtClean="0"/>
          </a:p>
        </p:txBody>
      </p:sp>
      <p:pic>
        <p:nvPicPr>
          <p:cNvPr id="1331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68800"/>
            <a:ext cx="9215438" cy="258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Slide Number Placeholder 6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7CB0EBD-49FF-4039-9084-140ADC10A42D}" type="slidenum">
              <a:rPr lang="zh-CN" altLang="en-US" smtClean="0">
                <a:ea typeface="ＭＳ Ｐゴシック" pitchFamily="34" charset="-128"/>
              </a:rPr>
              <a:pPr/>
              <a:t>1</a:t>
            </a:fld>
            <a:endParaRPr lang="en-US" altLang="zh-CN" smtClean="0">
              <a:ea typeface="ＭＳ Ｐゴシック" pitchFamily="34" charset="-128"/>
            </a:endParaRPr>
          </a:p>
        </p:txBody>
      </p:sp>
      <p:sp>
        <p:nvSpPr>
          <p:cNvPr id="13317" name="Title 1"/>
          <p:cNvSpPr txBox="1">
            <a:spLocks/>
          </p:cNvSpPr>
          <p:nvPr/>
        </p:nvSpPr>
        <p:spPr bwMode="auto">
          <a:xfrm>
            <a:off x="900113" y="2390775"/>
            <a:ext cx="8785225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/>
            <a:r>
              <a:rPr lang="en-US" sz="4000" dirty="0" smtClean="0">
                <a:solidFill>
                  <a:schemeClr val="tx2"/>
                </a:solidFill>
                <a:latin typeface="Calibri" pitchFamily="34" charset="0"/>
              </a:rPr>
              <a:t>HGI’s Approach to </a:t>
            </a:r>
          </a:p>
          <a:p>
            <a:pPr algn="ctr" eaLnBrk="0" hangingPunct="0"/>
            <a:r>
              <a:rPr lang="en-US" sz="4000" dirty="0" smtClean="0">
                <a:solidFill>
                  <a:schemeClr val="tx2"/>
                </a:solidFill>
                <a:latin typeface="Calibri" pitchFamily="34" charset="0"/>
              </a:rPr>
              <a:t>Smart </a:t>
            </a:r>
            <a:r>
              <a:rPr lang="en-US" sz="4000" dirty="0">
                <a:solidFill>
                  <a:schemeClr val="tx2"/>
                </a:solidFill>
                <a:latin typeface="Calibri" pitchFamily="34" charset="0"/>
              </a:rPr>
              <a:t>Home </a:t>
            </a:r>
            <a:r>
              <a:rPr lang="en-US" sz="4000" dirty="0" smtClean="0">
                <a:solidFill>
                  <a:schemeClr val="tx2"/>
                </a:solidFill>
                <a:latin typeface="Calibri" pitchFamily="34" charset="0"/>
              </a:rPr>
              <a:t>Abstraction Layer</a:t>
            </a:r>
            <a:endParaRPr lang="en-US" sz="4000" dirty="0">
              <a:solidFill>
                <a:schemeClr val="tx2"/>
              </a:solidFill>
              <a:latin typeface="Calibri" pitchFamily="34" charset="0"/>
            </a:endParaRPr>
          </a:p>
          <a:p>
            <a:pPr algn="ctr" eaLnBrk="0" hangingPunct="0"/>
            <a:r>
              <a:rPr lang="en-CA" sz="2400" dirty="0">
                <a:solidFill>
                  <a:srgbClr val="FDB5B7"/>
                </a:solidFill>
                <a:latin typeface="Calibri" pitchFamily="34" charset="0"/>
              </a:rPr>
              <a:t/>
            </a:r>
            <a:br>
              <a:rPr lang="en-CA" sz="2400" dirty="0">
                <a:solidFill>
                  <a:srgbClr val="FDB5B7"/>
                </a:solidFill>
                <a:latin typeface="Calibri" pitchFamily="34" charset="0"/>
              </a:rPr>
            </a:br>
            <a:r>
              <a:rPr lang="en-CA" dirty="0" smtClean="0">
                <a:solidFill>
                  <a:srgbClr val="FDB5B7"/>
                </a:solidFill>
                <a:latin typeface="Calibri" pitchFamily="34" charset="0"/>
              </a:rPr>
              <a:t>Andreas </a:t>
            </a:r>
            <a:r>
              <a:rPr lang="en-CA" dirty="0" err="1" smtClean="0">
                <a:solidFill>
                  <a:srgbClr val="FDB5B7"/>
                </a:solidFill>
                <a:latin typeface="Calibri" pitchFamily="34" charset="0"/>
              </a:rPr>
              <a:t>Sayegh</a:t>
            </a:r>
            <a:r>
              <a:rPr lang="en-CA" dirty="0">
                <a:solidFill>
                  <a:srgbClr val="FDB5B7"/>
                </a:solidFill>
                <a:latin typeface="Calibri" pitchFamily="34" charset="0"/>
              </a:rPr>
              <a:t> </a:t>
            </a:r>
            <a:r>
              <a:rPr lang="en-CA" dirty="0" smtClean="0">
                <a:solidFill>
                  <a:srgbClr val="FDB5B7"/>
                </a:solidFill>
                <a:latin typeface="Calibri" pitchFamily="34" charset="0"/>
              </a:rPr>
              <a:t>(Deutsche Telekom)</a:t>
            </a:r>
          </a:p>
          <a:p>
            <a:pPr algn="ctr" eaLnBrk="0" hangingPunct="0"/>
            <a:r>
              <a:rPr lang="en-US" dirty="0" smtClean="0">
                <a:solidFill>
                  <a:srgbClr val="FDB5B7"/>
                </a:solidFill>
                <a:latin typeface="Calibri" pitchFamily="34" charset="0"/>
              </a:rPr>
              <a:t>HGI Smart Home TF Chair</a:t>
            </a:r>
          </a:p>
          <a:p>
            <a:pPr algn="ctr" eaLnBrk="0" hangingPunct="0"/>
            <a:r>
              <a:rPr lang="en-CA" dirty="0" smtClean="0">
                <a:solidFill>
                  <a:srgbClr val="FDB5B7"/>
                </a:solidFill>
                <a:latin typeface="Calibri" pitchFamily="34" charset="0"/>
              </a:rPr>
              <a:t>Andreas.Sayegh@telekom.de</a:t>
            </a:r>
            <a:endParaRPr lang="en-CA" dirty="0">
              <a:solidFill>
                <a:srgbClr val="FDB5B7"/>
              </a:solidFill>
              <a:latin typeface="Calibri" pitchFamily="34" charset="0"/>
            </a:endParaRPr>
          </a:p>
          <a:p>
            <a:pPr algn="ctr" eaLnBrk="0" hangingPunct="0"/>
            <a:endParaRPr lang="en-CA" dirty="0">
              <a:solidFill>
                <a:srgbClr val="FDB5B7"/>
              </a:solidFill>
              <a:latin typeface="Calibri" pitchFamily="34" charset="0"/>
            </a:endParaRPr>
          </a:p>
          <a:p>
            <a:pPr algn="ctr" eaLnBrk="0" hangingPunct="0"/>
            <a:r>
              <a:rPr lang="en-CA" dirty="0" smtClean="0">
                <a:solidFill>
                  <a:srgbClr val="FDB5B7"/>
                </a:solidFill>
                <a:latin typeface="Calibri" pitchFamily="34" charset="0"/>
              </a:rPr>
              <a:t>Duncan </a:t>
            </a:r>
            <a:r>
              <a:rPr lang="en-CA" dirty="0">
                <a:solidFill>
                  <a:srgbClr val="FDB5B7"/>
                </a:solidFill>
                <a:latin typeface="Calibri" pitchFamily="34" charset="0"/>
              </a:rPr>
              <a:t>Bees</a:t>
            </a:r>
          </a:p>
          <a:p>
            <a:pPr algn="ctr" eaLnBrk="0" hangingPunct="0"/>
            <a:r>
              <a:rPr lang="en-CA" dirty="0">
                <a:solidFill>
                  <a:srgbClr val="FDB5B7"/>
                </a:solidFill>
                <a:latin typeface="Calibri" pitchFamily="34" charset="0"/>
              </a:rPr>
              <a:t>Chief Technology and Business Officer</a:t>
            </a:r>
            <a:br>
              <a:rPr lang="en-CA" dirty="0">
                <a:solidFill>
                  <a:srgbClr val="FDB5B7"/>
                </a:solidFill>
                <a:latin typeface="Calibri" pitchFamily="34" charset="0"/>
              </a:rPr>
            </a:br>
            <a:r>
              <a:rPr lang="en-CA" dirty="0">
                <a:solidFill>
                  <a:srgbClr val="FDB5B7"/>
                </a:solidFill>
                <a:latin typeface="Calibri" pitchFamily="34" charset="0"/>
              </a:rPr>
              <a:t>HGI</a:t>
            </a:r>
          </a:p>
          <a:p>
            <a:pPr algn="ctr" eaLnBrk="0" hangingPunct="0"/>
            <a:r>
              <a:rPr lang="en-US" dirty="0">
                <a:solidFill>
                  <a:srgbClr val="FDB5B7"/>
                </a:solidFill>
                <a:latin typeface="Calibri" pitchFamily="34" charset="0"/>
              </a:rPr>
              <a:t>www.homegateway.org</a:t>
            </a:r>
            <a:endParaRPr lang="en-CA" dirty="0">
              <a:solidFill>
                <a:srgbClr val="FDB5B7"/>
              </a:solidFill>
              <a:latin typeface="Calibri" pitchFamily="34" charset="0"/>
            </a:endParaRPr>
          </a:p>
          <a:p>
            <a:pPr algn="ctr" eaLnBrk="0" hangingPunct="0"/>
            <a:r>
              <a:rPr lang="en-CA" b="1" dirty="0">
                <a:solidFill>
                  <a:srgbClr val="FDB5B7"/>
                </a:solidFill>
                <a:latin typeface="Calibri" pitchFamily="34" charset="0"/>
              </a:rPr>
              <a:t>duncan.bees@homegateway.org</a:t>
            </a:r>
            <a:r>
              <a:rPr lang="en-CA" sz="2400" dirty="0">
                <a:solidFill>
                  <a:srgbClr val="FDB5B7"/>
                </a:solidFill>
                <a:latin typeface="Calibri" pitchFamily="34" charset="0"/>
              </a:rPr>
              <a:t/>
            </a:r>
            <a:br>
              <a:rPr lang="en-CA" sz="2400" dirty="0">
                <a:solidFill>
                  <a:srgbClr val="FDB5B7"/>
                </a:solidFill>
                <a:latin typeface="Calibri" pitchFamily="34" charset="0"/>
              </a:rPr>
            </a:br>
            <a:r>
              <a:rPr lang="en-CA" sz="2400" dirty="0">
                <a:solidFill>
                  <a:srgbClr val="FDB5B7"/>
                </a:solidFill>
                <a:latin typeface="Calibri" pitchFamily="34" charset="0"/>
              </a:rPr>
              <a:t/>
            </a:r>
            <a:br>
              <a:rPr lang="en-CA" sz="2400" dirty="0">
                <a:solidFill>
                  <a:srgbClr val="FDB5B7"/>
                </a:solidFill>
                <a:latin typeface="Calibri" pitchFamily="34" charset="0"/>
              </a:rPr>
            </a:br>
            <a:r>
              <a:rPr lang="en-CA" sz="2400" dirty="0">
                <a:solidFill>
                  <a:srgbClr val="FDB5B7"/>
                </a:solidFill>
                <a:latin typeface="Calibri" pitchFamily="34" charset="0"/>
              </a:rPr>
              <a:t/>
            </a:r>
            <a:br>
              <a:rPr lang="en-CA" sz="2400" dirty="0">
                <a:solidFill>
                  <a:srgbClr val="FDB5B7"/>
                </a:solidFill>
                <a:latin typeface="Calibri" pitchFamily="34" charset="0"/>
              </a:rPr>
            </a:br>
            <a:r>
              <a:rPr lang="en-CA" sz="3200" dirty="0">
                <a:solidFill>
                  <a:srgbClr val="FDB5B7"/>
                </a:solidFill>
                <a:latin typeface="Calibri" pitchFamily="34" charset="0"/>
              </a:rPr>
              <a:t/>
            </a:r>
            <a:br>
              <a:rPr lang="en-CA" sz="3200" dirty="0">
                <a:solidFill>
                  <a:srgbClr val="FDB5B7"/>
                </a:solidFill>
                <a:latin typeface="Calibri" pitchFamily="34" charset="0"/>
              </a:rPr>
            </a:br>
            <a:endParaRPr lang="en-CA" sz="2800" dirty="0">
              <a:solidFill>
                <a:srgbClr val="FDB5B7"/>
              </a:solidFill>
              <a:latin typeface="Calibri" pitchFamily="34" charset="0"/>
            </a:endParaRPr>
          </a:p>
        </p:txBody>
      </p:sp>
      <p:pic>
        <p:nvPicPr>
          <p:cNvPr id="13318" name="Picture 10" descr="Description: cid:image001.png@01CD97FB.7C3117B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989138"/>
            <a:ext cx="2555875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Abgerundetes Rechteck 28"/>
          <p:cNvSpPr>
            <a:spLocks noChangeArrowheads="1"/>
          </p:cNvSpPr>
          <p:nvPr/>
        </p:nvSpPr>
        <p:spPr bwMode="auto">
          <a:xfrm>
            <a:off x="6019800" y="2590800"/>
            <a:ext cx="2667000" cy="3767138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 w="9525">
            <a:solidFill>
              <a:schemeClr val="tx1"/>
            </a:solidFill>
            <a:prstDash val="dash"/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/>
          <a:lstStyle/>
          <a:p>
            <a:pPr algn="r">
              <a:defRPr/>
            </a:pPr>
            <a:r>
              <a:rPr lang="en-US" sz="1200" b="1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PUBLICATION</a:t>
            </a:r>
          </a:p>
        </p:txBody>
      </p:sp>
      <p:sp>
        <p:nvSpPr>
          <p:cNvPr id="28" name="Abgerundetes Rechteck 27"/>
          <p:cNvSpPr>
            <a:spLocks noChangeArrowheads="1"/>
          </p:cNvSpPr>
          <p:nvPr/>
        </p:nvSpPr>
        <p:spPr bwMode="auto">
          <a:xfrm>
            <a:off x="228600" y="1295400"/>
            <a:ext cx="8458200" cy="990600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 w="9525">
            <a:solidFill>
              <a:schemeClr val="tx1"/>
            </a:solidFill>
            <a:prstDash val="dash"/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en-US" sz="1200" b="1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INSTANTIATION</a:t>
            </a:r>
          </a:p>
        </p:txBody>
      </p:sp>
      <p:sp>
        <p:nvSpPr>
          <p:cNvPr id="87" name="Abgerundetes Rechteck 86"/>
          <p:cNvSpPr>
            <a:spLocks noChangeArrowheads="1"/>
          </p:cNvSpPr>
          <p:nvPr/>
        </p:nvSpPr>
        <p:spPr bwMode="auto">
          <a:xfrm>
            <a:off x="228600" y="2319338"/>
            <a:ext cx="5638800" cy="4038600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 w="9525">
            <a:solidFill>
              <a:schemeClr val="tx1"/>
            </a:solidFill>
            <a:prstDash val="dash"/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en-US" sz="1200" b="1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CLEARING</a:t>
            </a:r>
          </a:p>
        </p:txBody>
      </p:sp>
      <p:sp>
        <p:nvSpPr>
          <p:cNvPr id="204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Device Modeling Process (simplified)</a:t>
            </a:r>
            <a:endParaRPr lang="en-US" smtClean="0"/>
          </a:p>
        </p:txBody>
      </p:sp>
      <p:sp>
        <p:nvSpPr>
          <p:cNvPr id="20486" name="Slide Number Placeholder 3"/>
          <p:cNvSpPr txBox="1">
            <a:spLocks/>
          </p:cNvSpPr>
          <p:nvPr/>
        </p:nvSpPr>
        <p:spPr bwMode="auto">
          <a:xfrm>
            <a:off x="7885113" y="6432550"/>
            <a:ext cx="79692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marL="37931725" indent="-37474525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r" eaLnBrk="1" hangingPunct="1">
              <a:lnSpc>
                <a:spcPct val="93000"/>
              </a:lnSpc>
            </a:pPr>
            <a:fld id="{D17F0520-7525-4985-82FF-DB4B23C320E1}" type="slidenum">
              <a:rPr lang="en-CA" sz="2000" b="1">
                <a:solidFill>
                  <a:srgbClr val="04617B"/>
                </a:solidFill>
                <a:cs typeface="Arial" charset="0"/>
              </a:rPr>
              <a:pPr algn="r" eaLnBrk="1" hangingPunct="1">
                <a:lnSpc>
                  <a:spcPct val="93000"/>
                </a:lnSpc>
              </a:pPr>
              <a:t>10</a:t>
            </a:fld>
            <a:r>
              <a:rPr lang="en-CA" sz="2000" b="1">
                <a:solidFill>
                  <a:srgbClr val="04617B"/>
                </a:solidFill>
                <a:cs typeface="Arial" charset="0"/>
              </a:rPr>
              <a:t>  </a:t>
            </a:r>
          </a:p>
        </p:txBody>
      </p:sp>
      <p:sp>
        <p:nvSpPr>
          <p:cNvPr id="9" name="Rechteck 8"/>
          <p:cNvSpPr/>
          <p:nvPr/>
        </p:nvSpPr>
        <p:spPr bwMode="auto">
          <a:xfrm>
            <a:off x="3810000" y="1386840"/>
            <a:ext cx="1596813" cy="8229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5"/>
            </a:solidFill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en-US" sz="1200" dirty="0">
                <a:solidFill>
                  <a:schemeClr val="tx1"/>
                </a:solidFill>
              </a:rPr>
              <a:t>Domain specific org instantiates template for a set of devices</a:t>
            </a:r>
          </a:p>
        </p:txBody>
      </p:sp>
      <p:sp>
        <p:nvSpPr>
          <p:cNvPr id="10" name="Rechteck 9"/>
          <p:cNvSpPr/>
          <p:nvPr/>
        </p:nvSpPr>
        <p:spPr bwMode="auto">
          <a:xfrm>
            <a:off x="1447800" y="1386840"/>
            <a:ext cx="1596813" cy="8229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5"/>
            </a:solidFill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en-US" sz="1200" dirty="0">
                <a:solidFill>
                  <a:schemeClr val="tx1"/>
                </a:solidFill>
              </a:rPr>
              <a:t>Send GWD042 to domain specific organization</a:t>
            </a:r>
          </a:p>
        </p:txBody>
      </p:sp>
      <p:sp>
        <p:nvSpPr>
          <p:cNvPr id="12" name="Rechteck 11"/>
          <p:cNvSpPr/>
          <p:nvPr/>
        </p:nvSpPr>
        <p:spPr bwMode="auto">
          <a:xfrm>
            <a:off x="6172200" y="1386840"/>
            <a:ext cx="1596813" cy="8229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5"/>
            </a:solidFill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en-US" sz="1200" dirty="0">
                <a:solidFill>
                  <a:schemeClr val="tx1"/>
                </a:solidFill>
              </a:rPr>
              <a:t>Domain specific org returns instantiated templates</a:t>
            </a:r>
          </a:p>
        </p:txBody>
      </p:sp>
      <p:sp>
        <p:nvSpPr>
          <p:cNvPr id="14" name="Rechteck 13"/>
          <p:cNvSpPr/>
          <p:nvPr/>
        </p:nvSpPr>
        <p:spPr bwMode="auto">
          <a:xfrm>
            <a:off x="1447800" y="3962400"/>
            <a:ext cx="1596813" cy="8229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5"/>
            </a:solidFill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en-US" sz="1200" dirty="0">
                <a:solidFill>
                  <a:schemeClr val="tx1"/>
                </a:solidFill>
              </a:rPr>
              <a:t>Merge differing models into a single unified model and circulate for approval</a:t>
            </a:r>
          </a:p>
        </p:txBody>
      </p:sp>
      <p:sp>
        <p:nvSpPr>
          <p:cNvPr id="15" name="Raute 14"/>
          <p:cNvSpPr/>
          <p:nvPr/>
        </p:nvSpPr>
        <p:spPr bwMode="auto">
          <a:xfrm>
            <a:off x="3810000" y="3962400"/>
            <a:ext cx="1596814" cy="822960"/>
          </a:xfrm>
          <a:prstGeom prst="diamond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5"/>
            </a:solidFill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050" dirty="0">
                <a:solidFill>
                  <a:schemeClr val="tx1"/>
                </a:solidFill>
              </a:rPr>
              <a:t>Agreement achieved?</a:t>
            </a:r>
          </a:p>
        </p:txBody>
      </p:sp>
      <p:cxnSp>
        <p:nvCxnSpPr>
          <p:cNvPr id="16" name="Gerade Verbindung 15"/>
          <p:cNvCxnSpPr>
            <a:cxnSpLocks noChangeShapeType="1"/>
          </p:cNvCxnSpPr>
          <p:nvPr/>
        </p:nvCxnSpPr>
        <p:spPr bwMode="auto">
          <a:xfrm>
            <a:off x="3044825" y="1798638"/>
            <a:ext cx="765175" cy="1587"/>
          </a:xfrm>
          <a:prstGeom prst="line">
            <a:avLst/>
          </a:prstGeom>
          <a:noFill/>
          <a:ln w="38100">
            <a:solidFill>
              <a:srgbClr val="AAE2CA"/>
            </a:solidFill>
            <a:round/>
            <a:headEnd/>
            <a:tailEnd type="triangle" w="lg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24" name="Gerade Verbindung 23"/>
          <p:cNvCxnSpPr>
            <a:cxnSpLocks noChangeShapeType="1"/>
          </p:cNvCxnSpPr>
          <p:nvPr/>
        </p:nvCxnSpPr>
        <p:spPr bwMode="auto">
          <a:xfrm>
            <a:off x="5407025" y="1798638"/>
            <a:ext cx="765175" cy="1587"/>
          </a:xfrm>
          <a:prstGeom prst="line">
            <a:avLst/>
          </a:prstGeom>
          <a:noFill/>
          <a:ln w="38100">
            <a:solidFill>
              <a:srgbClr val="AAE2CA"/>
            </a:solidFill>
            <a:round/>
            <a:headEnd/>
            <a:tailEnd type="triangle" w="lg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36" name="Gerade Verbindung 35"/>
          <p:cNvCxnSpPr>
            <a:cxnSpLocks noChangeShapeType="1"/>
          </p:cNvCxnSpPr>
          <p:nvPr/>
        </p:nvCxnSpPr>
        <p:spPr bwMode="auto">
          <a:xfrm>
            <a:off x="3044825" y="4373563"/>
            <a:ext cx="765175" cy="1587"/>
          </a:xfrm>
          <a:prstGeom prst="line">
            <a:avLst/>
          </a:prstGeom>
          <a:noFill/>
          <a:ln w="38100">
            <a:solidFill>
              <a:srgbClr val="AAE2CA"/>
            </a:solidFill>
            <a:round/>
            <a:headEnd/>
            <a:tailEnd type="triangle" w="lg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39" name="Rechteck 38"/>
          <p:cNvSpPr/>
          <p:nvPr/>
        </p:nvSpPr>
        <p:spPr bwMode="auto">
          <a:xfrm>
            <a:off x="6324600" y="5410200"/>
            <a:ext cx="1596813" cy="8229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5"/>
            </a:solidFill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en-US" sz="1200" dirty="0">
                <a:solidFill>
                  <a:schemeClr val="tx1"/>
                </a:solidFill>
              </a:rPr>
              <a:t>Publish resulting domain specific and unified device models </a:t>
            </a:r>
          </a:p>
        </p:txBody>
      </p:sp>
      <p:cxnSp>
        <p:nvCxnSpPr>
          <p:cNvPr id="40" name="Gewinkelte Verbindung 39"/>
          <p:cNvCxnSpPr>
            <a:cxnSpLocks noChangeShapeType="1"/>
          </p:cNvCxnSpPr>
          <p:nvPr/>
        </p:nvCxnSpPr>
        <p:spPr bwMode="auto">
          <a:xfrm>
            <a:off x="5407025" y="4373563"/>
            <a:ext cx="1716088" cy="1036637"/>
          </a:xfrm>
          <a:prstGeom prst="bentConnector2">
            <a:avLst/>
          </a:prstGeom>
          <a:noFill/>
          <a:ln w="38100">
            <a:solidFill>
              <a:srgbClr val="AAE2CA"/>
            </a:solidFill>
            <a:miter lim="800000"/>
            <a:headEnd/>
            <a:tailEnd type="triangle" w="lg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44" name="Textfeld 43"/>
          <p:cNvSpPr txBox="1">
            <a:spLocks noChangeArrowheads="1"/>
          </p:cNvSpPr>
          <p:nvPr/>
        </p:nvSpPr>
        <p:spPr bwMode="auto">
          <a:xfrm>
            <a:off x="6477000" y="4005263"/>
            <a:ext cx="477838" cy="338137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64999">
                <a:srgbClr val="FFFFFF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F9F9F9"/>
            </a:solidFill>
            <a:miter lim="800000"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YES</a:t>
            </a:r>
          </a:p>
        </p:txBody>
      </p:sp>
      <p:sp>
        <p:nvSpPr>
          <p:cNvPr id="45" name="Rechteck 44"/>
          <p:cNvSpPr/>
          <p:nvPr/>
        </p:nvSpPr>
        <p:spPr bwMode="auto">
          <a:xfrm>
            <a:off x="1447800" y="5410200"/>
            <a:ext cx="1596813" cy="8229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5"/>
            </a:solidFill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en-US" sz="1200" dirty="0">
                <a:solidFill>
                  <a:schemeClr val="tx1"/>
                </a:solidFill>
              </a:rPr>
              <a:t>Define mapping rules between unified model and domain specific models</a:t>
            </a:r>
          </a:p>
        </p:txBody>
      </p:sp>
      <p:cxnSp>
        <p:nvCxnSpPr>
          <p:cNvPr id="46" name="Gewinkelte Verbindung 45"/>
          <p:cNvCxnSpPr>
            <a:cxnSpLocks noChangeShapeType="1"/>
          </p:cNvCxnSpPr>
          <p:nvPr/>
        </p:nvCxnSpPr>
        <p:spPr bwMode="auto">
          <a:xfrm rot="5400000">
            <a:off x="2509838" y="3722687"/>
            <a:ext cx="1036638" cy="3160713"/>
          </a:xfrm>
          <a:prstGeom prst="bentConnector4">
            <a:avLst>
              <a:gd name="adj1" fmla="val 30148"/>
              <a:gd name="adj2" fmla="val 107231"/>
            </a:avLst>
          </a:prstGeom>
          <a:noFill/>
          <a:ln w="38100">
            <a:solidFill>
              <a:srgbClr val="AAE2CA"/>
            </a:solidFill>
            <a:miter lim="800000"/>
            <a:headEnd/>
            <a:tailEnd type="triangle" w="lg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49" name="Textfeld 48"/>
          <p:cNvSpPr txBox="1">
            <a:spLocks noChangeArrowheads="1"/>
          </p:cNvSpPr>
          <p:nvPr/>
        </p:nvSpPr>
        <p:spPr bwMode="auto">
          <a:xfrm>
            <a:off x="3505200" y="4724400"/>
            <a:ext cx="452438" cy="338138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64999">
                <a:srgbClr val="FFFFFF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F9F9F9"/>
            </a:solidFill>
            <a:miter lim="800000"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</a:t>
            </a:r>
          </a:p>
        </p:txBody>
      </p:sp>
      <p:cxnSp>
        <p:nvCxnSpPr>
          <p:cNvPr id="50" name="Gewinkelte Verbindung 49"/>
          <p:cNvCxnSpPr>
            <a:cxnSpLocks noChangeShapeType="1"/>
          </p:cNvCxnSpPr>
          <p:nvPr/>
        </p:nvCxnSpPr>
        <p:spPr bwMode="auto">
          <a:xfrm>
            <a:off x="3044825" y="5821363"/>
            <a:ext cx="3279775" cy="1587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AAE2CA"/>
            </a:solidFill>
            <a:miter lim="800000"/>
            <a:headEnd/>
            <a:tailEnd type="triangle" w="lg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58" name="Raute 57"/>
          <p:cNvSpPr/>
          <p:nvPr/>
        </p:nvSpPr>
        <p:spPr bwMode="auto">
          <a:xfrm>
            <a:off x="3810000" y="2667000"/>
            <a:ext cx="1596814" cy="822960"/>
          </a:xfrm>
          <a:prstGeom prst="diamond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5"/>
            </a:solidFill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050" dirty="0">
                <a:solidFill>
                  <a:schemeClr val="tx1"/>
                </a:solidFill>
              </a:rPr>
              <a:t>Only 1 model for this device class?</a:t>
            </a:r>
          </a:p>
        </p:txBody>
      </p:sp>
      <p:cxnSp>
        <p:nvCxnSpPr>
          <p:cNvPr id="65" name="Gewinkelte Verbindung 26"/>
          <p:cNvCxnSpPr>
            <a:cxnSpLocks noChangeShapeType="1"/>
          </p:cNvCxnSpPr>
          <p:nvPr/>
        </p:nvCxnSpPr>
        <p:spPr bwMode="auto">
          <a:xfrm rot="5400000">
            <a:off x="2586038" y="2351087"/>
            <a:ext cx="884238" cy="3160713"/>
          </a:xfrm>
          <a:prstGeom prst="bentConnector4">
            <a:avLst>
              <a:gd name="adj1" fmla="val 26722"/>
              <a:gd name="adj2" fmla="val 107231"/>
            </a:avLst>
          </a:prstGeom>
          <a:noFill/>
          <a:ln w="38100">
            <a:solidFill>
              <a:srgbClr val="AAE2CA"/>
            </a:solidFill>
            <a:miter lim="800000"/>
            <a:headEnd/>
            <a:tailEnd type="triangle" w="lg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69" name="Textfeld 68"/>
          <p:cNvSpPr txBox="1">
            <a:spLocks noChangeArrowheads="1"/>
          </p:cNvSpPr>
          <p:nvPr/>
        </p:nvSpPr>
        <p:spPr bwMode="auto">
          <a:xfrm>
            <a:off x="3505200" y="3352800"/>
            <a:ext cx="452438" cy="338138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64999">
                <a:srgbClr val="FFFFFF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F9F9F9"/>
            </a:solidFill>
            <a:miter lim="800000"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</a:t>
            </a:r>
          </a:p>
        </p:txBody>
      </p:sp>
      <p:cxnSp>
        <p:nvCxnSpPr>
          <p:cNvPr id="70" name="Gewinkelte Verbindung 69"/>
          <p:cNvCxnSpPr>
            <a:cxnSpLocks noChangeShapeType="1"/>
          </p:cNvCxnSpPr>
          <p:nvPr/>
        </p:nvCxnSpPr>
        <p:spPr bwMode="auto">
          <a:xfrm>
            <a:off x="5407025" y="3078163"/>
            <a:ext cx="1716088" cy="2332037"/>
          </a:xfrm>
          <a:prstGeom prst="bentConnector2">
            <a:avLst/>
          </a:prstGeom>
          <a:noFill/>
          <a:ln w="38100">
            <a:solidFill>
              <a:srgbClr val="AAE2CA"/>
            </a:solidFill>
            <a:miter lim="800000"/>
            <a:headEnd/>
            <a:tailEnd type="triangle" w="lg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77" name="Gewinkelte Verbindung 26"/>
          <p:cNvCxnSpPr>
            <a:cxnSpLocks noChangeShapeType="1"/>
          </p:cNvCxnSpPr>
          <p:nvPr/>
        </p:nvCxnSpPr>
        <p:spPr bwMode="auto">
          <a:xfrm flipH="1">
            <a:off x="1447800" y="1798638"/>
            <a:ext cx="6321425" cy="1279525"/>
          </a:xfrm>
          <a:prstGeom prst="bentConnector5">
            <a:avLst>
              <a:gd name="adj1" fmla="val -3616"/>
              <a:gd name="adj2" fmla="val 50000"/>
              <a:gd name="adj3" fmla="val 103616"/>
            </a:avLst>
          </a:prstGeom>
          <a:noFill/>
          <a:ln w="38100">
            <a:solidFill>
              <a:srgbClr val="AAE2CA"/>
            </a:solidFill>
            <a:miter lim="800000"/>
            <a:headEnd/>
            <a:tailEnd type="triangle" w="lg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88" name="Textfeld 87"/>
          <p:cNvSpPr txBox="1">
            <a:spLocks noChangeArrowheads="1"/>
          </p:cNvSpPr>
          <p:nvPr/>
        </p:nvSpPr>
        <p:spPr bwMode="auto">
          <a:xfrm>
            <a:off x="6477000" y="2709863"/>
            <a:ext cx="477838" cy="338137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64999">
                <a:srgbClr val="FFFFFF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F9F9F9"/>
            </a:solidFill>
            <a:miter lim="800000"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YES</a:t>
            </a:r>
          </a:p>
        </p:txBody>
      </p:sp>
      <p:sp>
        <p:nvSpPr>
          <p:cNvPr id="97" name="Rechteck 96"/>
          <p:cNvSpPr/>
          <p:nvPr/>
        </p:nvSpPr>
        <p:spPr bwMode="auto">
          <a:xfrm>
            <a:off x="1447800" y="2667000"/>
            <a:ext cx="1596813" cy="8229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5"/>
            </a:solidFill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en-US" sz="1200" dirty="0">
                <a:solidFill>
                  <a:schemeClr val="tx1"/>
                </a:solidFill>
              </a:rPr>
              <a:t>Identify the device class</a:t>
            </a:r>
          </a:p>
        </p:txBody>
      </p:sp>
      <p:cxnSp>
        <p:nvCxnSpPr>
          <p:cNvPr id="99" name="Gerade Verbindung 98"/>
          <p:cNvCxnSpPr>
            <a:cxnSpLocks noChangeShapeType="1"/>
          </p:cNvCxnSpPr>
          <p:nvPr/>
        </p:nvCxnSpPr>
        <p:spPr bwMode="auto">
          <a:xfrm>
            <a:off x="3044825" y="3078163"/>
            <a:ext cx="765175" cy="1587"/>
          </a:xfrm>
          <a:prstGeom prst="line">
            <a:avLst/>
          </a:prstGeom>
          <a:noFill/>
          <a:ln w="38100">
            <a:solidFill>
              <a:srgbClr val="AAE2CA"/>
            </a:solidFill>
            <a:round/>
            <a:headEnd/>
            <a:tailEnd type="triangle" w="lg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</p:spTree>
    <p:extLst>
      <p:ext uri="{BB962C8B-B14F-4D97-AF65-F5344CB8AC3E}">
        <p14:creationId xmlns:p14="http://schemas.microsoft.com/office/powerpoint/2010/main" val="4028489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457200" y="276225"/>
            <a:ext cx="6400800" cy="866775"/>
          </a:xfrm>
        </p:spPr>
        <p:txBody>
          <a:bodyPr/>
          <a:lstStyle/>
          <a:p>
            <a:r>
              <a:rPr lang="en-CA" sz="3600" smtClean="0"/>
              <a:t>Possible components of an abstract device model</a:t>
            </a:r>
            <a:endParaRPr lang="en-US" sz="3600" smtClean="0"/>
          </a:p>
        </p:txBody>
      </p:sp>
      <p:sp>
        <p:nvSpPr>
          <p:cNvPr id="21507" name="Slide Number Placeholder 3"/>
          <p:cNvSpPr txBox="1">
            <a:spLocks/>
          </p:cNvSpPr>
          <p:nvPr/>
        </p:nvSpPr>
        <p:spPr bwMode="auto">
          <a:xfrm>
            <a:off x="7885113" y="6116638"/>
            <a:ext cx="79692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marL="37931725" indent="-37474525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r" eaLnBrk="1" hangingPunct="1">
              <a:lnSpc>
                <a:spcPct val="93000"/>
              </a:lnSpc>
            </a:pPr>
            <a:fld id="{F642E7F8-A51C-4241-8ED2-920405770685}" type="slidenum">
              <a:rPr lang="en-CA" sz="2000" b="1">
                <a:solidFill>
                  <a:srgbClr val="04617B"/>
                </a:solidFill>
                <a:cs typeface="Arial" charset="0"/>
              </a:rPr>
              <a:pPr algn="r" eaLnBrk="1" hangingPunct="1">
                <a:lnSpc>
                  <a:spcPct val="93000"/>
                </a:lnSpc>
              </a:pPr>
              <a:t>11</a:t>
            </a:fld>
            <a:r>
              <a:rPr lang="en-CA" sz="2000" b="1">
                <a:solidFill>
                  <a:srgbClr val="04617B"/>
                </a:solidFill>
                <a:cs typeface="Arial" charset="0"/>
              </a:rPr>
              <a:t>  </a:t>
            </a:r>
          </a:p>
        </p:txBody>
      </p:sp>
      <p:sp>
        <p:nvSpPr>
          <p:cNvPr id="6" name="Abgerundetes Rechteck 5"/>
          <p:cNvSpPr>
            <a:spLocks noChangeArrowheads="1"/>
          </p:cNvSpPr>
          <p:nvPr/>
        </p:nvSpPr>
        <p:spPr bwMode="auto">
          <a:xfrm>
            <a:off x="457200" y="1371600"/>
            <a:ext cx="7696200" cy="4648200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en-US" sz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DEVICE MODEL</a:t>
            </a:r>
          </a:p>
        </p:txBody>
      </p:sp>
      <p:sp>
        <p:nvSpPr>
          <p:cNvPr id="7" name="Rechteck 6"/>
          <p:cNvSpPr/>
          <p:nvPr/>
        </p:nvSpPr>
        <p:spPr bwMode="auto">
          <a:xfrm>
            <a:off x="762000" y="1893887"/>
            <a:ext cx="1596813" cy="8229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5"/>
            </a:solidFill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en-US" sz="1200" dirty="0">
                <a:solidFill>
                  <a:schemeClr val="tx1"/>
                </a:solidFill>
              </a:rPr>
              <a:t>DEVICE CLASS</a:t>
            </a:r>
          </a:p>
          <a:p>
            <a:pPr>
              <a:defRPr/>
            </a:pPr>
            <a:r>
              <a:rPr lang="en-US" sz="800" dirty="0">
                <a:solidFill>
                  <a:schemeClr val="tx1"/>
                </a:solidFill>
              </a:rPr>
              <a:t>name</a:t>
            </a:r>
          </a:p>
        </p:txBody>
      </p:sp>
      <p:grpSp>
        <p:nvGrpSpPr>
          <p:cNvPr id="21512" name="Gruppierung 18"/>
          <p:cNvGrpSpPr>
            <a:grpSpLocks/>
          </p:cNvGrpSpPr>
          <p:nvPr/>
        </p:nvGrpSpPr>
        <p:grpSpPr bwMode="auto">
          <a:xfrm>
            <a:off x="2898775" y="1893888"/>
            <a:ext cx="1901825" cy="1127125"/>
            <a:chOff x="2667000" y="2209800"/>
            <a:chExt cx="1901613" cy="1127760"/>
          </a:xfrm>
        </p:grpSpPr>
        <p:sp>
          <p:nvSpPr>
            <p:cNvPr id="12" name="Rechteck 11"/>
            <p:cNvSpPr/>
            <p:nvPr/>
          </p:nvSpPr>
          <p:spPr bwMode="auto">
            <a:xfrm>
              <a:off x="2971800" y="2514600"/>
              <a:ext cx="1596813" cy="8229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accent5"/>
              </a:solidFill>
              <a:headEnd type="none" w="med" len="med"/>
              <a:tailEnd type="none" w="med" len="med"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r>
                <a:rPr lang="en-US" sz="1200" dirty="0">
                  <a:solidFill>
                    <a:schemeClr val="tx1"/>
                  </a:solidFill>
                </a:rPr>
                <a:t>SERVICE</a:t>
              </a:r>
            </a:p>
          </p:txBody>
        </p:sp>
        <p:sp>
          <p:nvSpPr>
            <p:cNvPr id="11" name="Rechteck 10"/>
            <p:cNvSpPr/>
            <p:nvPr/>
          </p:nvSpPr>
          <p:spPr bwMode="auto">
            <a:xfrm>
              <a:off x="2819400" y="2362200"/>
              <a:ext cx="1596813" cy="8229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accent5"/>
              </a:solidFill>
              <a:headEnd type="none" w="med" len="med"/>
              <a:tailEnd type="none" w="med" len="med"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r>
                <a:rPr lang="en-US" sz="1200" dirty="0">
                  <a:solidFill>
                    <a:schemeClr val="tx1"/>
                  </a:solidFill>
                </a:rPr>
                <a:t>SERVICE</a:t>
              </a:r>
            </a:p>
          </p:txBody>
        </p:sp>
        <p:sp>
          <p:nvSpPr>
            <p:cNvPr id="8" name="Rechteck 7"/>
            <p:cNvSpPr/>
            <p:nvPr/>
          </p:nvSpPr>
          <p:spPr bwMode="auto">
            <a:xfrm>
              <a:off x="2667000" y="2209800"/>
              <a:ext cx="1596813" cy="8229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accent5"/>
              </a:solidFill>
              <a:headEnd type="none" w="med" len="med"/>
              <a:tailEnd type="none" w="med" len="med"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r>
                <a:rPr lang="en-US" sz="1200" dirty="0">
                  <a:solidFill>
                    <a:schemeClr val="tx1"/>
                  </a:solidFill>
                </a:rPr>
                <a:t>SERVICE</a:t>
              </a:r>
            </a:p>
            <a:p>
              <a:pPr>
                <a:defRPr/>
              </a:pPr>
              <a:r>
                <a:rPr lang="en-US" sz="800" dirty="0">
                  <a:solidFill>
                    <a:schemeClr val="tx1"/>
                  </a:solidFill>
                </a:rPr>
                <a:t>name</a:t>
              </a:r>
            </a:p>
          </p:txBody>
        </p:sp>
      </p:grpSp>
      <p:grpSp>
        <p:nvGrpSpPr>
          <p:cNvPr id="21513" name="Gruppierung 19"/>
          <p:cNvGrpSpPr>
            <a:grpSpLocks/>
          </p:cNvGrpSpPr>
          <p:nvPr/>
        </p:nvGrpSpPr>
        <p:grpSpPr bwMode="auto">
          <a:xfrm>
            <a:off x="5641975" y="1893888"/>
            <a:ext cx="1901825" cy="1127125"/>
            <a:chOff x="2667000" y="2209800"/>
            <a:chExt cx="1901613" cy="1127760"/>
          </a:xfrm>
        </p:grpSpPr>
        <p:sp>
          <p:nvSpPr>
            <p:cNvPr id="21" name="Rechteck 20"/>
            <p:cNvSpPr/>
            <p:nvPr/>
          </p:nvSpPr>
          <p:spPr bwMode="auto">
            <a:xfrm>
              <a:off x="2971800" y="2514600"/>
              <a:ext cx="1596813" cy="8229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accent5"/>
              </a:solidFill>
              <a:headEnd type="none" w="med" len="med"/>
              <a:tailEnd type="none" w="med" len="med"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r>
                <a:rPr lang="en-US" sz="1200" dirty="0">
                  <a:solidFill>
                    <a:schemeClr val="tx1"/>
                  </a:solidFill>
                </a:rPr>
                <a:t>SERVICE</a:t>
              </a:r>
            </a:p>
          </p:txBody>
        </p:sp>
        <p:sp>
          <p:nvSpPr>
            <p:cNvPr id="22" name="Rechteck 21"/>
            <p:cNvSpPr/>
            <p:nvPr/>
          </p:nvSpPr>
          <p:spPr bwMode="auto">
            <a:xfrm>
              <a:off x="2819400" y="2362200"/>
              <a:ext cx="1596813" cy="8229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accent5"/>
              </a:solidFill>
              <a:headEnd type="none" w="med" len="med"/>
              <a:tailEnd type="none" w="med" len="med"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r>
                <a:rPr lang="en-US" sz="1200" dirty="0">
                  <a:solidFill>
                    <a:schemeClr val="tx1"/>
                  </a:solidFill>
                </a:rPr>
                <a:t>SERVICE</a:t>
              </a:r>
            </a:p>
          </p:txBody>
        </p:sp>
        <p:sp>
          <p:nvSpPr>
            <p:cNvPr id="23" name="Rechteck 22"/>
            <p:cNvSpPr/>
            <p:nvPr/>
          </p:nvSpPr>
          <p:spPr bwMode="auto">
            <a:xfrm>
              <a:off x="2667000" y="2209800"/>
              <a:ext cx="1596813" cy="8229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accent5"/>
              </a:solidFill>
              <a:headEnd type="none" w="med" len="med"/>
              <a:tailEnd type="none" w="med" len="med"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r>
                <a:rPr lang="en-US" sz="1200" dirty="0">
                  <a:solidFill>
                    <a:schemeClr val="tx1"/>
                  </a:solidFill>
                </a:rPr>
                <a:t>ACTION</a:t>
              </a:r>
            </a:p>
            <a:p>
              <a:pPr>
                <a:defRPr/>
              </a:pPr>
              <a:r>
                <a:rPr lang="en-US" sz="800" dirty="0">
                  <a:solidFill>
                    <a:schemeClr val="tx1"/>
                  </a:solidFill>
                </a:rPr>
                <a:t>name</a:t>
              </a:r>
            </a:p>
            <a:p>
              <a:pPr>
                <a:defRPr/>
              </a:pPr>
              <a:r>
                <a:rPr lang="en-US" sz="800" dirty="0">
                  <a:solidFill>
                    <a:schemeClr val="tx1"/>
                  </a:solidFill>
                </a:rPr>
                <a:t>parameter value types</a:t>
              </a:r>
            </a:p>
            <a:p>
              <a:pPr>
                <a:defRPr/>
              </a:pPr>
              <a:r>
                <a:rPr lang="en-US" sz="800" dirty="0">
                  <a:solidFill>
                    <a:schemeClr val="tx1"/>
                  </a:solidFill>
                </a:rPr>
                <a:t>return value types</a:t>
              </a:r>
            </a:p>
          </p:txBody>
        </p:sp>
      </p:grpSp>
      <p:grpSp>
        <p:nvGrpSpPr>
          <p:cNvPr id="21514" name="Gruppierung 23"/>
          <p:cNvGrpSpPr>
            <a:grpSpLocks/>
          </p:cNvGrpSpPr>
          <p:nvPr/>
        </p:nvGrpSpPr>
        <p:grpSpPr bwMode="auto">
          <a:xfrm>
            <a:off x="5641975" y="3200400"/>
            <a:ext cx="1901825" cy="1127125"/>
            <a:chOff x="2667000" y="2209800"/>
            <a:chExt cx="1901613" cy="1127760"/>
          </a:xfrm>
        </p:grpSpPr>
        <p:sp>
          <p:nvSpPr>
            <p:cNvPr id="25" name="Rechteck 24"/>
            <p:cNvSpPr/>
            <p:nvPr/>
          </p:nvSpPr>
          <p:spPr bwMode="auto">
            <a:xfrm>
              <a:off x="2971800" y="2514600"/>
              <a:ext cx="1596813" cy="8229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accent5"/>
              </a:solidFill>
              <a:headEnd type="none" w="med" len="med"/>
              <a:tailEnd type="none" w="med" len="med"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r>
                <a:rPr lang="en-US" sz="1200" dirty="0">
                  <a:solidFill>
                    <a:schemeClr val="tx1"/>
                  </a:solidFill>
                </a:rPr>
                <a:t>SERVICE</a:t>
              </a:r>
            </a:p>
          </p:txBody>
        </p:sp>
        <p:sp>
          <p:nvSpPr>
            <p:cNvPr id="26" name="Rechteck 25"/>
            <p:cNvSpPr/>
            <p:nvPr/>
          </p:nvSpPr>
          <p:spPr bwMode="auto">
            <a:xfrm>
              <a:off x="2819400" y="2362200"/>
              <a:ext cx="1596813" cy="8229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accent5"/>
              </a:solidFill>
              <a:headEnd type="none" w="med" len="med"/>
              <a:tailEnd type="none" w="med" len="med"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r>
                <a:rPr lang="en-US" sz="1200" dirty="0">
                  <a:solidFill>
                    <a:schemeClr val="tx1"/>
                  </a:solidFill>
                </a:rPr>
                <a:t>SERVICE</a:t>
              </a:r>
            </a:p>
          </p:txBody>
        </p:sp>
        <p:sp>
          <p:nvSpPr>
            <p:cNvPr id="27" name="Rechteck 26"/>
            <p:cNvSpPr/>
            <p:nvPr/>
          </p:nvSpPr>
          <p:spPr bwMode="auto">
            <a:xfrm>
              <a:off x="2667000" y="2209800"/>
              <a:ext cx="1596813" cy="8229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accent5"/>
              </a:solidFill>
              <a:headEnd type="none" w="med" len="med"/>
              <a:tailEnd type="none" w="med" len="med"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r>
                <a:rPr lang="en-US" sz="1200" dirty="0">
                  <a:solidFill>
                    <a:schemeClr val="tx1"/>
                  </a:solidFill>
                </a:rPr>
                <a:t>STATE</a:t>
              </a:r>
            </a:p>
            <a:p>
              <a:pPr>
                <a:defRPr/>
              </a:pPr>
              <a:r>
                <a:rPr lang="en-US" sz="800" dirty="0">
                  <a:solidFill>
                    <a:schemeClr val="tx1"/>
                  </a:solidFill>
                </a:rPr>
                <a:t>name </a:t>
              </a:r>
            </a:p>
            <a:p>
              <a:pPr>
                <a:defRPr/>
              </a:pPr>
              <a:r>
                <a:rPr lang="en-US" sz="800" dirty="0">
                  <a:solidFill>
                    <a:schemeClr val="tx1"/>
                  </a:solidFill>
                </a:rPr>
                <a:t>value type</a:t>
              </a:r>
            </a:p>
          </p:txBody>
        </p:sp>
      </p:grpSp>
      <p:grpSp>
        <p:nvGrpSpPr>
          <p:cNvPr id="21515" name="Gruppierung 27"/>
          <p:cNvGrpSpPr>
            <a:grpSpLocks/>
          </p:cNvGrpSpPr>
          <p:nvPr/>
        </p:nvGrpSpPr>
        <p:grpSpPr bwMode="auto">
          <a:xfrm>
            <a:off x="5641975" y="4495800"/>
            <a:ext cx="1901825" cy="1127125"/>
            <a:chOff x="2667000" y="2209800"/>
            <a:chExt cx="1901613" cy="1127760"/>
          </a:xfrm>
        </p:grpSpPr>
        <p:sp>
          <p:nvSpPr>
            <p:cNvPr id="29" name="Rechteck 28"/>
            <p:cNvSpPr/>
            <p:nvPr/>
          </p:nvSpPr>
          <p:spPr bwMode="auto">
            <a:xfrm>
              <a:off x="2971800" y="2514600"/>
              <a:ext cx="1596813" cy="8229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accent5"/>
              </a:solidFill>
              <a:headEnd type="none" w="med" len="med"/>
              <a:tailEnd type="none" w="med" len="med"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r>
                <a:rPr lang="en-US" sz="1200" dirty="0">
                  <a:solidFill>
                    <a:schemeClr val="tx1"/>
                  </a:solidFill>
                </a:rPr>
                <a:t>SERVICE</a:t>
              </a:r>
            </a:p>
          </p:txBody>
        </p:sp>
        <p:sp>
          <p:nvSpPr>
            <p:cNvPr id="30" name="Rechteck 29"/>
            <p:cNvSpPr/>
            <p:nvPr/>
          </p:nvSpPr>
          <p:spPr bwMode="auto">
            <a:xfrm>
              <a:off x="2819400" y="2362200"/>
              <a:ext cx="1596813" cy="8229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accent5"/>
              </a:solidFill>
              <a:headEnd type="none" w="med" len="med"/>
              <a:tailEnd type="none" w="med" len="med"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r>
                <a:rPr lang="en-US" sz="1200" dirty="0">
                  <a:solidFill>
                    <a:schemeClr val="tx1"/>
                  </a:solidFill>
                </a:rPr>
                <a:t>SERVICE</a:t>
              </a:r>
            </a:p>
          </p:txBody>
        </p:sp>
        <p:sp>
          <p:nvSpPr>
            <p:cNvPr id="31" name="Rechteck 30"/>
            <p:cNvSpPr/>
            <p:nvPr/>
          </p:nvSpPr>
          <p:spPr bwMode="auto">
            <a:xfrm>
              <a:off x="2667000" y="2209800"/>
              <a:ext cx="1596813" cy="8229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accent5"/>
              </a:solidFill>
              <a:headEnd type="none" w="med" len="med"/>
              <a:tailEnd type="none" w="med" len="med"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r>
                <a:rPr lang="en-US" sz="1200">
                  <a:solidFill>
                    <a:schemeClr val="tx1"/>
                  </a:solidFill>
                </a:rPr>
                <a:t>EVENT</a:t>
              </a:r>
            </a:p>
            <a:p>
              <a:pPr>
                <a:defRPr/>
              </a:pPr>
              <a:r>
                <a:rPr lang="en-US" sz="800">
                  <a:solidFill>
                    <a:schemeClr val="tx1"/>
                  </a:solidFill>
                </a:rPr>
                <a:t>name</a:t>
              </a:r>
            </a:p>
            <a:p>
              <a:pPr>
                <a:defRPr/>
              </a:pPr>
              <a:r>
                <a:rPr lang="en-US" sz="800">
                  <a:solidFill>
                    <a:schemeClr val="tx1"/>
                  </a:solidFill>
                </a:rPr>
                <a:t>event type</a:t>
              </a:r>
            </a:p>
            <a:p>
              <a:pPr>
                <a:defRPr/>
              </a:pPr>
              <a:r>
                <a:rPr lang="en-US" sz="800">
                  <a:solidFill>
                    <a:schemeClr val="tx1"/>
                  </a:solidFill>
                </a:rPr>
                <a:t>payload</a:t>
              </a:r>
            </a:p>
          </p:txBody>
        </p:sp>
      </p:grpSp>
      <p:cxnSp>
        <p:nvCxnSpPr>
          <p:cNvPr id="32" name="Gewinkelte Verbindung 26"/>
          <p:cNvCxnSpPr>
            <a:cxnSpLocks noChangeShapeType="1"/>
          </p:cNvCxnSpPr>
          <p:nvPr/>
        </p:nvCxnSpPr>
        <p:spPr bwMode="auto">
          <a:xfrm>
            <a:off x="2359025" y="2305050"/>
            <a:ext cx="539750" cy="1588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AAE2CA"/>
            </a:solidFill>
            <a:miter lim="800000"/>
            <a:headEnd/>
            <a:tailEnd type="triangle" w="lg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35" name="Gewinkelte Verbindung 26"/>
          <p:cNvCxnSpPr>
            <a:cxnSpLocks noChangeShapeType="1"/>
          </p:cNvCxnSpPr>
          <p:nvPr/>
        </p:nvCxnSpPr>
        <p:spPr bwMode="auto">
          <a:xfrm>
            <a:off x="4495800" y="2305050"/>
            <a:ext cx="1146175" cy="1588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AAE2CA"/>
            </a:solidFill>
            <a:miter lim="800000"/>
            <a:headEnd/>
            <a:tailEnd type="triangle" w="lg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40" name="Gewinkelte Verbindung 26"/>
          <p:cNvCxnSpPr>
            <a:cxnSpLocks noChangeShapeType="1"/>
          </p:cNvCxnSpPr>
          <p:nvPr/>
        </p:nvCxnSpPr>
        <p:spPr bwMode="auto">
          <a:xfrm>
            <a:off x="4495800" y="2305050"/>
            <a:ext cx="1146175" cy="1306513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AAE2CA"/>
            </a:solidFill>
            <a:miter lim="800000"/>
            <a:headEnd/>
            <a:tailEnd type="triangle" w="lg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44" name="Gewinkelte Verbindung 26"/>
          <p:cNvCxnSpPr>
            <a:cxnSpLocks noChangeShapeType="1"/>
          </p:cNvCxnSpPr>
          <p:nvPr/>
        </p:nvCxnSpPr>
        <p:spPr bwMode="auto">
          <a:xfrm>
            <a:off x="4495800" y="2305050"/>
            <a:ext cx="1146175" cy="2601913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AAE2CA"/>
            </a:solidFill>
            <a:miter lim="800000"/>
            <a:headEnd/>
            <a:tailEnd type="triangle" w="lg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28" name="Inhaltsplatzhalter 4"/>
          <p:cNvSpPr>
            <a:spLocks noGrp="1"/>
          </p:cNvSpPr>
          <p:nvPr>
            <p:ph idx="1"/>
          </p:nvPr>
        </p:nvSpPr>
        <p:spPr>
          <a:xfrm>
            <a:off x="762000" y="3276600"/>
            <a:ext cx="3810000" cy="243840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sz="1600" smtClean="0"/>
              <a:t>DEVICE CLASS still under discussion</a:t>
            </a:r>
          </a:p>
          <a:p>
            <a:r>
              <a:rPr lang="en-US" sz="1200" smtClean="0"/>
              <a:t>How to deal with compound devices like i.e. a TV set which consists of a screen, an audio amplifier, most likely a tuner, sometimes also a hard disk recorder?</a:t>
            </a:r>
          </a:p>
          <a:p>
            <a:pPr>
              <a:buFont typeface="Arial" charset="0"/>
              <a:buNone/>
            </a:pPr>
            <a:r>
              <a:rPr lang="en-US" sz="1600" smtClean="0"/>
              <a:t>Formal language for the device model not selected yet</a:t>
            </a:r>
          </a:p>
          <a:p>
            <a:r>
              <a:rPr lang="en-US" sz="1200" smtClean="0"/>
              <a:t>OWL, other XML scheme, or even TR-106 based?</a:t>
            </a:r>
          </a:p>
          <a:p>
            <a:r>
              <a:rPr lang="en-US" sz="1200" smtClean="0"/>
              <a:t>Would formal semantic description have any benefit?</a:t>
            </a:r>
          </a:p>
        </p:txBody>
      </p:sp>
    </p:spTree>
    <p:extLst>
      <p:ext uri="{BB962C8B-B14F-4D97-AF65-F5344CB8AC3E}">
        <p14:creationId xmlns:p14="http://schemas.microsoft.com/office/powerpoint/2010/main" val="1278488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3600" smtClean="0"/>
              <a:t>Licensing and Publication of Device Models</a:t>
            </a:r>
            <a:endParaRPr lang="en-US" sz="3600" smtClean="0"/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License of Device Models should be BSD style (free of charge, free to use etc.)</a:t>
            </a:r>
          </a:p>
          <a:p>
            <a:pPr lvl="1"/>
            <a:r>
              <a:rPr lang="en-US" smtClean="0"/>
              <a:t>Agreement required</a:t>
            </a:r>
          </a:p>
          <a:p>
            <a:r>
              <a:rPr lang="en-US" smtClean="0"/>
              <a:t>Publication of device models should be on</a:t>
            </a:r>
          </a:p>
          <a:p>
            <a:pPr lvl="1"/>
            <a:r>
              <a:rPr lang="en-US" smtClean="0"/>
              <a:t>Organization servers (BBF, HGI, OneM2M, OSGi-A etc.)</a:t>
            </a:r>
          </a:p>
          <a:p>
            <a:pPr lvl="1"/>
            <a:r>
              <a:rPr lang="en-US" smtClean="0"/>
              <a:t>Neutral platforms, e. g. sourceforge, pastebin etc.</a:t>
            </a:r>
          </a:p>
          <a:p>
            <a:pPr lvl="1"/>
            <a:endParaRPr lang="en-US" smtClean="0"/>
          </a:p>
        </p:txBody>
      </p:sp>
      <p:sp>
        <p:nvSpPr>
          <p:cNvPr id="22532" name="Slide Number Placeholder 3"/>
          <p:cNvSpPr txBox="1">
            <a:spLocks/>
          </p:cNvSpPr>
          <p:nvPr/>
        </p:nvSpPr>
        <p:spPr bwMode="auto">
          <a:xfrm>
            <a:off x="7885113" y="6432550"/>
            <a:ext cx="79692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marL="37931725" indent="-37474525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r" eaLnBrk="1" hangingPunct="1">
              <a:lnSpc>
                <a:spcPct val="93000"/>
              </a:lnSpc>
            </a:pPr>
            <a:fld id="{0A64F8A8-F5B6-4ADF-A72E-7EF02458F507}" type="slidenum">
              <a:rPr lang="en-CA" sz="2000" b="1">
                <a:solidFill>
                  <a:srgbClr val="04617B"/>
                </a:solidFill>
                <a:cs typeface="Arial" charset="0"/>
              </a:rPr>
              <a:pPr algn="r" eaLnBrk="1" hangingPunct="1">
                <a:lnSpc>
                  <a:spcPct val="93000"/>
                </a:lnSpc>
              </a:pPr>
              <a:t>12</a:t>
            </a:fld>
            <a:r>
              <a:rPr lang="en-CA" sz="2000" b="1">
                <a:solidFill>
                  <a:srgbClr val="04617B"/>
                </a:solidFill>
                <a:cs typeface="Arial" charset="0"/>
              </a:rPr>
              <a:t>  </a:t>
            </a:r>
          </a:p>
        </p:txBody>
      </p:sp>
      <p:pic>
        <p:nvPicPr>
          <p:cNvPr id="22533" name="Picture 10" descr="D:\Users\sayegh.andreas\Google Drive\1195423550187356949molumen_red_approved_stamp.svg.hi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876800"/>
            <a:ext cx="1993900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6811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HGI Smart Home Task Force - Scope</a:t>
            </a:r>
            <a:endParaRPr lang="en-US" smtClean="0"/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mtClean="0"/>
              <a:t>Smart Home use case analysis (in progress)</a:t>
            </a:r>
          </a:p>
          <a:p>
            <a:r>
              <a:rPr lang="en-CA" smtClean="0"/>
              <a:t>Reference architecture (RWD036)</a:t>
            </a:r>
          </a:p>
          <a:p>
            <a:r>
              <a:rPr lang="en-CA" smtClean="0"/>
              <a:t>Connectivity between home gateway and smart meter (RWD038)</a:t>
            </a:r>
          </a:p>
          <a:p>
            <a:r>
              <a:rPr lang="en-CA" smtClean="0"/>
              <a:t>Wireless Home Area Network (WHAN) technologies (RWD039)</a:t>
            </a:r>
          </a:p>
          <a:p>
            <a:r>
              <a:rPr lang="en-CA" smtClean="0"/>
              <a:t>Device Modeling Template (started: GWD042)</a:t>
            </a:r>
          </a:p>
          <a:p>
            <a:r>
              <a:rPr lang="en-CA" smtClean="0"/>
              <a:t>Device Models (started: RWD043)</a:t>
            </a:r>
          </a:p>
        </p:txBody>
      </p:sp>
      <p:sp>
        <p:nvSpPr>
          <p:cNvPr id="11268" name="Slide Number Placeholder 3"/>
          <p:cNvSpPr txBox="1">
            <a:spLocks/>
          </p:cNvSpPr>
          <p:nvPr/>
        </p:nvSpPr>
        <p:spPr bwMode="auto">
          <a:xfrm>
            <a:off x="7885113" y="6432550"/>
            <a:ext cx="79692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marL="37931725" indent="-37474525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r" eaLnBrk="1" hangingPunct="1">
              <a:lnSpc>
                <a:spcPct val="93000"/>
              </a:lnSpc>
            </a:pPr>
            <a:fld id="{BF5FF712-990C-40C1-9050-BB708C2567BF}" type="slidenum">
              <a:rPr lang="en-CA" sz="2000" b="1">
                <a:solidFill>
                  <a:srgbClr val="04617B"/>
                </a:solidFill>
                <a:cs typeface="Arial" charset="0"/>
              </a:rPr>
              <a:pPr algn="r" eaLnBrk="1" hangingPunct="1">
                <a:lnSpc>
                  <a:spcPct val="93000"/>
                </a:lnSpc>
              </a:pPr>
              <a:t>2</a:t>
            </a:fld>
            <a:r>
              <a:rPr lang="en-CA" sz="2000" b="1">
                <a:solidFill>
                  <a:srgbClr val="04617B"/>
                </a:solidFill>
                <a:cs typeface="Arial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84767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bgerundetes Rechteck 5"/>
          <p:cNvSpPr>
            <a:spLocks noChangeArrowheads="1"/>
          </p:cNvSpPr>
          <p:nvPr/>
        </p:nvSpPr>
        <p:spPr bwMode="auto">
          <a:xfrm>
            <a:off x="457200" y="2743200"/>
            <a:ext cx="3733800" cy="3386138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en-US" sz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HOME GATEWAY</a:t>
            </a:r>
          </a:p>
        </p:txBody>
      </p:sp>
      <p:sp>
        <p:nvSpPr>
          <p:cNvPr id="1229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Reference architecture</a:t>
            </a:r>
            <a:endParaRPr lang="en-US" smtClean="0"/>
          </a:p>
        </p:txBody>
      </p:sp>
      <p:sp>
        <p:nvSpPr>
          <p:cNvPr id="12292" name="Slide Number Placeholder 3"/>
          <p:cNvSpPr txBox="1">
            <a:spLocks/>
          </p:cNvSpPr>
          <p:nvPr/>
        </p:nvSpPr>
        <p:spPr bwMode="auto">
          <a:xfrm>
            <a:off x="7885113" y="6432550"/>
            <a:ext cx="79692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marL="37931725" indent="-37474525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r" eaLnBrk="1" hangingPunct="1">
              <a:lnSpc>
                <a:spcPct val="93000"/>
              </a:lnSpc>
            </a:pPr>
            <a:fld id="{AA1AEFEA-2225-4C1D-8D97-E2E32D7D2A63}" type="slidenum">
              <a:rPr lang="en-CA" sz="2000" b="1">
                <a:solidFill>
                  <a:srgbClr val="04617B"/>
                </a:solidFill>
                <a:cs typeface="Arial" charset="0"/>
              </a:rPr>
              <a:pPr algn="r" eaLnBrk="1" hangingPunct="1">
                <a:lnSpc>
                  <a:spcPct val="93000"/>
                </a:lnSpc>
              </a:pPr>
              <a:t>3</a:t>
            </a:fld>
            <a:r>
              <a:rPr lang="en-CA" sz="2000" b="1">
                <a:solidFill>
                  <a:srgbClr val="04617B"/>
                </a:solidFill>
                <a:cs typeface="Arial" charset="0"/>
              </a:rPr>
              <a:t>  </a:t>
            </a:r>
          </a:p>
        </p:txBody>
      </p:sp>
      <p:sp>
        <p:nvSpPr>
          <p:cNvPr id="12293" name="Inhaltsplatzhalter 4"/>
          <p:cNvSpPr>
            <a:spLocks noGrp="1"/>
          </p:cNvSpPr>
          <p:nvPr>
            <p:ph idx="1"/>
          </p:nvPr>
        </p:nvSpPr>
        <p:spPr>
          <a:xfrm>
            <a:off x="4667250" y="1219200"/>
            <a:ext cx="4019550" cy="3756025"/>
          </a:xfrm>
        </p:spPr>
        <p:txBody>
          <a:bodyPr/>
          <a:lstStyle/>
          <a:p>
            <a:r>
              <a:rPr lang="en-US" sz="1800" smtClean="0"/>
              <a:t>RP1 – Abstraction Application Interface</a:t>
            </a:r>
          </a:p>
          <a:p>
            <a:r>
              <a:rPr lang="en-US" sz="1800" smtClean="0"/>
              <a:t>RP2 – Device Application Interface</a:t>
            </a:r>
          </a:p>
          <a:p>
            <a:r>
              <a:rPr lang="en-US" sz="1800" smtClean="0"/>
              <a:t>RP4 – Remote Representation (e. g. ETSI M2M)</a:t>
            </a:r>
          </a:p>
          <a:p>
            <a:r>
              <a:rPr lang="en-US" sz="1800" smtClean="0"/>
              <a:t>RPx – Cloud API	</a:t>
            </a:r>
          </a:p>
          <a:p>
            <a:endParaRPr lang="en-US" sz="1800" smtClean="0"/>
          </a:p>
          <a:p>
            <a:r>
              <a:rPr lang="en-US" sz="1800" smtClean="0"/>
              <a:t>There are more reference points for LAN side access and inter-app communication, but HGI focuses on RP1, RP2, RP4 and probably RPx.</a:t>
            </a:r>
          </a:p>
          <a:p>
            <a:r>
              <a:rPr lang="en-US" sz="1800" smtClean="0"/>
              <a:t>RPx is not defined yet, but considered to be a cloud side API (i.e. for M2M platforms)</a:t>
            </a:r>
          </a:p>
          <a:p>
            <a:endParaRPr lang="en-US" sz="1800" smtClean="0"/>
          </a:p>
        </p:txBody>
      </p:sp>
      <p:sp>
        <p:nvSpPr>
          <p:cNvPr id="7" name="Rechteck 6"/>
          <p:cNvSpPr/>
          <p:nvPr/>
        </p:nvSpPr>
        <p:spPr bwMode="auto">
          <a:xfrm>
            <a:off x="1066800" y="5349240"/>
            <a:ext cx="457200" cy="5181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5"/>
            </a:solidFill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D1</a:t>
            </a:r>
          </a:p>
        </p:txBody>
      </p:sp>
      <p:sp>
        <p:nvSpPr>
          <p:cNvPr id="8" name="Rechteck 7"/>
          <p:cNvSpPr/>
          <p:nvPr/>
        </p:nvSpPr>
        <p:spPr bwMode="auto">
          <a:xfrm>
            <a:off x="1752600" y="5349240"/>
            <a:ext cx="457200" cy="5181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5"/>
            </a:solidFill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D2</a:t>
            </a:r>
          </a:p>
        </p:txBody>
      </p:sp>
      <p:sp>
        <p:nvSpPr>
          <p:cNvPr id="9" name="Rechteck 8"/>
          <p:cNvSpPr/>
          <p:nvPr/>
        </p:nvSpPr>
        <p:spPr bwMode="auto">
          <a:xfrm>
            <a:off x="2438400" y="5349240"/>
            <a:ext cx="457200" cy="5181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5"/>
            </a:solidFill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D3</a:t>
            </a:r>
          </a:p>
        </p:txBody>
      </p:sp>
      <p:sp>
        <p:nvSpPr>
          <p:cNvPr id="10" name="Rechteck 9"/>
          <p:cNvSpPr/>
          <p:nvPr/>
        </p:nvSpPr>
        <p:spPr bwMode="auto">
          <a:xfrm>
            <a:off x="3124200" y="5349240"/>
            <a:ext cx="457200" cy="5181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5"/>
            </a:solidFill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 err="1">
                <a:solidFill>
                  <a:schemeClr val="tx1"/>
                </a:solidFill>
              </a:rPr>
              <a:t>Dx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1" name="Rechteck 10"/>
          <p:cNvSpPr/>
          <p:nvPr/>
        </p:nvSpPr>
        <p:spPr bwMode="auto">
          <a:xfrm>
            <a:off x="1066800" y="4495799"/>
            <a:ext cx="2514600" cy="3149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5"/>
            </a:solidFill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Abstraction Layer</a:t>
            </a:r>
          </a:p>
        </p:txBody>
      </p:sp>
      <p:cxnSp>
        <p:nvCxnSpPr>
          <p:cNvPr id="12" name="Gerade Verbindung 11"/>
          <p:cNvCxnSpPr>
            <a:cxnSpLocks noChangeShapeType="1"/>
          </p:cNvCxnSpPr>
          <p:nvPr/>
        </p:nvCxnSpPr>
        <p:spPr bwMode="auto">
          <a:xfrm rot="5400000">
            <a:off x="1021557" y="5074444"/>
            <a:ext cx="547687" cy="3175"/>
          </a:xfrm>
          <a:prstGeom prst="line">
            <a:avLst/>
          </a:prstGeom>
          <a:noFill/>
          <a:ln w="38100">
            <a:solidFill>
              <a:srgbClr val="AAE2CA"/>
            </a:solidFill>
            <a:round/>
            <a:headEnd type="triangle" w="lg" len="med"/>
            <a:tailEnd type="triangle" w="lg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15" name="Gerade Verbindung 14"/>
          <p:cNvCxnSpPr>
            <a:cxnSpLocks noChangeShapeType="1"/>
          </p:cNvCxnSpPr>
          <p:nvPr/>
        </p:nvCxnSpPr>
        <p:spPr bwMode="auto">
          <a:xfrm rot="5400000">
            <a:off x="1707357" y="5074444"/>
            <a:ext cx="547687" cy="3175"/>
          </a:xfrm>
          <a:prstGeom prst="line">
            <a:avLst/>
          </a:prstGeom>
          <a:noFill/>
          <a:ln w="38100">
            <a:solidFill>
              <a:srgbClr val="AAE2CA"/>
            </a:solidFill>
            <a:round/>
            <a:headEnd type="triangle" w="lg" len="med"/>
            <a:tailEnd type="triangle" w="lg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16" name="Gerade Verbindung 15"/>
          <p:cNvCxnSpPr>
            <a:cxnSpLocks noChangeShapeType="1"/>
          </p:cNvCxnSpPr>
          <p:nvPr/>
        </p:nvCxnSpPr>
        <p:spPr bwMode="auto">
          <a:xfrm rot="5400000">
            <a:off x="2393157" y="5074444"/>
            <a:ext cx="547687" cy="3175"/>
          </a:xfrm>
          <a:prstGeom prst="line">
            <a:avLst/>
          </a:prstGeom>
          <a:noFill/>
          <a:ln w="38100">
            <a:solidFill>
              <a:srgbClr val="AAE2CA"/>
            </a:solidFill>
            <a:round/>
            <a:headEnd type="triangle" w="lg" len="med"/>
            <a:tailEnd type="triangle" w="lg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17" name="Gerade Verbindung 16"/>
          <p:cNvCxnSpPr>
            <a:cxnSpLocks noChangeShapeType="1"/>
          </p:cNvCxnSpPr>
          <p:nvPr/>
        </p:nvCxnSpPr>
        <p:spPr bwMode="auto">
          <a:xfrm rot="5400000">
            <a:off x="3078957" y="5074444"/>
            <a:ext cx="547687" cy="3175"/>
          </a:xfrm>
          <a:prstGeom prst="line">
            <a:avLst/>
          </a:prstGeom>
          <a:noFill/>
          <a:ln w="38100">
            <a:solidFill>
              <a:srgbClr val="AAE2CA"/>
            </a:solidFill>
            <a:round/>
            <a:headEnd type="triangle" w="lg" len="med"/>
            <a:tailEnd type="triangle" w="lg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grpSp>
        <p:nvGrpSpPr>
          <p:cNvPr id="12313" name="Gruppierung 50"/>
          <p:cNvGrpSpPr>
            <a:grpSpLocks/>
          </p:cNvGrpSpPr>
          <p:nvPr/>
        </p:nvGrpSpPr>
        <p:grpSpPr bwMode="auto">
          <a:xfrm>
            <a:off x="914400" y="4953000"/>
            <a:ext cx="2819400" cy="246063"/>
            <a:chOff x="914400" y="4648200"/>
            <a:chExt cx="2819400" cy="246221"/>
          </a:xfrm>
        </p:grpSpPr>
        <p:cxnSp>
          <p:nvCxnSpPr>
            <p:cNvPr id="12337" name="Gerade Verbindung 26"/>
            <p:cNvCxnSpPr>
              <a:cxnSpLocks noChangeShapeType="1"/>
            </p:cNvCxnSpPr>
            <p:nvPr/>
          </p:nvCxnSpPr>
          <p:spPr bwMode="auto">
            <a:xfrm>
              <a:off x="914400" y="4800600"/>
              <a:ext cx="2819400" cy="1588"/>
            </a:xfrm>
            <a:prstGeom prst="line">
              <a:avLst/>
            </a:prstGeom>
            <a:noFill/>
            <a:ln w="57150">
              <a:solidFill>
                <a:srgbClr val="FF66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6" name="Textfeld 25"/>
            <p:cNvSpPr txBox="1">
              <a:spLocks noChangeArrowheads="1"/>
            </p:cNvSpPr>
            <p:nvPr/>
          </p:nvSpPr>
          <p:spPr bwMode="auto">
            <a:xfrm>
              <a:off x="2133600" y="4648200"/>
              <a:ext cx="381000" cy="246221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64999">
                  <a:srgbClr val="FFFFFF"/>
                </a:gs>
                <a:gs pos="100000">
                  <a:srgbClr val="FFFFFF"/>
                </a:gs>
              </a:gsLst>
              <a:lin ang="5400000" scaled="1"/>
            </a:gradFill>
            <a:ln w="9525">
              <a:solidFill>
                <a:srgbClr val="F9F9F9"/>
              </a:solidFill>
              <a:miter lim="800000"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0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RP2</a:t>
              </a:r>
            </a:p>
          </p:txBody>
        </p:sp>
      </p:grpSp>
      <p:sp>
        <p:nvSpPr>
          <p:cNvPr id="32" name="Rechteck 31"/>
          <p:cNvSpPr/>
          <p:nvPr/>
        </p:nvSpPr>
        <p:spPr bwMode="auto">
          <a:xfrm>
            <a:off x="1066800" y="3276600"/>
            <a:ext cx="533400" cy="609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5"/>
            </a:solidFill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800" dirty="0">
                <a:solidFill>
                  <a:schemeClr val="tx1"/>
                </a:solidFill>
              </a:rPr>
              <a:t>Remote Access Agent</a:t>
            </a:r>
          </a:p>
        </p:txBody>
      </p:sp>
      <p:sp>
        <p:nvSpPr>
          <p:cNvPr id="33" name="Rechteck 32"/>
          <p:cNvSpPr/>
          <p:nvPr/>
        </p:nvSpPr>
        <p:spPr bwMode="auto">
          <a:xfrm>
            <a:off x="2133600" y="3276600"/>
            <a:ext cx="533400" cy="609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5"/>
            </a:solidFill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800" dirty="0">
                <a:solidFill>
                  <a:schemeClr val="tx1"/>
                </a:solidFill>
              </a:rPr>
              <a:t>App 1</a:t>
            </a:r>
          </a:p>
        </p:txBody>
      </p:sp>
      <p:sp>
        <p:nvSpPr>
          <p:cNvPr id="34" name="Rechteck 33"/>
          <p:cNvSpPr/>
          <p:nvPr/>
        </p:nvSpPr>
        <p:spPr bwMode="auto">
          <a:xfrm>
            <a:off x="3048000" y="3276600"/>
            <a:ext cx="533400" cy="609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5"/>
            </a:solidFill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800" dirty="0">
                <a:solidFill>
                  <a:schemeClr val="tx1"/>
                </a:solidFill>
              </a:rPr>
              <a:t>App N</a:t>
            </a:r>
          </a:p>
        </p:txBody>
      </p:sp>
      <p:sp>
        <p:nvSpPr>
          <p:cNvPr id="12323" name="Textfeld 34"/>
          <p:cNvSpPr txBox="1">
            <a:spLocks noChangeArrowheads="1"/>
          </p:cNvSpPr>
          <p:nvPr/>
        </p:nvSpPr>
        <p:spPr bwMode="auto">
          <a:xfrm>
            <a:off x="2684463" y="3454400"/>
            <a:ext cx="325437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marL="37931725" indent="-37474525" eaLnBrk="0" hangingPunct="0"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 hangingPunct="0"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 hangingPunct="0"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 hangingPunct="0"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eaLnBrk="1" hangingPunct="1"/>
            <a:r>
              <a:rPr lang="en-US" sz="1100">
                <a:solidFill>
                  <a:schemeClr val="tx1"/>
                </a:solidFill>
              </a:rPr>
              <a:t>…</a:t>
            </a:r>
          </a:p>
        </p:txBody>
      </p:sp>
      <p:cxnSp>
        <p:nvCxnSpPr>
          <p:cNvPr id="36" name="Gerade Verbindung 35"/>
          <p:cNvCxnSpPr>
            <a:cxnSpLocks noChangeShapeType="1"/>
          </p:cNvCxnSpPr>
          <p:nvPr/>
        </p:nvCxnSpPr>
        <p:spPr bwMode="auto">
          <a:xfrm rot="5400000">
            <a:off x="762001" y="2705100"/>
            <a:ext cx="1143000" cy="3175"/>
          </a:xfrm>
          <a:prstGeom prst="line">
            <a:avLst/>
          </a:prstGeom>
          <a:noFill/>
          <a:ln w="38100">
            <a:solidFill>
              <a:srgbClr val="AAE2CA"/>
            </a:solidFill>
            <a:round/>
            <a:headEnd type="triangle" w="lg" len="med"/>
            <a:tailEnd type="triangle" w="lg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45" name="Textfeld 44"/>
          <p:cNvSpPr txBox="1">
            <a:spLocks noChangeArrowheads="1"/>
          </p:cNvSpPr>
          <p:nvPr/>
        </p:nvSpPr>
        <p:spPr bwMode="auto">
          <a:xfrm>
            <a:off x="1143000" y="2590800"/>
            <a:ext cx="381000" cy="2460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64999">
                <a:srgbClr val="FFFFFF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F9F9F9"/>
            </a:solidFill>
            <a:miter lim="800000"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1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RP4</a:t>
            </a:r>
          </a:p>
        </p:txBody>
      </p:sp>
      <p:sp>
        <p:nvSpPr>
          <p:cNvPr id="47" name="Rechteck 46"/>
          <p:cNvSpPr/>
          <p:nvPr/>
        </p:nvSpPr>
        <p:spPr bwMode="auto">
          <a:xfrm>
            <a:off x="1066800" y="1524000"/>
            <a:ext cx="533400" cy="609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5"/>
            </a:solidFill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800" dirty="0">
                <a:solidFill>
                  <a:schemeClr val="tx1"/>
                </a:solidFill>
              </a:rPr>
              <a:t>Remote Access Middleware</a:t>
            </a:r>
          </a:p>
        </p:txBody>
      </p:sp>
      <p:sp>
        <p:nvSpPr>
          <p:cNvPr id="49" name="Textfeld 48"/>
          <p:cNvSpPr txBox="1">
            <a:spLocks noChangeArrowheads="1"/>
          </p:cNvSpPr>
          <p:nvPr/>
        </p:nvSpPr>
        <p:spPr bwMode="auto">
          <a:xfrm>
            <a:off x="1143000" y="1295400"/>
            <a:ext cx="381000" cy="2460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64999">
                <a:srgbClr val="FFFFFF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F9F9F9"/>
            </a:solidFill>
            <a:miter lim="800000"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10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RPx</a:t>
            </a:r>
            <a:endParaRPr lang="en-US" sz="10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cxnSp>
        <p:nvCxnSpPr>
          <p:cNvPr id="63" name="Gerade Verbindung 62"/>
          <p:cNvCxnSpPr>
            <a:cxnSpLocks noChangeShapeType="1"/>
          </p:cNvCxnSpPr>
          <p:nvPr/>
        </p:nvCxnSpPr>
        <p:spPr bwMode="auto">
          <a:xfrm rot="16200000" flipH="1">
            <a:off x="3024982" y="4175918"/>
            <a:ext cx="584200" cy="4763"/>
          </a:xfrm>
          <a:prstGeom prst="line">
            <a:avLst/>
          </a:prstGeom>
          <a:noFill/>
          <a:ln w="38100">
            <a:solidFill>
              <a:srgbClr val="AAE2CA"/>
            </a:solidFill>
            <a:round/>
            <a:headEnd type="triangle" w="lg" len="med"/>
            <a:tailEnd type="triangle" w="lg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66" name="Gerade Verbindung 65"/>
          <p:cNvCxnSpPr>
            <a:cxnSpLocks noChangeShapeType="1"/>
          </p:cNvCxnSpPr>
          <p:nvPr/>
        </p:nvCxnSpPr>
        <p:spPr bwMode="auto">
          <a:xfrm rot="16200000" flipH="1">
            <a:off x="1051719" y="4175919"/>
            <a:ext cx="584200" cy="4762"/>
          </a:xfrm>
          <a:prstGeom prst="line">
            <a:avLst/>
          </a:prstGeom>
          <a:noFill/>
          <a:ln w="38100">
            <a:solidFill>
              <a:srgbClr val="AAE2CA"/>
            </a:solidFill>
            <a:round/>
            <a:headEnd type="triangle" w="lg" len="med"/>
            <a:tailEnd type="triangle" w="lg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67" name="Gerade Verbindung 66"/>
          <p:cNvCxnSpPr>
            <a:cxnSpLocks noChangeShapeType="1"/>
          </p:cNvCxnSpPr>
          <p:nvPr/>
        </p:nvCxnSpPr>
        <p:spPr bwMode="auto">
          <a:xfrm rot="16200000" flipH="1">
            <a:off x="2123282" y="4175918"/>
            <a:ext cx="584200" cy="4763"/>
          </a:xfrm>
          <a:prstGeom prst="line">
            <a:avLst/>
          </a:prstGeom>
          <a:noFill/>
          <a:ln w="38100">
            <a:solidFill>
              <a:srgbClr val="AAE2CA"/>
            </a:solidFill>
            <a:round/>
            <a:headEnd type="triangle" w="lg" len="med"/>
            <a:tailEnd type="triangle" w="lg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grpSp>
        <p:nvGrpSpPr>
          <p:cNvPr id="12333" name="Gruppierung 51"/>
          <p:cNvGrpSpPr>
            <a:grpSpLocks/>
          </p:cNvGrpSpPr>
          <p:nvPr/>
        </p:nvGrpSpPr>
        <p:grpSpPr bwMode="auto">
          <a:xfrm>
            <a:off x="914400" y="4038600"/>
            <a:ext cx="2819400" cy="246063"/>
            <a:chOff x="914400" y="4648200"/>
            <a:chExt cx="2819400" cy="246221"/>
          </a:xfrm>
        </p:grpSpPr>
        <p:cxnSp>
          <p:nvCxnSpPr>
            <p:cNvPr id="12335" name="Gerade Verbindung 52"/>
            <p:cNvCxnSpPr>
              <a:cxnSpLocks noChangeShapeType="1"/>
            </p:cNvCxnSpPr>
            <p:nvPr/>
          </p:nvCxnSpPr>
          <p:spPr bwMode="auto">
            <a:xfrm>
              <a:off x="914400" y="4800600"/>
              <a:ext cx="2819400" cy="1588"/>
            </a:xfrm>
            <a:prstGeom prst="line">
              <a:avLst/>
            </a:prstGeom>
            <a:noFill/>
            <a:ln w="57150">
              <a:solidFill>
                <a:srgbClr val="FF66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4" name="Textfeld 53"/>
            <p:cNvSpPr txBox="1">
              <a:spLocks noChangeArrowheads="1"/>
            </p:cNvSpPr>
            <p:nvPr/>
          </p:nvSpPr>
          <p:spPr bwMode="auto">
            <a:xfrm>
              <a:off x="2133600" y="4648200"/>
              <a:ext cx="381000" cy="246221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64999">
                  <a:srgbClr val="FFFFFF"/>
                </a:gs>
                <a:gs pos="100000">
                  <a:srgbClr val="FFFFFF"/>
                </a:gs>
              </a:gsLst>
              <a:lin ang="5400000" scaled="1"/>
            </a:gradFill>
            <a:ln w="9525">
              <a:solidFill>
                <a:srgbClr val="F9F9F9"/>
              </a:solidFill>
              <a:miter lim="800000"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0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RP1</a:t>
              </a:r>
            </a:p>
          </p:txBody>
        </p:sp>
      </p:grpSp>
      <p:sp>
        <p:nvSpPr>
          <p:cNvPr id="68" name="Wolke 67"/>
          <p:cNvSpPr>
            <a:spLocks noChangeArrowheads="1"/>
          </p:cNvSpPr>
          <p:nvPr/>
        </p:nvSpPr>
        <p:spPr bwMode="auto">
          <a:xfrm>
            <a:off x="930275" y="2357438"/>
            <a:ext cx="822325" cy="157162"/>
          </a:xfrm>
          <a:custGeom>
            <a:avLst/>
            <a:gdLst>
              <a:gd name="T0" fmla="*/ 821640 w 43200"/>
              <a:gd name="T1" fmla="*/ 78581 h 43200"/>
              <a:gd name="T2" fmla="*/ 411163 w 43200"/>
              <a:gd name="T3" fmla="*/ 156995 h 43200"/>
              <a:gd name="T4" fmla="*/ 2551 w 43200"/>
              <a:gd name="T5" fmla="*/ 78581 h 43200"/>
              <a:gd name="T6" fmla="*/ 411163 w 43200"/>
              <a:gd name="T7" fmla="*/ 8986 h 43200"/>
              <a:gd name="T8" fmla="*/ 0 60000 65536"/>
              <a:gd name="T9" fmla="*/ 1 60000 65536"/>
              <a:gd name="T10" fmla="*/ 2 60000 65536"/>
              <a:gd name="T11" fmla="*/ 3 60000 65536"/>
              <a:gd name="T12" fmla="*/ 5954 w 43200"/>
              <a:gd name="T13" fmla="*/ 6524 h 43200"/>
              <a:gd name="T14" fmla="*/ 34174 w 43200"/>
              <a:gd name="T15" fmla="*/ 34674 h 43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00" h="43200">
                <a:moveTo>
                  <a:pt x="3900" y="14370"/>
                </a:moveTo>
                <a:lnTo>
                  <a:pt x="3899" y="14370"/>
                </a:lnTo>
                <a:cubicBezTo>
                  <a:pt x="3858" y="13959"/>
                  <a:pt x="3838" y="13545"/>
                  <a:pt x="3838" y="13131"/>
                </a:cubicBezTo>
                <a:cubicBezTo>
                  <a:pt x="3838" y="8055"/>
                  <a:pt x="6861" y="3941"/>
                  <a:pt x="10591" y="3941"/>
                </a:cubicBezTo>
                <a:cubicBezTo>
                  <a:pt x="11791" y="3940"/>
                  <a:pt x="12969" y="4376"/>
                  <a:pt x="14005" y="5201"/>
                </a:cubicBezTo>
                <a:lnTo>
                  <a:pt x="14005" y="5202"/>
                </a:lnTo>
                <a:cubicBezTo>
                  <a:pt x="14930" y="2828"/>
                  <a:pt x="16742" y="1343"/>
                  <a:pt x="18715" y="1344"/>
                </a:cubicBezTo>
                <a:cubicBezTo>
                  <a:pt x="20114" y="1344"/>
                  <a:pt x="21458" y="2093"/>
                  <a:pt x="22456" y="3431"/>
                </a:cubicBezTo>
                <a:lnTo>
                  <a:pt x="22456" y="3432"/>
                </a:lnTo>
                <a:cubicBezTo>
                  <a:pt x="23194" y="1415"/>
                  <a:pt x="24707" y="140"/>
                  <a:pt x="26362" y="141"/>
                </a:cubicBezTo>
                <a:cubicBezTo>
                  <a:pt x="27723" y="141"/>
                  <a:pt x="29007" y="1006"/>
                  <a:pt x="29832" y="2481"/>
                </a:cubicBezTo>
                <a:lnTo>
                  <a:pt x="29832" y="2480"/>
                </a:lnTo>
                <a:cubicBezTo>
                  <a:pt x="30755" y="1002"/>
                  <a:pt x="32110" y="149"/>
                  <a:pt x="33538" y="150"/>
                </a:cubicBezTo>
                <a:cubicBezTo>
                  <a:pt x="35888" y="150"/>
                  <a:pt x="37901" y="2435"/>
                  <a:pt x="38318" y="5575"/>
                </a:cubicBezTo>
                <a:lnTo>
                  <a:pt x="38317" y="5576"/>
                </a:lnTo>
                <a:cubicBezTo>
                  <a:pt x="40639" y="6438"/>
                  <a:pt x="42250" y="9313"/>
                  <a:pt x="42250" y="12594"/>
                </a:cubicBezTo>
                <a:cubicBezTo>
                  <a:pt x="42250" y="13579"/>
                  <a:pt x="42103" y="14554"/>
                  <a:pt x="41818" y="15460"/>
                </a:cubicBezTo>
                <a:lnTo>
                  <a:pt x="41818" y="15459"/>
                </a:lnTo>
                <a:cubicBezTo>
                  <a:pt x="42727" y="17070"/>
                  <a:pt x="43220" y="19044"/>
                  <a:pt x="43220" y="21076"/>
                </a:cubicBezTo>
                <a:cubicBezTo>
                  <a:pt x="43220" y="25663"/>
                  <a:pt x="40741" y="29553"/>
                  <a:pt x="37404" y="30203"/>
                </a:cubicBezTo>
                <a:lnTo>
                  <a:pt x="37403" y="30202"/>
                </a:lnTo>
                <a:cubicBezTo>
                  <a:pt x="37378" y="34523"/>
                  <a:pt x="34795" y="38006"/>
                  <a:pt x="31619" y="38007"/>
                </a:cubicBezTo>
                <a:cubicBezTo>
                  <a:pt x="30535" y="38007"/>
                  <a:pt x="29474" y="37593"/>
                  <a:pt x="28555" y="36813"/>
                </a:cubicBezTo>
                <a:lnTo>
                  <a:pt x="28556" y="36813"/>
                </a:lnTo>
                <a:cubicBezTo>
                  <a:pt x="27694" y="40699"/>
                  <a:pt x="25069" y="43357"/>
                  <a:pt x="22094" y="43358"/>
                </a:cubicBezTo>
                <a:cubicBezTo>
                  <a:pt x="19839" y="43358"/>
                  <a:pt x="17733" y="41821"/>
                  <a:pt x="16480" y="39263"/>
                </a:cubicBezTo>
                <a:lnTo>
                  <a:pt x="16480" y="39264"/>
                </a:lnTo>
                <a:cubicBezTo>
                  <a:pt x="15279" y="40250"/>
                  <a:pt x="13904" y="40770"/>
                  <a:pt x="12503" y="40771"/>
                </a:cubicBezTo>
                <a:cubicBezTo>
                  <a:pt x="9735" y="40771"/>
                  <a:pt x="7180" y="38748"/>
                  <a:pt x="5804" y="35469"/>
                </a:cubicBezTo>
                <a:lnTo>
                  <a:pt x="5803" y="35469"/>
                </a:lnTo>
                <a:cubicBezTo>
                  <a:pt x="5635" y="35496"/>
                  <a:pt x="5465" y="35509"/>
                  <a:pt x="5296" y="35510"/>
                </a:cubicBezTo>
                <a:cubicBezTo>
                  <a:pt x="2888" y="35510"/>
                  <a:pt x="936" y="32860"/>
                  <a:pt x="936" y="29592"/>
                </a:cubicBezTo>
                <a:cubicBezTo>
                  <a:pt x="935" y="28090"/>
                  <a:pt x="1356" y="26644"/>
                  <a:pt x="2112" y="25547"/>
                </a:cubicBezTo>
                <a:lnTo>
                  <a:pt x="2113" y="25547"/>
                </a:lnTo>
                <a:cubicBezTo>
                  <a:pt x="781" y="24481"/>
                  <a:pt x="-36" y="22528"/>
                  <a:pt x="-36" y="20418"/>
                </a:cubicBezTo>
                <a:cubicBezTo>
                  <a:pt x="-37" y="17370"/>
                  <a:pt x="1647" y="14817"/>
                  <a:pt x="3863" y="14504"/>
                </a:cubicBezTo>
                <a:close/>
              </a:path>
              <a:path w="43200" h="43200" fill="none">
                <a:moveTo>
                  <a:pt x="4693" y="26177"/>
                </a:moveTo>
                <a:lnTo>
                  <a:pt x="4693" y="26177"/>
                </a:lnTo>
                <a:cubicBezTo>
                  <a:pt x="4580" y="26189"/>
                  <a:pt x="4468" y="26194"/>
                  <a:pt x="4356" y="26195"/>
                </a:cubicBezTo>
                <a:cubicBezTo>
                  <a:pt x="3584" y="26195"/>
                  <a:pt x="2826" y="25913"/>
                  <a:pt x="2160" y="25379"/>
                </a:cubicBezTo>
                <a:moveTo>
                  <a:pt x="6928" y="34899"/>
                </a:moveTo>
                <a:lnTo>
                  <a:pt x="6927" y="34898"/>
                </a:lnTo>
                <a:cubicBezTo>
                  <a:pt x="6572" y="35091"/>
                  <a:pt x="6200" y="35219"/>
                  <a:pt x="5820" y="35280"/>
                </a:cubicBezTo>
                <a:moveTo>
                  <a:pt x="16478" y="39090"/>
                </a:moveTo>
                <a:lnTo>
                  <a:pt x="16477" y="39090"/>
                </a:lnTo>
                <a:cubicBezTo>
                  <a:pt x="16210" y="38544"/>
                  <a:pt x="15986" y="37960"/>
                  <a:pt x="15809" y="37350"/>
                </a:cubicBezTo>
                <a:moveTo>
                  <a:pt x="28827" y="34751"/>
                </a:moveTo>
                <a:lnTo>
                  <a:pt x="28826" y="34750"/>
                </a:lnTo>
                <a:cubicBezTo>
                  <a:pt x="28787" y="35398"/>
                  <a:pt x="28698" y="36038"/>
                  <a:pt x="28560" y="36660"/>
                </a:cubicBezTo>
                <a:moveTo>
                  <a:pt x="34129" y="22954"/>
                </a:moveTo>
                <a:lnTo>
                  <a:pt x="34128" y="22954"/>
                </a:lnTo>
                <a:cubicBezTo>
                  <a:pt x="36118" y="24271"/>
                  <a:pt x="37381" y="27017"/>
                  <a:pt x="37381" y="30027"/>
                </a:cubicBezTo>
                <a:cubicBezTo>
                  <a:pt x="37381" y="30048"/>
                  <a:pt x="37380" y="30069"/>
                  <a:pt x="37380" y="30090"/>
                </a:cubicBezTo>
                <a:moveTo>
                  <a:pt x="41798" y="15354"/>
                </a:moveTo>
                <a:lnTo>
                  <a:pt x="41798" y="15354"/>
                </a:ln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lnTo>
                  <a:pt x="38324" y="5425"/>
                </a:lnTo>
                <a:cubicBezTo>
                  <a:pt x="38375" y="5811"/>
                  <a:pt x="38401" y="6202"/>
                  <a:pt x="38401" y="6595"/>
                </a:cubicBezTo>
                <a:cubicBezTo>
                  <a:pt x="38401" y="6626"/>
                  <a:pt x="38400" y="6658"/>
                  <a:pt x="38400" y="6690"/>
                </a:cubicBezTo>
                <a:moveTo>
                  <a:pt x="29078" y="3952"/>
                </a:moveTo>
                <a:lnTo>
                  <a:pt x="29078" y="3952"/>
                </a:lnTo>
                <a:cubicBezTo>
                  <a:pt x="29266" y="3369"/>
                  <a:pt x="29516" y="2826"/>
                  <a:pt x="29820" y="2340"/>
                </a:cubicBezTo>
                <a:moveTo>
                  <a:pt x="22141" y="4720"/>
                </a:moveTo>
                <a:lnTo>
                  <a:pt x="22140" y="4719"/>
                </a:lnTo>
                <a:cubicBezTo>
                  <a:pt x="22217" y="4238"/>
                  <a:pt x="22338" y="3771"/>
                  <a:pt x="22500" y="3330"/>
                </a:cubicBezTo>
                <a:moveTo>
                  <a:pt x="14000" y="5192"/>
                </a:moveTo>
                <a:lnTo>
                  <a:pt x="14000" y="5191"/>
                </a:lnTo>
                <a:cubicBezTo>
                  <a:pt x="14471" y="5568"/>
                  <a:pt x="14908" y="6020"/>
                  <a:pt x="15299" y="6540"/>
                </a:cubicBezTo>
                <a:moveTo>
                  <a:pt x="4127" y="15789"/>
                </a:moveTo>
                <a:lnTo>
                  <a:pt x="4127" y="15788"/>
                </a:lnTo>
                <a:cubicBezTo>
                  <a:pt x="4024" y="15324"/>
                  <a:pt x="3948" y="14850"/>
                  <a:pt x="3900" y="14369"/>
                </a:cubicBezTo>
              </a:path>
            </a:pathLst>
          </a:custGeom>
          <a:gradFill rotWithShape="1">
            <a:gsLst>
              <a:gs pos="0">
                <a:srgbClr val="EDEDED"/>
              </a:gs>
              <a:gs pos="64999">
                <a:srgbClr val="D0D0D0"/>
              </a:gs>
              <a:gs pos="100000">
                <a:srgbClr val="BCBCBC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46906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Ordered goals of the abstraction layer</a:t>
            </a:r>
            <a:endParaRPr lang="en-US" smtClean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Calibri" charset="0"/>
              <a:buAutoNum type="arabicPeriod"/>
            </a:pPr>
            <a:r>
              <a:rPr lang="en-US" sz="2400" smtClean="0"/>
              <a:t>Provide unified APIs for application developers to command, control and query home appliances</a:t>
            </a:r>
          </a:p>
          <a:p>
            <a:pPr marL="457200" indent="-457200">
              <a:buFont typeface="Calibri" charset="0"/>
              <a:buAutoNum type="arabicPeriod"/>
            </a:pPr>
            <a:r>
              <a:rPr lang="en-US" sz="2400" smtClean="0"/>
              <a:t>Independence of underlying HAN technologies so that an application developer doesn’t need to know anything about Zigbee, Z-Wave, wireless m-bus etc.</a:t>
            </a:r>
          </a:p>
          <a:p>
            <a:pPr marL="457200" indent="-457200">
              <a:buFont typeface="Calibri" charset="0"/>
              <a:buAutoNum type="arabicPeriod"/>
            </a:pPr>
            <a:r>
              <a:rPr lang="en-US" sz="2400" smtClean="0"/>
              <a:t>Enable applications to be portable across different HGI compliant devices</a:t>
            </a:r>
          </a:p>
          <a:p>
            <a:pPr marL="457200" indent="-457200">
              <a:buFont typeface="Calibri" charset="0"/>
              <a:buAutoNum type="arabicPeriod"/>
            </a:pPr>
            <a:r>
              <a:rPr lang="en-US" sz="2400" smtClean="0"/>
              <a:t>Enable extendibility of the system with additional HAN technology support without service interruption</a:t>
            </a:r>
          </a:p>
          <a:p>
            <a:pPr marL="457200" indent="-457200">
              <a:buFont typeface="Calibri" charset="0"/>
              <a:buAutoNum type="arabicPeriod"/>
            </a:pPr>
            <a:r>
              <a:rPr lang="en-US" sz="2400" smtClean="0"/>
              <a:t>Applications should be able to use a pass-through mechanism to use technology-specific functions</a:t>
            </a:r>
          </a:p>
        </p:txBody>
      </p:sp>
      <p:sp>
        <p:nvSpPr>
          <p:cNvPr id="13316" name="Slide Number Placeholder 3"/>
          <p:cNvSpPr txBox="1">
            <a:spLocks/>
          </p:cNvSpPr>
          <p:nvPr/>
        </p:nvSpPr>
        <p:spPr bwMode="auto">
          <a:xfrm>
            <a:off x="7885113" y="6432550"/>
            <a:ext cx="79692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marL="37931725" indent="-37474525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r" eaLnBrk="1" hangingPunct="1">
              <a:lnSpc>
                <a:spcPct val="93000"/>
              </a:lnSpc>
            </a:pPr>
            <a:fld id="{F56615F5-3020-44FE-9067-82F301006DBC}" type="slidenum">
              <a:rPr lang="en-CA" sz="2000" b="1">
                <a:solidFill>
                  <a:srgbClr val="04617B"/>
                </a:solidFill>
                <a:cs typeface="Arial" charset="0"/>
              </a:rPr>
              <a:pPr algn="r" eaLnBrk="1" hangingPunct="1">
                <a:lnSpc>
                  <a:spcPct val="93000"/>
                </a:lnSpc>
              </a:pPr>
              <a:t>4</a:t>
            </a:fld>
            <a:r>
              <a:rPr lang="en-CA" sz="2000" b="1">
                <a:solidFill>
                  <a:srgbClr val="04617B"/>
                </a:solidFill>
                <a:cs typeface="Arial" charset="0"/>
              </a:rPr>
              <a:t>  </a:t>
            </a:r>
          </a:p>
        </p:txBody>
      </p:sp>
      <p:sp>
        <p:nvSpPr>
          <p:cNvPr id="13317" name="Rechteck 4"/>
          <p:cNvSpPr>
            <a:spLocks noChangeArrowheads="1"/>
          </p:cNvSpPr>
          <p:nvPr/>
        </p:nvSpPr>
        <p:spPr bwMode="auto">
          <a:xfrm>
            <a:off x="381000" y="1244600"/>
            <a:ext cx="8458200" cy="762000"/>
          </a:xfrm>
          <a:prstGeom prst="rect">
            <a:avLst/>
          </a:prstGeom>
          <a:noFill/>
          <a:ln w="28575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967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2" descr="D:\Users\sayegh.andreas\Google Drive\CROWD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63" y="1539875"/>
            <a:ext cx="3208337" cy="317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Bild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6413" y="1387475"/>
            <a:ext cx="1455737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Bild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950" y="2606675"/>
            <a:ext cx="711200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Bild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735388"/>
            <a:ext cx="1238250" cy="92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Title 1"/>
          <p:cNvSpPr>
            <a:spLocks noGrp="1"/>
          </p:cNvSpPr>
          <p:nvPr>
            <p:ph type="title"/>
          </p:nvPr>
        </p:nvSpPr>
        <p:spPr>
          <a:xfrm>
            <a:off x="457200" y="276225"/>
            <a:ext cx="8077200" cy="866775"/>
          </a:xfrm>
        </p:spPr>
        <p:txBody>
          <a:bodyPr/>
          <a:lstStyle/>
          <a:p>
            <a:r>
              <a:rPr lang="en-US" dirty="0" smtClean="0"/>
              <a:t>Why </a:t>
            </a:r>
            <a:r>
              <a:rPr lang="en-US" dirty="0" err="1"/>
              <a:t>S</a:t>
            </a:r>
            <a:r>
              <a:rPr lang="en-US" dirty="0" err="1" smtClean="0"/>
              <a:t>tandardise</a:t>
            </a:r>
            <a:r>
              <a:rPr lang="en-US" dirty="0" smtClean="0"/>
              <a:t> the Smart </a:t>
            </a:r>
            <a:r>
              <a:rPr lang="en-US" dirty="0"/>
              <a:t>H</a:t>
            </a:r>
            <a:r>
              <a:rPr lang="en-US" dirty="0" smtClean="0"/>
              <a:t>ome?</a:t>
            </a:r>
          </a:p>
        </p:txBody>
      </p:sp>
      <p:sp>
        <p:nvSpPr>
          <p:cNvPr id="14343" name="Content Placeholder 2"/>
          <p:cNvSpPr>
            <a:spLocks noGrp="1"/>
          </p:cNvSpPr>
          <p:nvPr>
            <p:ph idx="1"/>
          </p:nvPr>
        </p:nvSpPr>
        <p:spPr>
          <a:xfrm>
            <a:off x="5486400" y="1441450"/>
            <a:ext cx="3657600" cy="5111750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en-US" sz="1600" dirty="0" smtClean="0"/>
              <a:t>Oracle, Java (SE, EE) – Standardized APIs (JCP), accessible for any developer, no fees for developers</a:t>
            </a:r>
          </a:p>
          <a:p>
            <a:pPr marL="0" indent="0">
              <a:buFont typeface="Arial" charset="0"/>
              <a:buNone/>
            </a:pPr>
            <a:endParaRPr lang="en-US" sz="1600" dirty="0" smtClean="0"/>
          </a:p>
          <a:p>
            <a:pPr marL="0" indent="0">
              <a:buFont typeface="Arial" charset="0"/>
              <a:buNone/>
            </a:pPr>
            <a:r>
              <a:rPr lang="en-US" sz="1600" dirty="0" smtClean="0"/>
              <a:t>Apple, </a:t>
            </a:r>
            <a:r>
              <a:rPr lang="en-US" sz="1600" dirty="0" err="1" smtClean="0"/>
              <a:t>iOS</a:t>
            </a:r>
            <a:r>
              <a:rPr lang="en-US" sz="1600" dirty="0" smtClean="0"/>
              <a:t> – Proprietary APIs, accessible for any developer, fees if commercial rollout is desired</a:t>
            </a:r>
          </a:p>
          <a:p>
            <a:pPr marL="0" indent="0">
              <a:buFont typeface="Arial" charset="0"/>
              <a:buNone/>
            </a:pPr>
            <a:endParaRPr lang="en-US" sz="1600" dirty="0" smtClean="0"/>
          </a:p>
          <a:p>
            <a:pPr marL="0" indent="0">
              <a:buFont typeface="Arial" charset="0"/>
              <a:buNone/>
            </a:pPr>
            <a:r>
              <a:rPr lang="en-US" sz="1600" dirty="0" smtClean="0"/>
              <a:t>Google, Android – Proprietary APIs, accessible for any developer, no fees for developers</a:t>
            </a:r>
          </a:p>
          <a:p>
            <a:pPr marL="0" indent="0">
              <a:buFont typeface="Arial" charset="0"/>
              <a:buNone/>
            </a:pPr>
            <a:endParaRPr lang="en-US" sz="1600" dirty="0" smtClean="0"/>
          </a:p>
          <a:p>
            <a:pPr marL="0" indent="0">
              <a:buFont typeface="Arial" charset="0"/>
              <a:buNone/>
            </a:pPr>
            <a:r>
              <a:rPr lang="en-US" sz="1600" b="1" dirty="0" smtClean="0"/>
              <a:t>While API standardization is not always essential for successful acceptance by developer communities …</a:t>
            </a:r>
          </a:p>
          <a:p>
            <a:pPr marL="0" indent="0">
              <a:buFont typeface="Arial" charset="0"/>
              <a:buNone/>
            </a:pPr>
            <a:r>
              <a:rPr lang="en-US" sz="1600" b="1" dirty="0" smtClean="0"/>
              <a:t>…. no player in the smart home market has comparable market power. HGI believes </a:t>
            </a:r>
            <a:r>
              <a:rPr lang="en-US" sz="1600" b="1" dirty="0" err="1" smtClean="0"/>
              <a:t>standardisation</a:t>
            </a:r>
            <a:r>
              <a:rPr lang="en-US" sz="1600" b="1" dirty="0" smtClean="0"/>
              <a:t> is key for smart home</a:t>
            </a:r>
          </a:p>
          <a:p>
            <a:pPr marL="0" indent="0">
              <a:buFont typeface="Arial" charset="0"/>
              <a:buNone/>
            </a:pPr>
            <a:endParaRPr lang="en-US" sz="1600" dirty="0" smtClean="0"/>
          </a:p>
          <a:p>
            <a:pPr marL="0" indent="0">
              <a:buFont typeface="Arial" charset="0"/>
              <a:buNone/>
            </a:pPr>
            <a:endParaRPr lang="en-US" sz="1600" dirty="0" smtClean="0"/>
          </a:p>
        </p:txBody>
      </p:sp>
      <p:sp>
        <p:nvSpPr>
          <p:cNvPr id="14344" name="Slide Number Placeholder 3"/>
          <p:cNvSpPr txBox="1">
            <a:spLocks/>
          </p:cNvSpPr>
          <p:nvPr/>
        </p:nvSpPr>
        <p:spPr bwMode="auto">
          <a:xfrm>
            <a:off x="7885113" y="6432550"/>
            <a:ext cx="79692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marL="37931725" indent="-37474525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r" eaLnBrk="1" hangingPunct="1">
              <a:lnSpc>
                <a:spcPct val="93000"/>
              </a:lnSpc>
            </a:pPr>
            <a:fld id="{97369D99-2CEB-42DA-B337-DD285DE5A15A}" type="slidenum">
              <a:rPr lang="en-CA" sz="2000" b="1">
                <a:solidFill>
                  <a:srgbClr val="04617B"/>
                </a:solidFill>
                <a:cs typeface="Arial" charset="0"/>
              </a:rPr>
              <a:pPr algn="r" eaLnBrk="1" hangingPunct="1">
                <a:lnSpc>
                  <a:spcPct val="93000"/>
                </a:lnSpc>
              </a:pPr>
              <a:t>5</a:t>
            </a:fld>
            <a:r>
              <a:rPr lang="en-CA" sz="2000" b="1">
                <a:solidFill>
                  <a:srgbClr val="04617B"/>
                </a:solidFill>
                <a:cs typeface="Arial" charset="0"/>
              </a:rPr>
              <a:t>  </a:t>
            </a:r>
          </a:p>
        </p:txBody>
      </p:sp>
      <p:sp>
        <p:nvSpPr>
          <p:cNvPr id="18" name="Rounded Rectangle 3"/>
          <p:cNvSpPr>
            <a:spLocks noChangeArrowheads="1"/>
          </p:cNvSpPr>
          <p:nvPr/>
        </p:nvSpPr>
        <p:spPr bwMode="auto">
          <a:xfrm>
            <a:off x="2974975" y="4711700"/>
            <a:ext cx="1152525" cy="11938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EDEDED"/>
              </a:gs>
              <a:gs pos="64999">
                <a:srgbClr val="D0D0D0"/>
              </a:gs>
              <a:gs pos="100000">
                <a:srgbClr val="BCBCBC"/>
              </a:gs>
            </a:gsLst>
            <a:lin ang="5400000" scaled="1"/>
          </a:gradFill>
          <a:ln w="9525">
            <a:solidFill>
              <a:srgbClr val="000000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Major smart phone manufacturers adopted Android</a:t>
            </a:r>
          </a:p>
        </p:txBody>
      </p:sp>
      <p:sp>
        <p:nvSpPr>
          <p:cNvPr id="19" name="Rounded Rectangle 15"/>
          <p:cNvSpPr>
            <a:spLocks noChangeArrowheads="1"/>
          </p:cNvSpPr>
          <p:nvPr/>
        </p:nvSpPr>
        <p:spPr bwMode="auto">
          <a:xfrm>
            <a:off x="1687513" y="4711700"/>
            <a:ext cx="1154112" cy="11938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EDEDED"/>
              </a:gs>
              <a:gs pos="64999">
                <a:srgbClr val="D0D0D0"/>
              </a:gs>
              <a:gs pos="100000">
                <a:srgbClr val="BCBCBC"/>
              </a:gs>
            </a:gsLst>
            <a:lin ang="5400000" scaled="1"/>
          </a:gradFill>
          <a:ln w="9525">
            <a:solidFill>
              <a:srgbClr val="000000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Apple controls this end to end value chain from hardware to app store</a:t>
            </a:r>
          </a:p>
        </p:txBody>
      </p:sp>
      <p:cxnSp>
        <p:nvCxnSpPr>
          <p:cNvPr id="20" name="Elbow Connector 5"/>
          <p:cNvCxnSpPr>
            <a:cxnSpLocks noChangeShapeType="1"/>
            <a:endCxn id="18" idx="0"/>
          </p:cNvCxnSpPr>
          <p:nvPr/>
        </p:nvCxnSpPr>
        <p:spPr bwMode="auto">
          <a:xfrm rot="10800000" flipV="1">
            <a:off x="3551238" y="4206875"/>
            <a:ext cx="944562" cy="504825"/>
          </a:xfrm>
          <a:prstGeom prst="bentConnector2">
            <a:avLst/>
          </a:prstGeom>
          <a:noFill/>
          <a:ln w="76200">
            <a:solidFill>
              <a:srgbClr val="00CC99"/>
            </a:solidFill>
            <a:miter lim="800000"/>
            <a:headEnd/>
            <a:tailEnd type="triangle" w="lg" len="lg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Elbow Connector 21"/>
          <p:cNvCxnSpPr>
            <a:cxnSpLocks noChangeShapeType="1"/>
            <a:endCxn id="19" idx="0"/>
          </p:cNvCxnSpPr>
          <p:nvPr/>
        </p:nvCxnSpPr>
        <p:spPr bwMode="auto">
          <a:xfrm rot="10800000" flipV="1">
            <a:off x="2263775" y="2987675"/>
            <a:ext cx="2232025" cy="1724025"/>
          </a:xfrm>
          <a:prstGeom prst="bentConnector2">
            <a:avLst/>
          </a:prstGeom>
          <a:noFill/>
          <a:ln w="76200">
            <a:solidFill>
              <a:srgbClr val="00CC99"/>
            </a:solidFill>
            <a:miter lim="800000"/>
            <a:headEnd/>
            <a:tailEnd type="triangle" w="lg" len="lg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463337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Areas for </a:t>
            </a:r>
            <a:r>
              <a:rPr lang="en-US" dirty="0" err="1" smtClean="0"/>
              <a:t>standardisation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Should include device model semantics</a:t>
            </a:r>
          </a:p>
          <a:p>
            <a:pPr marL="366713" lvl="1" indent="0"/>
            <a:r>
              <a:rPr lang="en-US" sz="1800" dirty="0"/>
              <a:t>I.e. a switch should be defined to have operations called “on” and “off”, not “toggle”, nor “</a:t>
            </a:r>
            <a:r>
              <a:rPr lang="en-US" sz="1800" dirty="0" err="1"/>
              <a:t>setSwitchState</a:t>
            </a:r>
            <a:r>
              <a:rPr lang="en-US" sz="1800" dirty="0"/>
              <a:t>” etc.</a:t>
            </a:r>
          </a:p>
          <a:p>
            <a:pPr marL="366713" lvl="1" indent="0"/>
            <a:r>
              <a:rPr lang="en-US" sz="1800" dirty="0"/>
              <a:t>If implementations cannot be unified, mapping rules to a generic model have to be standardized</a:t>
            </a:r>
          </a:p>
          <a:p>
            <a:pPr marL="342900" indent="-342900"/>
            <a:r>
              <a:rPr lang="en-US" dirty="0"/>
              <a:t>There are functions that could add a higher level of abstraction (for which business and functional requirements should be elaborated)</a:t>
            </a:r>
          </a:p>
          <a:p>
            <a:pPr marL="366713" lvl="1" indent="0"/>
            <a:r>
              <a:rPr lang="en-US" sz="1800" dirty="0"/>
              <a:t>Grouping (“all devices in the living room”), rules engine (“if TV is switched on change the light scene” etc</a:t>
            </a:r>
            <a:r>
              <a:rPr lang="en-US" dirty="0"/>
              <a:t>.</a:t>
            </a:r>
          </a:p>
          <a:p>
            <a:endParaRPr lang="en-US" dirty="0" smtClean="0"/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CA" smtClean="0"/>
              <a:t>Page </a:t>
            </a:r>
            <a:fld id="{8892B8E5-C5DB-489F-9D85-8B63D21780F8}" type="slidenum">
              <a:rPr lang="en-CA" smtClean="0"/>
              <a:pPr>
                <a:defRPr/>
              </a:pPr>
              <a:t>6</a:t>
            </a:fld>
            <a:r>
              <a:rPr lang="en-CA" smtClean="0"/>
              <a:t>  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573002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Device Model Template Document</a:t>
            </a:r>
            <a:endParaRPr lang="en-US" smtClean="0"/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4572000" y="1196975"/>
            <a:ext cx="4248150" cy="5111750"/>
          </a:xfrm>
        </p:spPr>
        <p:txBody>
          <a:bodyPr/>
          <a:lstStyle/>
          <a:p>
            <a:r>
              <a:rPr lang="en-US" sz="1800" dirty="0" smtClean="0"/>
              <a:t>Should be approved by all participating organizations (BBF, HGI, OneM2M, </a:t>
            </a:r>
            <a:r>
              <a:rPr lang="en-US" sz="1800" dirty="0" err="1" smtClean="0"/>
              <a:t>OSGi</a:t>
            </a:r>
            <a:r>
              <a:rPr lang="en-US" sz="1800" dirty="0" smtClean="0"/>
              <a:t>-A, …)</a:t>
            </a:r>
          </a:p>
          <a:p>
            <a:pPr lvl="1"/>
            <a:r>
              <a:rPr lang="en-US" sz="1600" dirty="0" smtClean="0"/>
              <a:t>Show high acceptance of the template</a:t>
            </a:r>
          </a:p>
          <a:p>
            <a:r>
              <a:rPr lang="en-US" sz="1800" dirty="0" smtClean="0"/>
              <a:t>Template has an informal (text) and a formal section (machine-readable, probably XML based)</a:t>
            </a:r>
          </a:p>
          <a:p>
            <a:pPr lvl="1"/>
            <a:r>
              <a:rPr lang="en-US" sz="1400" dirty="0" smtClean="0"/>
              <a:t>The machine readable part shall be automatically and dynamically translatable into any API system (Java, REST, </a:t>
            </a:r>
            <a:r>
              <a:rPr lang="en-US" sz="1400" dirty="0" err="1" smtClean="0"/>
              <a:t>iOS</a:t>
            </a:r>
            <a:r>
              <a:rPr lang="en-US" sz="1400" dirty="0" smtClean="0"/>
              <a:t>, Android etc.)</a:t>
            </a:r>
          </a:p>
          <a:p>
            <a:r>
              <a:rPr lang="en-US" sz="1800" dirty="0" smtClean="0"/>
              <a:t>Template must be instantiated for specific devices by domain specific organizations</a:t>
            </a:r>
          </a:p>
          <a:p>
            <a:pPr lvl="1"/>
            <a:r>
              <a:rPr lang="en-US" sz="1400" dirty="0" smtClean="0"/>
              <a:t>Wide industry acceptance is crucial to attract adopters and application developers</a:t>
            </a:r>
          </a:p>
          <a:p>
            <a:pPr lvl="1"/>
            <a:r>
              <a:rPr lang="en-US" sz="1400" dirty="0" smtClean="0"/>
              <a:t>Template may also be instantiated by vendors, even for proprietary models</a:t>
            </a:r>
          </a:p>
        </p:txBody>
      </p:sp>
      <p:sp>
        <p:nvSpPr>
          <p:cNvPr id="17412" name="Slide Number Placeholder 3"/>
          <p:cNvSpPr txBox="1">
            <a:spLocks/>
          </p:cNvSpPr>
          <p:nvPr/>
        </p:nvSpPr>
        <p:spPr bwMode="auto">
          <a:xfrm>
            <a:off x="7885113" y="6432550"/>
            <a:ext cx="79692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marL="37931725" indent="-37474525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r" eaLnBrk="1" hangingPunct="1">
              <a:lnSpc>
                <a:spcPct val="93000"/>
              </a:lnSpc>
            </a:pPr>
            <a:fld id="{7E963025-8565-411F-BE4B-99FEDFB6D39B}" type="slidenum">
              <a:rPr lang="en-CA" sz="2000" b="1">
                <a:solidFill>
                  <a:srgbClr val="04617B"/>
                </a:solidFill>
                <a:cs typeface="Arial" charset="0"/>
              </a:rPr>
              <a:pPr algn="r" eaLnBrk="1" hangingPunct="1">
                <a:lnSpc>
                  <a:spcPct val="93000"/>
                </a:lnSpc>
              </a:pPr>
              <a:t>7</a:t>
            </a:fld>
            <a:r>
              <a:rPr lang="en-CA" sz="2000" b="1">
                <a:solidFill>
                  <a:srgbClr val="04617B"/>
                </a:solidFill>
                <a:cs typeface="Arial" charset="0"/>
              </a:rPr>
              <a:t>  </a:t>
            </a:r>
          </a:p>
        </p:txBody>
      </p:sp>
      <p:grpSp>
        <p:nvGrpSpPr>
          <p:cNvPr id="17413" name="Gruppierung 12"/>
          <p:cNvGrpSpPr>
            <a:grpSpLocks/>
          </p:cNvGrpSpPr>
          <p:nvPr/>
        </p:nvGrpSpPr>
        <p:grpSpPr bwMode="auto">
          <a:xfrm>
            <a:off x="914400" y="1371600"/>
            <a:ext cx="3176588" cy="4038600"/>
            <a:chOff x="914400" y="1371601"/>
            <a:chExt cx="3176579" cy="4038600"/>
          </a:xfrm>
        </p:grpSpPr>
        <p:pic>
          <p:nvPicPr>
            <p:cNvPr id="17414" name="Bild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4400" y="1371601"/>
              <a:ext cx="3176579" cy="403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15" name="Rechteck 10"/>
            <p:cNvSpPr>
              <a:spLocks noChangeArrowheads="1"/>
            </p:cNvSpPr>
            <p:nvPr/>
          </p:nvSpPr>
          <p:spPr bwMode="auto">
            <a:xfrm>
              <a:off x="1219199" y="4724400"/>
              <a:ext cx="2667001" cy="457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7416" name="Gruppierung 9"/>
            <p:cNvGrpSpPr>
              <a:grpSpLocks/>
            </p:cNvGrpSpPr>
            <p:nvPr/>
          </p:nvGrpSpPr>
          <p:grpSpPr bwMode="auto">
            <a:xfrm>
              <a:off x="1219201" y="4648200"/>
              <a:ext cx="2667000" cy="457200"/>
              <a:chOff x="860917" y="5562600"/>
              <a:chExt cx="3101483" cy="609600"/>
            </a:xfrm>
          </p:grpSpPr>
          <p:pic>
            <p:nvPicPr>
              <p:cNvPr id="17417" name="Picture 24" descr="http://www.broadbandworldforum.com/wp-content/uploads/5441broadband_forum.gi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60917" y="5606716"/>
                <a:ext cx="1033622" cy="4352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418" name="Picture 22" descr="http://www.homegatewayinitiative.org/img/logo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81200" y="5715000"/>
                <a:ext cx="609600" cy="2452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419" name="Picture 26" descr="http://www.smarthomes2011.com/Images/OSGi_Alliance_RGB.jp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46917" y="5655731"/>
                <a:ext cx="815483" cy="381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420" name="Picture 28" descr="http://www.onem2m.org/images/oneM2M%20Logo%20C.JP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61117" y="5562600"/>
                <a:ext cx="641906" cy="609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2223816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uppierung 53"/>
          <p:cNvGrpSpPr>
            <a:grpSpLocks/>
          </p:cNvGrpSpPr>
          <p:nvPr/>
        </p:nvGrpSpPr>
        <p:grpSpPr bwMode="auto">
          <a:xfrm>
            <a:off x="933450" y="1585913"/>
            <a:ext cx="7656513" cy="4089400"/>
            <a:chOff x="1001713" y="1414463"/>
            <a:chExt cx="9342437" cy="4740275"/>
          </a:xfrm>
        </p:grpSpPr>
        <p:sp>
          <p:nvSpPr>
            <p:cNvPr id="7" name="Oval 6"/>
            <p:cNvSpPr/>
            <p:nvPr/>
          </p:nvSpPr>
          <p:spPr>
            <a:xfrm>
              <a:off x="1024958" y="1431024"/>
              <a:ext cx="9278513" cy="4624345"/>
            </a:xfrm>
            <a:prstGeom prst="ellipse">
              <a:avLst/>
            </a:prstGeom>
            <a:noFill/>
            <a:ln w="76200">
              <a:solidFill>
                <a:srgbClr val="92D050">
                  <a:alpha val="36000"/>
                </a:srgb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Times New Roman" pitchFamily="-110" charset="0"/>
                <a:buNone/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1001713" y="1414463"/>
              <a:ext cx="9259143" cy="4740275"/>
            </a:xfrm>
            <a:prstGeom prst="ellipse">
              <a:avLst/>
            </a:prstGeom>
            <a:noFill/>
            <a:ln w="76200">
              <a:solidFill>
                <a:srgbClr val="92D050">
                  <a:alpha val="36000"/>
                </a:srgb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Times New Roman" pitchFamily="-110" charset="0"/>
                <a:buNone/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1067573" y="1445745"/>
              <a:ext cx="9276577" cy="4512094"/>
            </a:xfrm>
            <a:prstGeom prst="ellipse">
              <a:avLst/>
            </a:prstGeom>
            <a:noFill/>
            <a:ln w="76200">
              <a:solidFill>
                <a:srgbClr val="92D050">
                  <a:alpha val="36000"/>
                </a:srgb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Times New Roman" pitchFamily="-110" charset="0"/>
                <a:buNone/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8435" name="Title 1"/>
          <p:cNvSpPr>
            <a:spLocks noGrp="1"/>
          </p:cNvSpPr>
          <p:nvPr>
            <p:ph type="title"/>
          </p:nvPr>
        </p:nvSpPr>
        <p:spPr>
          <a:xfrm>
            <a:off x="457200" y="276225"/>
            <a:ext cx="7467600" cy="866775"/>
          </a:xfrm>
        </p:spPr>
        <p:txBody>
          <a:bodyPr/>
          <a:lstStyle/>
          <a:p>
            <a:r>
              <a:rPr lang="en-CA" sz="3200" smtClean="0"/>
              <a:t>Aimed collaboration of organizations for a smart home abstraction layer eco-system</a:t>
            </a:r>
            <a:endParaRPr lang="en-US" sz="3200" smtClean="0"/>
          </a:p>
        </p:txBody>
      </p:sp>
      <p:sp>
        <p:nvSpPr>
          <p:cNvPr id="18436" name="Slide Number Placeholder 3"/>
          <p:cNvSpPr txBox="1">
            <a:spLocks/>
          </p:cNvSpPr>
          <p:nvPr/>
        </p:nvSpPr>
        <p:spPr bwMode="auto">
          <a:xfrm>
            <a:off x="7885113" y="6432550"/>
            <a:ext cx="79692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marL="37931725" indent="-37474525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r" eaLnBrk="1" hangingPunct="1">
              <a:lnSpc>
                <a:spcPct val="93000"/>
              </a:lnSpc>
            </a:pPr>
            <a:fld id="{068879B3-B759-4473-8754-1F58935E2C5B}" type="slidenum">
              <a:rPr lang="en-CA" sz="2000" b="1">
                <a:solidFill>
                  <a:srgbClr val="04617B"/>
                </a:solidFill>
                <a:cs typeface="Arial" charset="0"/>
              </a:rPr>
              <a:pPr algn="r" eaLnBrk="1" hangingPunct="1">
                <a:lnSpc>
                  <a:spcPct val="93000"/>
                </a:lnSpc>
              </a:pPr>
              <a:t>8</a:t>
            </a:fld>
            <a:r>
              <a:rPr lang="en-CA" sz="2000" b="1">
                <a:solidFill>
                  <a:srgbClr val="04617B"/>
                </a:solidFill>
                <a:cs typeface="Arial" charset="0"/>
              </a:rPr>
              <a:t>  </a:t>
            </a:r>
          </a:p>
        </p:txBody>
      </p:sp>
      <p:sp>
        <p:nvSpPr>
          <p:cNvPr id="13" name="Oval 12"/>
          <p:cNvSpPr/>
          <p:nvPr/>
        </p:nvSpPr>
        <p:spPr bwMode="auto">
          <a:xfrm>
            <a:off x="4572000" y="1206500"/>
            <a:ext cx="1114425" cy="1196975"/>
          </a:xfrm>
          <a:prstGeom prst="ellipse">
            <a:avLst/>
          </a:prstGeom>
          <a:ln>
            <a:solidFill>
              <a:srgbClr val="FF6600"/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Times New Roman" pitchFamily="-110" charset="0"/>
              <a:buNone/>
              <a:defRPr/>
            </a:pPr>
            <a:endParaRPr lang="en-US">
              <a:solidFill>
                <a:schemeClr val="tx1"/>
              </a:solidFill>
            </a:endParaRPr>
          </a:p>
        </p:txBody>
      </p:sp>
      <p:pic>
        <p:nvPicPr>
          <p:cNvPr id="18438" name="Picture 22" descr="http://www.homegatewayinitiative.org/img/log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603375"/>
            <a:ext cx="892175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Oval 15"/>
          <p:cNvSpPr/>
          <p:nvPr/>
        </p:nvSpPr>
        <p:spPr bwMode="auto">
          <a:xfrm>
            <a:off x="1371600" y="4330700"/>
            <a:ext cx="1114425" cy="1198563"/>
          </a:xfrm>
          <a:prstGeom prst="ellipse">
            <a:avLst/>
          </a:prstGeom>
          <a:ln>
            <a:solidFill>
              <a:srgbClr val="FF6600"/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Times New Roman" pitchFamily="-110" charset="0"/>
              <a:buNone/>
              <a:defRPr/>
            </a:pPr>
            <a:endParaRPr lang="en-US">
              <a:solidFill>
                <a:schemeClr val="tx1"/>
              </a:solidFill>
            </a:endParaRPr>
          </a:p>
        </p:txBody>
      </p:sp>
      <p:pic>
        <p:nvPicPr>
          <p:cNvPr id="18440" name="Picture 24" descr="http://www.broadbandworldforum.com/wp-content/uploads/5441broadband_forum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4724400"/>
            <a:ext cx="957263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1" name="Rectangle 34"/>
          <p:cNvSpPr>
            <a:spLocks noChangeArrowheads="1"/>
          </p:cNvSpPr>
          <p:nvPr/>
        </p:nvSpPr>
        <p:spPr bwMode="auto">
          <a:xfrm>
            <a:off x="381000" y="3581400"/>
            <a:ext cx="1752600" cy="928688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6393" tIns="78229" rIns="51019" bIns="43196"/>
          <a:lstStyle/>
          <a:p>
            <a:pPr defTabSz="863600"/>
            <a:r>
              <a:rPr lang="en-US" sz="800">
                <a:solidFill>
                  <a:schemeClr val="tx1"/>
                </a:solidFill>
              </a:rPr>
              <a:t>Joint work on ontology template document</a:t>
            </a:r>
          </a:p>
          <a:p>
            <a:pPr defTabSz="863600"/>
            <a:r>
              <a:rPr lang="en-US" sz="800">
                <a:solidFill>
                  <a:srgbClr val="000000"/>
                </a:solidFill>
              </a:rPr>
              <a:t>Map ontology template to BBF TRs (if needed)</a:t>
            </a:r>
            <a:endParaRPr lang="en-US" sz="800">
              <a:solidFill>
                <a:schemeClr val="tx1"/>
              </a:solidFill>
            </a:endParaRPr>
          </a:p>
          <a:p>
            <a:pPr defTabSz="863600"/>
            <a:r>
              <a:rPr lang="en-US" sz="800">
                <a:solidFill>
                  <a:schemeClr val="tx1"/>
                </a:solidFill>
              </a:rPr>
              <a:t>Jointly approaching domain specific organizations (verticals)</a:t>
            </a:r>
          </a:p>
        </p:txBody>
      </p:sp>
      <p:sp>
        <p:nvSpPr>
          <p:cNvPr id="21" name="Oval 20"/>
          <p:cNvSpPr/>
          <p:nvPr/>
        </p:nvSpPr>
        <p:spPr bwMode="auto">
          <a:xfrm>
            <a:off x="1066800" y="1816100"/>
            <a:ext cx="1114425" cy="1198563"/>
          </a:xfrm>
          <a:prstGeom prst="ellipse">
            <a:avLst/>
          </a:prstGeom>
          <a:ln>
            <a:solidFill>
              <a:srgbClr val="FF6600"/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Times New Roman" pitchFamily="-110" charset="0"/>
              <a:buNone/>
              <a:defRPr/>
            </a:pPr>
            <a:endParaRPr lang="en-US">
              <a:solidFill>
                <a:schemeClr val="tx1"/>
              </a:solidFill>
            </a:endParaRPr>
          </a:p>
        </p:txBody>
      </p:sp>
      <p:pic>
        <p:nvPicPr>
          <p:cNvPr id="18443" name="Picture 26" descr="http://www.smarthomes2011.com/Images/OSGi_Alliance_RGB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1738" y="2193925"/>
            <a:ext cx="931862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4" name="Rectangle 40"/>
          <p:cNvSpPr>
            <a:spLocks noChangeArrowheads="1"/>
          </p:cNvSpPr>
          <p:nvPr/>
        </p:nvSpPr>
        <p:spPr bwMode="auto">
          <a:xfrm>
            <a:off x="2209800" y="1358900"/>
            <a:ext cx="1581150" cy="911225"/>
          </a:xfrm>
          <a:prstGeom prst="rect">
            <a:avLst/>
          </a:prstGeom>
          <a:solidFill>
            <a:srgbClr val="FFFFFF">
              <a:alpha val="5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6393" tIns="78229" rIns="51019" bIns="43196"/>
          <a:lstStyle/>
          <a:p>
            <a:pPr defTabSz="863600"/>
            <a:r>
              <a:rPr lang="en-US" sz="800">
                <a:solidFill>
                  <a:schemeClr val="tx1"/>
                </a:solidFill>
              </a:rPr>
              <a:t>Joint work on GWD042</a:t>
            </a:r>
          </a:p>
          <a:p>
            <a:pPr defTabSz="863600"/>
            <a:r>
              <a:rPr lang="en-US" sz="800">
                <a:solidFill>
                  <a:schemeClr val="tx1"/>
                </a:solidFill>
              </a:rPr>
              <a:t>Map ontology template to OSGi technology</a:t>
            </a:r>
          </a:p>
          <a:p>
            <a:pPr defTabSz="863600"/>
            <a:r>
              <a:rPr lang="en-US" sz="800">
                <a:solidFill>
                  <a:schemeClr val="tx1"/>
                </a:solidFill>
              </a:rPr>
              <a:t>Jointly approaching domain specific organizations (verticals)</a:t>
            </a:r>
          </a:p>
          <a:p>
            <a:pPr defTabSz="863600"/>
            <a:endParaRPr lang="en-US" sz="800">
              <a:solidFill>
                <a:schemeClr val="tx1"/>
              </a:solidFill>
            </a:endParaRPr>
          </a:p>
        </p:txBody>
      </p:sp>
      <p:sp>
        <p:nvSpPr>
          <p:cNvPr id="18445" name="Rectangle 9"/>
          <p:cNvSpPr>
            <a:spLocks noChangeArrowheads="1"/>
          </p:cNvSpPr>
          <p:nvPr/>
        </p:nvSpPr>
        <p:spPr bwMode="auto">
          <a:xfrm>
            <a:off x="6172200" y="2590800"/>
            <a:ext cx="1323975" cy="522288"/>
          </a:xfrm>
          <a:prstGeom prst="rect">
            <a:avLst/>
          </a:prstGeom>
          <a:solidFill>
            <a:srgbClr val="FFFFFF">
              <a:alpha val="5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6393" tIns="78229" rIns="51019" bIns="43196"/>
          <a:lstStyle/>
          <a:p>
            <a:pPr defTabSz="863600"/>
            <a:r>
              <a:rPr lang="en-US" sz="800">
                <a:solidFill>
                  <a:srgbClr val="000000"/>
                </a:solidFill>
              </a:rPr>
              <a:t>Instantiates GWD042 with their respective device characteristics</a:t>
            </a:r>
          </a:p>
        </p:txBody>
      </p:sp>
      <p:sp>
        <p:nvSpPr>
          <p:cNvPr id="18446" name="Rectangle 47"/>
          <p:cNvSpPr>
            <a:spLocks noChangeArrowheads="1"/>
          </p:cNvSpPr>
          <p:nvPr/>
        </p:nvSpPr>
        <p:spPr bwMode="auto">
          <a:xfrm>
            <a:off x="3482975" y="4940300"/>
            <a:ext cx="2003425" cy="1155700"/>
          </a:xfrm>
          <a:prstGeom prst="rect">
            <a:avLst/>
          </a:prstGeom>
          <a:solidFill>
            <a:srgbClr val="FFFFFF">
              <a:alpha val="4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6393" tIns="78229" rIns="51019" bIns="43196"/>
          <a:lstStyle/>
          <a:p>
            <a:pPr defTabSz="863600"/>
            <a:r>
              <a:rPr lang="en-US" sz="800">
                <a:solidFill>
                  <a:schemeClr val="tx1"/>
                </a:solidFill>
              </a:rPr>
              <a:t>Joint work on ontology template document</a:t>
            </a:r>
          </a:p>
          <a:p>
            <a:pPr defTabSz="863600"/>
            <a:r>
              <a:rPr lang="en-US" sz="800">
                <a:solidFill>
                  <a:srgbClr val="000000"/>
                </a:solidFill>
              </a:rPr>
              <a:t>Map ontology template to specific technologies:</a:t>
            </a:r>
          </a:p>
          <a:p>
            <a:pPr defTabSz="863600">
              <a:buFont typeface="Arial" charset="0"/>
              <a:buChar char="•"/>
            </a:pPr>
            <a:r>
              <a:rPr lang="en-US" sz="800">
                <a:solidFill>
                  <a:srgbClr val="000000"/>
                </a:solidFill>
              </a:rPr>
              <a:t>ETSI M2M REST APIs</a:t>
            </a:r>
          </a:p>
          <a:p>
            <a:pPr defTabSz="863600">
              <a:buFont typeface="Arial" charset="0"/>
              <a:buChar char="•"/>
            </a:pPr>
            <a:r>
              <a:rPr lang="en-US" sz="800">
                <a:solidFill>
                  <a:srgbClr val="000000"/>
                </a:solidFill>
              </a:rPr>
              <a:t>EEBus APIs</a:t>
            </a:r>
          </a:p>
          <a:p>
            <a:pPr defTabSz="863600"/>
            <a:r>
              <a:rPr lang="en-US" sz="800">
                <a:solidFill>
                  <a:schemeClr val="tx1"/>
                </a:solidFill>
              </a:rPr>
              <a:t>Jointly approaching domain specific organizations (verticals)</a:t>
            </a:r>
          </a:p>
          <a:p>
            <a:pPr defTabSz="863600"/>
            <a:endParaRPr lang="en-US" sz="800">
              <a:solidFill>
                <a:srgbClr val="000000"/>
              </a:solidFill>
            </a:endParaRPr>
          </a:p>
          <a:p>
            <a:pPr defTabSz="863600"/>
            <a:endParaRPr lang="en-US" sz="800">
              <a:solidFill>
                <a:srgbClr val="000000"/>
              </a:solidFill>
            </a:endParaRPr>
          </a:p>
        </p:txBody>
      </p:sp>
      <p:sp>
        <p:nvSpPr>
          <p:cNvPr id="18447" name="Rectangle 40"/>
          <p:cNvSpPr>
            <a:spLocks noChangeArrowheads="1"/>
          </p:cNvSpPr>
          <p:nvPr/>
        </p:nvSpPr>
        <p:spPr bwMode="auto">
          <a:xfrm>
            <a:off x="5638800" y="1295400"/>
            <a:ext cx="1676400" cy="661988"/>
          </a:xfrm>
          <a:prstGeom prst="rect">
            <a:avLst/>
          </a:prstGeom>
          <a:solidFill>
            <a:srgbClr val="FFFFFF">
              <a:alpha val="4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6393" tIns="78229" rIns="51019" bIns="43196"/>
          <a:lstStyle/>
          <a:p>
            <a:pPr defTabSz="863600"/>
            <a:r>
              <a:rPr lang="en-US" sz="800">
                <a:solidFill>
                  <a:schemeClr val="tx1"/>
                </a:solidFill>
              </a:rPr>
              <a:t>Edit and align a GWD042</a:t>
            </a:r>
          </a:p>
          <a:p>
            <a:pPr defTabSz="863600"/>
            <a:r>
              <a:rPr lang="en-US" sz="800">
                <a:solidFill>
                  <a:schemeClr val="tx1"/>
                </a:solidFill>
              </a:rPr>
              <a:t>Liaise template to domain specific organizations</a:t>
            </a:r>
          </a:p>
        </p:txBody>
      </p:sp>
      <p:grpSp>
        <p:nvGrpSpPr>
          <p:cNvPr id="18448" name="Gruppierung 59"/>
          <p:cNvGrpSpPr>
            <a:grpSpLocks/>
          </p:cNvGrpSpPr>
          <p:nvPr/>
        </p:nvGrpSpPr>
        <p:grpSpPr bwMode="auto">
          <a:xfrm>
            <a:off x="7543800" y="3657600"/>
            <a:ext cx="1114425" cy="1198563"/>
            <a:chOff x="7573019" y="3391505"/>
            <a:chExt cx="1113780" cy="1197970"/>
          </a:xfrm>
        </p:grpSpPr>
        <p:sp>
          <p:nvSpPr>
            <p:cNvPr id="42" name="Oval 41"/>
            <p:cNvSpPr/>
            <p:nvPr/>
          </p:nvSpPr>
          <p:spPr bwMode="auto">
            <a:xfrm>
              <a:off x="7573019" y="3391505"/>
              <a:ext cx="1113780" cy="1197970"/>
            </a:xfrm>
            <a:prstGeom prst="ellipse">
              <a:avLst/>
            </a:prstGeom>
            <a:ln>
              <a:solidFill>
                <a:srgbClr val="FF6600"/>
              </a:solidFill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buFont typeface="Times New Roman" pitchFamily="-110" charset="0"/>
                <a:buNone/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pic>
          <p:nvPicPr>
            <p:cNvPr id="18469" name="Picture 32" descr="http://www.mandate376.eu/img/LogoDefPMS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63659" y="3612440"/>
              <a:ext cx="407748" cy="21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70" name="Picture 34" descr="http://www.fagor.co.uk/images/im-learn-more-hoods-ceced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48598" y="3612440"/>
              <a:ext cx="274047" cy="288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71" name="Picture 36" descr="http://wparea.de/wp-content/uploads/2012/07/dlna-logo.jp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9616" y="3862044"/>
              <a:ext cx="690560" cy="256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72" name="Picture 10"/>
            <p:cNvPicPr>
              <a:picLocks noChangeAspect="1" noChangeArrowheads="1"/>
            </p:cNvPicPr>
            <p:nvPr>
              <p:custDataLst>
                <p:tags r:id="rId1"/>
              </p:custDataLst>
            </p:nvPr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22246" y="4118935"/>
              <a:ext cx="415325" cy="271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449" name="Rectangle 63"/>
          <p:cNvSpPr>
            <a:spLocks noChangeArrowheads="1"/>
          </p:cNvSpPr>
          <p:nvPr/>
        </p:nvSpPr>
        <p:spPr bwMode="auto">
          <a:xfrm>
            <a:off x="6248400" y="4129088"/>
            <a:ext cx="1330325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6393" tIns="78229" rIns="51019" bIns="43196"/>
          <a:lstStyle/>
          <a:p>
            <a:pPr defTabSz="863600"/>
            <a:r>
              <a:rPr lang="en-US" sz="800">
                <a:solidFill>
                  <a:srgbClr val="000000"/>
                </a:solidFill>
              </a:rPr>
              <a:t>Instantiates GWD042 with their respective device characteristics</a:t>
            </a:r>
          </a:p>
        </p:txBody>
      </p:sp>
      <p:grpSp>
        <p:nvGrpSpPr>
          <p:cNvPr id="18450" name="Gruppierung 61"/>
          <p:cNvGrpSpPr>
            <a:grpSpLocks/>
          </p:cNvGrpSpPr>
          <p:nvPr/>
        </p:nvGrpSpPr>
        <p:grpSpPr bwMode="auto">
          <a:xfrm>
            <a:off x="5181600" y="4787900"/>
            <a:ext cx="1114425" cy="1198563"/>
            <a:chOff x="5181600" y="4787807"/>
            <a:chExt cx="1113780" cy="1197970"/>
          </a:xfrm>
        </p:grpSpPr>
        <p:sp>
          <p:nvSpPr>
            <p:cNvPr id="37" name="Oval 36"/>
            <p:cNvSpPr/>
            <p:nvPr/>
          </p:nvSpPr>
          <p:spPr bwMode="auto">
            <a:xfrm>
              <a:off x="5181600" y="4787807"/>
              <a:ext cx="1113780" cy="1197970"/>
            </a:xfrm>
            <a:prstGeom prst="ellipse">
              <a:avLst/>
            </a:prstGeom>
            <a:ln>
              <a:solidFill>
                <a:srgbClr val="FF6600"/>
              </a:solidFill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buFont typeface="Times New Roman" pitchFamily="-110" charset="0"/>
                <a:buNone/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pic>
          <p:nvPicPr>
            <p:cNvPr id="18464" name="Picture 28" descr="http://www.onem2m.org/images/oneM2M%20Logo%20C.JP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80980" y="5071378"/>
              <a:ext cx="668898" cy="635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65" name="Bild 52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1797" y="5562600"/>
              <a:ext cx="383837" cy="2406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66" name="Picture 30" descr="http://www.mandate376.eu/img/ETSI%20Logo_Press.jp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80980" y="4943997"/>
              <a:ext cx="676638" cy="313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67" name="Bild 49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4760" y="5561442"/>
              <a:ext cx="454099" cy="228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451" name="Gruppierung 58"/>
          <p:cNvGrpSpPr>
            <a:grpSpLocks/>
          </p:cNvGrpSpPr>
          <p:nvPr/>
        </p:nvGrpSpPr>
        <p:grpSpPr bwMode="auto">
          <a:xfrm>
            <a:off x="7391400" y="1752600"/>
            <a:ext cx="1179513" cy="1198563"/>
            <a:chOff x="7293621" y="1536763"/>
            <a:chExt cx="1179790" cy="1198834"/>
          </a:xfrm>
        </p:grpSpPr>
        <p:sp>
          <p:nvSpPr>
            <p:cNvPr id="58" name="Oval 57"/>
            <p:cNvSpPr/>
            <p:nvPr/>
          </p:nvSpPr>
          <p:spPr bwMode="auto">
            <a:xfrm>
              <a:off x="7293621" y="1536763"/>
              <a:ext cx="1113099" cy="1197246"/>
            </a:xfrm>
            <a:prstGeom prst="ellipse">
              <a:avLst/>
            </a:prstGeom>
            <a:ln/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buFont typeface="Times New Roman" pitchFamily="-110" charset="0"/>
                <a:buNone/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pic>
          <p:nvPicPr>
            <p:cNvPr id="18455" name="Picture 18" descr="http://www.eguestcontrols.com/wp-content/uploads/2011/05/zwave_alliance_logo.jp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23631" y="1928425"/>
              <a:ext cx="731594" cy="549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56" name="Picture 20" descr="http://cdn.coolest-gadgets.com/wp-content/uploads/zigbee-alliance.jp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00927" y="1861798"/>
              <a:ext cx="492468" cy="198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57" name="Picture 40" descr="http://images01.linx.de/old_product/34/04/5/full.jpg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93395" y="1829817"/>
              <a:ext cx="438459" cy="460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58" name="Bild 11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7425" y="2086480"/>
              <a:ext cx="585986" cy="233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59" name="Picture 38" descr="http://www.ieee-fists.org/fileadmin/images/logos/IEEE_logo.jpg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38305" y="1637178"/>
              <a:ext cx="601091" cy="224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60" name="Bild 34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89248" y="2362200"/>
              <a:ext cx="511752" cy="218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61" name="Bild 51"/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48600" y="2286000"/>
              <a:ext cx="379934" cy="191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Oval 29"/>
            <p:cNvSpPr/>
            <p:nvPr/>
          </p:nvSpPr>
          <p:spPr bwMode="auto">
            <a:xfrm>
              <a:off x="7295209" y="1538351"/>
              <a:ext cx="1114687" cy="1197246"/>
            </a:xfrm>
            <a:prstGeom prst="ellipse">
              <a:avLst/>
            </a:prstGeom>
            <a:noFill/>
            <a:ln>
              <a:solidFill>
                <a:srgbClr val="FF6600"/>
              </a:solidFill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buFont typeface="Times New Roman" pitchFamily="-110" charset="0"/>
                <a:buNone/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</p:grpSp>
      <p:pic>
        <p:nvPicPr>
          <p:cNvPr id="18452" name="Picture 10" descr="D:\Users\sayegh.andreas\Google Drive\Untitled-1.jp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2895600"/>
            <a:ext cx="117792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53" name="Textfeld 62"/>
          <p:cNvSpPr txBox="1">
            <a:spLocks noChangeArrowheads="1"/>
          </p:cNvSpPr>
          <p:nvPr/>
        </p:nvSpPr>
        <p:spPr bwMode="auto">
          <a:xfrm>
            <a:off x="5334000" y="6096000"/>
            <a:ext cx="37433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marL="37931725" indent="-37474525" eaLnBrk="0" hangingPunct="0"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 hangingPunct="0"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 hangingPunct="0"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 hangingPunct="0"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eaLnBrk="1" hangingPunct="1"/>
            <a:r>
              <a:rPr lang="en-US" sz="800">
                <a:solidFill>
                  <a:srgbClr val="000000"/>
                </a:solidFill>
              </a:rPr>
              <a:t>This figure is not at all comprehensive; it only shows a possible starting point.</a:t>
            </a:r>
          </a:p>
        </p:txBody>
      </p:sp>
    </p:spTree>
    <p:extLst>
      <p:ext uri="{BB962C8B-B14F-4D97-AF65-F5344CB8AC3E}">
        <p14:creationId xmlns:p14="http://schemas.microsoft.com/office/powerpoint/2010/main" val="4243568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Device Model Template - Process</a:t>
            </a:r>
            <a:endParaRPr lang="en-US" smtClean="0"/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smtClean="0"/>
              <a:t>Instantiation</a:t>
            </a:r>
            <a:r>
              <a:rPr lang="en-US" smtClean="0"/>
              <a:t>: Send template to domain organizations and request to fill out the template with the device models of their respective interest</a:t>
            </a:r>
          </a:p>
          <a:p>
            <a:r>
              <a:rPr lang="en-US" b="1" smtClean="0"/>
              <a:t>Clearing</a:t>
            </a:r>
            <a:r>
              <a:rPr lang="en-US" smtClean="0"/>
              <a:t>: Classification, unified abstraction, or multiple models with mapping rules</a:t>
            </a:r>
          </a:p>
          <a:p>
            <a:r>
              <a:rPr lang="en-US" b="1" smtClean="0"/>
              <a:t>Publication</a:t>
            </a:r>
            <a:r>
              <a:rPr lang="en-US" smtClean="0"/>
              <a:t>: Formal and informal device model descriptions on public servers</a:t>
            </a:r>
          </a:p>
        </p:txBody>
      </p:sp>
      <p:sp>
        <p:nvSpPr>
          <p:cNvPr id="19460" name="Slide Number Placeholder 3"/>
          <p:cNvSpPr txBox="1">
            <a:spLocks/>
          </p:cNvSpPr>
          <p:nvPr/>
        </p:nvSpPr>
        <p:spPr bwMode="auto">
          <a:xfrm>
            <a:off x="7885113" y="6432550"/>
            <a:ext cx="79692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marL="37931725" indent="-37474525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600"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r" eaLnBrk="1" hangingPunct="1">
              <a:lnSpc>
                <a:spcPct val="93000"/>
              </a:lnSpc>
            </a:pPr>
            <a:fld id="{8D1D66CA-791A-4554-83BD-2396E7945421}" type="slidenum">
              <a:rPr lang="en-CA" sz="2000" b="1">
                <a:solidFill>
                  <a:srgbClr val="04617B"/>
                </a:solidFill>
                <a:cs typeface="Arial" charset="0"/>
              </a:rPr>
              <a:pPr algn="r" eaLnBrk="1" hangingPunct="1">
                <a:lnSpc>
                  <a:spcPct val="93000"/>
                </a:lnSpc>
              </a:pPr>
              <a:t>9</a:t>
            </a:fld>
            <a:r>
              <a:rPr lang="en-CA" sz="2000" b="1">
                <a:solidFill>
                  <a:srgbClr val="04617B"/>
                </a:solidFill>
                <a:cs typeface="Arial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150148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vPTPjNoYkOGhs_QedTCyA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1_HGI">
  <a:themeElements>
    <a:clrScheme name="1_HGI 1">
      <a:dk1>
        <a:srgbClr val="04617B"/>
      </a:dk1>
      <a:lt1>
        <a:srgbClr val="FFFFFF"/>
      </a:lt1>
      <a:dk2>
        <a:srgbClr val="000000"/>
      </a:dk2>
      <a:lt2>
        <a:srgbClr val="DBF5F9"/>
      </a:lt2>
      <a:accent1>
        <a:srgbClr val="0F6FC6"/>
      </a:accent1>
      <a:accent2>
        <a:srgbClr val="009DD9"/>
      </a:accent2>
      <a:accent3>
        <a:srgbClr val="AAAAAA"/>
      </a:accent3>
      <a:accent4>
        <a:srgbClr val="DADADA"/>
      </a:accent4>
      <a:accent5>
        <a:srgbClr val="AABBDF"/>
      </a:accent5>
      <a:accent6>
        <a:srgbClr val="008EC4"/>
      </a:accent6>
      <a:hlink>
        <a:srgbClr val="E2D700"/>
      </a:hlink>
      <a:folHlink>
        <a:srgbClr val="85DFD0"/>
      </a:folHlink>
    </a:clrScheme>
    <a:fontScheme name="1_HGI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HGI 1">
        <a:dk1>
          <a:srgbClr val="04617B"/>
        </a:dk1>
        <a:lt1>
          <a:srgbClr val="FFFFFF"/>
        </a:lt1>
        <a:dk2>
          <a:srgbClr val="000000"/>
        </a:dk2>
        <a:lt2>
          <a:srgbClr val="DBF5F9"/>
        </a:lt2>
        <a:accent1>
          <a:srgbClr val="0F6FC6"/>
        </a:accent1>
        <a:accent2>
          <a:srgbClr val="009DD9"/>
        </a:accent2>
        <a:accent3>
          <a:srgbClr val="AAAAAA"/>
        </a:accent3>
        <a:accent4>
          <a:srgbClr val="DADADA"/>
        </a:accent4>
        <a:accent5>
          <a:srgbClr val="AABBDF"/>
        </a:accent5>
        <a:accent6>
          <a:srgbClr val="008EC4"/>
        </a:accent6>
        <a:hlink>
          <a:srgbClr val="E2D700"/>
        </a:hlink>
        <a:folHlink>
          <a:srgbClr val="85DFD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HGI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41789</TotalTime>
  <Words>941</Words>
  <Application>Microsoft Office PowerPoint</Application>
  <PresentationFormat>On-screen Show (4:3)</PresentationFormat>
  <Paragraphs>158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1_HGI</vt:lpstr>
      <vt:lpstr>HGI</vt:lpstr>
      <vt:lpstr> </vt:lpstr>
      <vt:lpstr>HGI Smart Home Task Force - Scope</vt:lpstr>
      <vt:lpstr>Reference architecture</vt:lpstr>
      <vt:lpstr>Ordered goals of the abstraction layer</vt:lpstr>
      <vt:lpstr>Why Standardise the Smart Home?</vt:lpstr>
      <vt:lpstr>Areas for standardisation</vt:lpstr>
      <vt:lpstr>Device Model Template Document</vt:lpstr>
      <vt:lpstr>Aimed collaboration of organizations for a smart home abstraction layer eco-system</vt:lpstr>
      <vt:lpstr>Device Model Template - Process</vt:lpstr>
      <vt:lpstr>Device Modeling Process (simplified)</vt:lpstr>
      <vt:lpstr>Possible components of an abstract device model</vt:lpstr>
      <vt:lpstr>Licensing and Publication of Device Models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Board Strategy Meeting HGI - SWEX</dc:title>
  <dc:creator>cb, hwb</dc:creator>
  <cp:lastModifiedBy>Duncan</cp:lastModifiedBy>
  <cp:revision>539</cp:revision>
  <cp:lastPrinted>2000-03-02T16:25:29Z</cp:lastPrinted>
  <dcterms:created xsi:type="dcterms:W3CDTF">2005-03-21T17:21:53Z</dcterms:created>
  <dcterms:modified xsi:type="dcterms:W3CDTF">2013-08-02T19:41:09Z</dcterms:modified>
</cp:coreProperties>
</file>