
<file path=[Content_Types].xml><?xml version="1.0" encoding="utf-8"?>
<Types xmlns="http://schemas.openxmlformats.org/package/2006/content-types">
  <Override PartName="/ppt/slides/slide6.xml" ContentType="application/vnd.openxmlformats-officedocument.presentationml.slide+xml"/>
  <Override PartName="/ppt/notesSlides/notesSlide2.xml" ContentType="application/vnd.openxmlformats-officedocument.presentationml.notesSlide+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Default Extension="vml" ContentType="application/vnd.openxmlformats-officedocument.vmlDrawing"/>
  <Override PartName="/ppt/tags/tag14.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notesSlides/notesSlide1.xml" ContentType="application/vnd.openxmlformats-officedocument.presentationml.notesSlide+xml"/>
  <Default Extension="png" ContentType="image/png"/>
  <Override PartName="/ppt/tags/tag7.xml" ContentType="application/vnd.openxmlformats-officedocument.presentationml.tags+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5"/>
  </p:notesMasterIdLst>
  <p:sldIdLst>
    <p:sldId id="259" r:id="rId2"/>
    <p:sldId id="260" r:id="rId3"/>
    <p:sldId id="261" r:id="rId4"/>
    <p:sldId id="278" r:id="rId5"/>
    <p:sldId id="262" r:id="rId6"/>
    <p:sldId id="279" r:id="rId7"/>
    <p:sldId id="271" r:id="rId8"/>
    <p:sldId id="263" r:id="rId9"/>
    <p:sldId id="270" r:id="rId10"/>
    <p:sldId id="265" r:id="rId11"/>
    <p:sldId id="266" r:id="rId12"/>
    <p:sldId id="267" r:id="rId13"/>
    <p:sldId id="281" r:id="rId14"/>
    <p:sldId id="282" r:id="rId15"/>
    <p:sldId id="283" r:id="rId16"/>
    <p:sldId id="280" r:id="rId17"/>
    <p:sldId id="264" r:id="rId18"/>
    <p:sldId id="273" r:id="rId19"/>
    <p:sldId id="272" r:id="rId20"/>
    <p:sldId id="274" r:id="rId21"/>
    <p:sldId id="275" r:id="rId22"/>
    <p:sldId id="276" r:id="rId23"/>
    <p:sldId id="277"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2630" autoAdjust="0"/>
  </p:normalViewPr>
  <p:slideViewPr>
    <p:cSldViewPr>
      <p:cViewPr varScale="1">
        <p:scale>
          <a:sx n="69" d="100"/>
          <a:sy n="69" d="100"/>
        </p:scale>
        <p:origin x="-1170" y="-90"/>
      </p:cViewPr>
      <p:guideLst>
        <p:guide orient="horz" pos="2160"/>
        <p:guide pos="2880"/>
      </p:guideLst>
    </p:cSldViewPr>
  </p:slideViewPr>
  <p:notesTextViewPr>
    <p:cViewPr>
      <p:scale>
        <a:sx n="100" d="100"/>
        <a:sy n="100" d="100"/>
      </p:scale>
      <p:origin x="0" y="0"/>
    </p:cViewPr>
  </p:notesTextViewPr>
  <p:sorterViewPr>
    <p:cViewPr>
      <p:scale>
        <a:sx n="80" d="100"/>
        <a:sy n="80" d="100"/>
      </p:scale>
      <p:origin x="0" y="768"/>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2" Type="http://schemas.openxmlformats.org/officeDocument/2006/relationships/oleObject" Target="file:///F:\&#22269;&#22806;&#26631;&#20934;&#24037;&#20316;&#32452;\IEEE%20X73%20PHD\WorkingDrafts\Publishing_status\IEEE-stats-20130404.xls"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lrMapOvr bg1="lt1" tx1="dk1" bg2="lt2" tx2="dk2" accent1="accent1" accent2="accent2" accent3="accent3" accent4="accent4" accent5="accent5" accent6="accent6" hlink="hlink" folHlink="folHlink"/>
  <c:chart>
    <c:plotArea>
      <c:layout>
        <c:manualLayout>
          <c:layoutTarget val="inner"/>
          <c:xMode val="edge"/>
          <c:yMode val="edge"/>
          <c:x val="5.9442761962447181E-2"/>
          <c:y val="3.69609948908423E-2"/>
          <c:w val="0.81341090460858512"/>
          <c:h val="0.50923298151560659"/>
        </c:manualLayout>
      </c:layout>
      <c:barChart>
        <c:barDir val="col"/>
        <c:grouping val="stacked"/>
        <c:ser>
          <c:idx val="0"/>
          <c:order val="0"/>
          <c:tx>
            <c:strRef>
              <c:f>Sheet1!$AO$2</c:f>
              <c:strCache>
                <c:ptCount val="1"/>
                <c:pt idx="0">
                  <c:v>NesCom</c:v>
                </c:pt>
              </c:strCache>
            </c:strRef>
          </c:tx>
          <c:spPr>
            <a:solidFill>
              <a:srgbClr val="9999FF"/>
            </a:solidFill>
            <a:ln w="12700">
              <a:solidFill>
                <a:srgbClr val="000000"/>
              </a:solidFill>
              <a:prstDash val="solid"/>
            </a:ln>
          </c:spPr>
          <c:cat>
            <c:strRef>
              <c:f>Sheet1!$B$2:$B$31</c:f>
              <c:strCache>
                <c:ptCount val="29"/>
                <c:pt idx="0">
                  <c:v>Pulse ox</c:v>
                </c:pt>
                <c:pt idx="1">
                  <c:v>ECG 1 to 3 lead</c:v>
                </c:pt>
                <c:pt idx="2">
                  <c:v>Blood pressure</c:v>
                </c:pt>
                <c:pt idx="3">
                  <c:v>Thermometer</c:v>
                </c:pt>
                <c:pt idx="4">
                  <c:v>Weighing scale</c:v>
                </c:pt>
                <c:pt idx="5">
                  <c:v>Glucose meter</c:v>
                </c:pt>
                <c:pt idx="6">
                  <c:v>Body composition analyzer</c:v>
                </c:pt>
                <c:pt idx="7">
                  <c:v>Peak flow</c:v>
                </c:pt>
                <c:pt idx="8">
                  <c:v>Activity hub</c:v>
                </c:pt>
                <c:pt idx="9">
                  <c:v>Medication monitor</c:v>
                </c:pt>
                <c:pt idx="10">
                  <c:v>Exchange Protocol-2008</c:v>
                </c:pt>
                <c:pt idx="11">
                  <c:v>Cardio</c:v>
                </c:pt>
                <c:pt idx="12">
                  <c:v>Strength</c:v>
                </c:pt>
                <c:pt idx="13">
                  <c:v>Exchange Protocol-2011</c:v>
                </c:pt>
                <c:pt idx="14">
                  <c:v>Glucose meter (2011)</c:v>
                </c:pt>
                <c:pt idx="15">
                  <c:v>INR (blood coagulation)</c:v>
                </c:pt>
                <c:pt idx="16">
                  <c:v>Overview</c:v>
                </c:pt>
                <c:pt idx="17">
                  <c:v>Cardio &amp; physical activity (Rev)</c:v>
                </c:pt>
                <c:pt idx="18">
                  <c:v>Insulin pump monitor</c:v>
                </c:pt>
                <c:pt idx="19">
                  <c:v>Respiration Rate</c:v>
                </c:pt>
                <c:pt idx="20">
                  <c:v>Urine analysis</c:v>
                </c:pt>
                <c:pt idx="21">
                  <c:v>Sleep Quality Monitor</c:v>
                </c:pt>
                <c:pt idx="22">
                  <c:v>Sleep Aponea Breathing Therapy Equipment</c:v>
                </c:pt>
                <c:pt idx="23">
                  <c:v>Continuous Glucose Monitor (CGM)</c:v>
                </c:pt>
                <c:pt idx="24">
                  <c:v>Glucose meter (2014)</c:v>
                </c:pt>
                <c:pt idx="25">
                  <c:v>Activity hub (2014)</c:v>
                </c:pt>
                <c:pt idx="26">
                  <c:v>ECG 1 to 3 lead (2015)</c:v>
                </c:pt>
                <c:pt idx="27">
                  <c:v>Exchange Protocol-2015</c:v>
                </c:pt>
                <c:pt idx="28">
                  <c:v>Pulse ox (Rev)</c:v>
                </c:pt>
              </c:strCache>
            </c:strRef>
          </c:cat>
          <c:val>
            <c:numRef>
              <c:f>Sheet1!$AC$2:$AC$30</c:f>
              <c:numCache>
                <c:formatCode>General</c:formatCode>
                <c:ptCount val="29"/>
                <c:pt idx="0">
                  <c:v>2</c:v>
                </c:pt>
                <c:pt idx="1">
                  <c:v>2</c:v>
                </c:pt>
                <c:pt idx="2">
                  <c:v>2</c:v>
                </c:pt>
                <c:pt idx="3">
                  <c:v>2</c:v>
                </c:pt>
                <c:pt idx="4">
                  <c:v>2</c:v>
                </c:pt>
                <c:pt idx="5">
                  <c:v>2</c:v>
                </c:pt>
                <c:pt idx="6">
                  <c:v>2</c:v>
                </c:pt>
                <c:pt idx="7">
                  <c:v>2</c:v>
                </c:pt>
                <c:pt idx="8">
                  <c:v>2</c:v>
                </c:pt>
                <c:pt idx="9">
                  <c:v>2</c:v>
                </c:pt>
                <c:pt idx="10">
                  <c:v>2</c:v>
                </c:pt>
                <c:pt idx="11">
                  <c:v>2</c:v>
                </c:pt>
                <c:pt idx="12">
                  <c:v>2</c:v>
                </c:pt>
                <c:pt idx="13">
                  <c:v>2</c:v>
                </c:pt>
                <c:pt idx="14">
                  <c:v>2</c:v>
                </c:pt>
                <c:pt idx="15">
                  <c:v>2</c:v>
                </c:pt>
                <c:pt idx="16">
                  <c:v>2</c:v>
                </c:pt>
                <c:pt idx="17">
                  <c:v>2</c:v>
                </c:pt>
                <c:pt idx="18">
                  <c:v>2</c:v>
                </c:pt>
                <c:pt idx="19">
                  <c:v>2</c:v>
                </c:pt>
                <c:pt idx="20">
                  <c:v>2</c:v>
                </c:pt>
                <c:pt idx="21">
                  <c:v>2</c:v>
                </c:pt>
                <c:pt idx="22">
                  <c:v>2</c:v>
                </c:pt>
                <c:pt idx="23">
                  <c:v>2</c:v>
                </c:pt>
                <c:pt idx="24">
                  <c:v>2</c:v>
                </c:pt>
                <c:pt idx="25">
                  <c:v>2</c:v>
                </c:pt>
                <c:pt idx="26">
                  <c:v>2</c:v>
                </c:pt>
                <c:pt idx="27">
                  <c:v>2</c:v>
                </c:pt>
                <c:pt idx="28">
                  <c:v>2</c:v>
                </c:pt>
              </c:numCache>
            </c:numRef>
          </c:val>
        </c:ser>
        <c:ser>
          <c:idx val="1"/>
          <c:order val="1"/>
          <c:tx>
            <c:strRef>
              <c:f>Sheet1!$AO$3</c:f>
              <c:strCache>
                <c:ptCount val="1"/>
                <c:pt idx="0">
                  <c:v>Drafting</c:v>
                </c:pt>
              </c:strCache>
            </c:strRef>
          </c:tx>
          <c:spPr>
            <a:solidFill>
              <a:srgbClr val="993366"/>
            </a:solidFill>
            <a:ln w="12700">
              <a:solidFill>
                <a:srgbClr val="000000"/>
              </a:solidFill>
              <a:prstDash val="solid"/>
            </a:ln>
          </c:spPr>
          <c:cat>
            <c:strRef>
              <c:f>Sheet1!$B$2:$B$31</c:f>
              <c:strCache>
                <c:ptCount val="29"/>
                <c:pt idx="0">
                  <c:v>Pulse ox</c:v>
                </c:pt>
                <c:pt idx="1">
                  <c:v>ECG 1 to 3 lead</c:v>
                </c:pt>
                <c:pt idx="2">
                  <c:v>Blood pressure</c:v>
                </c:pt>
                <c:pt idx="3">
                  <c:v>Thermometer</c:v>
                </c:pt>
                <c:pt idx="4">
                  <c:v>Weighing scale</c:v>
                </c:pt>
                <c:pt idx="5">
                  <c:v>Glucose meter</c:v>
                </c:pt>
                <c:pt idx="6">
                  <c:v>Body composition analyzer</c:v>
                </c:pt>
                <c:pt idx="7">
                  <c:v>Peak flow</c:v>
                </c:pt>
                <c:pt idx="8">
                  <c:v>Activity hub</c:v>
                </c:pt>
                <c:pt idx="9">
                  <c:v>Medication monitor</c:v>
                </c:pt>
                <c:pt idx="10">
                  <c:v>Exchange Protocol-2008</c:v>
                </c:pt>
                <c:pt idx="11">
                  <c:v>Cardio</c:v>
                </c:pt>
                <c:pt idx="12">
                  <c:v>Strength</c:v>
                </c:pt>
                <c:pt idx="13">
                  <c:v>Exchange Protocol-2011</c:v>
                </c:pt>
                <c:pt idx="14">
                  <c:v>Glucose meter (2011)</c:v>
                </c:pt>
                <c:pt idx="15">
                  <c:v>INR (blood coagulation)</c:v>
                </c:pt>
                <c:pt idx="16">
                  <c:v>Overview</c:v>
                </c:pt>
                <c:pt idx="17">
                  <c:v>Cardio &amp; physical activity (Rev)</c:v>
                </c:pt>
                <c:pt idx="18">
                  <c:v>Insulin pump monitor</c:v>
                </c:pt>
                <c:pt idx="19">
                  <c:v>Respiration Rate</c:v>
                </c:pt>
                <c:pt idx="20">
                  <c:v>Urine analysis</c:v>
                </c:pt>
                <c:pt idx="21">
                  <c:v>Sleep Quality Monitor</c:v>
                </c:pt>
                <c:pt idx="22">
                  <c:v>Sleep Aponea Breathing Therapy Equipment</c:v>
                </c:pt>
                <c:pt idx="23">
                  <c:v>Continuous Glucose Monitor (CGM)</c:v>
                </c:pt>
                <c:pt idx="24">
                  <c:v>Glucose meter (2014)</c:v>
                </c:pt>
                <c:pt idx="25">
                  <c:v>Activity hub (2014)</c:v>
                </c:pt>
                <c:pt idx="26">
                  <c:v>ECG 1 to 3 lead (2015)</c:v>
                </c:pt>
                <c:pt idx="27">
                  <c:v>Exchange Protocol-2015</c:v>
                </c:pt>
                <c:pt idx="28">
                  <c:v>Pulse ox (Rev)</c:v>
                </c:pt>
              </c:strCache>
            </c:strRef>
          </c:cat>
          <c:val>
            <c:numRef>
              <c:f>Sheet1!$AD$2:$AD$29</c:f>
              <c:numCache>
                <c:formatCode>General</c:formatCode>
                <c:ptCount val="28"/>
                <c:pt idx="0">
                  <c:v>7</c:v>
                </c:pt>
                <c:pt idx="1">
                  <c:v>7</c:v>
                </c:pt>
                <c:pt idx="2">
                  <c:v>7</c:v>
                </c:pt>
                <c:pt idx="3">
                  <c:v>7</c:v>
                </c:pt>
                <c:pt idx="4">
                  <c:v>7</c:v>
                </c:pt>
                <c:pt idx="5">
                  <c:v>7</c:v>
                </c:pt>
                <c:pt idx="6">
                  <c:v>7</c:v>
                </c:pt>
                <c:pt idx="7">
                  <c:v>7</c:v>
                </c:pt>
                <c:pt idx="8">
                  <c:v>7</c:v>
                </c:pt>
                <c:pt idx="9">
                  <c:v>7</c:v>
                </c:pt>
                <c:pt idx="10">
                  <c:v>7</c:v>
                </c:pt>
                <c:pt idx="11">
                  <c:v>7</c:v>
                </c:pt>
                <c:pt idx="12">
                  <c:v>7</c:v>
                </c:pt>
                <c:pt idx="13">
                  <c:v>7</c:v>
                </c:pt>
                <c:pt idx="14">
                  <c:v>7</c:v>
                </c:pt>
                <c:pt idx="15">
                  <c:v>7</c:v>
                </c:pt>
                <c:pt idx="16">
                  <c:v>7</c:v>
                </c:pt>
                <c:pt idx="17">
                  <c:v>7</c:v>
                </c:pt>
                <c:pt idx="18">
                  <c:v>7</c:v>
                </c:pt>
                <c:pt idx="19">
                  <c:v>1</c:v>
                </c:pt>
                <c:pt idx="20">
                  <c:v>2</c:v>
                </c:pt>
                <c:pt idx="21">
                  <c:v>1</c:v>
                </c:pt>
                <c:pt idx="22">
                  <c:v>1</c:v>
                </c:pt>
                <c:pt idx="23">
                  <c:v>1</c:v>
                </c:pt>
                <c:pt idx="24">
                  <c:v>0</c:v>
                </c:pt>
                <c:pt idx="25">
                  <c:v>0</c:v>
                </c:pt>
                <c:pt idx="26">
                  <c:v>0</c:v>
                </c:pt>
                <c:pt idx="27">
                  <c:v>4</c:v>
                </c:pt>
              </c:numCache>
            </c:numRef>
          </c:val>
        </c:ser>
        <c:ser>
          <c:idx val="2"/>
          <c:order val="2"/>
          <c:tx>
            <c:strRef>
              <c:f>Sheet1!$AO$4</c:f>
              <c:strCache>
                <c:ptCount val="1"/>
                <c:pt idx="0">
                  <c:v>Balloting</c:v>
                </c:pt>
              </c:strCache>
            </c:strRef>
          </c:tx>
          <c:spPr>
            <a:solidFill>
              <a:srgbClr val="FFFFCC"/>
            </a:solidFill>
            <a:ln w="12700">
              <a:solidFill>
                <a:srgbClr val="000000"/>
              </a:solidFill>
              <a:prstDash val="solid"/>
            </a:ln>
          </c:spPr>
          <c:cat>
            <c:strRef>
              <c:f>Sheet1!$B$2:$B$31</c:f>
              <c:strCache>
                <c:ptCount val="29"/>
                <c:pt idx="0">
                  <c:v>Pulse ox</c:v>
                </c:pt>
                <c:pt idx="1">
                  <c:v>ECG 1 to 3 lead</c:v>
                </c:pt>
                <c:pt idx="2">
                  <c:v>Blood pressure</c:v>
                </c:pt>
                <c:pt idx="3">
                  <c:v>Thermometer</c:v>
                </c:pt>
                <c:pt idx="4">
                  <c:v>Weighing scale</c:v>
                </c:pt>
                <c:pt idx="5">
                  <c:v>Glucose meter</c:v>
                </c:pt>
                <c:pt idx="6">
                  <c:v>Body composition analyzer</c:v>
                </c:pt>
                <c:pt idx="7">
                  <c:v>Peak flow</c:v>
                </c:pt>
                <c:pt idx="8">
                  <c:v>Activity hub</c:v>
                </c:pt>
                <c:pt idx="9">
                  <c:v>Medication monitor</c:v>
                </c:pt>
                <c:pt idx="10">
                  <c:v>Exchange Protocol-2008</c:v>
                </c:pt>
                <c:pt idx="11">
                  <c:v>Cardio</c:v>
                </c:pt>
                <c:pt idx="12">
                  <c:v>Strength</c:v>
                </c:pt>
                <c:pt idx="13">
                  <c:v>Exchange Protocol-2011</c:v>
                </c:pt>
                <c:pt idx="14">
                  <c:v>Glucose meter (2011)</c:v>
                </c:pt>
                <c:pt idx="15">
                  <c:v>INR (blood coagulation)</c:v>
                </c:pt>
                <c:pt idx="16">
                  <c:v>Overview</c:v>
                </c:pt>
                <c:pt idx="17">
                  <c:v>Cardio &amp; physical activity (Rev)</c:v>
                </c:pt>
                <c:pt idx="18">
                  <c:v>Insulin pump monitor</c:v>
                </c:pt>
                <c:pt idx="19">
                  <c:v>Respiration Rate</c:v>
                </c:pt>
                <c:pt idx="20">
                  <c:v>Urine analysis</c:v>
                </c:pt>
                <c:pt idx="21">
                  <c:v>Sleep Quality Monitor</c:v>
                </c:pt>
                <c:pt idx="22">
                  <c:v>Sleep Aponea Breathing Therapy Equipment</c:v>
                </c:pt>
                <c:pt idx="23">
                  <c:v>Continuous Glucose Monitor (CGM)</c:v>
                </c:pt>
                <c:pt idx="24">
                  <c:v>Glucose meter (2014)</c:v>
                </c:pt>
                <c:pt idx="25">
                  <c:v>Activity hub (2014)</c:v>
                </c:pt>
                <c:pt idx="26">
                  <c:v>ECG 1 to 3 lead (2015)</c:v>
                </c:pt>
                <c:pt idx="27">
                  <c:v>Exchange Protocol-2015</c:v>
                </c:pt>
                <c:pt idx="28">
                  <c:v>Pulse ox (Rev)</c:v>
                </c:pt>
              </c:strCache>
            </c:strRef>
          </c:cat>
          <c:val>
            <c:numRef>
              <c:f>Sheet1!$AE$2:$AE$29</c:f>
              <c:numCache>
                <c:formatCode>General</c:formatCode>
                <c:ptCount val="28"/>
                <c:pt idx="0">
                  <c:v>4</c:v>
                </c:pt>
                <c:pt idx="1">
                  <c:v>4</c:v>
                </c:pt>
                <c:pt idx="2">
                  <c:v>4</c:v>
                </c:pt>
                <c:pt idx="3">
                  <c:v>4</c:v>
                </c:pt>
                <c:pt idx="4">
                  <c:v>4</c:v>
                </c:pt>
                <c:pt idx="5">
                  <c:v>4</c:v>
                </c:pt>
                <c:pt idx="6">
                  <c:v>4</c:v>
                </c:pt>
                <c:pt idx="7">
                  <c:v>4</c:v>
                </c:pt>
                <c:pt idx="8">
                  <c:v>4</c:v>
                </c:pt>
                <c:pt idx="9">
                  <c:v>4</c:v>
                </c:pt>
                <c:pt idx="10">
                  <c:v>4</c:v>
                </c:pt>
                <c:pt idx="11">
                  <c:v>4</c:v>
                </c:pt>
                <c:pt idx="12">
                  <c:v>4</c:v>
                </c:pt>
                <c:pt idx="13">
                  <c:v>4</c:v>
                </c:pt>
                <c:pt idx="14">
                  <c:v>4</c:v>
                </c:pt>
                <c:pt idx="15">
                  <c:v>4</c:v>
                </c:pt>
                <c:pt idx="16">
                  <c:v>4</c:v>
                </c:pt>
                <c:pt idx="17">
                  <c:v>4</c:v>
                </c:pt>
                <c:pt idx="18">
                  <c:v>2</c:v>
                </c:pt>
                <c:pt idx="19">
                  <c:v>0</c:v>
                </c:pt>
                <c:pt idx="20">
                  <c:v>0</c:v>
                </c:pt>
                <c:pt idx="21">
                  <c:v>0</c:v>
                </c:pt>
                <c:pt idx="22">
                  <c:v>0</c:v>
                </c:pt>
                <c:pt idx="23">
                  <c:v>0</c:v>
                </c:pt>
                <c:pt idx="24">
                  <c:v>0</c:v>
                </c:pt>
                <c:pt idx="25">
                  <c:v>0</c:v>
                </c:pt>
                <c:pt idx="26">
                  <c:v>0</c:v>
                </c:pt>
                <c:pt idx="27">
                  <c:v>0</c:v>
                </c:pt>
              </c:numCache>
            </c:numRef>
          </c:val>
        </c:ser>
        <c:ser>
          <c:idx val="3"/>
          <c:order val="3"/>
          <c:tx>
            <c:strRef>
              <c:f>Sheet1!$AO$5</c:f>
              <c:strCache>
                <c:ptCount val="1"/>
                <c:pt idx="0">
                  <c:v>RevCom</c:v>
                </c:pt>
              </c:strCache>
            </c:strRef>
          </c:tx>
          <c:spPr>
            <a:solidFill>
              <a:srgbClr val="CCFFFF"/>
            </a:solidFill>
            <a:ln w="12700">
              <a:solidFill>
                <a:srgbClr val="000000"/>
              </a:solidFill>
              <a:prstDash val="solid"/>
            </a:ln>
          </c:spPr>
          <c:cat>
            <c:strRef>
              <c:f>Sheet1!$B$2:$B$31</c:f>
              <c:strCache>
                <c:ptCount val="29"/>
                <c:pt idx="0">
                  <c:v>Pulse ox</c:v>
                </c:pt>
                <c:pt idx="1">
                  <c:v>ECG 1 to 3 lead</c:v>
                </c:pt>
                <c:pt idx="2">
                  <c:v>Blood pressure</c:v>
                </c:pt>
                <c:pt idx="3">
                  <c:v>Thermometer</c:v>
                </c:pt>
                <c:pt idx="4">
                  <c:v>Weighing scale</c:v>
                </c:pt>
                <c:pt idx="5">
                  <c:v>Glucose meter</c:v>
                </c:pt>
                <c:pt idx="6">
                  <c:v>Body composition analyzer</c:v>
                </c:pt>
                <c:pt idx="7">
                  <c:v>Peak flow</c:v>
                </c:pt>
                <c:pt idx="8">
                  <c:v>Activity hub</c:v>
                </c:pt>
                <c:pt idx="9">
                  <c:v>Medication monitor</c:v>
                </c:pt>
                <c:pt idx="10">
                  <c:v>Exchange Protocol-2008</c:v>
                </c:pt>
                <c:pt idx="11">
                  <c:v>Cardio</c:v>
                </c:pt>
                <c:pt idx="12">
                  <c:v>Strength</c:v>
                </c:pt>
                <c:pt idx="13">
                  <c:v>Exchange Protocol-2011</c:v>
                </c:pt>
                <c:pt idx="14">
                  <c:v>Glucose meter (2011)</c:v>
                </c:pt>
                <c:pt idx="15">
                  <c:v>INR (blood coagulation)</c:v>
                </c:pt>
                <c:pt idx="16">
                  <c:v>Overview</c:v>
                </c:pt>
                <c:pt idx="17">
                  <c:v>Cardio &amp; physical activity (Rev)</c:v>
                </c:pt>
                <c:pt idx="18">
                  <c:v>Insulin pump monitor</c:v>
                </c:pt>
                <c:pt idx="19">
                  <c:v>Respiration Rate</c:v>
                </c:pt>
                <c:pt idx="20">
                  <c:v>Urine analysis</c:v>
                </c:pt>
                <c:pt idx="21">
                  <c:v>Sleep Quality Monitor</c:v>
                </c:pt>
                <c:pt idx="22">
                  <c:v>Sleep Aponea Breathing Therapy Equipment</c:v>
                </c:pt>
                <c:pt idx="23">
                  <c:v>Continuous Glucose Monitor (CGM)</c:v>
                </c:pt>
                <c:pt idx="24">
                  <c:v>Glucose meter (2014)</c:v>
                </c:pt>
                <c:pt idx="25">
                  <c:v>Activity hub (2014)</c:v>
                </c:pt>
                <c:pt idx="26">
                  <c:v>ECG 1 to 3 lead (2015)</c:v>
                </c:pt>
                <c:pt idx="27">
                  <c:v>Exchange Protocol-2015</c:v>
                </c:pt>
                <c:pt idx="28">
                  <c:v>Pulse ox (Rev)</c:v>
                </c:pt>
              </c:strCache>
            </c:strRef>
          </c:cat>
          <c:val>
            <c:numRef>
              <c:f>Sheet1!$AF$2:$AF$29</c:f>
              <c:numCache>
                <c:formatCode>General</c:formatCode>
                <c:ptCount val="28"/>
                <c:pt idx="0">
                  <c:v>2</c:v>
                </c:pt>
                <c:pt idx="1">
                  <c:v>2</c:v>
                </c:pt>
                <c:pt idx="2">
                  <c:v>2</c:v>
                </c:pt>
                <c:pt idx="3">
                  <c:v>2</c:v>
                </c:pt>
                <c:pt idx="4">
                  <c:v>2</c:v>
                </c:pt>
                <c:pt idx="5">
                  <c:v>2</c:v>
                </c:pt>
                <c:pt idx="6">
                  <c:v>2</c:v>
                </c:pt>
                <c:pt idx="7">
                  <c:v>2</c:v>
                </c:pt>
                <c:pt idx="8">
                  <c:v>2</c:v>
                </c:pt>
                <c:pt idx="9">
                  <c:v>2</c:v>
                </c:pt>
                <c:pt idx="10">
                  <c:v>2</c:v>
                </c:pt>
                <c:pt idx="11">
                  <c:v>2</c:v>
                </c:pt>
                <c:pt idx="12">
                  <c:v>2</c:v>
                </c:pt>
                <c:pt idx="13">
                  <c:v>2</c:v>
                </c:pt>
                <c:pt idx="14">
                  <c:v>2</c:v>
                </c:pt>
                <c:pt idx="15">
                  <c:v>2</c:v>
                </c:pt>
                <c:pt idx="16">
                  <c:v>2</c:v>
                </c:pt>
                <c:pt idx="17">
                  <c:v>2</c:v>
                </c:pt>
                <c:pt idx="18">
                  <c:v>0</c:v>
                </c:pt>
                <c:pt idx="19">
                  <c:v>0</c:v>
                </c:pt>
                <c:pt idx="20">
                  <c:v>0</c:v>
                </c:pt>
                <c:pt idx="21">
                  <c:v>0</c:v>
                </c:pt>
                <c:pt idx="22">
                  <c:v>0</c:v>
                </c:pt>
                <c:pt idx="23">
                  <c:v>0</c:v>
                </c:pt>
                <c:pt idx="24">
                  <c:v>0</c:v>
                </c:pt>
                <c:pt idx="25">
                  <c:v>0</c:v>
                </c:pt>
                <c:pt idx="26">
                  <c:v>0</c:v>
                </c:pt>
                <c:pt idx="27">
                  <c:v>0</c:v>
                </c:pt>
              </c:numCache>
            </c:numRef>
          </c:val>
        </c:ser>
        <c:ser>
          <c:idx val="4"/>
          <c:order val="4"/>
          <c:tx>
            <c:strRef>
              <c:f>Sheet1!$AO$6</c:f>
              <c:strCache>
                <c:ptCount val="1"/>
                <c:pt idx="0">
                  <c:v>IEEE Pub</c:v>
                </c:pt>
              </c:strCache>
            </c:strRef>
          </c:tx>
          <c:spPr>
            <a:solidFill>
              <a:srgbClr val="660066"/>
            </a:solidFill>
            <a:ln w="12700">
              <a:solidFill>
                <a:srgbClr val="000000"/>
              </a:solidFill>
              <a:prstDash val="solid"/>
            </a:ln>
          </c:spPr>
          <c:cat>
            <c:strRef>
              <c:f>Sheet1!$B$2:$B$31</c:f>
              <c:strCache>
                <c:ptCount val="29"/>
                <c:pt idx="0">
                  <c:v>Pulse ox</c:v>
                </c:pt>
                <c:pt idx="1">
                  <c:v>ECG 1 to 3 lead</c:v>
                </c:pt>
                <c:pt idx="2">
                  <c:v>Blood pressure</c:v>
                </c:pt>
                <c:pt idx="3">
                  <c:v>Thermometer</c:v>
                </c:pt>
                <c:pt idx="4">
                  <c:v>Weighing scale</c:v>
                </c:pt>
                <c:pt idx="5">
                  <c:v>Glucose meter</c:v>
                </c:pt>
                <c:pt idx="6">
                  <c:v>Body composition analyzer</c:v>
                </c:pt>
                <c:pt idx="7">
                  <c:v>Peak flow</c:v>
                </c:pt>
                <c:pt idx="8">
                  <c:v>Activity hub</c:v>
                </c:pt>
                <c:pt idx="9">
                  <c:v>Medication monitor</c:v>
                </c:pt>
                <c:pt idx="10">
                  <c:v>Exchange Protocol-2008</c:v>
                </c:pt>
                <c:pt idx="11">
                  <c:v>Cardio</c:v>
                </c:pt>
                <c:pt idx="12">
                  <c:v>Strength</c:v>
                </c:pt>
                <c:pt idx="13">
                  <c:v>Exchange Protocol-2011</c:v>
                </c:pt>
                <c:pt idx="14">
                  <c:v>Glucose meter (2011)</c:v>
                </c:pt>
                <c:pt idx="15">
                  <c:v>INR (blood coagulation)</c:v>
                </c:pt>
                <c:pt idx="16">
                  <c:v>Overview</c:v>
                </c:pt>
                <c:pt idx="17">
                  <c:v>Cardio &amp; physical activity (Rev)</c:v>
                </c:pt>
                <c:pt idx="18">
                  <c:v>Insulin pump monitor</c:v>
                </c:pt>
                <c:pt idx="19">
                  <c:v>Respiration Rate</c:v>
                </c:pt>
                <c:pt idx="20">
                  <c:v>Urine analysis</c:v>
                </c:pt>
                <c:pt idx="21">
                  <c:v>Sleep Quality Monitor</c:v>
                </c:pt>
                <c:pt idx="22">
                  <c:v>Sleep Aponea Breathing Therapy Equipment</c:v>
                </c:pt>
                <c:pt idx="23">
                  <c:v>Continuous Glucose Monitor (CGM)</c:v>
                </c:pt>
                <c:pt idx="24">
                  <c:v>Glucose meter (2014)</c:v>
                </c:pt>
                <c:pt idx="25">
                  <c:v>Activity hub (2014)</c:v>
                </c:pt>
                <c:pt idx="26">
                  <c:v>ECG 1 to 3 lead (2015)</c:v>
                </c:pt>
                <c:pt idx="27">
                  <c:v>Exchange Protocol-2015</c:v>
                </c:pt>
                <c:pt idx="28">
                  <c:v>Pulse ox (Rev)</c:v>
                </c:pt>
              </c:strCache>
            </c:strRef>
          </c:cat>
          <c:val>
            <c:numRef>
              <c:f>Sheet1!$AG$2:$AG$29</c:f>
              <c:numCache>
                <c:formatCode>General</c:formatCode>
                <c:ptCount val="28"/>
                <c:pt idx="0">
                  <c:v>3</c:v>
                </c:pt>
                <c:pt idx="1">
                  <c:v>3</c:v>
                </c:pt>
                <c:pt idx="2">
                  <c:v>3</c:v>
                </c:pt>
                <c:pt idx="3">
                  <c:v>3</c:v>
                </c:pt>
                <c:pt idx="4">
                  <c:v>3</c:v>
                </c:pt>
                <c:pt idx="5">
                  <c:v>3</c:v>
                </c:pt>
                <c:pt idx="6">
                  <c:v>3</c:v>
                </c:pt>
                <c:pt idx="7">
                  <c:v>3</c:v>
                </c:pt>
                <c:pt idx="8">
                  <c:v>3</c:v>
                </c:pt>
                <c:pt idx="9">
                  <c:v>3</c:v>
                </c:pt>
                <c:pt idx="10">
                  <c:v>3</c:v>
                </c:pt>
                <c:pt idx="11">
                  <c:v>3</c:v>
                </c:pt>
                <c:pt idx="12">
                  <c:v>3</c:v>
                </c:pt>
                <c:pt idx="13">
                  <c:v>3</c:v>
                </c:pt>
                <c:pt idx="14">
                  <c:v>3</c:v>
                </c:pt>
                <c:pt idx="15">
                  <c:v>3</c:v>
                </c:pt>
                <c:pt idx="16">
                  <c:v>3</c:v>
                </c:pt>
                <c:pt idx="17">
                  <c:v>3</c:v>
                </c:pt>
                <c:pt idx="18">
                  <c:v>0</c:v>
                </c:pt>
                <c:pt idx="19">
                  <c:v>0</c:v>
                </c:pt>
                <c:pt idx="20">
                  <c:v>0</c:v>
                </c:pt>
                <c:pt idx="21">
                  <c:v>0</c:v>
                </c:pt>
                <c:pt idx="22">
                  <c:v>0</c:v>
                </c:pt>
                <c:pt idx="23">
                  <c:v>0</c:v>
                </c:pt>
                <c:pt idx="24">
                  <c:v>0</c:v>
                </c:pt>
                <c:pt idx="25">
                  <c:v>0</c:v>
                </c:pt>
                <c:pt idx="26">
                  <c:v>0</c:v>
                </c:pt>
                <c:pt idx="27">
                  <c:v>0</c:v>
                </c:pt>
              </c:numCache>
            </c:numRef>
          </c:val>
        </c:ser>
        <c:ser>
          <c:idx val="7"/>
          <c:order val="5"/>
          <c:tx>
            <c:strRef>
              <c:f>Sheet1!$AO$7</c:f>
              <c:strCache>
                <c:ptCount val="1"/>
                <c:pt idx="0">
                  <c:v>ISO Submitted</c:v>
                </c:pt>
              </c:strCache>
            </c:strRef>
          </c:tx>
          <c:spPr>
            <a:ln>
              <a:solidFill>
                <a:schemeClr val="tx1"/>
              </a:solidFill>
            </a:ln>
          </c:spPr>
          <c:cat>
            <c:strRef>
              <c:f>Sheet1!$B$2:$B$31</c:f>
              <c:strCache>
                <c:ptCount val="29"/>
                <c:pt idx="0">
                  <c:v>Pulse ox</c:v>
                </c:pt>
                <c:pt idx="1">
                  <c:v>ECG 1 to 3 lead</c:v>
                </c:pt>
                <c:pt idx="2">
                  <c:v>Blood pressure</c:v>
                </c:pt>
                <c:pt idx="3">
                  <c:v>Thermometer</c:v>
                </c:pt>
                <c:pt idx="4">
                  <c:v>Weighing scale</c:v>
                </c:pt>
                <c:pt idx="5">
                  <c:v>Glucose meter</c:v>
                </c:pt>
                <c:pt idx="6">
                  <c:v>Body composition analyzer</c:v>
                </c:pt>
                <c:pt idx="7">
                  <c:v>Peak flow</c:v>
                </c:pt>
                <c:pt idx="8">
                  <c:v>Activity hub</c:v>
                </c:pt>
                <c:pt idx="9">
                  <c:v>Medication monitor</c:v>
                </c:pt>
                <c:pt idx="10">
                  <c:v>Exchange Protocol-2008</c:v>
                </c:pt>
                <c:pt idx="11">
                  <c:v>Cardio</c:v>
                </c:pt>
                <c:pt idx="12">
                  <c:v>Strength</c:v>
                </c:pt>
                <c:pt idx="13">
                  <c:v>Exchange Protocol-2011</c:v>
                </c:pt>
                <c:pt idx="14">
                  <c:v>Glucose meter (2011)</c:v>
                </c:pt>
                <c:pt idx="15">
                  <c:v>INR (blood coagulation)</c:v>
                </c:pt>
                <c:pt idx="16">
                  <c:v>Overview</c:v>
                </c:pt>
                <c:pt idx="17">
                  <c:v>Cardio &amp; physical activity (Rev)</c:v>
                </c:pt>
                <c:pt idx="18">
                  <c:v>Insulin pump monitor</c:v>
                </c:pt>
                <c:pt idx="19">
                  <c:v>Respiration Rate</c:v>
                </c:pt>
                <c:pt idx="20">
                  <c:v>Urine analysis</c:v>
                </c:pt>
                <c:pt idx="21">
                  <c:v>Sleep Quality Monitor</c:v>
                </c:pt>
                <c:pt idx="22">
                  <c:v>Sleep Aponea Breathing Therapy Equipment</c:v>
                </c:pt>
                <c:pt idx="23">
                  <c:v>Continuous Glucose Monitor (CGM)</c:v>
                </c:pt>
                <c:pt idx="24">
                  <c:v>Glucose meter (2014)</c:v>
                </c:pt>
                <c:pt idx="25">
                  <c:v>Activity hub (2014)</c:v>
                </c:pt>
                <c:pt idx="26">
                  <c:v>ECG 1 to 3 lead (2015)</c:v>
                </c:pt>
                <c:pt idx="27">
                  <c:v>Exchange Protocol-2015</c:v>
                </c:pt>
                <c:pt idx="28">
                  <c:v>Pulse ox (Rev)</c:v>
                </c:pt>
              </c:strCache>
            </c:strRef>
          </c:cat>
          <c:val>
            <c:numRef>
              <c:f>Sheet1!$AH$2:$AH$29</c:f>
              <c:numCache>
                <c:formatCode>General</c:formatCode>
                <c:ptCount val="28"/>
                <c:pt idx="0">
                  <c:v>1</c:v>
                </c:pt>
                <c:pt idx="1">
                  <c:v>1</c:v>
                </c:pt>
                <c:pt idx="2">
                  <c:v>1</c:v>
                </c:pt>
                <c:pt idx="3">
                  <c:v>1</c:v>
                </c:pt>
                <c:pt idx="4">
                  <c:v>1</c:v>
                </c:pt>
                <c:pt idx="5">
                  <c:v>1</c:v>
                </c:pt>
                <c:pt idx="6">
                  <c:v>1</c:v>
                </c:pt>
                <c:pt idx="7">
                  <c:v>1</c:v>
                </c:pt>
                <c:pt idx="8">
                  <c:v>1</c:v>
                </c:pt>
                <c:pt idx="9">
                  <c:v>1</c:v>
                </c:pt>
                <c:pt idx="10">
                  <c:v>1</c:v>
                </c:pt>
                <c:pt idx="11">
                  <c:v>1</c:v>
                </c:pt>
                <c:pt idx="12">
                  <c:v>1</c:v>
                </c:pt>
                <c:pt idx="13">
                  <c:v>1</c:v>
                </c:pt>
                <c:pt idx="14">
                  <c:v>1</c:v>
                </c:pt>
                <c:pt idx="15">
                  <c:v>1</c:v>
                </c:pt>
                <c:pt idx="16">
                  <c:v>1</c:v>
                </c:pt>
                <c:pt idx="17">
                  <c:v>1</c:v>
                </c:pt>
                <c:pt idx="18">
                  <c:v>0</c:v>
                </c:pt>
                <c:pt idx="19">
                  <c:v>0</c:v>
                </c:pt>
                <c:pt idx="20">
                  <c:v>0</c:v>
                </c:pt>
                <c:pt idx="21">
                  <c:v>0</c:v>
                </c:pt>
                <c:pt idx="22">
                  <c:v>0</c:v>
                </c:pt>
                <c:pt idx="23">
                  <c:v>0</c:v>
                </c:pt>
                <c:pt idx="24">
                  <c:v>0</c:v>
                </c:pt>
                <c:pt idx="25">
                  <c:v>0</c:v>
                </c:pt>
                <c:pt idx="26">
                  <c:v>0</c:v>
                </c:pt>
                <c:pt idx="27">
                  <c:v>0</c:v>
                </c:pt>
              </c:numCache>
            </c:numRef>
          </c:val>
        </c:ser>
        <c:ser>
          <c:idx val="5"/>
          <c:order val="6"/>
          <c:tx>
            <c:strRef>
              <c:f>Sheet1!$AO$8</c:f>
              <c:strCache>
                <c:ptCount val="1"/>
                <c:pt idx="0">
                  <c:v>ISO Approve</c:v>
                </c:pt>
              </c:strCache>
            </c:strRef>
          </c:tx>
          <c:spPr>
            <a:solidFill>
              <a:srgbClr val="FF8080"/>
            </a:solidFill>
            <a:ln w="12700">
              <a:solidFill>
                <a:srgbClr val="000000"/>
              </a:solidFill>
              <a:prstDash val="solid"/>
            </a:ln>
          </c:spPr>
          <c:cat>
            <c:strRef>
              <c:f>Sheet1!$B$2:$B$31</c:f>
              <c:strCache>
                <c:ptCount val="29"/>
                <c:pt idx="0">
                  <c:v>Pulse ox</c:v>
                </c:pt>
                <c:pt idx="1">
                  <c:v>ECG 1 to 3 lead</c:v>
                </c:pt>
                <c:pt idx="2">
                  <c:v>Blood pressure</c:v>
                </c:pt>
                <c:pt idx="3">
                  <c:v>Thermometer</c:v>
                </c:pt>
                <c:pt idx="4">
                  <c:v>Weighing scale</c:v>
                </c:pt>
                <c:pt idx="5">
                  <c:v>Glucose meter</c:v>
                </c:pt>
                <c:pt idx="6">
                  <c:v>Body composition analyzer</c:v>
                </c:pt>
                <c:pt idx="7">
                  <c:v>Peak flow</c:v>
                </c:pt>
                <c:pt idx="8">
                  <c:v>Activity hub</c:v>
                </c:pt>
                <c:pt idx="9">
                  <c:v>Medication monitor</c:v>
                </c:pt>
                <c:pt idx="10">
                  <c:v>Exchange Protocol-2008</c:v>
                </c:pt>
                <c:pt idx="11">
                  <c:v>Cardio</c:v>
                </c:pt>
                <c:pt idx="12">
                  <c:v>Strength</c:v>
                </c:pt>
                <c:pt idx="13">
                  <c:v>Exchange Protocol-2011</c:v>
                </c:pt>
                <c:pt idx="14">
                  <c:v>Glucose meter (2011)</c:v>
                </c:pt>
                <c:pt idx="15">
                  <c:v>INR (blood coagulation)</c:v>
                </c:pt>
                <c:pt idx="16">
                  <c:v>Overview</c:v>
                </c:pt>
                <c:pt idx="17">
                  <c:v>Cardio &amp; physical activity (Rev)</c:v>
                </c:pt>
                <c:pt idx="18">
                  <c:v>Insulin pump monitor</c:v>
                </c:pt>
                <c:pt idx="19">
                  <c:v>Respiration Rate</c:v>
                </c:pt>
                <c:pt idx="20">
                  <c:v>Urine analysis</c:v>
                </c:pt>
                <c:pt idx="21">
                  <c:v>Sleep Quality Monitor</c:v>
                </c:pt>
                <c:pt idx="22">
                  <c:v>Sleep Aponea Breathing Therapy Equipment</c:v>
                </c:pt>
                <c:pt idx="23">
                  <c:v>Continuous Glucose Monitor (CGM)</c:v>
                </c:pt>
                <c:pt idx="24">
                  <c:v>Glucose meter (2014)</c:v>
                </c:pt>
                <c:pt idx="25">
                  <c:v>Activity hub (2014)</c:v>
                </c:pt>
                <c:pt idx="26">
                  <c:v>ECG 1 to 3 lead (2015)</c:v>
                </c:pt>
                <c:pt idx="27">
                  <c:v>Exchange Protocol-2015</c:v>
                </c:pt>
                <c:pt idx="28">
                  <c:v>Pulse ox (Rev)</c:v>
                </c:pt>
              </c:strCache>
            </c:strRef>
          </c:cat>
          <c:val>
            <c:numRef>
              <c:f>Sheet1!$AI$2:$AI$29</c:f>
              <c:numCache>
                <c:formatCode>General</c:formatCode>
                <c:ptCount val="28"/>
                <c:pt idx="0">
                  <c:v>1</c:v>
                </c:pt>
                <c:pt idx="1">
                  <c:v>1</c:v>
                </c:pt>
                <c:pt idx="2">
                  <c:v>1</c:v>
                </c:pt>
                <c:pt idx="3">
                  <c:v>1</c:v>
                </c:pt>
                <c:pt idx="4">
                  <c:v>1</c:v>
                </c:pt>
                <c:pt idx="5">
                  <c:v>1</c:v>
                </c:pt>
                <c:pt idx="6">
                  <c:v>1</c:v>
                </c:pt>
                <c:pt idx="7">
                  <c:v>1</c:v>
                </c:pt>
                <c:pt idx="8">
                  <c:v>1</c:v>
                </c:pt>
                <c:pt idx="9">
                  <c:v>1</c:v>
                </c:pt>
                <c:pt idx="10">
                  <c:v>1</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numCache>
            </c:numRef>
          </c:val>
        </c:ser>
        <c:ser>
          <c:idx val="6"/>
          <c:order val="7"/>
          <c:tx>
            <c:strRef>
              <c:f>Sheet1!$AO$9</c:f>
              <c:strCache>
                <c:ptCount val="1"/>
                <c:pt idx="0">
                  <c:v>ISO Pub</c:v>
                </c:pt>
              </c:strCache>
            </c:strRef>
          </c:tx>
          <c:spPr>
            <a:solidFill>
              <a:srgbClr val="0066CC"/>
            </a:solidFill>
            <a:ln w="12700">
              <a:solidFill>
                <a:srgbClr val="000000"/>
              </a:solidFill>
              <a:prstDash val="solid"/>
            </a:ln>
          </c:spPr>
          <c:cat>
            <c:strRef>
              <c:f>Sheet1!$B$2:$B$31</c:f>
              <c:strCache>
                <c:ptCount val="29"/>
                <c:pt idx="0">
                  <c:v>Pulse ox</c:v>
                </c:pt>
                <c:pt idx="1">
                  <c:v>ECG 1 to 3 lead</c:v>
                </c:pt>
                <c:pt idx="2">
                  <c:v>Blood pressure</c:v>
                </c:pt>
                <c:pt idx="3">
                  <c:v>Thermometer</c:v>
                </c:pt>
                <c:pt idx="4">
                  <c:v>Weighing scale</c:v>
                </c:pt>
                <c:pt idx="5">
                  <c:v>Glucose meter</c:v>
                </c:pt>
                <c:pt idx="6">
                  <c:v>Body composition analyzer</c:v>
                </c:pt>
                <c:pt idx="7">
                  <c:v>Peak flow</c:v>
                </c:pt>
                <c:pt idx="8">
                  <c:v>Activity hub</c:v>
                </c:pt>
                <c:pt idx="9">
                  <c:v>Medication monitor</c:v>
                </c:pt>
                <c:pt idx="10">
                  <c:v>Exchange Protocol-2008</c:v>
                </c:pt>
                <c:pt idx="11">
                  <c:v>Cardio</c:v>
                </c:pt>
                <c:pt idx="12">
                  <c:v>Strength</c:v>
                </c:pt>
                <c:pt idx="13">
                  <c:v>Exchange Protocol-2011</c:v>
                </c:pt>
                <c:pt idx="14">
                  <c:v>Glucose meter (2011)</c:v>
                </c:pt>
                <c:pt idx="15">
                  <c:v>INR (blood coagulation)</c:v>
                </c:pt>
                <c:pt idx="16">
                  <c:v>Overview</c:v>
                </c:pt>
                <c:pt idx="17">
                  <c:v>Cardio &amp; physical activity (Rev)</c:v>
                </c:pt>
                <c:pt idx="18">
                  <c:v>Insulin pump monitor</c:v>
                </c:pt>
                <c:pt idx="19">
                  <c:v>Respiration Rate</c:v>
                </c:pt>
                <c:pt idx="20">
                  <c:v>Urine analysis</c:v>
                </c:pt>
                <c:pt idx="21">
                  <c:v>Sleep Quality Monitor</c:v>
                </c:pt>
                <c:pt idx="22">
                  <c:v>Sleep Aponea Breathing Therapy Equipment</c:v>
                </c:pt>
                <c:pt idx="23">
                  <c:v>Continuous Glucose Monitor (CGM)</c:v>
                </c:pt>
                <c:pt idx="24">
                  <c:v>Glucose meter (2014)</c:v>
                </c:pt>
                <c:pt idx="25">
                  <c:v>Activity hub (2014)</c:v>
                </c:pt>
                <c:pt idx="26">
                  <c:v>ECG 1 to 3 lead (2015)</c:v>
                </c:pt>
                <c:pt idx="27">
                  <c:v>Exchange Protocol-2015</c:v>
                </c:pt>
                <c:pt idx="28">
                  <c:v>Pulse ox (Rev)</c:v>
                </c:pt>
              </c:strCache>
            </c:strRef>
          </c:cat>
          <c:val>
            <c:numRef>
              <c:f>Sheet1!$AJ$2:$AJ$29</c:f>
              <c:numCache>
                <c:formatCode>General</c:formatCode>
                <c:ptCount val="28"/>
                <c:pt idx="0">
                  <c:v>1</c:v>
                </c:pt>
                <c:pt idx="1">
                  <c:v>1</c:v>
                </c:pt>
                <c:pt idx="2">
                  <c:v>1</c:v>
                </c:pt>
                <c:pt idx="3">
                  <c:v>1</c:v>
                </c:pt>
                <c:pt idx="4">
                  <c:v>1</c:v>
                </c:pt>
                <c:pt idx="5">
                  <c:v>1</c:v>
                </c:pt>
                <c:pt idx="6">
                  <c:v>1</c:v>
                </c:pt>
                <c:pt idx="7">
                  <c:v>1</c:v>
                </c:pt>
                <c:pt idx="8">
                  <c:v>1</c:v>
                </c:pt>
                <c:pt idx="9">
                  <c:v>1</c:v>
                </c:pt>
                <c:pt idx="10">
                  <c:v>1</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numCache>
            </c:numRef>
          </c:val>
        </c:ser>
        <c:overlap val="100"/>
        <c:axId val="69311104"/>
        <c:axId val="70398336"/>
      </c:barChart>
      <c:catAx>
        <c:axId val="69311104"/>
        <c:scaling>
          <c:orientation val="minMax"/>
        </c:scaling>
        <c:axPos val="b"/>
        <c:numFmt formatCode="General" sourceLinked="1"/>
        <c:tickLblPos val="nextTo"/>
        <c:spPr>
          <a:ln w="3175">
            <a:solidFill>
              <a:srgbClr val="000000"/>
            </a:solidFill>
            <a:prstDash val="solid"/>
          </a:ln>
        </c:spPr>
        <c:txPr>
          <a:bodyPr rot="-2700000" vert="horz"/>
          <a:lstStyle/>
          <a:p>
            <a:pPr>
              <a:defRPr sz="1100" b="0" i="0" u="none" strike="noStrike" baseline="0">
                <a:solidFill>
                  <a:srgbClr val="000000"/>
                </a:solidFill>
                <a:latin typeface="Arial"/>
                <a:ea typeface="Arial"/>
                <a:cs typeface="Arial"/>
              </a:defRPr>
            </a:pPr>
            <a:endParaRPr lang="en-US"/>
          </a:p>
        </c:txPr>
        <c:crossAx val="70398336"/>
        <c:crosses val="autoZero"/>
        <c:auto val="1"/>
        <c:lblAlgn val="ctr"/>
        <c:lblOffset val="100"/>
        <c:tickLblSkip val="1"/>
        <c:tickMarkSkip val="1"/>
      </c:catAx>
      <c:valAx>
        <c:axId val="70398336"/>
        <c:scaling>
          <c:orientation val="minMax"/>
        </c:scaling>
        <c:axPos val="l"/>
        <c:majorGridlines>
          <c:spPr>
            <a:ln w="3175">
              <a:solidFill>
                <a:srgbClr val="000000"/>
              </a:solidFill>
              <a:prstDash val="solid"/>
            </a:ln>
          </c:spPr>
        </c:majorGridlines>
        <c:numFmt formatCode="General" sourceLinked="1"/>
        <c:tickLblPos val="none"/>
        <c:spPr>
          <a:ln w="9525">
            <a:noFill/>
          </a:ln>
        </c:spPr>
        <c:crossAx val="69311104"/>
        <c:crosses val="autoZero"/>
        <c:crossBetween val="between"/>
      </c:valAx>
      <c:spPr>
        <a:solidFill>
          <a:srgbClr val="C0C0C0"/>
        </a:solidFill>
        <a:ln w="12700">
          <a:solidFill>
            <a:srgbClr val="808080"/>
          </a:solidFill>
          <a:prstDash val="solid"/>
        </a:ln>
      </c:spPr>
    </c:plotArea>
    <c:legend>
      <c:legendPos val="r"/>
      <c:layout>
        <c:manualLayout>
          <c:xMode val="edge"/>
          <c:yMode val="edge"/>
          <c:x val="0.89335054778071654"/>
          <c:y val="6.6489361702127672E-2"/>
          <c:w val="9.0694847354607491E-2"/>
          <c:h val="0.65868850170324467"/>
        </c:manualLayout>
      </c:layout>
      <c:spPr>
        <a:solidFill>
          <a:srgbClr val="FFFFFF"/>
        </a:solidFill>
        <a:ln w="3175">
          <a:solidFill>
            <a:srgbClr val="000000"/>
          </a:solidFill>
          <a:prstDash val="solid"/>
        </a:ln>
      </c:spPr>
      <c:txPr>
        <a:bodyPr/>
        <a:lstStyle/>
        <a:p>
          <a:pPr>
            <a:defRPr sz="800" b="0" i="0" u="none" strike="noStrike" baseline="0">
              <a:solidFill>
                <a:srgbClr val="000000"/>
              </a:solidFill>
              <a:latin typeface="Arial"/>
              <a:ea typeface="Arial"/>
              <a:cs typeface="Arial"/>
            </a:defRPr>
          </a:pPr>
          <a:endParaRPr lang="en-US"/>
        </a:p>
      </c:txPr>
    </c:legend>
    <c:plotVisOnly val="1"/>
    <c:dispBlanksAs val="gap"/>
  </c:chart>
  <c:spPr>
    <a:solidFill>
      <a:srgbClr val="FFFFFF"/>
    </a:solidFill>
    <a:ln w="3175">
      <a:solidFill>
        <a:srgbClr val="000000"/>
      </a:solidFill>
      <a:prstDash val="solid"/>
    </a:ln>
  </c:spPr>
  <c:txPr>
    <a:bodyPr/>
    <a:lstStyle/>
    <a:p>
      <a:pPr>
        <a:defRPr sz="1800" b="0" i="0" u="none" strike="noStrike" baseline="0">
          <a:solidFill>
            <a:srgbClr val="000000"/>
          </a:solidFill>
          <a:latin typeface="Arial"/>
          <a:ea typeface="Arial"/>
          <a:cs typeface="Arial"/>
        </a:defRPr>
      </a:pPr>
      <a:endParaRPr lang="en-US"/>
    </a:p>
  </c:txPr>
  <c:externalData r:id="rId2"/>
</c:chartSpace>
</file>

<file path=ppt/drawings/_rels/vmlDrawing1.vml.rels><?xml version="1.0" encoding="UTF-8" standalone="yes"?>
<Relationships xmlns="http://schemas.openxmlformats.org/package/2006/relationships"><Relationship Id="rId1" Type="http://schemas.openxmlformats.org/officeDocument/2006/relationships/image" Target="../media/image4.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84BC022-F65A-499C-A535-AF0D475F0688}" type="datetimeFigureOut">
              <a:rPr lang="en-US" smtClean="0"/>
              <a:pPr/>
              <a:t>2/19/2014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1136CAD-4836-4A32-A69C-CB93C8257490}" type="slidenum">
              <a:rPr lang="en-US" smtClean="0"/>
              <a:pPr/>
              <a:t>‹#›</a:t>
            </a:fld>
            <a:endParaRPr lang="en-US"/>
          </a:p>
        </p:txBody>
      </p:sp>
    </p:spTree>
    <p:extLst>
      <p:ext uri="{BB962C8B-B14F-4D97-AF65-F5344CB8AC3E}">
        <p14:creationId xmlns="" xmlns:p14="http://schemas.microsoft.com/office/powerpoint/2010/main" val="19895106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56323" name="Notes Placeholder 2"/>
          <p:cNvSpPr>
            <a:spLocks noGrp="1"/>
          </p:cNvSpPr>
          <p:nvPr>
            <p:ph type="body" idx="1"/>
          </p:nvPr>
        </p:nvSpPr>
        <p:spPr>
          <a:noFill/>
          <a:ln/>
        </p:spPr>
        <p:txBody>
          <a:bodyPr/>
          <a:lstStyle/>
          <a:p>
            <a:endParaRPr lang="en-US" dirty="0" smtClean="0"/>
          </a:p>
        </p:txBody>
      </p:sp>
      <p:sp>
        <p:nvSpPr>
          <p:cNvPr id="56324" name="Slide Number Placeholder 3"/>
          <p:cNvSpPr>
            <a:spLocks noGrp="1"/>
          </p:cNvSpPr>
          <p:nvPr>
            <p:ph type="sldNum" sz="quarter" idx="5"/>
          </p:nvPr>
        </p:nvSpPr>
        <p:spPr>
          <a:noFill/>
        </p:spPr>
        <p:txBody>
          <a:bodyPr/>
          <a:lstStyle/>
          <a:p>
            <a:fld id="{22BA5B6C-5DB8-464E-A2B8-09A81FAC59AF}" type="slidenum">
              <a:rPr lang="en-US" smtClean="0">
                <a:latin typeface="Arial" charset="0"/>
              </a:rPr>
              <a:pPr/>
              <a:t>1</a:t>
            </a:fld>
            <a:endParaRPr lang="en-US" dirty="0" smtClean="0">
              <a:latin typeface="Arial" charset="0"/>
            </a:endParaRPr>
          </a:p>
        </p:txBody>
      </p:sp>
    </p:spTree>
    <p:extLst>
      <p:ext uri="{BB962C8B-B14F-4D97-AF65-F5344CB8AC3E}">
        <p14:creationId xmlns="" xmlns:p14="http://schemas.microsoft.com/office/powerpoint/2010/main" val="4238142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GB" sz="1200" b="1" kern="1200" dirty="0" smtClean="0">
                <a:solidFill>
                  <a:schemeClr val="tx1"/>
                </a:solidFill>
                <a:latin typeface="+mn-lt"/>
                <a:ea typeface="+mn-ea"/>
                <a:cs typeface="+mn-cs"/>
              </a:rPr>
              <a:t>Shoulder Tap Overview</a:t>
            </a:r>
            <a:endParaRPr lang="en-US" sz="1200" b="1" kern="1200" dirty="0" smtClean="0">
              <a:solidFill>
                <a:schemeClr val="tx1"/>
              </a:solidFill>
              <a:latin typeface="+mn-lt"/>
              <a:ea typeface="+mn-ea"/>
              <a:cs typeface="+mn-cs"/>
            </a:endParaRPr>
          </a:p>
          <a:p>
            <a:r>
              <a:rPr lang="en-GB" sz="1200" kern="1200" dirty="0" smtClean="0">
                <a:solidFill>
                  <a:schemeClr val="tx1"/>
                </a:solidFill>
                <a:latin typeface="+mn-lt"/>
                <a:ea typeface="+mn-ea"/>
                <a:cs typeface="+mn-cs"/>
              </a:rPr>
              <a:t>When there is no data exchanged between a WAN service and an AHD application, both wireless network resources and AHD energy consumption can be reduced by tearing down the wireless data connection, resulting in a loss of IP connectivity. A wireless data connection can also be lost due to coverage issues, or lack of energy (available battery capacity) on an AHD. The loss of IP connectivity does not terminate the APS and when IP connectivity is re-established, the software entities bound by the APS can once again use the IP network to exchange information. </a:t>
            </a:r>
          </a:p>
          <a:p>
            <a:endParaRPr lang="en-US" sz="1200" kern="1200" dirty="0" smtClean="0">
              <a:solidFill>
                <a:schemeClr val="tx1"/>
              </a:solidFill>
              <a:latin typeface="+mn-lt"/>
              <a:ea typeface="+mn-ea"/>
              <a:cs typeface="+mn-cs"/>
            </a:endParaRPr>
          </a:p>
          <a:p>
            <a:r>
              <a:rPr lang="en-GB" sz="1200" kern="1200" dirty="0" smtClean="0">
                <a:solidFill>
                  <a:schemeClr val="tx1"/>
                </a:solidFill>
                <a:latin typeface="+mn-lt"/>
                <a:ea typeface="+mn-ea"/>
                <a:cs typeface="+mn-cs"/>
              </a:rPr>
              <a:t>This clause defines an out-of-band mechanism called a Shoulder Tap (ST), which the WAN service can use to accelerate the re-establishment of IP connectivity. The mechanism can be used with any AHD application that has a cellular interface supporting the Short Message Service (SMS). </a:t>
            </a:r>
          </a:p>
          <a:p>
            <a:endParaRPr lang="en-US" sz="1200" kern="1200" dirty="0" smtClean="0">
              <a:solidFill>
                <a:schemeClr val="tx1"/>
              </a:solidFill>
              <a:latin typeface="+mn-lt"/>
              <a:ea typeface="+mn-ea"/>
              <a:cs typeface="+mn-cs"/>
            </a:endParaRPr>
          </a:p>
          <a:p>
            <a:r>
              <a:rPr lang="en-GB" sz="1200" kern="1200" dirty="0" smtClean="0">
                <a:solidFill>
                  <a:schemeClr val="tx1"/>
                </a:solidFill>
                <a:latin typeface="+mn-lt"/>
                <a:ea typeface="+mn-ea"/>
                <a:cs typeface="+mn-cs"/>
              </a:rPr>
              <a:t>Figure 10‑1 presents a high level overview of the sequence of events in a Shoulder Tap.</a:t>
            </a:r>
            <a:endParaRPr lang="en-US" sz="1200" kern="1200" dirty="0" smtClean="0">
              <a:solidFill>
                <a:schemeClr val="tx1"/>
              </a:solidFill>
              <a:latin typeface="+mn-lt"/>
              <a:ea typeface="+mn-ea"/>
              <a:cs typeface="+mn-cs"/>
            </a:endParaRPr>
          </a:p>
          <a:p>
            <a:r>
              <a:rPr lang="en-GB" sz="1200" kern="1200" dirty="0" smtClean="0">
                <a:solidFill>
                  <a:schemeClr val="tx1"/>
                </a:solidFill>
                <a:latin typeface="+mn-lt"/>
                <a:ea typeface="+mn-ea"/>
                <a:cs typeface="+mn-cs"/>
              </a:rPr>
              <a:t>The first step of the ST process is an exchange of information between the AHD application and the WAN service. This takes place during APS establishment. At some subsequent point in time, the network connection between the AHD application and the WAN service is discontinued causing the underlying exchange mechanism to mark the connection as being lost. When an application activity using the APS-CDC requires the WAN service to send a message, the WAN service recognizes the fact that the IP connectivity to the AHD application has been lost. At this point it transmits a Shoulder Tap message to the AHD application using an out-of-band capability such as SMS to wake up the AHD. Receipt of the Shoulder Tap message informs the AHD application that the WAN service wishes to exchange a message with it. The AHD application then re-establishes IP data connectivity and resumes message exchange with the WAN service in the context of the APS. </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1136CAD-4836-4A32-A69C-CB93C8257490}" type="slidenum">
              <a:rPr lang="en-US" smtClean="0"/>
              <a:pPr/>
              <a:t>12</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Slide Image Placeholder 1"/>
          <p:cNvSpPr>
            <a:spLocks noGrp="1" noRot="1" noChangeAspect="1" noTextEdit="1"/>
          </p:cNvSpPr>
          <p:nvPr>
            <p:ph type="sldImg"/>
          </p:nvPr>
        </p:nvSpPr>
        <p:spPr bwMode="auto">
          <a:noFill/>
          <a:ln>
            <a:solidFill>
              <a:srgbClr val="000000"/>
            </a:solidFill>
            <a:miter lim="800000"/>
            <a:headEnd/>
            <a:tailEnd/>
          </a:ln>
        </p:spPr>
      </p:sp>
      <p:sp>
        <p:nvSpPr>
          <p:cNvPr id="141315" name="Notes Placeholder 2"/>
          <p:cNvSpPr>
            <a:spLocks noGrp="1"/>
          </p:cNvSpPr>
          <p:nvPr>
            <p:ph type="body" idx="1"/>
          </p:nvPr>
        </p:nvSpPr>
        <p:spPr bwMode="auto">
          <a:noFill/>
        </p:spPr>
        <p:txBody>
          <a:bodyPr/>
          <a:lstStyle/>
          <a:p>
            <a:r>
              <a:rPr lang="en-US" smtClean="0"/>
              <a:t>Several million dollars worth of code here and it’s free to  Continua members.  Strongly recommend that these tools be utilized up-front while preparing your devices. Reference applications and code implements all device specializations and transports for DG v1.0 and DG 2010 (v1.5) and are expected to implement all new device specializations and transports for DG 2011, 2012 and beyond!</a:t>
            </a:r>
          </a:p>
        </p:txBody>
      </p:sp>
      <p:sp>
        <p:nvSpPr>
          <p:cNvPr id="141316"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EC0CC9C5-AD86-48C3-96C5-E64E41D133BA}" type="slidenum">
              <a:rPr lang="en-US" sz="1200"/>
              <a:pPr algn="r"/>
              <a:t>13</a:t>
            </a:fld>
            <a:endParaRPr 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2339" name="Notes Placeholder 2"/>
          <p:cNvSpPr>
            <a:spLocks noGrp="1"/>
          </p:cNvSpPr>
          <p:nvPr>
            <p:ph type="body" idx="1"/>
          </p:nvPr>
        </p:nvSpPr>
        <p:spPr bwMode="auto">
          <a:noFill/>
        </p:spPr>
        <p:txBody>
          <a:bodyPr/>
          <a:lstStyle/>
          <a:p>
            <a:pPr>
              <a:spcBef>
                <a:spcPct val="0"/>
              </a:spcBef>
            </a:pPr>
            <a:endParaRPr lang="en-US" smtClean="0"/>
          </a:p>
        </p:txBody>
      </p:sp>
      <p:sp>
        <p:nvSpPr>
          <p:cNvPr id="142340"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9246F955-6B0B-403A-AD29-B0AD3DA85228}" type="slidenum">
              <a:rPr lang="en-US" sz="1200"/>
              <a:pPr algn="r"/>
              <a:t>14</a:t>
            </a:fld>
            <a:endParaRPr 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8DEDBCE-F548-432D-B9CD-8EE0D81ABAAD}" type="slidenum">
              <a:rPr lang="en-US" smtClean="0"/>
              <a:pPr/>
              <a:t>17</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pPr lvl="0"/>
            <a:r>
              <a:rPr lang="en-US" sz="1100" b="1" dirty="0" smtClean="0"/>
              <a:t>Relationship</a:t>
            </a:r>
            <a:r>
              <a:rPr lang="en-US" sz="1100" dirty="0" smtClean="0"/>
              <a:t> - Continua membership includes a diverse blend of app developers, specialized Health device providers, Telecom SP and vendor stakeholders  </a:t>
            </a:r>
          </a:p>
          <a:p>
            <a:pPr lvl="1"/>
            <a:r>
              <a:rPr lang="en-US" sz="1100" dirty="0" smtClean="0"/>
              <a:t>Most of the Telecom SP and vendor membership overlaps with oneM2M</a:t>
            </a:r>
          </a:p>
          <a:p>
            <a:pPr lvl="0"/>
            <a:r>
              <a:rPr lang="en-US" sz="1100" b="1" dirty="0" smtClean="0"/>
              <a:t>Process</a:t>
            </a:r>
            <a:r>
              <a:rPr lang="en-US" sz="1100" dirty="0" smtClean="0"/>
              <a:t> - Continua uses a Use Case, Requirement driven process to define Certifiable Device Classes, e.g., Observation Upload, Questionnaire, etc.  These are “end-to-end” constructs that drive development of Design Guidelines across all appropriate Continua Interfaces </a:t>
            </a:r>
          </a:p>
          <a:p>
            <a:pPr lvl="1"/>
            <a:r>
              <a:rPr lang="en-US" sz="1100" dirty="0" smtClean="0"/>
              <a:t>Not clear how/whether Continua Certified Device Classes (CCDCs) map to oneM2M </a:t>
            </a:r>
          </a:p>
          <a:p>
            <a:pPr lvl="0"/>
            <a:r>
              <a:rPr lang="en-US" sz="1100" b="1" dirty="0" smtClean="0"/>
              <a:t>Timing</a:t>
            </a:r>
            <a:r>
              <a:rPr lang="en-US" sz="1100" dirty="0" smtClean="0"/>
              <a:t> - Continua has an overlapping release process, e.g., Endorphin, Genome, Iris, … Endorphin is set, Genome in being balloted, and Iris is starting Use Cases and Requirements now.</a:t>
            </a:r>
          </a:p>
          <a:p>
            <a:pPr lvl="1"/>
            <a:r>
              <a:rPr lang="en-US" sz="1100" dirty="0" smtClean="0"/>
              <a:t>Timing of Continua release and oneM2M releases are currently not aligned.</a:t>
            </a:r>
          </a:p>
          <a:p>
            <a:pPr lvl="1"/>
            <a:r>
              <a:rPr lang="en-US" sz="1100" dirty="0" smtClean="0"/>
              <a:t>This means that there may be a possibility to align some Genome aspects with oneM2M, e.g., MQTT use and Triggering, </a:t>
            </a:r>
            <a:r>
              <a:rPr lang="en-US" sz="1100" i="1" dirty="0" smtClean="0"/>
              <a:t>but timing is a short term challenge</a:t>
            </a:r>
            <a:r>
              <a:rPr lang="en-US" sz="1100" dirty="0" smtClean="0"/>
              <a:t> </a:t>
            </a:r>
          </a:p>
          <a:p>
            <a:pPr lvl="0"/>
            <a:r>
              <a:rPr lang="en-US" sz="1100" b="1" dirty="0" smtClean="0"/>
              <a:t>Apps</a:t>
            </a:r>
            <a:r>
              <a:rPr lang="en-US" sz="1100" dirty="0" smtClean="0"/>
              <a:t> - Continua does </a:t>
            </a:r>
            <a:r>
              <a:rPr lang="en-US" sz="1100" i="1" dirty="0" smtClean="0"/>
              <a:t>not </a:t>
            </a:r>
            <a:r>
              <a:rPr lang="en-US" sz="1100" dirty="0" smtClean="0"/>
              <a:t>define apps - it creates CCDCs for its interfaces to facilitate device interoperability – verifying interface conformance and interoperability are part of Continua’s certification testing scope</a:t>
            </a:r>
          </a:p>
          <a:p>
            <a:pPr lvl="1"/>
            <a:r>
              <a:rPr lang="en-US" sz="1100" dirty="0" smtClean="0"/>
              <a:t>The Continua Architecture includes “Components” – called Reference Systems. Apps interact with these Reference Systems.  These Components generally have Device internal and external relationships, but are only external (across Interface) relationships have normative guidelines  (Note that Continua is now also an ITU Global standard)  </a:t>
            </a:r>
          </a:p>
          <a:p>
            <a:pPr lvl="2"/>
            <a:r>
              <a:rPr lang="en-US" sz="1100" dirty="0" smtClean="0"/>
              <a:t>These components are similar to oneM2M CSFs. However, there is likely not a 1:1 mapping</a:t>
            </a:r>
          </a:p>
          <a:p>
            <a:pPr lvl="0"/>
            <a:r>
              <a:rPr lang="en-US" sz="1100" b="1" dirty="0" smtClean="0"/>
              <a:t>Standards</a:t>
            </a:r>
            <a:r>
              <a:rPr lang="en-US" sz="1100" dirty="0" smtClean="0"/>
              <a:t> - Continua heavily leverages Health segment specific application level data and messaging Standards from IEEE 11073 on the sensor Device side, and IHE, HL7 on the WAN side</a:t>
            </a:r>
          </a:p>
          <a:p>
            <a:pPr lvl="1"/>
            <a:r>
              <a:rPr lang="en-US" sz="1100" dirty="0" smtClean="0"/>
              <a:t>IEEE 11073  operates over multiple (LAN, TAN, and PAN) network technologies</a:t>
            </a:r>
          </a:p>
          <a:p>
            <a:pPr lvl="2"/>
            <a:r>
              <a:rPr lang="en-US" sz="1100" dirty="0" smtClean="0"/>
              <a:t>IEEE 11073 works closely with BT Health group, etc</a:t>
            </a:r>
          </a:p>
          <a:p>
            <a:pPr lvl="1"/>
            <a:r>
              <a:rPr lang="en-US" sz="1100" dirty="0" smtClean="0"/>
              <a:t>IHE/HL7 messaging is used over WAN and HRN Interfaces</a:t>
            </a:r>
          </a:p>
          <a:p>
            <a:pPr lvl="2"/>
            <a:r>
              <a:rPr lang="en-US" sz="1100" dirty="0" smtClean="0"/>
              <a:t>The Endorphin release WAN Interface messages are SOAP based, but going forward, CCDCs </a:t>
            </a:r>
            <a:r>
              <a:rPr lang="en-US" sz="1100" dirty="0" err="1" smtClean="0"/>
              <a:t>RESTful</a:t>
            </a:r>
            <a:r>
              <a:rPr lang="en-US" sz="1100" dirty="0" smtClean="0"/>
              <a:t> approach will be supported on all Genome CCDCs </a:t>
            </a:r>
          </a:p>
          <a:p>
            <a:pPr lvl="1"/>
            <a:r>
              <a:rPr lang="en-US" sz="1100" dirty="0" smtClean="0"/>
              <a:t>Continua emphasizes use of widely available transport protocols, </a:t>
            </a:r>
            <a:r>
              <a:rPr lang="en-US" sz="1100" i="1" dirty="0" smtClean="0"/>
              <a:t>preferable with a  widely supported software base</a:t>
            </a:r>
            <a:r>
              <a:rPr lang="en-US" sz="1100" dirty="0" smtClean="0"/>
              <a:t> (libraries, support in most OSs, etc)</a:t>
            </a:r>
          </a:p>
          <a:p>
            <a:pPr lvl="2"/>
            <a:r>
              <a:rPr lang="en-US" sz="1100" dirty="0" smtClean="0"/>
              <a:t>Continua STF included ETSI M2M/oneM2M in the Genome WAN IF 2013 technology evaluation, but there was not sufficient maturity, software base (WAN selected </a:t>
            </a:r>
            <a:r>
              <a:rPr lang="en-US" sz="1100" dirty="0" err="1" smtClean="0"/>
              <a:t>hData</a:t>
            </a:r>
            <a:r>
              <a:rPr lang="en-US" sz="1100" dirty="0" smtClean="0"/>
              <a:t>, MQTT)</a:t>
            </a:r>
          </a:p>
          <a:p>
            <a:pPr lvl="1"/>
            <a:r>
              <a:rPr lang="en-US" sz="1100" dirty="0" smtClean="0"/>
              <a:t>Continua Design Guidelines are now ITU H.810 </a:t>
            </a:r>
          </a:p>
          <a:p>
            <a:endParaRPr lang="en-US" dirty="0"/>
          </a:p>
        </p:txBody>
      </p:sp>
      <p:sp>
        <p:nvSpPr>
          <p:cNvPr id="4" name="Slide Number Placeholder 3"/>
          <p:cNvSpPr>
            <a:spLocks noGrp="1"/>
          </p:cNvSpPr>
          <p:nvPr>
            <p:ph type="sldNum" sz="quarter" idx="10"/>
          </p:nvPr>
        </p:nvSpPr>
        <p:spPr/>
        <p:txBody>
          <a:bodyPr/>
          <a:lstStyle/>
          <a:p>
            <a:fld id="{18DEDBCE-F548-432D-B9CD-8EE0D81ABAAD}"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7"/>
          <p:cNvSpPr>
            <a:spLocks noGrp="1" noChangeArrowheads="1"/>
          </p:cNvSpPr>
          <p:nvPr>
            <p:ph type="sldNum" sz="quarter" idx="5"/>
          </p:nvPr>
        </p:nvSpPr>
        <p:spPr>
          <a:noFill/>
        </p:spPr>
        <p:txBody>
          <a:bodyPr/>
          <a:lstStyle/>
          <a:p>
            <a:fld id="{A963F397-0810-46E7-BA5F-2355D7C7117E}" type="slidenum">
              <a:rPr lang="en-US" smtClean="0">
                <a:solidFill>
                  <a:srgbClr val="000000"/>
                </a:solidFill>
                <a:latin typeface="Arial" charset="0"/>
                <a:ea typeface="ＭＳ Ｐゴシック"/>
                <a:cs typeface="ＭＳ Ｐゴシック"/>
              </a:rPr>
              <a:pPr/>
              <a:t>4</a:t>
            </a:fld>
            <a:endParaRPr lang="en-US" smtClean="0">
              <a:solidFill>
                <a:srgbClr val="000000"/>
              </a:solidFill>
              <a:latin typeface="Arial" charset="0"/>
              <a:ea typeface="ＭＳ Ｐゴシック"/>
              <a:cs typeface="ＭＳ Ｐゴシック"/>
            </a:endParaRPr>
          </a:p>
        </p:txBody>
      </p:sp>
      <p:sp>
        <p:nvSpPr>
          <p:cNvPr id="37890" name="Rectangle 2"/>
          <p:cNvSpPr>
            <a:spLocks noGrp="1" noRot="1" noChangeAspect="1" noChangeArrowheads="1" noTextEdit="1"/>
          </p:cNvSpPr>
          <p:nvPr>
            <p:ph type="sldImg"/>
          </p:nvPr>
        </p:nvSpPr>
        <p:spPr>
          <a:ln/>
        </p:spPr>
      </p:sp>
      <p:sp>
        <p:nvSpPr>
          <p:cNvPr id="37891"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kern="1200" dirty="0" smtClean="0">
                <a:solidFill>
                  <a:schemeClr val="tx1"/>
                </a:solidFill>
                <a:latin typeface="+mn-lt"/>
                <a:ea typeface="+mn-ea"/>
                <a:cs typeface="+mn-cs"/>
              </a:rPr>
              <a:t>Slide Notes:</a:t>
            </a:r>
          </a:p>
          <a:p>
            <a:pPr lvl="0"/>
            <a:endParaRPr lang="en-US" sz="1200" kern="1200" dirty="0" smtClean="0">
              <a:solidFill>
                <a:schemeClr val="tx1"/>
              </a:solidFill>
              <a:latin typeface="+mn-lt"/>
              <a:ea typeface="+mn-ea"/>
              <a:cs typeface="+mn-cs"/>
            </a:endParaRPr>
          </a:p>
          <a:p>
            <a:pPr lvl="0"/>
            <a:r>
              <a:rPr lang="en-US" sz="1200" kern="1200" dirty="0" smtClean="0">
                <a:solidFill>
                  <a:schemeClr val="tx1"/>
                </a:solidFill>
                <a:latin typeface="+mn-lt"/>
                <a:ea typeface="+mn-ea"/>
                <a:cs typeface="+mn-cs"/>
              </a:rPr>
              <a:t>1. The little color coded bars show potential Interface mapping. Note the Components on the slide.</a:t>
            </a:r>
          </a:p>
          <a:p>
            <a:pPr lvl="0"/>
            <a:endParaRPr lang="en-US" sz="1200" kern="1200" dirty="0" smtClean="0">
              <a:solidFill>
                <a:schemeClr val="tx1"/>
              </a:solidFill>
              <a:latin typeface="+mn-lt"/>
              <a:ea typeface="+mn-ea"/>
              <a:cs typeface="+mn-cs"/>
            </a:endParaRPr>
          </a:p>
          <a:p>
            <a:pPr lvl="0"/>
            <a:r>
              <a:rPr lang="en-US" sz="1200" kern="1200" dirty="0" smtClean="0">
                <a:solidFill>
                  <a:schemeClr val="tx1"/>
                </a:solidFill>
                <a:latin typeface="+mn-lt"/>
                <a:ea typeface="+mn-ea"/>
                <a:cs typeface="+mn-cs"/>
              </a:rPr>
              <a:t>2. Continua devices are not likely to have oneM2M AEs and/or CSEs embedded because of sensor device resource limitations.</a:t>
            </a:r>
          </a:p>
          <a:p>
            <a:pPr lvl="0"/>
            <a:endParaRPr lang="en-US" sz="1200" kern="1200" dirty="0" smtClean="0">
              <a:solidFill>
                <a:schemeClr val="tx1"/>
              </a:solidFill>
              <a:latin typeface="+mn-lt"/>
              <a:ea typeface="+mn-ea"/>
              <a:cs typeface="+mn-cs"/>
            </a:endParaRPr>
          </a:p>
          <a:p>
            <a:pPr lvl="0"/>
            <a:r>
              <a:rPr lang="en-US" sz="1200" kern="1200" dirty="0" smtClean="0">
                <a:solidFill>
                  <a:schemeClr val="tx1"/>
                </a:solidFill>
                <a:latin typeface="+mn-lt"/>
                <a:ea typeface="+mn-ea"/>
                <a:cs typeface="+mn-cs"/>
              </a:rPr>
              <a:t>3.</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Initially, mapping is to the PAN/TAN/LAN IEEE 11073 Agent in the non-oneM2M devices, and the 11073 Manager as a non-oneM2M component in a </a:t>
            </a:r>
            <a:r>
              <a:rPr lang="en-US" sz="1200" kern="1200" dirty="0" err="1" smtClean="0">
                <a:solidFill>
                  <a:schemeClr val="tx1"/>
                </a:solidFill>
                <a:latin typeface="+mn-lt"/>
                <a:ea typeface="+mn-ea"/>
                <a:cs typeface="+mn-cs"/>
              </a:rPr>
              <a:t>MiddleNode</a:t>
            </a:r>
            <a:r>
              <a:rPr lang="en-US" sz="1200" kern="1200" dirty="0" smtClean="0">
                <a:solidFill>
                  <a:schemeClr val="tx1"/>
                </a:solidFill>
                <a:latin typeface="+mn-lt"/>
                <a:ea typeface="+mn-ea"/>
                <a:cs typeface="+mn-cs"/>
              </a:rPr>
              <a:t> or ASN. The Manager would “interwork” with the CSEs. Continua is not sure if a Continua App would be an oneM2M AE unless there is full Continua/oneM2M harmonization. </a:t>
            </a:r>
          </a:p>
          <a:p>
            <a:pPr lvl="0"/>
            <a:endParaRPr lang="en-US" sz="1200" kern="1200" dirty="0" smtClean="0">
              <a:solidFill>
                <a:schemeClr val="tx1"/>
              </a:solidFill>
              <a:latin typeface="+mn-lt"/>
              <a:ea typeface="+mn-ea"/>
              <a:cs typeface="+mn-cs"/>
            </a:endParaRPr>
          </a:p>
          <a:p>
            <a:pPr lvl="0"/>
            <a:r>
              <a:rPr lang="en-US" sz="1200" kern="1200" dirty="0" smtClean="0">
                <a:solidFill>
                  <a:schemeClr val="tx1"/>
                </a:solidFill>
                <a:latin typeface="+mn-lt"/>
                <a:ea typeface="+mn-ea"/>
                <a:cs typeface="+mn-cs"/>
              </a:rPr>
              <a:t>4. It may be more likely that a oneM2M AE would have to have some translation component to work with a Continua App or Device</a:t>
            </a:r>
            <a:r>
              <a:rPr lang="en-US" sz="1200" kern="1200" baseline="0" dirty="0" smtClean="0">
                <a:solidFill>
                  <a:schemeClr val="tx1"/>
                </a:solidFill>
                <a:latin typeface="+mn-lt"/>
                <a:ea typeface="+mn-ea"/>
                <a:cs typeface="+mn-cs"/>
              </a:rPr>
              <a:t> or v</a:t>
            </a:r>
            <a:r>
              <a:rPr lang="en-US" sz="1200" kern="1200" dirty="0" smtClean="0">
                <a:solidFill>
                  <a:schemeClr val="tx1"/>
                </a:solidFill>
                <a:latin typeface="+mn-lt"/>
                <a:ea typeface="+mn-ea"/>
                <a:cs typeface="+mn-cs"/>
              </a:rPr>
              <a:t>isa-versa</a:t>
            </a:r>
            <a:r>
              <a:rPr lang="en-US" sz="1200" kern="1200" baseline="0" dirty="0" smtClean="0">
                <a:solidFill>
                  <a:schemeClr val="tx1"/>
                </a:solidFill>
                <a:latin typeface="+mn-lt"/>
                <a:ea typeface="+mn-ea"/>
                <a:cs typeface="+mn-cs"/>
              </a:rPr>
              <a:t> (perhaps something to discuss).</a:t>
            </a:r>
          </a:p>
          <a:p>
            <a:pPr lvl="0"/>
            <a:endParaRPr lang="en-US" sz="1200" kern="1200" baseline="0" dirty="0" smtClean="0">
              <a:solidFill>
                <a:schemeClr val="tx1"/>
              </a:solidFill>
              <a:latin typeface="+mn-lt"/>
              <a:ea typeface="+mn-ea"/>
              <a:cs typeface="+mn-cs"/>
            </a:endParaRPr>
          </a:p>
          <a:p>
            <a:pPr lvl="0"/>
            <a:r>
              <a:rPr lang="en-US" sz="1200" kern="1200" baseline="0" dirty="0" smtClean="0">
                <a:solidFill>
                  <a:schemeClr val="tx1"/>
                </a:solidFill>
                <a:latin typeface="+mn-lt"/>
                <a:ea typeface="+mn-ea"/>
                <a:cs typeface="+mn-cs"/>
              </a:rPr>
              <a:t>5. The </a:t>
            </a:r>
            <a:r>
              <a:rPr lang="en-US" sz="1200" kern="1200" dirty="0" smtClean="0">
                <a:solidFill>
                  <a:schemeClr val="tx1"/>
                </a:solidFill>
                <a:latin typeface="+mn-lt"/>
                <a:ea typeface="+mn-ea"/>
                <a:cs typeface="+mn-cs"/>
              </a:rPr>
              <a:t>WAN IF is most likely between the oneM2M </a:t>
            </a:r>
            <a:r>
              <a:rPr lang="en-US" sz="1200" kern="1200" dirty="0" err="1" smtClean="0">
                <a:solidFill>
                  <a:schemeClr val="tx1"/>
                </a:solidFill>
                <a:latin typeface="+mn-lt"/>
                <a:ea typeface="+mn-ea"/>
                <a:cs typeface="+mn-cs"/>
              </a:rPr>
              <a:t>MiddleNode</a:t>
            </a:r>
            <a:r>
              <a:rPr lang="en-US" sz="1200" kern="1200" dirty="0" smtClean="0">
                <a:solidFill>
                  <a:schemeClr val="tx1"/>
                </a:solidFill>
                <a:latin typeface="+mn-lt"/>
                <a:ea typeface="+mn-ea"/>
                <a:cs typeface="+mn-cs"/>
              </a:rPr>
              <a:t> and </a:t>
            </a:r>
            <a:r>
              <a:rPr lang="en-US" sz="1200" kern="1200" dirty="0" err="1" smtClean="0">
                <a:solidFill>
                  <a:schemeClr val="tx1"/>
                </a:solidFill>
                <a:latin typeface="+mn-lt"/>
                <a:ea typeface="+mn-ea"/>
                <a:cs typeface="+mn-cs"/>
              </a:rPr>
              <a:t>INfrastructure</a:t>
            </a:r>
            <a:r>
              <a:rPr lang="en-US" sz="1200" kern="1200" dirty="0" smtClean="0">
                <a:solidFill>
                  <a:schemeClr val="tx1"/>
                </a:solidFill>
                <a:latin typeface="+mn-lt"/>
                <a:ea typeface="+mn-ea"/>
                <a:cs typeface="+mn-cs"/>
              </a:rPr>
              <a:t> Node; however, it is</a:t>
            </a:r>
            <a:r>
              <a:rPr lang="en-US" sz="1200" kern="1200" baseline="0" dirty="0" smtClean="0">
                <a:solidFill>
                  <a:schemeClr val="tx1"/>
                </a:solidFill>
                <a:latin typeface="+mn-lt"/>
                <a:ea typeface="+mn-ea"/>
                <a:cs typeface="+mn-cs"/>
              </a:rPr>
              <a:t> the relationship between the Continua components and the CSECSRs that may not be so clear (something more to discuss)</a:t>
            </a:r>
            <a:r>
              <a:rPr lang="en-US" sz="1200" kern="1200" dirty="0" smtClean="0">
                <a:solidFill>
                  <a:schemeClr val="tx1"/>
                </a:solidFill>
                <a:latin typeface="+mn-lt"/>
                <a:ea typeface="+mn-ea"/>
                <a:cs typeface="+mn-cs"/>
              </a:rPr>
              <a:t>. </a:t>
            </a:r>
          </a:p>
          <a:p>
            <a:pPr lvl="0"/>
            <a:endParaRPr lang="en-US" sz="1200" i="1" kern="1200" dirty="0" smtClean="0">
              <a:solidFill>
                <a:schemeClr val="tx1"/>
              </a:solidFill>
              <a:latin typeface="+mn-lt"/>
              <a:ea typeface="+mn-ea"/>
              <a:cs typeface="+mn-cs"/>
            </a:endParaRPr>
          </a:p>
          <a:p>
            <a:pPr lvl="0"/>
            <a:r>
              <a:rPr lang="en-US" sz="1200" i="0" kern="1200" dirty="0" smtClean="0">
                <a:solidFill>
                  <a:schemeClr val="tx1"/>
                </a:solidFill>
                <a:latin typeface="+mn-lt"/>
                <a:ea typeface="+mn-ea"/>
                <a:cs typeface="+mn-cs"/>
              </a:rPr>
              <a:t>6. The </a:t>
            </a:r>
            <a:r>
              <a:rPr lang="en-US" sz="1200" kern="1200" dirty="0" smtClean="0">
                <a:solidFill>
                  <a:schemeClr val="tx1"/>
                </a:solidFill>
                <a:latin typeface="+mn-lt"/>
                <a:ea typeface="+mn-ea"/>
                <a:cs typeface="+mn-cs"/>
              </a:rPr>
              <a:t>HRN was included to show where the WAN IF AHD description also mentions HRN interfaces as well as the WAN. More typically the HRN may be off the Infrastructure Node near the top of the Figure.</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18DEDBCE-F548-432D-B9CD-8EE0D81ABAAD}" type="slidenum">
              <a:rPr lang="en-US" smtClean="0"/>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1136CAD-4836-4A32-A69C-CB93C8257490}" type="slidenum">
              <a:rPr lang="en-US" smtClean="0"/>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GB" sz="1200" b="1" kern="1200" dirty="0" smtClean="0">
                <a:solidFill>
                  <a:schemeClr val="tx1"/>
                </a:solidFill>
                <a:latin typeface="+mn-lt"/>
                <a:ea typeface="+mn-ea"/>
                <a:cs typeface="+mn-cs"/>
              </a:rPr>
              <a:t>Authenticated Persistent Session Use Case </a:t>
            </a:r>
            <a:endParaRPr lang="en-US" sz="1200" b="1" kern="1200" dirty="0" smtClean="0">
              <a:solidFill>
                <a:schemeClr val="tx1"/>
              </a:solidFill>
              <a:latin typeface="+mn-lt"/>
              <a:ea typeface="+mn-ea"/>
              <a:cs typeface="+mn-cs"/>
            </a:endParaRPr>
          </a:p>
          <a:p>
            <a:r>
              <a:rPr lang="en-GB" sz="1200" kern="1200" dirty="0" smtClean="0">
                <a:solidFill>
                  <a:schemeClr val="tx1"/>
                </a:solidFill>
                <a:latin typeface="+mn-lt"/>
                <a:ea typeface="+mn-ea"/>
                <a:cs typeface="+mn-cs"/>
              </a:rPr>
              <a:t>Mary Sweet is a senior citizen who is suffering from a mild form of dementia and is a type B diabetic. She lives at home alone, and requires some remote assistance from her daughter Lydia. One of Lydia’s tasks is to download the readings from Mary’s </a:t>
            </a:r>
            <a:r>
              <a:rPr lang="en-GB" sz="1200" kern="1200" dirty="0" err="1" smtClean="0">
                <a:solidFill>
                  <a:schemeClr val="tx1"/>
                </a:solidFill>
                <a:latin typeface="+mn-lt"/>
                <a:ea typeface="+mn-ea"/>
                <a:cs typeface="+mn-cs"/>
              </a:rPr>
              <a:t>glucometer</a:t>
            </a:r>
            <a:r>
              <a:rPr lang="en-GB" sz="1200" kern="1200" dirty="0" smtClean="0">
                <a:solidFill>
                  <a:schemeClr val="tx1"/>
                </a:solidFill>
                <a:latin typeface="+mn-lt"/>
                <a:ea typeface="+mn-ea"/>
                <a:cs typeface="+mn-cs"/>
              </a:rPr>
              <a:t> on a regular basis as Mary often forgets to take her medication and seldom measures her blood sugar unless reminded. Mary and her daughter are using a Continua </a:t>
            </a:r>
            <a:r>
              <a:rPr lang="en-GB" sz="1200" kern="1200" dirty="0" err="1" smtClean="0">
                <a:solidFill>
                  <a:schemeClr val="tx1"/>
                </a:solidFill>
                <a:latin typeface="+mn-lt"/>
                <a:ea typeface="+mn-ea"/>
                <a:cs typeface="+mn-cs"/>
              </a:rPr>
              <a:t>glucometer</a:t>
            </a:r>
            <a:r>
              <a:rPr lang="en-GB" sz="1200" kern="1200" dirty="0" smtClean="0">
                <a:solidFill>
                  <a:schemeClr val="tx1"/>
                </a:solidFill>
                <a:latin typeface="+mn-lt"/>
                <a:ea typeface="+mn-ea"/>
                <a:cs typeface="+mn-cs"/>
              </a:rPr>
              <a:t> purchased at a local drug store in conjunction with an Advanced Medication Monitor, which dispenses the insulin doses for Mary, and an activity centre. Lydia uses a web service managed by Mary’s Accountable Care Organization (ACO) that is designed to allow Mary’s family and friends to assist in Mary’s care.  The ACO’s web service incorporates the Continua WAN including the Authenticated Persistent Session CDC.</a:t>
            </a:r>
            <a:endParaRPr lang="en-US" sz="1200" kern="1200" dirty="0" smtClean="0">
              <a:solidFill>
                <a:schemeClr val="tx1"/>
              </a:solidFill>
              <a:latin typeface="+mn-lt"/>
              <a:ea typeface="+mn-ea"/>
              <a:cs typeface="+mn-cs"/>
            </a:endParaRPr>
          </a:p>
          <a:p>
            <a:r>
              <a:rPr lang="en-GB" sz="1200" kern="1200" dirty="0" smtClean="0">
                <a:solidFill>
                  <a:schemeClr val="tx1"/>
                </a:solidFill>
                <a:latin typeface="+mn-lt"/>
                <a:ea typeface="+mn-ea"/>
                <a:cs typeface="+mn-cs"/>
              </a:rPr>
              <a:t>As Lydia is winding down her day she pulls out her smart phone and notices an alert indicating that the Advanced Medication Monitor has not dispensed any medication. Lydia knows her mother might be asleep at this point and doesn’t want to disturb her if she is. She uses a mobile application and reviews the data reported by the </a:t>
            </a:r>
            <a:r>
              <a:rPr lang="en-GB" sz="1200" kern="1200" dirty="0" err="1" smtClean="0">
                <a:solidFill>
                  <a:schemeClr val="tx1"/>
                </a:solidFill>
                <a:latin typeface="+mn-lt"/>
                <a:ea typeface="+mn-ea"/>
                <a:cs typeface="+mn-cs"/>
              </a:rPr>
              <a:t>glucometer</a:t>
            </a:r>
            <a:r>
              <a:rPr lang="en-GB" sz="1200" kern="1200" dirty="0" smtClean="0">
                <a:solidFill>
                  <a:schemeClr val="tx1"/>
                </a:solidFill>
                <a:latin typeface="+mn-lt"/>
                <a:ea typeface="+mn-ea"/>
                <a:cs typeface="+mn-cs"/>
              </a:rPr>
              <a:t>, but recognizes that it is out of date. At this point Lydia switches to a PC and logs into her ACO account using the ACO’s web service. The web service provides a remote care dashboard that enables access to the AHD application at Mary’s house.</a:t>
            </a:r>
            <a:endParaRPr lang="en-US" sz="1200" kern="1200" dirty="0" smtClean="0">
              <a:solidFill>
                <a:schemeClr val="tx1"/>
              </a:solidFill>
              <a:latin typeface="+mn-lt"/>
              <a:ea typeface="+mn-ea"/>
              <a:cs typeface="+mn-cs"/>
            </a:endParaRPr>
          </a:p>
          <a:p>
            <a:r>
              <a:rPr lang="en-GB" sz="1200" kern="1200" dirty="0" smtClean="0">
                <a:solidFill>
                  <a:schemeClr val="tx1"/>
                </a:solidFill>
                <a:latin typeface="+mn-lt"/>
                <a:ea typeface="+mn-ea"/>
                <a:cs typeface="+mn-cs"/>
              </a:rPr>
              <a:t>Through the dashboard Lydia is able to wake up the AHD application and get to the Continua devices used by Mary. She finds that the </a:t>
            </a:r>
            <a:r>
              <a:rPr lang="en-GB" sz="1200" kern="1200" dirty="0" err="1" smtClean="0">
                <a:solidFill>
                  <a:schemeClr val="tx1"/>
                </a:solidFill>
                <a:latin typeface="+mn-lt"/>
                <a:ea typeface="+mn-ea"/>
                <a:cs typeface="+mn-cs"/>
              </a:rPr>
              <a:t>glucometer</a:t>
            </a:r>
            <a:r>
              <a:rPr lang="en-GB" sz="1200" kern="1200" dirty="0" smtClean="0">
                <a:solidFill>
                  <a:schemeClr val="tx1"/>
                </a:solidFill>
                <a:latin typeface="+mn-lt"/>
                <a:ea typeface="+mn-ea"/>
                <a:cs typeface="+mn-cs"/>
              </a:rPr>
              <a:t> has some additional readings that were not uploaded and issues a message to the </a:t>
            </a:r>
            <a:r>
              <a:rPr lang="en-GB" sz="1200" kern="1200" dirty="0" err="1" smtClean="0">
                <a:solidFill>
                  <a:schemeClr val="tx1"/>
                </a:solidFill>
                <a:latin typeface="+mn-lt"/>
                <a:ea typeface="+mn-ea"/>
                <a:cs typeface="+mn-cs"/>
              </a:rPr>
              <a:t>glucometer</a:t>
            </a:r>
            <a:r>
              <a:rPr lang="en-GB" sz="1200" kern="1200" dirty="0" smtClean="0">
                <a:solidFill>
                  <a:schemeClr val="tx1"/>
                </a:solidFill>
                <a:latin typeface="+mn-lt"/>
                <a:ea typeface="+mn-ea"/>
                <a:cs typeface="+mn-cs"/>
              </a:rPr>
              <a:t> to upload the new observations and reviews them.</a:t>
            </a:r>
            <a:endParaRPr lang="en-US" sz="1200" kern="1200" dirty="0" smtClean="0">
              <a:solidFill>
                <a:schemeClr val="tx1"/>
              </a:solidFill>
              <a:latin typeface="+mn-lt"/>
              <a:ea typeface="+mn-ea"/>
              <a:cs typeface="+mn-cs"/>
            </a:endParaRPr>
          </a:p>
          <a:p>
            <a:r>
              <a:rPr lang="en-GB" sz="1200" kern="1200" dirty="0" smtClean="0">
                <a:solidFill>
                  <a:schemeClr val="tx1"/>
                </a:solidFill>
                <a:latin typeface="+mn-lt"/>
                <a:ea typeface="+mn-ea"/>
                <a:cs typeface="+mn-cs"/>
              </a:rPr>
              <a:t>Lydia issues a message to the activity </a:t>
            </a:r>
            <a:r>
              <a:rPr lang="en-GB" sz="1200" kern="1200" dirty="0" err="1" smtClean="0">
                <a:solidFill>
                  <a:schemeClr val="tx1"/>
                </a:solidFill>
                <a:latin typeface="+mn-lt"/>
                <a:ea typeface="+mn-ea"/>
                <a:cs typeface="+mn-cs"/>
              </a:rPr>
              <a:t>center</a:t>
            </a:r>
            <a:r>
              <a:rPr lang="en-GB" sz="1200" kern="1200" dirty="0" smtClean="0">
                <a:solidFill>
                  <a:schemeClr val="tx1"/>
                </a:solidFill>
                <a:latin typeface="+mn-lt"/>
                <a:ea typeface="+mn-ea"/>
                <a:cs typeface="+mn-cs"/>
              </a:rPr>
              <a:t> and notices that it reports the bed being empty. The activity </a:t>
            </a:r>
            <a:r>
              <a:rPr lang="en-GB" sz="1200" kern="1200" dirty="0" err="1" smtClean="0">
                <a:solidFill>
                  <a:schemeClr val="tx1"/>
                </a:solidFill>
                <a:latin typeface="+mn-lt"/>
                <a:ea typeface="+mn-ea"/>
                <a:cs typeface="+mn-cs"/>
              </a:rPr>
              <a:t>center</a:t>
            </a:r>
            <a:r>
              <a:rPr lang="en-GB" sz="1200" kern="1200" dirty="0" smtClean="0">
                <a:solidFill>
                  <a:schemeClr val="tx1"/>
                </a:solidFill>
                <a:latin typeface="+mn-lt"/>
                <a:ea typeface="+mn-ea"/>
                <a:cs typeface="+mn-cs"/>
              </a:rPr>
              <a:t> also reports that a session can be established to the primary video display in the living room, which means that it is turned on.</a:t>
            </a:r>
            <a:endParaRPr lang="en-US" sz="1200" kern="1200" dirty="0" smtClean="0">
              <a:solidFill>
                <a:schemeClr val="tx1"/>
              </a:solidFill>
              <a:latin typeface="+mn-lt"/>
              <a:ea typeface="+mn-ea"/>
              <a:cs typeface="+mn-cs"/>
            </a:endParaRPr>
          </a:p>
          <a:p>
            <a:r>
              <a:rPr lang="en-GB" sz="1200" kern="1200" dirty="0" smtClean="0">
                <a:solidFill>
                  <a:schemeClr val="tx1"/>
                </a:solidFill>
                <a:latin typeface="+mn-lt"/>
                <a:ea typeface="+mn-ea"/>
                <a:cs typeface="+mn-cs"/>
              </a:rPr>
              <a:t>Lydia attempts to open a video session through the activity </a:t>
            </a:r>
            <a:r>
              <a:rPr lang="en-GB" sz="1200" kern="1200" dirty="0" err="1" smtClean="0">
                <a:solidFill>
                  <a:schemeClr val="tx1"/>
                </a:solidFill>
                <a:latin typeface="+mn-lt"/>
                <a:ea typeface="+mn-ea"/>
                <a:cs typeface="+mn-cs"/>
              </a:rPr>
              <a:t>center</a:t>
            </a:r>
            <a:r>
              <a:rPr lang="en-GB" sz="1200" kern="1200" dirty="0" smtClean="0">
                <a:solidFill>
                  <a:schemeClr val="tx1"/>
                </a:solidFill>
                <a:latin typeface="+mn-lt"/>
                <a:ea typeface="+mn-ea"/>
                <a:cs typeface="+mn-cs"/>
              </a:rPr>
              <a:t>. Her mom, who is still up, answers. Lydia helps her mom figure out what needs to do to be done to catch up on the medication. After some additional conversation Lydia says bye and closes the session. Just a few moments after closing the conversation Lydia gets a comforting indication on her smart phone that the medication monitor has dispensed a dose of medication.</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1136CAD-4836-4A32-A69C-CB93C8257490}" type="slidenum">
              <a:rPr lang="en-US" smtClean="0"/>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Functional Architecture</a:t>
            </a:r>
            <a:endParaRPr lang="en-US" dirty="0"/>
          </a:p>
        </p:txBody>
      </p:sp>
      <p:sp>
        <p:nvSpPr>
          <p:cNvPr id="4" name="Slide Number Placeholder 3"/>
          <p:cNvSpPr>
            <a:spLocks noGrp="1"/>
          </p:cNvSpPr>
          <p:nvPr>
            <p:ph type="sldNum" sz="quarter" idx="10"/>
          </p:nvPr>
        </p:nvSpPr>
        <p:spPr/>
        <p:txBody>
          <a:bodyPr/>
          <a:lstStyle/>
          <a:p>
            <a:fld id="{18DEDBCE-F548-432D-B9CD-8EE0D81ABAAD}" type="slidenum">
              <a:rPr lang="en-US" smtClean="0"/>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The Capability Exchange is a new device class whose purpose is to reduce the amount of information that must be pre-configured on a device in order to obtain plug and play interoperability. Specifically, Capability Exchange enables an Application Hosting Devices (AHDs) to know what types of messages it can send to the WAN server, by identifying its CCDCs. Likewise, Capability Exchange provides a mechanism for the AHD to inform the server of its capabilities, to enable the WAN device to tailor its communication with the AHD. Capability Exchange creates a standard way for CCDC and related information to be exchanged. For this reason, Capability Exchange is mandatory for all WAN devices, with the exception of </a:t>
            </a:r>
            <a:r>
              <a:rPr lang="en-US" sz="1200" kern="1200" dirty="0" smtClean="0">
                <a:solidFill>
                  <a:schemeClr val="tx1"/>
                </a:solidFill>
                <a:latin typeface="+mn-lt"/>
                <a:ea typeface="+mn-ea"/>
                <a:cs typeface="+mn-cs"/>
              </a:rPr>
              <a:t>WAN devices that only support WAN Observation upload using the earlier SOAP interface.</a:t>
            </a:r>
          </a:p>
          <a:p>
            <a:endParaRPr lang="en-US" dirty="0" smtClean="0"/>
          </a:p>
        </p:txBody>
      </p:sp>
      <p:sp>
        <p:nvSpPr>
          <p:cNvPr id="4" name="Slide Number Placeholder 3"/>
          <p:cNvSpPr>
            <a:spLocks noGrp="1"/>
          </p:cNvSpPr>
          <p:nvPr>
            <p:ph type="sldNum" sz="quarter" idx="10"/>
          </p:nvPr>
        </p:nvSpPr>
        <p:spPr/>
        <p:txBody>
          <a:bodyPr/>
          <a:lstStyle/>
          <a:p>
            <a:fld id="{F1136CAD-4836-4A32-A69C-CB93C8257490}" type="slidenum">
              <a:rPr lang="en-US" smtClean="0"/>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1136CAD-4836-4A32-A69C-CB93C8257490}" type="slidenum">
              <a:rPr lang="en-US" smtClean="0"/>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7" descr="Continua_PPT_Title_Master_1210.ai"/>
          <p:cNvPicPr>
            <a:picLocks noChangeAspect="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 name="TextBox 4"/>
          <p:cNvSpPr txBox="1">
            <a:spLocks noChangeArrowheads="1"/>
          </p:cNvSpPr>
          <p:nvPr userDrawn="1"/>
        </p:nvSpPr>
        <p:spPr bwMode="auto">
          <a:xfrm>
            <a:off x="76200" y="6565900"/>
            <a:ext cx="7664450" cy="244475"/>
          </a:xfrm>
          <a:prstGeom prst="rect">
            <a:avLst/>
          </a:prstGeom>
          <a:noFill/>
          <a:ln>
            <a:noFill/>
          </a:ln>
          <a:extLst>
            <a:ext uri="{909E8E84-426E-40dd-AFC4-6F175D3DCCD1}"/>
            <a:ext uri="{91240B29-F687-4f45-9708-019B960494DF}"/>
          </a:extLst>
        </p:spPr>
        <p:txBody>
          <a:bodyPr>
            <a:spAutoFit/>
          </a:bodyPr>
          <a:lstStyle/>
          <a:p>
            <a:pPr eaLnBrk="0" fontAlgn="base" hangingPunct="0">
              <a:spcBef>
                <a:spcPct val="0"/>
              </a:spcBef>
              <a:spcAft>
                <a:spcPct val="0"/>
              </a:spcAft>
              <a:defRPr/>
            </a:pPr>
            <a:r>
              <a:rPr lang="en-US" sz="1000" dirty="0">
                <a:solidFill>
                  <a:srgbClr val="7F7F7F"/>
                </a:solidFill>
              </a:rPr>
              <a:t>Copyright© 2011 Continua Health Alliance ® All Rights Reserved</a:t>
            </a:r>
          </a:p>
        </p:txBody>
      </p:sp>
      <p:sp>
        <p:nvSpPr>
          <p:cNvPr id="4098" name="Rectangle 2"/>
          <p:cNvSpPr>
            <a:spLocks noGrp="1" noChangeArrowheads="1"/>
          </p:cNvSpPr>
          <p:nvPr>
            <p:ph type="ctrTitle"/>
          </p:nvPr>
        </p:nvSpPr>
        <p:spPr>
          <a:xfrm>
            <a:off x="381000" y="3505200"/>
            <a:ext cx="7467600" cy="914400"/>
          </a:xfrm>
        </p:spPr>
        <p:txBody>
          <a:bodyPr/>
          <a:lstStyle>
            <a:lvl1pPr>
              <a:defRPr>
                <a:solidFill>
                  <a:srgbClr val="AFBD22"/>
                </a:solidFill>
              </a:defRPr>
            </a:lvl1pPr>
          </a:lstStyle>
          <a:p>
            <a:r>
              <a:rPr lang="en-US" dirty="0"/>
              <a:t>Click to edit Master title</a:t>
            </a:r>
          </a:p>
        </p:txBody>
      </p:sp>
      <p:sp>
        <p:nvSpPr>
          <p:cNvPr id="4099" name="Rectangle 3"/>
          <p:cNvSpPr>
            <a:spLocks noGrp="1" noChangeArrowheads="1"/>
          </p:cNvSpPr>
          <p:nvPr>
            <p:ph type="subTitle" idx="1"/>
          </p:nvPr>
        </p:nvSpPr>
        <p:spPr>
          <a:xfrm>
            <a:off x="381000" y="4419600"/>
            <a:ext cx="4876800" cy="1295400"/>
          </a:xfrm>
        </p:spPr>
        <p:txBody>
          <a:bodyPr/>
          <a:lstStyle>
            <a:lvl1pPr marL="0" indent="0">
              <a:buFontTx/>
              <a:buNone/>
              <a:defRPr sz="2400" b="0" i="0">
                <a:solidFill>
                  <a:schemeClr val="bg1"/>
                </a:solidFill>
                <a:latin typeface="+mj-lt"/>
              </a:defRPr>
            </a:lvl1pPr>
          </a:lstStyle>
          <a:p>
            <a:r>
              <a:rPr lang="en-US" dirty="0"/>
              <a:t>Click to edit </a:t>
            </a:r>
            <a:r>
              <a:rPr lang="en-US" dirty="0" smtClean="0"/>
              <a:t>Master</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5"/>
          <p:cNvSpPr>
            <a:spLocks noGrp="1"/>
          </p:cNvSpPr>
          <p:nvPr>
            <p:ph type="dt" sz="half" idx="10"/>
          </p:nvPr>
        </p:nvSpPr>
        <p:spPr/>
        <p:txBody>
          <a:bodyPr/>
          <a:lstStyle>
            <a:lvl1pPr>
              <a:defRPr/>
            </a:lvl1pPr>
          </a:lstStyle>
          <a:p>
            <a:pPr>
              <a:defRPr/>
            </a:pPr>
            <a:endParaRPr lang="en-US" dirty="0"/>
          </a:p>
        </p:txBody>
      </p:sp>
      <p:sp>
        <p:nvSpPr>
          <p:cNvPr id="5" name="Footer Placeholder 6"/>
          <p:cNvSpPr>
            <a:spLocks noGrp="1"/>
          </p:cNvSpPr>
          <p:nvPr>
            <p:ph type="ftr" sz="quarter" idx="11"/>
          </p:nvPr>
        </p:nvSpPr>
        <p:spPr/>
        <p:txBody>
          <a:bodyPr/>
          <a:lstStyle>
            <a:lvl1pPr>
              <a:defRPr/>
            </a:lvl1pPr>
          </a:lstStyle>
          <a:p>
            <a:pPr>
              <a:defRPr/>
            </a:pP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4" name="Picture 7" descr="Continua_PPT_Section_Divider_12010.ai"/>
          <p:cNvPicPr>
            <a:picLocks noChangeAspect="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Title 1"/>
          <p:cNvSpPr>
            <a:spLocks noGrp="1"/>
          </p:cNvSpPr>
          <p:nvPr>
            <p:ph type="title"/>
          </p:nvPr>
        </p:nvSpPr>
        <p:spPr>
          <a:xfrm>
            <a:off x="722313" y="4267200"/>
            <a:ext cx="5983287" cy="1362075"/>
          </a:xfrm>
        </p:spPr>
        <p:txBody>
          <a:bodyPr anchor="t"/>
          <a:lstStyle>
            <a:lvl1pPr algn="l">
              <a:defRPr sz="3600" b="0" cap="none">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3657600"/>
            <a:ext cx="7050087" cy="609600"/>
          </a:xfrm>
        </p:spPr>
        <p:txBody>
          <a:bodyPr anchor="b"/>
          <a:lstStyle>
            <a:lvl1pPr marL="0" indent="0">
              <a:buNone/>
              <a:defRPr sz="2000">
                <a:solidFill>
                  <a:schemeClr val="bg1"/>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600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343400" y="1600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5"/>
          <p:cNvSpPr>
            <a:spLocks noGrp="1"/>
          </p:cNvSpPr>
          <p:nvPr>
            <p:ph type="dt" sz="half" idx="10"/>
          </p:nvPr>
        </p:nvSpPr>
        <p:spPr/>
        <p:txBody>
          <a:bodyPr/>
          <a:lstStyle>
            <a:lvl1pPr>
              <a:defRPr/>
            </a:lvl1pPr>
          </a:lstStyle>
          <a:p>
            <a:pPr>
              <a:defRPr/>
            </a:pPr>
            <a:endParaRPr lang="en-US" dirty="0"/>
          </a:p>
        </p:txBody>
      </p:sp>
      <p:sp>
        <p:nvSpPr>
          <p:cNvPr id="6" name="Footer Placeholder 6"/>
          <p:cNvSpPr>
            <a:spLocks noGrp="1"/>
          </p:cNvSpPr>
          <p:nvPr>
            <p:ph type="ftr" sz="quarter" idx="11"/>
          </p:nvPr>
        </p:nvSpPr>
        <p:spPr/>
        <p:txBody>
          <a:bodyPr/>
          <a:lstStyle>
            <a:lvl1pPr>
              <a:defRPr/>
            </a:lvl1pPr>
          </a:lstStyle>
          <a:p>
            <a:pPr>
              <a:defRPr/>
            </a:pP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eaLnBrk="1" hangingPunct="1">
              <a:defRPr/>
            </a:lvl1pPr>
          </a:lstStyle>
          <a:p>
            <a:pPr>
              <a:defRPr/>
            </a:pPr>
            <a:fld id="{69912B33-C3B9-4C99-8A2F-C686E6DABF1F}" type="datetime1">
              <a:rPr lang="en-US"/>
              <a:pPr>
                <a:defRPr/>
              </a:pPr>
              <a:t>2/19/2014</a:t>
            </a:fld>
            <a:endParaRPr lang="en-US" dirty="0"/>
          </a:p>
          <a:p>
            <a:pPr>
              <a:defRPr/>
            </a:pPr>
            <a:endParaRPr lang="en-US" dirty="0"/>
          </a:p>
        </p:txBody>
      </p:sp>
      <p:sp>
        <p:nvSpPr>
          <p:cNvPr id="3" name="Rectangle 5"/>
          <p:cNvSpPr>
            <a:spLocks noGrp="1" noChangeArrowheads="1"/>
          </p:cNvSpPr>
          <p:nvPr>
            <p:ph type="ftr" sz="quarter" idx="11"/>
          </p:nvPr>
        </p:nvSpPr>
        <p:spPr/>
        <p:txBody>
          <a:bodyPr/>
          <a:lstStyle>
            <a:lvl1pPr algn="l" eaLnBrk="1" hangingPunct="1">
              <a:defRPr/>
            </a:lvl1pPr>
          </a:lstStyle>
          <a:p>
            <a:pPr>
              <a:defRPr/>
            </a:pPr>
            <a:r>
              <a:rPr lang="en-US" dirty="0"/>
              <a:t>2009 Continua Health Alliance </a:t>
            </a:r>
          </a:p>
        </p:txBody>
      </p:sp>
      <p:sp>
        <p:nvSpPr>
          <p:cNvPr id="4" name="Rectangle 6"/>
          <p:cNvSpPr>
            <a:spLocks noGrp="1" noChangeArrowheads="1"/>
          </p:cNvSpPr>
          <p:nvPr>
            <p:ph type="sldNum" sz="quarter" idx="12"/>
          </p:nvPr>
        </p:nvSpPr>
        <p:spPr>
          <a:xfrm>
            <a:off x="7467600" y="6553200"/>
            <a:ext cx="1447800" cy="304800"/>
          </a:xfrm>
          <a:prstGeom prst="rect">
            <a:avLst/>
          </a:prstGeom>
        </p:spPr>
        <p:txBody>
          <a:bodyPr/>
          <a:lstStyle>
            <a:lvl1pPr eaLnBrk="1" hangingPunct="1">
              <a:defRPr>
                <a:latin typeface="Arial" pitchFamily="34" charset="0"/>
                <a:cs typeface="+mn-cs"/>
              </a:defRPr>
            </a:lvl1pPr>
          </a:lstStyle>
          <a:p>
            <a:pPr fontAlgn="base">
              <a:spcBef>
                <a:spcPct val="0"/>
              </a:spcBef>
              <a:spcAft>
                <a:spcPct val="0"/>
              </a:spcAft>
              <a:defRPr/>
            </a:pPr>
            <a:fld id="{7E7AD259-9709-4CCF-A3C5-C5471923206E}" type="slidenum">
              <a:rPr lang="en-US" sz="2400">
                <a:solidFill>
                  <a:srgbClr val="000000"/>
                </a:solidFill>
              </a:rPr>
              <a:pPr fontAlgn="base">
                <a:spcBef>
                  <a:spcPct val="0"/>
                </a:spcBef>
                <a:spcAft>
                  <a:spcPct val="0"/>
                </a:spcAft>
                <a:defRPr/>
              </a:pPr>
              <a:t>‹#›</a:t>
            </a:fld>
            <a:endParaRPr lang="en-US" sz="2400" dirty="0">
              <a:solidFill>
                <a:srgbClr val="000000"/>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p:txBody>
          <a:bodyPr/>
          <a:lstStyle>
            <a:lvl1pPr fontAlgn="auto">
              <a:spcBef>
                <a:spcPts val="0"/>
              </a:spcBef>
              <a:spcAft>
                <a:spcPts val="0"/>
              </a:spcAft>
              <a:defRPr/>
            </a:lvl1pPr>
          </a:lstStyle>
          <a:p>
            <a:pPr>
              <a:defRPr/>
            </a:pPr>
            <a:fld id="{B0A8A2CA-B27C-4B0C-95AC-D24FE917E9A4}" type="datetime1">
              <a:rPr lang="en-US"/>
              <a:pPr>
                <a:defRPr/>
              </a:pPr>
              <a:t>2/19/2014</a:t>
            </a:fld>
            <a:endParaRPr lang="en-US"/>
          </a:p>
        </p:txBody>
      </p:sp>
      <p:sp>
        <p:nvSpPr>
          <p:cNvPr id="4"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n-US"/>
          </a:p>
        </p:txBody>
      </p:sp>
      <p:sp>
        <p:nvSpPr>
          <p:cNvPr id="5" name="Rectangle 6"/>
          <p:cNvSpPr>
            <a:spLocks noGrp="1" noChangeArrowheads="1"/>
          </p:cNvSpPr>
          <p:nvPr>
            <p:ph type="sldNum" sz="quarter" idx="12"/>
          </p:nvPr>
        </p:nvSpPr>
        <p:spPr>
          <a:xfrm>
            <a:off x="7467600" y="6553200"/>
            <a:ext cx="1447800" cy="304800"/>
          </a:xfrm>
          <a:prstGeom prst="rect">
            <a:avLst/>
          </a:prstGeom>
        </p:spPr>
        <p:txBody>
          <a:bodyPr/>
          <a:lstStyle>
            <a:lvl1pPr fontAlgn="auto">
              <a:spcBef>
                <a:spcPts val="0"/>
              </a:spcBef>
              <a:spcAft>
                <a:spcPts val="0"/>
              </a:spcAft>
              <a:defRPr/>
            </a:lvl1pPr>
          </a:lstStyle>
          <a:p>
            <a:pPr>
              <a:defRPr/>
            </a:pPr>
            <a:fld id="{2AB1706D-5DB1-4443-AADD-70B8DD9730F5}" type="slidenum">
              <a:rPr lang="en-US" sz="2400">
                <a:solidFill>
                  <a:srgbClr val="000000"/>
                </a:solidFill>
                <a:cs typeface="Arial" charset="0"/>
              </a:rPr>
              <a:pPr>
                <a:defRPr/>
              </a:pPr>
              <a:t>‹#›</a:t>
            </a:fld>
            <a:endParaRPr lang="en-US" sz="2400" dirty="0">
              <a:solidFill>
                <a:srgbClr val="000000"/>
              </a:solidFill>
              <a:cs typeface="Arial"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122" name="Picture 1" descr="Continua_PPT_Slide_Master_1210.ai"/>
          <p:cNvPicPr>
            <a:picLocks noChangeAspect="1"/>
          </p:cNvPicPr>
          <p:nvPr userDrawn="1"/>
        </p:nvPicPr>
        <p:blipFill>
          <a:blip r:embed="rId8" cstate="print"/>
          <a:srcRect/>
          <a:stretch>
            <a:fillRect/>
          </a:stretch>
        </p:blipFill>
        <p:spPr bwMode="auto">
          <a:xfrm>
            <a:off x="0" y="0"/>
            <a:ext cx="9144000" cy="6858000"/>
          </a:xfrm>
          <a:prstGeom prst="rect">
            <a:avLst/>
          </a:prstGeom>
          <a:noFill/>
          <a:ln w="9525">
            <a:noFill/>
            <a:miter lim="800000"/>
            <a:headEnd/>
            <a:tailEnd/>
          </a:ln>
        </p:spPr>
      </p:pic>
      <p:sp>
        <p:nvSpPr>
          <p:cNvPr id="5123" name="Rectangle 2"/>
          <p:cNvSpPr>
            <a:spLocks noGrp="1" noChangeArrowheads="1"/>
          </p:cNvSpPr>
          <p:nvPr>
            <p:ph type="title"/>
          </p:nvPr>
        </p:nvSpPr>
        <p:spPr bwMode="auto">
          <a:xfrm>
            <a:off x="349250" y="381000"/>
            <a:ext cx="7550150" cy="914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5124" name="Rectangle 3"/>
          <p:cNvSpPr>
            <a:spLocks noGrp="1" noChangeArrowheads="1"/>
          </p:cNvSpPr>
          <p:nvPr>
            <p:ph type="body" idx="1"/>
          </p:nvPr>
        </p:nvSpPr>
        <p:spPr bwMode="auto">
          <a:xfrm>
            <a:off x="349250" y="1600200"/>
            <a:ext cx="7550150" cy="4216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 name="Date Placeholder 5"/>
          <p:cNvSpPr>
            <a:spLocks noGrp="1"/>
          </p:cNvSpPr>
          <p:nvPr>
            <p:ph type="dt" sz="half" idx="2"/>
          </p:nvPr>
        </p:nvSpPr>
        <p:spPr>
          <a:xfrm>
            <a:off x="457200" y="6356350"/>
            <a:ext cx="838200" cy="365125"/>
          </a:xfrm>
          <a:prstGeom prst="rect">
            <a:avLst/>
          </a:prstGeom>
        </p:spPr>
        <p:txBody>
          <a:bodyPr vert="horz" lIns="91440" tIns="45720" rIns="91440" bIns="45720" rtlCol="0" anchor="ctr"/>
          <a:lstStyle>
            <a:lvl1pPr algn="l" eaLnBrk="0" hangingPunct="0">
              <a:defRPr sz="1200">
                <a:solidFill>
                  <a:srgbClr val="98AB22"/>
                </a:solidFill>
                <a:latin typeface="Arial" charset="0"/>
                <a:ea typeface="ＭＳ Ｐゴシック" charset="-128"/>
                <a:cs typeface="ＭＳ Ｐゴシック" charset="-128"/>
              </a:defRPr>
            </a:lvl1pPr>
          </a:lstStyle>
          <a:p>
            <a:pPr fontAlgn="base">
              <a:spcBef>
                <a:spcPct val="0"/>
              </a:spcBef>
              <a:spcAft>
                <a:spcPct val="0"/>
              </a:spcAft>
              <a:defRPr/>
            </a:pPr>
            <a:endParaRPr lang="en-US" dirty="0"/>
          </a:p>
        </p:txBody>
      </p:sp>
      <p:sp>
        <p:nvSpPr>
          <p:cNvPr id="7" name="Footer Placeholder 6"/>
          <p:cNvSpPr>
            <a:spLocks noGrp="1"/>
          </p:cNvSpPr>
          <p:nvPr>
            <p:ph type="ftr" sz="quarter" idx="3"/>
          </p:nvPr>
        </p:nvSpPr>
        <p:spPr>
          <a:xfrm>
            <a:off x="1600200" y="6356350"/>
            <a:ext cx="5486400" cy="365125"/>
          </a:xfrm>
          <a:prstGeom prst="rect">
            <a:avLst/>
          </a:prstGeom>
        </p:spPr>
        <p:txBody>
          <a:bodyPr vert="horz" lIns="91440" tIns="45720" rIns="91440" bIns="45720" rtlCol="0" anchor="ctr"/>
          <a:lstStyle>
            <a:lvl1pPr algn="l" eaLnBrk="0" hangingPunct="0">
              <a:defRPr sz="1200">
                <a:solidFill>
                  <a:srgbClr val="98AB22"/>
                </a:solidFill>
                <a:latin typeface="Arial" charset="0"/>
                <a:ea typeface="ＭＳ Ｐゴシック" charset="-128"/>
                <a:cs typeface="ＭＳ Ｐゴシック" charset="-128"/>
              </a:defRPr>
            </a:lvl1pPr>
          </a:lstStyle>
          <a:p>
            <a:pPr fontAlgn="base">
              <a:spcBef>
                <a:spcPct val="0"/>
              </a:spcBef>
              <a:spcAft>
                <a:spcPct val="0"/>
              </a:spcAft>
              <a:defRPr/>
            </a:pPr>
            <a:endParaRPr lang="en-US" dirty="0"/>
          </a:p>
        </p:txBody>
      </p:sp>
      <p:sp>
        <p:nvSpPr>
          <p:cNvPr id="1031" name="TextBox 7"/>
          <p:cNvSpPr txBox="1">
            <a:spLocks noChangeArrowheads="1"/>
          </p:cNvSpPr>
          <p:nvPr userDrawn="1"/>
        </p:nvSpPr>
        <p:spPr bwMode="auto">
          <a:xfrm>
            <a:off x="1295400" y="6400800"/>
            <a:ext cx="304800" cy="244475"/>
          </a:xfrm>
          <a:prstGeom prst="rect">
            <a:avLst/>
          </a:prstGeom>
          <a:noFill/>
          <a:ln>
            <a:noFill/>
          </a:ln>
          <a:extLst>
            <a:ext uri="{909E8E84-426E-40dd-AFC4-6F175D3DCCD1}"/>
            <a:ext uri="{91240B29-F687-4f45-9708-019B960494DF}"/>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0" fontAlgn="base" hangingPunct="0">
              <a:spcBef>
                <a:spcPct val="0"/>
              </a:spcBef>
              <a:spcAft>
                <a:spcPct val="0"/>
              </a:spcAft>
              <a:defRPr/>
            </a:pPr>
            <a:r>
              <a:rPr lang="en-US" sz="1000" dirty="0" smtClean="0">
                <a:solidFill>
                  <a:srgbClr val="98AB22"/>
                </a:solidFill>
              </a:rPr>
              <a:t>|</a:t>
            </a:r>
          </a:p>
        </p:txBody>
      </p:sp>
      <p:cxnSp>
        <p:nvCxnSpPr>
          <p:cNvPr id="1032" name="Straight Connector 7"/>
          <p:cNvCxnSpPr>
            <a:cxnSpLocks noChangeShapeType="1"/>
          </p:cNvCxnSpPr>
          <p:nvPr userDrawn="1"/>
        </p:nvCxnSpPr>
        <p:spPr bwMode="auto">
          <a:xfrm>
            <a:off x="425450" y="1295400"/>
            <a:ext cx="7473950" cy="0"/>
          </a:xfrm>
          <a:prstGeom prst="line">
            <a:avLst/>
          </a:prstGeom>
          <a:ln w="19050" cmpd="sng">
            <a:solidFill>
              <a:srgbClr val="98AB22"/>
            </a:solidFill>
            <a:headEnd/>
            <a:tailEnd/>
          </a:ln>
        </p:spPr>
        <p:style>
          <a:lnRef idx="1">
            <a:schemeClr val="dk1"/>
          </a:lnRef>
          <a:fillRef idx="0">
            <a:schemeClr val="dk1"/>
          </a:fillRef>
          <a:effectRef idx="0">
            <a:schemeClr val="dk1"/>
          </a:effectRef>
          <a:fontRef idx="minor">
            <a:schemeClr val="tx1"/>
          </a:fontRef>
        </p:style>
      </p:cxn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timing>
    <p:tnLst>
      <p:par>
        <p:cTn id="1" dur="indefinite" restart="never" nodeType="tmRoot"/>
      </p:par>
    </p:tnLst>
  </p:timing>
  <p:hf sldNum="0" hdr="0"/>
  <p:txStyles>
    <p:titleStyle>
      <a:lvl1pPr algn="l" rtl="0" eaLnBrk="0" fontAlgn="base" hangingPunct="0">
        <a:spcBef>
          <a:spcPct val="0"/>
        </a:spcBef>
        <a:spcAft>
          <a:spcPct val="0"/>
        </a:spcAft>
        <a:defRPr sz="4400">
          <a:solidFill>
            <a:srgbClr val="333333"/>
          </a:solidFill>
          <a:latin typeface="+mj-lt"/>
          <a:ea typeface="MS PGothic" pitchFamily="34" charset="-128"/>
          <a:cs typeface="+mj-cs"/>
        </a:defRPr>
      </a:lvl1pPr>
      <a:lvl2pPr algn="l" rtl="0" eaLnBrk="0" fontAlgn="base" hangingPunct="0">
        <a:spcBef>
          <a:spcPct val="0"/>
        </a:spcBef>
        <a:spcAft>
          <a:spcPct val="0"/>
        </a:spcAft>
        <a:defRPr sz="4400">
          <a:solidFill>
            <a:srgbClr val="333333"/>
          </a:solidFill>
          <a:latin typeface="Arial Bold" pitchFamily="-32" charset="0"/>
          <a:ea typeface="MS PGothic" pitchFamily="34" charset="-128"/>
          <a:cs typeface="ＭＳ Ｐゴシック" charset="-128"/>
        </a:defRPr>
      </a:lvl2pPr>
      <a:lvl3pPr algn="l" rtl="0" eaLnBrk="0" fontAlgn="base" hangingPunct="0">
        <a:spcBef>
          <a:spcPct val="0"/>
        </a:spcBef>
        <a:spcAft>
          <a:spcPct val="0"/>
        </a:spcAft>
        <a:defRPr sz="4400">
          <a:solidFill>
            <a:srgbClr val="333333"/>
          </a:solidFill>
          <a:latin typeface="Arial Bold" pitchFamily="-32" charset="0"/>
          <a:ea typeface="MS PGothic" pitchFamily="34" charset="-128"/>
          <a:cs typeface="ＭＳ Ｐゴシック" charset="-128"/>
        </a:defRPr>
      </a:lvl3pPr>
      <a:lvl4pPr algn="l" rtl="0" eaLnBrk="0" fontAlgn="base" hangingPunct="0">
        <a:spcBef>
          <a:spcPct val="0"/>
        </a:spcBef>
        <a:spcAft>
          <a:spcPct val="0"/>
        </a:spcAft>
        <a:defRPr sz="4400">
          <a:solidFill>
            <a:srgbClr val="333333"/>
          </a:solidFill>
          <a:latin typeface="Arial Bold" pitchFamily="-32" charset="0"/>
          <a:ea typeface="MS PGothic" pitchFamily="34" charset="-128"/>
          <a:cs typeface="ＭＳ Ｐゴシック" charset="-128"/>
        </a:defRPr>
      </a:lvl4pPr>
      <a:lvl5pPr algn="l" rtl="0" eaLnBrk="0" fontAlgn="base" hangingPunct="0">
        <a:spcBef>
          <a:spcPct val="0"/>
        </a:spcBef>
        <a:spcAft>
          <a:spcPct val="0"/>
        </a:spcAft>
        <a:defRPr sz="4400">
          <a:solidFill>
            <a:srgbClr val="333333"/>
          </a:solidFill>
          <a:latin typeface="Arial Bold" pitchFamily="-32" charset="0"/>
          <a:ea typeface="MS PGothic" pitchFamily="34" charset="-128"/>
          <a:cs typeface="ＭＳ Ｐゴシック" charset="-128"/>
        </a:defRPr>
      </a:lvl5pPr>
      <a:lvl6pPr marL="457200" algn="l" rtl="0" fontAlgn="base">
        <a:spcBef>
          <a:spcPct val="0"/>
        </a:spcBef>
        <a:spcAft>
          <a:spcPct val="0"/>
        </a:spcAft>
        <a:defRPr sz="4400">
          <a:solidFill>
            <a:srgbClr val="333333"/>
          </a:solidFill>
          <a:latin typeface="Arial Bold" pitchFamily="-32" charset="0"/>
          <a:ea typeface="ＭＳ Ｐゴシック" charset="-128"/>
          <a:cs typeface="ＭＳ Ｐゴシック" charset="-128"/>
        </a:defRPr>
      </a:lvl6pPr>
      <a:lvl7pPr marL="914400" algn="l" rtl="0" fontAlgn="base">
        <a:spcBef>
          <a:spcPct val="0"/>
        </a:spcBef>
        <a:spcAft>
          <a:spcPct val="0"/>
        </a:spcAft>
        <a:defRPr sz="4400">
          <a:solidFill>
            <a:srgbClr val="333333"/>
          </a:solidFill>
          <a:latin typeface="Arial Bold" pitchFamily="-32" charset="0"/>
          <a:ea typeface="ＭＳ Ｐゴシック" charset="-128"/>
          <a:cs typeface="ＭＳ Ｐゴシック" charset="-128"/>
        </a:defRPr>
      </a:lvl7pPr>
      <a:lvl8pPr marL="1371600" algn="l" rtl="0" fontAlgn="base">
        <a:spcBef>
          <a:spcPct val="0"/>
        </a:spcBef>
        <a:spcAft>
          <a:spcPct val="0"/>
        </a:spcAft>
        <a:defRPr sz="4400">
          <a:solidFill>
            <a:srgbClr val="333333"/>
          </a:solidFill>
          <a:latin typeface="Arial Bold" pitchFamily="-32" charset="0"/>
          <a:ea typeface="ＭＳ Ｐゴシック" charset="-128"/>
          <a:cs typeface="ＭＳ Ｐゴシック" charset="-128"/>
        </a:defRPr>
      </a:lvl8pPr>
      <a:lvl9pPr marL="1828800" algn="l" rtl="0" fontAlgn="base">
        <a:spcBef>
          <a:spcPct val="0"/>
        </a:spcBef>
        <a:spcAft>
          <a:spcPct val="0"/>
        </a:spcAft>
        <a:defRPr sz="4400">
          <a:solidFill>
            <a:srgbClr val="333333"/>
          </a:solidFill>
          <a:latin typeface="Arial Bold" pitchFamily="-32" charset="0"/>
          <a:ea typeface="ＭＳ Ｐゴシック" charset="-128"/>
          <a:cs typeface="ＭＳ Ｐゴシック" charset="-128"/>
        </a:defRPr>
      </a:lvl9pPr>
    </p:titleStyle>
    <p:bodyStyle>
      <a:lvl1pPr marL="342900" indent="-342900" algn="l" rtl="0" eaLnBrk="0" fontAlgn="base" hangingPunct="0">
        <a:spcBef>
          <a:spcPct val="20000"/>
        </a:spcBef>
        <a:spcAft>
          <a:spcPct val="0"/>
        </a:spcAft>
        <a:buChar char="•"/>
        <a:defRPr sz="3200">
          <a:solidFill>
            <a:srgbClr val="919191"/>
          </a:solidFill>
          <a:latin typeface="+mn-lt"/>
          <a:ea typeface="MS PGothic" pitchFamily="34" charset="-128"/>
          <a:cs typeface="+mn-cs"/>
        </a:defRPr>
      </a:lvl1pPr>
      <a:lvl2pPr marL="742950" indent="-285750" algn="l" rtl="0" eaLnBrk="0" fontAlgn="base" hangingPunct="0">
        <a:spcBef>
          <a:spcPct val="20000"/>
        </a:spcBef>
        <a:spcAft>
          <a:spcPct val="0"/>
        </a:spcAft>
        <a:buChar char="–"/>
        <a:defRPr sz="2800">
          <a:solidFill>
            <a:srgbClr val="919191"/>
          </a:solidFill>
          <a:latin typeface="+mn-lt"/>
          <a:ea typeface="MS PGothic" pitchFamily="34" charset="-128"/>
        </a:defRPr>
      </a:lvl2pPr>
      <a:lvl3pPr marL="1143000" indent="-228600" algn="l" rtl="0" eaLnBrk="0" fontAlgn="base" hangingPunct="0">
        <a:spcBef>
          <a:spcPct val="20000"/>
        </a:spcBef>
        <a:spcAft>
          <a:spcPct val="0"/>
        </a:spcAft>
        <a:buChar char="•"/>
        <a:defRPr sz="2400">
          <a:solidFill>
            <a:srgbClr val="919191"/>
          </a:solidFill>
          <a:latin typeface="+mn-lt"/>
          <a:ea typeface="MS PGothic" pitchFamily="34" charset="-128"/>
        </a:defRPr>
      </a:lvl3pPr>
      <a:lvl4pPr marL="1600200" indent="-228600" algn="l" rtl="0" eaLnBrk="0" fontAlgn="base" hangingPunct="0">
        <a:spcBef>
          <a:spcPct val="20000"/>
        </a:spcBef>
        <a:spcAft>
          <a:spcPct val="0"/>
        </a:spcAft>
        <a:buChar char="–"/>
        <a:defRPr sz="2000">
          <a:solidFill>
            <a:srgbClr val="919191"/>
          </a:solidFill>
          <a:latin typeface="+mn-lt"/>
          <a:ea typeface="MS PGothic" pitchFamily="34" charset="-128"/>
        </a:defRPr>
      </a:lvl4pPr>
      <a:lvl5pPr marL="2057400" indent="-228600" algn="l" rtl="0" eaLnBrk="0" fontAlgn="base" hangingPunct="0">
        <a:spcBef>
          <a:spcPct val="20000"/>
        </a:spcBef>
        <a:spcAft>
          <a:spcPct val="0"/>
        </a:spcAft>
        <a:buChar char="»"/>
        <a:defRPr sz="2000">
          <a:solidFill>
            <a:srgbClr val="919191"/>
          </a:solidFill>
          <a:latin typeface="+mn-lt"/>
          <a:ea typeface="MS PGothic" pitchFamily="34" charset="-128"/>
        </a:defRPr>
      </a:lvl5pPr>
      <a:lvl6pPr marL="2514600" indent="-228600" algn="l" rtl="0" fontAlgn="base">
        <a:spcBef>
          <a:spcPct val="20000"/>
        </a:spcBef>
        <a:spcAft>
          <a:spcPct val="0"/>
        </a:spcAft>
        <a:buChar char="»"/>
        <a:defRPr sz="2000">
          <a:solidFill>
            <a:srgbClr val="919191"/>
          </a:solidFill>
          <a:latin typeface="+mn-lt"/>
          <a:ea typeface="+mn-ea"/>
        </a:defRPr>
      </a:lvl6pPr>
      <a:lvl7pPr marL="2971800" indent="-228600" algn="l" rtl="0" fontAlgn="base">
        <a:spcBef>
          <a:spcPct val="20000"/>
        </a:spcBef>
        <a:spcAft>
          <a:spcPct val="0"/>
        </a:spcAft>
        <a:buChar char="»"/>
        <a:defRPr sz="2000">
          <a:solidFill>
            <a:srgbClr val="919191"/>
          </a:solidFill>
          <a:latin typeface="+mn-lt"/>
          <a:ea typeface="+mn-ea"/>
        </a:defRPr>
      </a:lvl7pPr>
      <a:lvl8pPr marL="3429000" indent="-228600" algn="l" rtl="0" fontAlgn="base">
        <a:spcBef>
          <a:spcPct val="20000"/>
        </a:spcBef>
        <a:spcAft>
          <a:spcPct val="0"/>
        </a:spcAft>
        <a:buChar char="»"/>
        <a:defRPr sz="2000">
          <a:solidFill>
            <a:srgbClr val="919191"/>
          </a:solidFill>
          <a:latin typeface="+mn-lt"/>
          <a:ea typeface="+mn-ea"/>
        </a:defRPr>
      </a:lvl8pPr>
      <a:lvl9pPr marL="3886200" indent="-228600" algn="l" rtl="0" fontAlgn="base">
        <a:spcBef>
          <a:spcPct val="20000"/>
        </a:spcBef>
        <a:spcAft>
          <a:spcPct val="0"/>
        </a:spcAft>
        <a:buChar char="»"/>
        <a:defRPr sz="2000">
          <a:solidFill>
            <a:srgbClr val="91919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oleObject" Target="../embeddings/oleObject3.bin"/></Relationships>
</file>

<file path=ppt/slides/_rels/slide13.xml.rels><?xml version="1.0" encoding="UTF-8" standalone="yes"?>
<Relationships xmlns="http://schemas.openxmlformats.org/package/2006/relationships"><Relationship Id="rId8" Type="http://schemas.openxmlformats.org/officeDocument/2006/relationships/hyperlink" Target="http://members.continuaalliance.org/members/rc_library/" TargetMode="External"/><Relationship Id="rId3" Type="http://schemas.openxmlformats.org/officeDocument/2006/relationships/image" Target="../media/image37.png"/><Relationship Id="rId7" Type="http://schemas.openxmlformats.org/officeDocument/2006/relationships/hyperlink" Target="http://www.fte.com/products" TargetMode="External"/><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1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42.wmf"/></Relationships>
</file>

<file path=ppt/slides/_rels/slide1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45.wmf"/><Relationship Id="rId2" Type="http://schemas.openxmlformats.org/officeDocument/2006/relationships/image" Target="../media/image44.wmf"/><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tags" Target="../tags/tag7.xml"/><Relationship Id="rId13" Type="http://schemas.openxmlformats.org/officeDocument/2006/relationships/tags" Target="../tags/tag12.xml"/><Relationship Id="rId18" Type="http://schemas.openxmlformats.org/officeDocument/2006/relationships/image" Target="../media/image5.png"/><Relationship Id="rId26" Type="http://schemas.openxmlformats.org/officeDocument/2006/relationships/image" Target="../media/image13.png"/><Relationship Id="rId39" Type="http://schemas.openxmlformats.org/officeDocument/2006/relationships/image" Target="../media/image23.jpeg"/><Relationship Id="rId3" Type="http://schemas.openxmlformats.org/officeDocument/2006/relationships/tags" Target="../tags/tag2.xml"/><Relationship Id="rId21" Type="http://schemas.openxmlformats.org/officeDocument/2006/relationships/image" Target="../media/image8.png"/><Relationship Id="rId34" Type="http://schemas.openxmlformats.org/officeDocument/2006/relationships/image" Target="../media/image19.png"/><Relationship Id="rId42" Type="http://schemas.openxmlformats.org/officeDocument/2006/relationships/oleObject" Target="../embeddings/oleObject1.bin"/><Relationship Id="rId47" Type="http://schemas.openxmlformats.org/officeDocument/2006/relationships/image" Target="../media/image29.png"/><Relationship Id="rId7" Type="http://schemas.openxmlformats.org/officeDocument/2006/relationships/tags" Target="../tags/tag6.xml"/><Relationship Id="rId12" Type="http://schemas.openxmlformats.org/officeDocument/2006/relationships/tags" Target="../tags/tag11.xml"/><Relationship Id="rId17" Type="http://schemas.openxmlformats.org/officeDocument/2006/relationships/notesSlide" Target="../notesSlides/notesSlide3.xml"/><Relationship Id="rId25" Type="http://schemas.openxmlformats.org/officeDocument/2006/relationships/image" Target="../media/image12.png"/><Relationship Id="rId33" Type="http://schemas.openxmlformats.org/officeDocument/2006/relationships/image" Target="../media/image18.jpeg"/><Relationship Id="rId38" Type="http://schemas.openxmlformats.org/officeDocument/2006/relationships/hyperlink" Target="http://images.google.com/imgres?imgurl=http://images.vnunet.com/v7_images/generic/medium/v7_n_zigbee.gif&amp;imgrefurl=http://www.v3.co.uk/vnunet/analysis/2132125/zigbee-homes-short-range-wireless&amp;usg=__Lt3B48Kw-SBQbLXMVKqFrHoiWSs=&amp;h=110&amp;w=185&amp;sz=3&amp;hl=en&amp;start=7&amp;tbnid=Ww8WGf99xQZ2bM:&amp;tbnh=61&amp;tbnw=102&amp;prev=/images?q=ZigBee+logo&amp;gbv=2&amp;hl=en" TargetMode="External"/><Relationship Id="rId46" Type="http://schemas.openxmlformats.org/officeDocument/2006/relationships/image" Target="../media/image28.png"/><Relationship Id="rId2" Type="http://schemas.openxmlformats.org/officeDocument/2006/relationships/tags" Target="../tags/tag1.xml"/><Relationship Id="rId16" Type="http://schemas.openxmlformats.org/officeDocument/2006/relationships/slideLayout" Target="../slideLayouts/slideLayout2.xml"/><Relationship Id="rId20" Type="http://schemas.openxmlformats.org/officeDocument/2006/relationships/image" Target="../media/image7.png"/><Relationship Id="rId29" Type="http://schemas.openxmlformats.org/officeDocument/2006/relationships/image" Target="../media/image15.jpeg"/><Relationship Id="rId41" Type="http://schemas.openxmlformats.org/officeDocument/2006/relationships/image" Target="../media/image25.png"/><Relationship Id="rId1" Type="http://schemas.openxmlformats.org/officeDocument/2006/relationships/vmlDrawing" Target="../drawings/vmlDrawing1.vml"/><Relationship Id="rId6" Type="http://schemas.openxmlformats.org/officeDocument/2006/relationships/tags" Target="../tags/tag5.xml"/><Relationship Id="rId11" Type="http://schemas.openxmlformats.org/officeDocument/2006/relationships/tags" Target="../tags/tag10.xml"/><Relationship Id="rId24" Type="http://schemas.openxmlformats.org/officeDocument/2006/relationships/image" Target="../media/image11.png"/><Relationship Id="rId32" Type="http://schemas.openxmlformats.org/officeDocument/2006/relationships/image" Target="../media/image17.jpeg"/><Relationship Id="rId37" Type="http://schemas.openxmlformats.org/officeDocument/2006/relationships/image" Target="../media/image22.png"/><Relationship Id="rId40" Type="http://schemas.openxmlformats.org/officeDocument/2006/relationships/image" Target="../media/image24.png"/><Relationship Id="rId45" Type="http://schemas.openxmlformats.org/officeDocument/2006/relationships/image" Target="../media/image27.wmf"/><Relationship Id="rId5" Type="http://schemas.openxmlformats.org/officeDocument/2006/relationships/tags" Target="../tags/tag4.xml"/><Relationship Id="rId15" Type="http://schemas.openxmlformats.org/officeDocument/2006/relationships/tags" Target="../tags/tag14.xml"/><Relationship Id="rId23" Type="http://schemas.openxmlformats.org/officeDocument/2006/relationships/image" Target="../media/image10.png"/><Relationship Id="rId28" Type="http://schemas.openxmlformats.org/officeDocument/2006/relationships/image" Target="../media/image14.jpeg"/><Relationship Id="rId36" Type="http://schemas.openxmlformats.org/officeDocument/2006/relationships/image" Target="../media/image21.png"/><Relationship Id="rId10" Type="http://schemas.openxmlformats.org/officeDocument/2006/relationships/tags" Target="../tags/tag9.xml"/><Relationship Id="rId19" Type="http://schemas.openxmlformats.org/officeDocument/2006/relationships/image" Target="../media/image6.jpeg"/><Relationship Id="rId31" Type="http://schemas.openxmlformats.org/officeDocument/2006/relationships/hyperlink" Target="http://images.google.com/imgres?imgurl=http://www.homeheartcare.co.uk/acatalog/fr2_ecg_cable.jpg&amp;imgrefurl=http://www.homeheartcare.co.uk/acatalog/HeartStart_FR2__Defibrillators.html&amp;usg=___Dzp8OooxeLJL6O-Rnn707N-90U=&amp;h=435&amp;w=300&amp;sz=17&amp;hl=en&amp;start=72&amp;um=1&amp;tbnid=tn6YXJEA-QRHJM:&amp;tbnh=126&amp;tbnw=87&amp;prev=/images?q=3+Lead+ECG+device&amp;start=60&amp;ndsp=20&amp;um=1&amp;hl=en&amp;rlz=1T4SUNA_enUS265US291&amp;sa=N" TargetMode="External"/><Relationship Id="rId44" Type="http://schemas.openxmlformats.org/officeDocument/2006/relationships/image" Target="../media/image26.jpeg"/><Relationship Id="rId4" Type="http://schemas.openxmlformats.org/officeDocument/2006/relationships/tags" Target="../tags/tag3.xml"/><Relationship Id="rId9" Type="http://schemas.openxmlformats.org/officeDocument/2006/relationships/tags" Target="../tags/tag8.xml"/><Relationship Id="rId14" Type="http://schemas.openxmlformats.org/officeDocument/2006/relationships/tags" Target="../tags/tag13.xml"/><Relationship Id="rId22" Type="http://schemas.openxmlformats.org/officeDocument/2006/relationships/image" Target="../media/image9.png"/><Relationship Id="rId27" Type="http://schemas.openxmlformats.org/officeDocument/2006/relationships/hyperlink" Target="http://images.google.com/imgres?imgurl=http://www.medicationmonitors.net/pp03116aa8.jpg&amp;imgrefurl=http://www.medicationmonitors.net/page8.html&amp;usg=__nxidjqXxCQhpDUCLlCKhYjpk3zA=&amp;h=395&amp;w=700&amp;sz=39&amp;hl=en&amp;start=12&amp;tbnid=WSMVl9Zcdp_tdM:&amp;tbnh=79&amp;tbnw=140&amp;prev=/images?q=Medication+Monitor&amp;gbv=2&amp;ndsp=20&amp;hl=en&amp;sa=N" TargetMode="External"/><Relationship Id="rId30" Type="http://schemas.openxmlformats.org/officeDocument/2006/relationships/image" Target="../media/image16.png"/><Relationship Id="rId35" Type="http://schemas.openxmlformats.org/officeDocument/2006/relationships/image" Target="../media/image20.png"/><Relationship Id="rId43" Type="http://schemas.openxmlformats.org/officeDocument/2006/relationships/hyperlink" Target="http://images.google.com/imgres?imgurl=http://alabut.com/nonsense/images/w3c.jpg&amp;imgrefurl=http://alabut.com/nonsense/archive/2007_03_01_index.html&amp;usg=__Z-PsQzjVqNttrVx46ni5uIwxPQg=&amp;h=173&amp;w=140&amp;sz=6&amp;hl=en&amp;start=4&amp;um=1&amp;tbnid=_N2x6-vfVJfzfM:&amp;tbnh=100&amp;tbnw=81&amp;prev=/images?q=W3C&amp;gbv=2&amp;hl=en&amp;um=1"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228600" y="3352800"/>
            <a:ext cx="7620000" cy="1362075"/>
          </a:xfrm>
        </p:spPr>
        <p:txBody>
          <a:bodyPr anchor="b"/>
          <a:lstStyle/>
          <a:p>
            <a:pPr eaLnBrk="1" hangingPunct="1"/>
            <a:r>
              <a:rPr lang="en-US" sz="4400" dirty="0" smtClean="0"/>
              <a:t>Continua WAN (Genome) </a:t>
            </a:r>
          </a:p>
        </p:txBody>
      </p:sp>
      <p:sp>
        <p:nvSpPr>
          <p:cNvPr id="5" name="Rectangle 4"/>
          <p:cNvSpPr/>
          <p:nvPr/>
        </p:nvSpPr>
        <p:spPr>
          <a:xfrm>
            <a:off x="304800" y="4930914"/>
            <a:ext cx="6858000" cy="707886"/>
          </a:xfrm>
          <a:prstGeom prst="rect">
            <a:avLst/>
          </a:prstGeom>
        </p:spPr>
        <p:txBody>
          <a:bodyPr wrap="square">
            <a:spAutoFit/>
          </a:bodyPr>
          <a:lstStyle/>
          <a:p>
            <a:r>
              <a:rPr lang="en-US" sz="2000" b="1" dirty="0" smtClean="0"/>
              <a:t>Overview for oneM2M’s TP#9 Mobile, Alabama, February 19</a:t>
            </a:r>
            <a:r>
              <a:rPr lang="en-US" sz="2000" b="1" baseline="30000" dirty="0" smtClean="0"/>
              <a:t>th</a:t>
            </a:r>
            <a:r>
              <a:rPr lang="en-US" sz="2000" b="1" dirty="0" smtClean="0"/>
              <a:t>, 2014</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descr="C:\Users\mkramer\Downloads\hData Capability Exchange Sequence (1).png"/>
          <p:cNvPicPr/>
          <p:nvPr/>
        </p:nvPicPr>
        <p:blipFill rotWithShape="1">
          <a:blip r:embed="rId3"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t="5485" b="2168"/>
          <a:stretch/>
        </p:blipFill>
        <p:spPr bwMode="auto">
          <a:xfrm>
            <a:off x="2590800" y="609600"/>
            <a:ext cx="6248400" cy="6248400"/>
          </a:xfrm>
          <a:prstGeom prst="rect">
            <a:avLst/>
          </a:prstGeom>
          <a:noFill/>
          <a:ln>
            <a:noFill/>
          </a:ln>
          <a:extLst>
            <a:ext uri="{53640926-AAD7-44D8-BBD7-CCE9431645EC}">
              <a14:shadowObscured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a:ext>
          </a:extLst>
        </p:spPr>
      </p:pic>
      <p:sp>
        <p:nvSpPr>
          <p:cNvPr id="3" name="Rectangle 2"/>
          <p:cNvSpPr/>
          <p:nvPr/>
        </p:nvSpPr>
        <p:spPr>
          <a:xfrm>
            <a:off x="152400" y="152400"/>
            <a:ext cx="2693366" cy="400110"/>
          </a:xfrm>
          <a:prstGeom prst="rect">
            <a:avLst/>
          </a:prstGeom>
        </p:spPr>
        <p:txBody>
          <a:bodyPr wrap="none">
            <a:spAutoFit/>
          </a:bodyPr>
          <a:lstStyle/>
          <a:p>
            <a:r>
              <a:rPr lang="en-US" sz="2000" b="1" dirty="0" smtClean="0"/>
              <a:t>Capability Exchange</a:t>
            </a:r>
            <a:endParaRPr lang="en-US" sz="2000" b="1"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228600" y="533400"/>
            <a:ext cx="8305800" cy="5105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49250" y="152400"/>
            <a:ext cx="7550150" cy="914400"/>
          </a:xfrm>
        </p:spPr>
        <p:txBody>
          <a:bodyPr/>
          <a:lstStyle/>
          <a:p>
            <a:r>
              <a:rPr lang="en-US" sz="3600" dirty="0" smtClean="0"/>
              <a:t>Shoulder Tap</a:t>
            </a:r>
            <a:endParaRPr lang="en-US" sz="3600" dirty="0"/>
          </a:p>
        </p:txBody>
      </p:sp>
      <p:sp>
        <p:nvSpPr>
          <p:cNvPr id="3" name="Content Placeholder 2"/>
          <p:cNvSpPr>
            <a:spLocks noGrp="1"/>
          </p:cNvSpPr>
          <p:nvPr>
            <p:ph idx="1"/>
          </p:nvPr>
        </p:nvSpPr>
        <p:spPr>
          <a:xfrm>
            <a:off x="381000" y="2413000"/>
            <a:ext cx="2971800" cy="4216400"/>
          </a:xfrm>
        </p:spPr>
        <p:txBody>
          <a:bodyPr/>
          <a:lstStyle/>
          <a:p>
            <a:r>
              <a:rPr lang="en-US" sz="2000" dirty="0" smtClean="0"/>
              <a:t>ST Invocation</a:t>
            </a:r>
          </a:p>
          <a:p>
            <a:endParaRPr lang="en-US" sz="2000" dirty="0" smtClean="0"/>
          </a:p>
          <a:p>
            <a:r>
              <a:rPr lang="en-US" sz="2000" dirty="0" smtClean="0"/>
              <a:t>AHD SMS Information</a:t>
            </a:r>
          </a:p>
          <a:p>
            <a:endParaRPr lang="en-US" sz="2000" dirty="0" smtClean="0"/>
          </a:p>
          <a:p>
            <a:r>
              <a:rPr lang="en-US" sz="2000" dirty="0" smtClean="0"/>
              <a:t>SMS Structure</a:t>
            </a:r>
          </a:p>
          <a:p>
            <a:endParaRPr lang="en-US" sz="2000" dirty="0" smtClean="0"/>
          </a:p>
          <a:p>
            <a:r>
              <a:rPr lang="en-US" sz="2000" dirty="0" smtClean="0"/>
              <a:t>AHD Application Requirements</a:t>
            </a:r>
            <a:endParaRPr lang="en-US" sz="2000" dirty="0"/>
          </a:p>
        </p:txBody>
      </p:sp>
      <p:sp>
        <p:nvSpPr>
          <p:cNvPr id="1433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4337" name="Object 1"/>
          <p:cNvGraphicFramePr>
            <a:graphicFrameLocks noChangeAspect="1"/>
          </p:cNvGraphicFramePr>
          <p:nvPr/>
        </p:nvGraphicFramePr>
        <p:xfrm>
          <a:off x="2133600" y="949680"/>
          <a:ext cx="6986561" cy="5908320"/>
        </p:xfrm>
        <a:graphic>
          <a:graphicData uri="http://schemas.openxmlformats.org/presentationml/2006/ole">
            <p:oleObj spid="_x0000_s14337" r:id="rId4" imgW="7114818" imgH="5935066" progId="">
              <p:embed/>
            </p:oleObj>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22" name="Picture 2"/>
          <p:cNvPicPr>
            <a:picLocks noChangeAspect="1" noChangeArrowheads="1"/>
          </p:cNvPicPr>
          <p:nvPr/>
        </p:nvPicPr>
        <p:blipFill>
          <a:blip r:embed="rId3" cstate="print"/>
          <a:srcRect/>
          <a:stretch>
            <a:fillRect/>
          </a:stretch>
        </p:blipFill>
        <p:spPr bwMode="auto">
          <a:xfrm>
            <a:off x="334963" y="2665413"/>
            <a:ext cx="2486025" cy="2268537"/>
          </a:xfrm>
          <a:prstGeom prst="rect">
            <a:avLst/>
          </a:prstGeom>
          <a:noFill/>
          <a:ln w="9525">
            <a:noFill/>
            <a:miter lim="800000"/>
            <a:headEnd/>
            <a:tailEnd/>
          </a:ln>
        </p:spPr>
      </p:pic>
      <p:sp>
        <p:nvSpPr>
          <p:cNvPr id="133123" name="Rectangle 22"/>
          <p:cNvSpPr>
            <a:spLocks noChangeArrowheads="1"/>
          </p:cNvSpPr>
          <p:nvPr/>
        </p:nvSpPr>
        <p:spPr bwMode="auto">
          <a:xfrm>
            <a:off x="992188" y="3989388"/>
            <a:ext cx="1004887" cy="461962"/>
          </a:xfrm>
          <a:prstGeom prst="rect">
            <a:avLst/>
          </a:prstGeom>
          <a:noFill/>
          <a:ln w="9525">
            <a:noFill/>
            <a:miter lim="800000"/>
            <a:headEnd/>
            <a:tailEnd/>
          </a:ln>
        </p:spPr>
        <p:txBody>
          <a:bodyPr wrap="none">
            <a:spAutoFit/>
          </a:bodyPr>
          <a:lstStyle/>
          <a:p>
            <a:r>
              <a:rPr lang="en-US" b="1"/>
              <a:t>CESL</a:t>
            </a:r>
          </a:p>
        </p:txBody>
      </p:sp>
      <p:pic>
        <p:nvPicPr>
          <p:cNvPr id="133124" name="Picture 25"/>
          <p:cNvPicPr>
            <a:picLocks noChangeAspect="1" noChangeArrowheads="1"/>
          </p:cNvPicPr>
          <p:nvPr/>
        </p:nvPicPr>
        <p:blipFill>
          <a:blip r:embed="rId4" cstate="print"/>
          <a:srcRect/>
          <a:stretch>
            <a:fillRect/>
          </a:stretch>
        </p:blipFill>
        <p:spPr bwMode="auto">
          <a:xfrm>
            <a:off x="3302000" y="1762125"/>
            <a:ext cx="2501900" cy="2239963"/>
          </a:xfrm>
          <a:prstGeom prst="rect">
            <a:avLst/>
          </a:prstGeom>
          <a:noFill/>
          <a:ln w="9525">
            <a:noFill/>
            <a:miter lim="800000"/>
            <a:headEnd/>
            <a:tailEnd/>
          </a:ln>
        </p:spPr>
      </p:pic>
      <p:sp>
        <p:nvSpPr>
          <p:cNvPr id="133125" name="Rectangle 24"/>
          <p:cNvSpPr>
            <a:spLocks noChangeArrowheads="1"/>
          </p:cNvSpPr>
          <p:nvPr/>
        </p:nvSpPr>
        <p:spPr bwMode="auto">
          <a:xfrm>
            <a:off x="3981450" y="2860675"/>
            <a:ext cx="1260475" cy="461963"/>
          </a:xfrm>
          <a:prstGeom prst="rect">
            <a:avLst/>
          </a:prstGeom>
          <a:noFill/>
          <a:ln w="9525">
            <a:noFill/>
            <a:miter lim="800000"/>
            <a:headEnd/>
            <a:tailEnd/>
          </a:ln>
        </p:spPr>
        <p:txBody>
          <a:bodyPr wrap="none">
            <a:spAutoFit/>
          </a:bodyPr>
          <a:lstStyle/>
          <a:p>
            <a:r>
              <a:rPr lang="en-US" b="1"/>
              <a:t>TM Lite</a:t>
            </a:r>
          </a:p>
        </p:txBody>
      </p:sp>
      <p:pic>
        <p:nvPicPr>
          <p:cNvPr id="133126" name="Picture 2"/>
          <p:cNvPicPr>
            <a:picLocks noChangeAspect="1" noChangeArrowheads="1"/>
          </p:cNvPicPr>
          <p:nvPr/>
        </p:nvPicPr>
        <p:blipFill>
          <a:blip r:embed="rId5" cstate="print"/>
          <a:srcRect/>
          <a:stretch>
            <a:fillRect/>
          </a:stretch>
        </p:blipFill>
        <p:spPr bwMode="auto">
          <a:xfrm>
            <a:off x="3198813" y="4298950"/>
            <a:ext cx="2714625" cy="1939925"/>
          </a:xfrm>
          <a:prstGeom prst="rect">
            <a:avLst/>
          </a:prstGeom>
          <a:noFill/>
          <a:ln w="9525">
            <a:noFill/>
            <a:miter lim="800000"/>
            <a:headEnd/>
            <a:tailEnd/>
          </a:ln>
        </p:spPr>
      </p:pic>
      <p:pic>
        <p:nvPicPr>
          <p:cNvPr id="133127" name="Picture 2"/>
          <p:cNvPicPr>
            <a:picLocks noChangeAspect="1" noChangeArrowheads="1"/>
          </p:cNvPicPr>
          <p:nvPr/>
        </p:nvPicPr>
        <p:blipFill>
          <a:blip r:embed="rId6" cstate="print"/>
          <a:srcRect/>
          <a:stretch>
            <a:fillRect/>
          </a:stretch>
        </p:blipFill>
        <p:spPr bwMode="auto">
          <a:xfrm>
            <a:off x="6259513" y="2620963"/>
            <a:ext cx="2547937" cy="2259012"/>
          </a:xfrm>
          <a:prstGeom prst="rect">
            <a:avLst/>
          </a:prstGeom>
          <a:noFill/>
          <a:ln w="9525">
            <a:noFill/>
            <a:miter lim="800000"/>
            <a:headEnd/>
            <a:tailEnd/>
          </a:ln>
        </p:spPr>
      </p:pic>
      <p:sp>
        <p:nvSpPr>
          <p:cNvPr id="133128" name="Rectangle 24"/>
          <p:cNvSpPr>
            <a:spLocks noChangeArrowheads="1"/>
          </p:cNvSpPr>
          <p:nvPr/>
        </p:nvSpPr>
        <p:spPr bwMode="auto">
          <a:xfrm>
            <a:off x="6142038" y="3879850"/>
            <a:ext cx="2855912" cy="830263"/>
          </a:xfrm>
          <a:prstGeom prst="rect">
            <a:avLst/>
          </a:prstGeom>
          <a:noFill/>
          <a:ln w="9525">
            <a:noFill/>
            <a:miter lim="800000"/>
            <a:headEnd/>
            <a:tailEnd/>
          </a:ln>
        </p:spPr>
        <p:txBody>
          <a:bodyPr wrap="none">
            <a:spAutoFit/>
          </a:bodyPr>
          <a:lstStyle/>
          <a:p>
            <a:r>
              <a:rPr lang="en-US" b="1" u="sng"/>
              <a:t>IEEE 11073-20601 </a:t>
            </a:r>
          </a:p>
          <a:p>
            <a:r>
              <a:rPr lang="en-US" b="1"/>
              <a:t>Protocol Analyzer</a:t>
            </a:r>
          </a:p>
        </p:txBody>
      </p:sp>
      <p:sp>
        <p:nvSpPr>
          <p:cNvPr id="133129" name="Rectangle 24"/>
          <p:cNvSpPr>
            <a:spLocks noChangeArrowheads="1"/>
          </p:cNvSpPr>
          <p:nvPr/>
        </p:nvSpPr>
        <p:spPr bwMode="auto">
          <a:xfrm>
            <a:off x="3802063" y="4805363"/>
            <a:ext cx="1644650" cy="585787"/>
          </a:xfrm>
          <a:prstGeom prst="rect">
            <a:avLst/>
          </a:prstGeom>
          <a:noFill/>
          <a:ln w="9525">
            <a:noFill/>
            <a:miter lim="800000"/>
            <a:headEnd/>
            <a:tailEnd/>
          </a:ln>
        </p:spPr>
        <p:txBody>
          <a:bodyPr wrap="none">
            <a:spAutoFit/>
          </a:bodyPr>
          <a:lstStyle/>
          <a:p>
            <a:r>
              <a:rPr lang="en-US" sz="3200" b="1">
                <a:solidFill>
                  <a:schemeClr val="bg1"/>
                </a:solidFill>
              </a:rPr>
              <a:t>mCESL</a:t>
            </a:r>
          </a:p>
        </p:txBody>
      </p:sp>
      <p:sp>
        <p:nvSpPr>
          <p:cNvPr id="133130" name="Rectangle 25"/>
          <p:cNvSpPr>
            <a:spLocks noChangeArrowheads="1"/>
          </p:cNvSpPr>
          <p:nvPr/>
        </p:nvSpPr>
        <p:spPr bwMode="auto">
          <a:xfrm>
            <a:off x="2706688" y="795338"/>
            <a:ext cx="3638550" cy="523875"/>
          </a:xfrm>
          <a:prstGeom prst="rect">
            <a:avLst/>
          </a:prstGeom>
          <a:noFill/>
          <a:ln w="9525">
            <a:noFill/>
            <a:miter lim="800000"/>
            <a:headEnd/>
            <a:tailEnd/>
          </a:ln>
        </p:spPr>
        <p:txBody>
          <a:bodyPr wrap="none">
            <a:spAutoFit/>
          </a:bodyPr>
          <a:lstStyle/>
          <a:p>
            <a:r>
              <a:rPr lang="en-US" sz="2800" b="1">
                <a:solidFill>
                  <a:srgbClr val="FF0000"/>
                </a:solidFill>
              </a:rPr>
              <a:t>All Software is Free!</a:t>
            </a:r>
          </a:p>
        </p:txBody>
      </p:sp>
      <p:sp>
        <p:nvSpPr>
          <p:cNvPr id="38" name="Rectangle 2"/>
          <p:cNvSpPr txBox="1">
            <a:spLocks noChangeArrowheads="1"/>
          </p:cNvSpPr>
          <p:nvPr/>
        </p:nvSpPr>
        <p:spPr>
          <a:xfrm>
            <a:off x="269875" y="323850"/>
            <a:ext cx="7772400" cy="601663"/>
          </a:xfrm>
          <a:prstGeom prst="rect">
            <a:avLst/>
          </a:prstGeom>
        </p:spPr>
        <p:txBody>
          <a:bodyPr/>
          <a:lstStyle/>
          <a:p>
            <a:pPr>
              <a:defRPr/>
            </a:pPr>
            <a:r>
              <a:rPr lang="en-US" sz="3200" b="1" kern="0" dirty="0">
                <a:solidFill>
                  <a:schemeClr val="tx2"/>
                </a:solidFill>
                <a:latin typeface="+mj-lt"/>
                <a:cs typeface="ＭＳ Ｐゴシック" pitchFamily="-112" charset="-128"/>
              </a:rPr>
              <a:t>Development and Testing Tools</a:t>
            </a:r>
          </a:p>
        </p:txBody>
      </p:sp>
      <p:sp>
        <p:nvSpPr>
          <p:cNvPr id="133132" name="TextBox 26"/>
          <p:cNvSpPr txBox="1">
            <a:spLocks noChangeArrowheads="1"/>
          </p:cNvSpPr>
          <p:nvPr/>
        </p:nvSpPr>
        <p:spPr bwMode="auto">
          <a:xfrm>
            <a:off x="6254750" y="4868863"/>
            <a:ext cx="2557463" cy="215900"/>
          </a:xfrm>
          <a:prstGeom prst="rect">
            <a:avLst/>
          </a:prstGeom>
          <a:noFill/>
          <a:ln w="9525">
            <a:noFill/>
            <a:miter lim="800000"/>
            <a:headEnd/>
            <a:tailEnd/>
          </a:ln>
        </p:spPr>
        <p:txBody>
          <a:bodyPr>
            <a:spAutoFit/>
          </a:bodyPr>
          <a:lstStyle/>
          <a:p>
            <a:r>
              <a:rPr lang="en-US" sz="800"/>
              <a:t>PC based analyzer, No hardware interface required</a:t>
            </a:r>
          </a:p>
        </p:txBody>
      </p:sp>
      <p:sp>
        <p:nvSpPr>
          <p:cNvPr id="133133" name="Rectangle 39"/>
          <p:cNvSpPr>
            <a:spLocks noChangeArrowheads="1"/>
          </p:cNvSpPr>
          <p:nvPr/>
        </p:nvSpPr>
        <p:spPr bwMode="auto">
          <a:xfrm>
            <a:off x="6862763" y="2401888"/>
            <a:ext cx="1350962" cy="231775"/>
          </a:xfrm>
          <a:prstGeom prst="rect">
            <a:avLst/>
          </a:prstGeom>
          <a:noFill/>
          <a:ln w="9525">
            <a:noFill/>
            <a:miter lim="800000"/>
            <a:headEnd/>
            <a:tailEnd/>
          </a:ln>
        </p:spPr>
        <p:txBody>
          <a:bodyPr wrap="none">
            <a:spAutoFit/>
          </a:bodyPr>
          <a:lstStyle/>
          <a:p>
            <a:r>
              <a:rPr lang="en-US" sz="900">
                <a:hlinkClick r:id="rId7"/>
              </a:rPr>
              <a:t>www.fte.com/products</a:t>
            </a:r>
            <a:r>
              <a:rPr lang="en-US" sz="900"/>
              <a:t> </a:t>
            </a:r>
          </a:p>
        </p:txBody>
      </p:sp>
      <p:sp>
        <p:nvSpPr>
          <p:cNvPr id="133134" name="TextBox 26"/>
          <p:cNvSpPr txBox="1">
            <a:spLocks noChangeArrowheads="1"/>
          </p:cNvSpPr>
          <p:nvPr/>
        </p:nvSpPr>
        <p:spPr bwMode="auto">
          <a:xfrm>
            <a:off x="3235325" y="3965575"/>
            <a:ext cx="2844800" cy="231775"/>
          </a:xfrm>
          <a:prstGeom prst="rect">
            <a:avLst/>
          </a:prstGeom>
          <a:noFill/>
          <a:ln w="9525">
            <a:noFill/>
            <a:miter lim="800000"/>
            <a:headEnd/>
            <a:tailEnd/>
          </a:ln>
        </p:spPr>
        <p:txBody>
          <a:bodyPr>
            <a:spAutoFit/>
          </a:bodyPr>
          <a:lstStyle/>
          <a:p>
            <a:r>
              <a:rPr lang="en-US" sz="900"/>
              <a:t>PC based , transport hardware, sold separately </a:t>
            </a:r>
          </a:p>
        </p:txBody>
      </p:sp>
      <p:sp>
        <p:nvSpPr>
          <p:cNvPr id="133135" name="Rectangle 42"/>
          <p:cNvSpPr>
            <a:spLocks noChangeArrowheads="1"/>
          </p:cNvSpPr>
          <p:nvPr/>
        </p:nvSpPr>
        <p:spPr bwMode="auto">
          <a:xfrm>
            <a:off x="58738" y="2411413"/>
            <a:ext cx="3117850" cy="230187"/>
          </a:xfrm>
          <a:prstGeom prst="rect">
            <a:avLst/>
          </a:prstGeom>
          <a:noFill/>
          <a:ln w="9525">
            <a:noFill/>
            <a:miter lim="800000"/>
            <a:headEnd/>
            <a:tailEnd/>
          </a:ln>
        </p:spPr>
        <p:txBody>
          <a:bodyPr>
            <a:spAutoFit/>
          </a:bodyPr>
          <a:lstStyle/>
          <a:p>
            <a:r>
              <a:rPr lang="en-US" sz="900">
                <a:hlinkClick r:id="rId8"/>
              </a:rPr>
              <a:t>http://members.continuaalliance.org/members/rc_library/</a:t>
            </a:r>
            <a:r>
              <a:rPr lang="en-US" sz="900"/>
              <a:t> </a:t>
            </a:r>
          </a:p>
        </p:txBody>
      </p:sp>
      <p:sp>
        <p:nvSpPr>
          <p:cNvPr id="133136" name="Rectangle 43"/>
          <p:cNvSpPr>
            <a:spLocks noChangeArrowheads="1"/>
          </p:cNvSpPr>
          <p:nvPr/>
        </p:nvSpPr>
        <p:spPr bwMode="auto">
          <a:xfrm>
            <a:off x="3008313" y="1493838"/>
            <a:ext cx="3117850" cy="231775"/>
          </a:xfrm>
          <a:prstGeom prst="rect">
            <a:avLst/>
          </a:prstGeom>
          <a:noFill/>
          <a:ln w="9525">
            <a:noFill/>
            <a:miter lim="800000"/>
            <a:headEnd/>
            <a:tailEnd/>
          </a:ln>
        </p:spPr>
        <p:txBody>
          <a:bodyPr>
            <a:spAutoFit/>
          </a:bodyPr>
          <a:lstStyle/>
          <a:p>
            <a:r>
              <a:rPr lang="en-US" sz="900">
                <a:hlinkClick r:id="rId8"/>
              </a:rPr>
              <a:t>http://members.continuaalliance.org/members/td_library/</a:t>
            </a:r>
            <a:r>
              <a:rPr lang="en-US" sz="900"/>
              <a:t> </a:t>
            </a:r>
          </a:p>
        </p:txBody>
      </p:sp>
      <p:sp>
        <p:nvSpPr>
          <p:cNvPr id="133137" name="TextBox 26"/>
          <p:cNvSpPr txBox="1">
            <a:spLocks noChangeArrowheads="1"/>
          </p:cNvSpPr>
          <p:nvPr/>
        </p:nvSpPr>
        <p:spPr bwMode="auto">
          <a:xfrm>
            <a:off x="176213" y="4926013"/>
            <a:ext cx="2844800" cy="231775"/>
          </a:xfrm>
          <a:prstGeom prst="rect">
            <a:avLst/>
          </a:prstGeom>
          <a:noFill/>
          <a:ln w="9525">
            <a:noFill/>
            <a:miter lim="800000"/>
            <a:headEnd/>
            <a:tailEnd/>
          </a:ln>
        </p:spPr>
        <p:txBody>
          <a:bodyPr>
            <a:spAutoFit/>
          </a:bodyPr>
          <a:lstStyle/>
          <a:p>
            <a:pPr algn="ctr"/>
            <a:r>
              <a:rPr lang="en-US" sz="900"/>
              <a:t>PC based , transport hardware, sold separately </a:t>
            </a:r>
          </a:p>
        </p:txBody>
      </p:sp>
      <p:sp>
        <p:nvSpPr>
          <p:cNvPr id="133138" name="TextBox 26"/>
          <p:cNvSpPr txBox="1">
            <a:spLocks noChangeArrowheads="1"/>
          </p:cNvSpPr>
          <p:nvPr/>
        </p:nvSpPr>
        <p:spPr bwMode="auto">
          <a:xfrm>
            <a:off x="3151188" y="6221413"/>
            <a:ext cx="2843212" cy="368300"/>
          </a:xfrm>
          <a:prstGeom prst="rect">
            <a:avLst/>
          </a:prstGeom>
          <a:noFill/>
          <a:ln w="9525">
            <a:noFill/>
            <a:miter lim="800000"/>
            <a:headEnd/>
            <a:tailEnd/>
          </a:ln>
        </p:spPr>
        <p:txBody>
          <a:bodyPr>
            <a:spAutoFit/>
          </a:bodyPr>
          <a:lstStyle/>
          <a:p>
            <a:pPr algn="ctr"/>
            <a:r>
              <a:rPr lang="en-US" sz="900"/>
              <a:t>Android 4.0 based (HDP) application plus code</a:t>
            </a:r>
          </a:p>
          <a:p>
            <a:pPr algn="ctr"/>
            <a:r>
              <a:rPr lang="en-US" sz="900"/>
              <a:t>Phone sold separately</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4146" name="Picture 7"/>
          <p:cNvPicPr>
            <a:picLocks noChangeAspect="1" noChangeArrowheads="1"/>
          </p:cNvPicPr>
          <p:nvPr/>
        </p:nvPicPr>
        <p:blipFill>
          <a:blip r:embed="rId3" cstate="print"/>
          <a:srcRect/>
          <a:stretch>
            <a:fillRect/>
          </a:stretch>
        </p:blipFill>
        <p:spPr bwMode="auto">
          <a:xfrm>
            <a:off x="4572000" y="1828800"/>
            <a:ext cx="4467225" cy="3429000"/>
          </a:xfrm>
          <a:prstGeom prst="rect">
            <a:avLst/>
          </a:prstGeom>
          <a:noFill/>
          <a:ln w="9525">
            <a:noFill/>
            <a:miter lim="800000"/>
            <a:headEnd/>
            <a:tailEnd/>
          </a:ln>
        </p:spPr>
      </p:pic>
      <p:sp>
        <p:nvSpPr>
          <p:cNvPr id="134147" name="Rectangle 3"/>
          <p:cNvSpPr>
            <a:spLocks noGrp="1" noChangeArrowheads="1"/>
          </p:cNvSpPr>
          <p:nvPr>
            <p:ph sz="half" idx="4294967295"/>
          </p:nvPr>
        </p:nvSpPr>
        <p:spPr>
          <a:xfrm>
            <a:off x="228600" y="1447800"/>
            <a:ext cx="4343400" cy="4800600"/>
          </a:xfrm>
        </p:spPr>
        <p:txBody>
          <a:bodyPr/>
          <a:lstStyle/>
          <a:p>
            <a:pPr>
              <a:lnSpc>
                <a:spcPct val="90000"/>
              </a:lnSpc>
            </a:pPr>
            <a:r>
              <a:rPr lang="en-US" sz="1800" smtClean="0"/>
              <a:t>Enhances development speed, cost-effectiveness</a:t>
            </a:r>
          </a:p>
          <a:p>
            <a:pPr lvl="1">
              <a:lnSpc>
                <a:spcPct val="90000"/>
              </a:lnSpc>
            </a:pPr>
            <a:endParaRPr lang="en-US" sz="1600" smtClean="0"/>
          </a:p>
          <a:p>
            <a:pPr>
              <a:lnSpc>
                <a:spcPct val="90000"/>
              </a:lnSpc>
            </a:pPr>
            <a:r>
              <a:rPr lang="en-US" sz="1800" smtClean="0"/>
              <a:t>Covers all Continua device specializations &amp; transports</a:t>
            </a:r>
          </a:p>
          <a:p>
            <a:pPr>
              <a:lnSpc>
                <a:spcPct val="90000"/>
              </a:lnSpc>
              <a:buFontTx/>
              <a:buNone/>
            </a:pPr>
            <a:endParaRPr lang="en-US" sz="1800" smtClean="0"/>
          </a:p>
          <a:p>
            <a:pPr>
              <a:lnSpc>
                <a:spcPct val="90000"/>
              </a:lnSpc>
            </a:pPr>
            <a:r>
              <a:rPr lang="en-US" sz="1800" smtClean="0"/>
              <a:t>$1M+ of Code, free to members</a:t>
            </a:r>
          </a:p>
          <a:p>
            <a:pPr lvl="1">
              <a:lnSpc>
                <a:spcPct val="90000"/>
              </a:lnSpc>
            </a:pPr>
            <a:r>
              <a:rPr lang="en-US" sz="1600" smtClean="0"/>
              <a:t>Create reference implementation</a:t>
            </a:r>
          </a:p>
          <a:p>
            <a:pPr lvl="1">
              <a:lnSpc>
                <a:spcPct val="90000"/>
              </a:lnSpc>
            </a:pPr>
            <a:r>
              <a:rPr lang="en-US" sz="1600" smtClean="0"/>
              <a:t>Test against real devices</a:t>
            </a:r>
          </a:p>
          <a:p>
            <a:pPr lvl="1">
              <a:lnSpc>
                <a:spcPct val="90000"/>
              </a:lnSpc>
            </a:pPr>
            <a:r>
              <a:rPr lang="en-US" sz="1600" smtClean="0"/>
              <a:t>Run demos</a:t>
            </a:r>
          </a:p>
          <a:p>
            <a:pPr>
              <a:lnSpc>
                <a:spcPct val="90000"/>
              </a:lnSpc>
              <a:buFontTx/>
              <a:buNone/>
            </a:pPr>
            <a:endParaRPr lang="en-US" sz="1600" smtClean="0"/>
          </a:p>
          <a:p>
            <a:pPr>
              <a:lnSpc>
                <a:spcPct val="90000"/>
              </a:lnSpc>
            </a:pPr>
            <a:r>
              <a:rPr lang="en-US" sz="1800" smtClean="0"/>
              <a:t>CESL Package</a:t>
            </a:r>
          </a:p>
          <a:p>
            <a:pPr lvl="1">
              <a:lnSpc>
                <a:spcPct val="90000"/>
              </a:lnSpc>
            </a:pPr>
            <a:r>
              <a:rPr lang="en-US" sz="1600" smtClean="0"/>
              <a:t>Device Agent &amp; Mgr. Simulators</a:t>
            </a:r>
          </a:p>
          <a:p>
            <a:pPr lvl="1">
              <a:lnSpc>
                <a:spcPct val="90000"/>
              </a:lnSpc>
            </a:pPr>
            <a:r>
              <a:rPr lang="en-US" sz="1600" smtClean="0"/>
              <a:t>Reference source code </a:t>
            </a:r>
          </a:p>
          <a:p>
            <a:pPr lvl="1">
              <a:lnSpc>
                <a:spcPct val="90000"/>
              </a:lnSpc>
            </a:pPr>
            <a:r>
              <a:rPr lang="en-US" sz="1600" smtClean="0"/>
              <a:t>Software Development Kit (SDK)</a:t>
            </a:r>
          </a:p>
          <a:p>
            <a:pPr>
              <a:lnSpc>
                <a:spcPct val="90000"/>
              </a:lnSpc>
              <a:buFontTx/>
              <a:buNone/>
            </a:pPr>
            <a:endParaRPr lang="en-US" sz="1600" smtClean="0"/>
          </a:p>
        </p:txBody>
      </p:sp>
      <p:pic>
        <p:nvPicPr>
          <p:cNvPr id="134148" name="Picture 7" descr="MCj01047520000[1]"/>
          <p:cNvPicPr>
            <a:picLocks noChangeAspect="1" noChangeArrowheads="1"/>
          </p:cNvPicPr>
          <p:nvPr/>
        </p:nvPicPr>
        <p:blipFill>
          <a:blip r:embed="rId4" cstate="print"/>
          <a:srcRect/>
          <a:stretch>
            <a:fillRect/>
          </a:stretch>
        </p:blipFill>
        <p:spPr bwMode="auto">
          <a:xfrm>
            <a:off x="6176963" y="1600200"/>
            <a:ext cx="1276350" cy="1327150"/>
          </a:xfrm>
          <a:prstGeom prst="rect">
            <a:avLst/>
          </a:prstGeom>
          <a:noFill/>
          <a:ln w="9525">
            <a:noFill/>
            <a:miter lim="800000"/>
            <a:headEnd/>
            <a:tailEnd/>
          </a:ln>
        </p:spPr>
      </p:pic>
      <p:sp>
        <p:nvSpPr>
          <p:cNvPr id="134149" name="Title 29"/>
          <p:cNvSpPr txBox="1">
            <a:spLocks/>
          </p:cNvSpPr>
          <p:nvPr/>
        </p:nvSpPr>
        <p:spPr bwMode="auto">
          <a:xfrm>
            <a:off x="152400" y="533400"/>
            <a:ext cx="8229600" cy="533400"/>
          </a:xfrm>
          <a:prstGeom prst="rect">
            <a:avLst/>
          </a:prstGeom>
          <a:noFill/>
          <a:ln w="9525">
            <a:noFill/>
            <a:miter lim="800000"/>
            <a:headEnd/>
            <a:tailEnd/>
          </a:ln>
        </p:spPr>
        <p:txBody>
          <a:bodyPr/>
          <a:lstStyle/>
          <a:p>
            <a:r>
              <a:rPr lang="en-US" b="1">
                <a:latin typeface="Verdana" pitchFamily="34" charset="0"/>
              </a:rPr>
              <a:t>CESL: Plug in to Development </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Title 1"/>
          <p:cNvSpPr>
            <a:spLocks noGrp="1"/>
          </p:cNvSpPr>
          <p:nvPr>
            <p:ph type="title"/>
          </p:nvPr>
        </p:nvSpPr>
        <p:spPr/>
        <p:txBody>
          <a:bodyPr/>
          <a:lstStyle/>
          <a:p>
            <a:r>
              <a:rPr lang="en-US" smtClean="0"/>
              <a:t>Continua Plugfests</a:t>
            </a:r>
          </a:p>
        </p:txBody>
      </p:sp>
      <p:pic>
        <p:nvPicPr>
          <p:cNvPr id="138243" name="Picture 2"/>
          <p:cNvPicPr>
            <a:picLocks noChangeAspect="1" noChangeArrowheads="1"/>
          </p:cNvPicPr>
          <p:nvPr/>
        </p:nvPicPr>
        <p:blipFill>
          <a:blip r:embed="rId2" cstate="print"/>
          <a:srcRect/>
          <a:stretch>
            <a:fillRect/>
          </a:stretch>
        </p:blipFill>
        <p:spPr bwMode="auto">
          <a:xfrm>
            <a:off x="1568450" y="1370013"/>
            <a:ext cx="5943600" cy="4716462"/>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Future Work/Discussion</a:t>
            </a:r>
            <a:endParaRPr lang="en-US" dirty="0"/>
          </a:p>
        </p:txBody>
      </p:sp>
      <p:sp>
        <p:nvSpPr>
          <p:cNvPr id="3" name="Content Placeholder 2"/>
          <p:cNvSpPr>
            <a:spLocks noGrp="1"/>
          </p:cNvSpPr>
          <p:nvPr>
            <p:ph idx="1"/>
          </p:nvPr>
        </p:nvSpPr>
        <p:spPr>
          <a:xfrm>
            <a:off x="349250" y="1600200"/>
            <a:ext cx="7880350" cy="4216400"/>
          </a:xfrm>
        </p:spPr>
        <p:txBody>
          <a:bodyPr/>
          <a:lstStyle/>
          <a:p>
            <a:pPr lvl="0">
              <a:buNone/>
            </a:pPr>
            <a:r>
              <a:rPr lang="en-US" sz="2400" b="1" dirty="0" smtClean="0"/>
              <a:t>Opportunities for near term </a:t>
            </a:r>
            <a:r>
              <a:rPr lang="en-US" sz="2400" b="1" dirty="0" smtClean="0"/>
              <a:t>collaboration/alignment</a:t>
            </a:r>
            <a:endParaRPr lang="en-US" sz="2400" b="1" dirty="0" smtClean="0"/>
          </a:p>
          <a:p>
            <a:pPr lvl="1"/>
            <a:r>
              <a:rPr lang="en-US" sz="2400" b="1" dirty="0" smtClean="0"/>
              <a:t>Near Term</a:t>
            </a:r>
          </a:p>
          <a:p>
            <a:pPr lvl="2"/>
            <a:r>
              <a:rPr lang="en-US" b="1" dirty="0" smtClean="0"/>
              <a:t>Time representation</a:t>
            </a:r>
          </a:p>
          <a:p>
            <a:pPr lvl="2"/>
            <a:r>
              <a:rPr lang="en-US" b="1" dirty="0" smtClean="0"/>
              <a:t>Triggering (e.g., SMS UDH)</a:t>
            </a:r>
          </a:p>
          <a:p>
            <a:pPr lvl="2"/>
            <a:r>
              <a:rPr lang="en-US" b="1" dirty="0" smtClean="0"/>
              <a:t>MQTT use</a:t>
            </a:r>
          </a:p>
          <a:p>
            <a:pPr lvl="1"/>
            <a:r>
              <a:rPr lang="en-US" sz="2400" b="1" dirty="0" smtClean="0"/>
              <a:t>Longer Term</a:t>
            </a:r>
          </a:p>
          <a:p>
            <a:pPr lvl="2"/>
            <a:r>
              <a:rPr lang="en-US" b="1" dirty="0" smtClean="0"/>
              <a:t>WAN Capability Exchange</a:t>
            </a:r>
          </a:p>
          <a:p>
            <a:pPr lvl="2"/>
            <a:r>
              <a:rPr lang="en-US" b="1" dirty="0" smtClean="0"/>
              <a:t>Interworking with 11073 PAN/TAN/LAN devices</a:t>
            </a:r>
          </a:p>
          <a:p>
            <a:endParaRPr lang="en-US" sz="5400" dirty="0"/>
          </a:p>
        </p:txBody>
      </p:sp>
      <p:sp>
        <p:nvSpPr>
          <p:cNvPr id="4" name="Date Placeholder 3"/>
          <p:cNvSpPr>
            <a:spLocks noGrp="1"/>
          </p:cNvSpPr>
          <p:nvPr>
            <p:ph type="dt" sz="half" idx="10"/>
          </p:nvPr>
        </p:nvSpPr>
        <p:spPr/>
        <p:txBody>
          <a:bodyPr/>
          <a:lstStyle/>
          <a:p>
            <a:pPr>
              <a:defRPr/>
            </a:pPr>
            <a:endParaRPr lang="en-US" dirty="0"/>
          </a:p>
        </p:txBody>
      </p:sp>
      <p:sp>
        <p:nvSpPr>
          <p:cNvPr id="5" name="Footer Placeholder 4"/>
          <p:cNvSpPr>
            <a:spLocks noGrp="1"/>
          </p:cNvSpPr>
          <p:nvPr>
            <p:ph type="ftr" sz="quarter" idx="11"/>
          </p:nvPr>
        </p:nvSpPr>
        <p:spPr/>
        <p:txBody>
          <a:bodyPr/>
          <a:lstStyle/>
          <a:p>
            <a:pPr>
              <a:defRPr/>
            </a:pP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57400" y="2971800"/>
            <a:ext cx="4512774" cy="1446550"/>
          </a:xfrm>
          <a:prstGeom prst="rect">
            <a:avLst/>
          </a:prstGeom>
        </p:spPr>
        <p:txBody>
          <a:bodyPr wrap="none">
            <a:spAutoFit/>
          </a:bodyPr>
          <a:lstStyle/>
          <a:p>
            <a:r>
              <a:rPr lang="en-US" sz="8800" dirty="0" smtClean="0">
                <a:solidFill>
                  <a:schemeClr val="bg1">
                    <a:lumMod val="50000"/>
                  </a:schemeClr>
                </a:solidFill>
              </a:rPr>
              <a:t>Back-Up</a:t>
            </a:r>
            <a:endParaRPr lang="en-US" sz="13800" dirty="0">
              <a:solidFill>
                <a:schemeClr val="bg1">
                  <a:lumMod val="50000"/>
                </a:schemeClr>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Number Placeholder 3"/>
          <p:cNvSpPr>
            <a:spLocks noGrp="1"/>
          </p:cNvSpPr>
          <p:nvPr>
            <p:ph type="sldNum" sz="quarter" idx="11"/>
          </p:nvPr>
        </p:nvSpPr>
        <p:spPr bwMode="auto">
          <a:xfrm>
            <a:off x="1219200" y="6172200"/>
            <a:ext cx="3124200" cy="365125"/>
          </a:xfrm>
          <a:noFill/>
          <a:ln>
            <a:miter lim="800000"/>
            <a:headEnd/>
            <a:tailEnd/>
          </a:ln>
        </p:spPr>
        <p:txBody>
          <a:bodyPr/>
          <a:lstStyle/>
          <a:p>
            <a:fld id="{DB123D21-E184-43F1-BF71-A3035939D7B8}" type="slidenum">
              <a:rPr lang="en-US" altLang="zh-CN" smtClean="0"/>
              <a:pPr/>
              <a:t>18</a:t>
            </a:fld>
            <a:endParaRPr lang="en-US" altLang="zh-CN" smtClean="0"/>
          </a:p>
        </p:txBody>
      </p:sp>
      <p:sp>
        <p:nvSpPr>
          <p:cNvPr id="23555" name="Rectangle 2"/>
          <p:cNvSpPr>
            <a:spLocks noGrp="1" noChangeArrowheads="1"/>
          </p:cNvSpPr>
          <p:nvPr>
            <p:ph type="title"/>
          </p:nvPr>
        </p:nvSpPr>
        <p:spPr>
          <a:xfrm>
            <a:off x="349250" y="381000"/>
            <a:ext cx="8489950" cy="914400"/>
          </a:xfrm>
        </p:spPr>
        <p:txBody>
          <a:bodyPr/>
          <a:lstStyle/>
          <a:p>
            <a:r>
              <a:rPr lang="en-US" altLang="zh-CN" sz="3600" dirty="0" smtClean="0"/>
              <a:t>Background: Supported Domains</a:t>
            </a:r>
          </a:p>
        </p:txBody>
      </p:sp>
      <p:sp>
        <p:nvSpPr>
          <p:cNvPr id="23556" name="Rectangle 3"/>
          <p:cNvSpPr>
            <a:spLocks noGrp="1" noChangeArrowheads="1"/>
          </p:cNvSpPr>
          <p:nvPr>
            <p:ph type="body" idx="1"/>
          </p:nvPr>
        </p:nvSpPr>
        <p:spPr>
          <a:xfrm>
            <a:off x="225425" y="1439863"/>
            <a:ext cx="8693150" cy="4681537"/>
          </a:xfrm>
        </p:spPr>
        <p:txBody>
          <a:bodyPr/>
          <a:lstStyle/>
          <a:p>
            <a:pPr>
              <a:lnSpc>
                <a:spcPct val="90000"/>
              </a:lnSpc>
            </a:pPr>
            <a:r>
              <a:rPr lang="en-US" altLang="zh-CN" sz="2400" smtClean="0"/>
              <a:t>Three domains</a:t>
            </a:r>
          </a:p>
          <a:p>
            <a:pPr lvl="1">
              <a:lnSpc>
                <a:spcPct val="90000"/>
              </a:lnSpc>
              <a:buClr>
                <a:srgbClr val="595959"/>
              </a:buClr>
            </a:pPr>
            <a:r>
              <a:rPr lang="en-US" altLang="zh-CN" sz="2000" smtClean="0"/>
              <a:t>Disease Management (10400-10439)</a:t>
            </a:r>
          </a:p>
          <a:p>
            <a:pPr lvl="2">
              <a:lnSpc>
                <a:spcPct val="90000"/>
              </a:lnSpc>
              <a:buClr>
                <a:srgbClr val="595959"/>
              </a:buClr>
            </a:pPr>
            <a:r>
              <a:rPr lang="en-US" altLang="zh-CN" sz="1800" smtClean="0"/>
              <a:t>Agent Examples: Pulse oximeter, Heart rate monitor, Blood pressure monitor, Thermometer, Weighing scale, Glucose meter, ECG 1 – 3 lead, INR, Insulin pump, Body composition analyzer, Peak flow, Sleep Quality Monitor, Sleep Aponea Breathing Therapy Equipment, Continuous Glucose Meter</a:t>
            </a:r>
          </a:p>
          <a:p>
            <a:pPr lvl="2">
              <a:lnSpc>
                <a:spcPct val="90000"/>
              </a:lnSpc>
              <a:buClr>
                <a:srgbClr val="595959"/>
              </a:buClr>
            </a:pPr>
            <a:endParaRPr lang="en-US" altLang="zh-CN" sz="1800" smtClean="0"/>
          </a:p>
          <a:p>
            <a:pPr lvl="1">
              <a:lnSpc>
                <a:spcPct val="90000"/>
              </a:lnSpc>
              <a:buClr>
                <a:srgbClr val="595959"/>
              </a:buClr>
            </a:pPr>
            <a:r>
              <a:rPr lang="en-US" altLang="zh-CN" sz="2000" smtClean="0"/>
              <a:t>Health and Fitness (10440-10469)</a:t>
            </a:r>
          </a:p>
          <a:p>
            <a:pPr lvl="2">
              <a:lnSpc>
                <a:spcPct val="90000"/>
              </a:lnSpc>
              <a:buClr>
                <a:srgbClr val="595959"/>
              </a:buClr>
            </a:pPr>
            <a:r>
              <a:rPr lang="en-US" altLang="zh-CN" sz="1800" smtClean="0"/>
              <a:t>Agent Examples: Heart rate monitor, Weighing scale, Thermometer, </a:t>
            </a:r>
            <a:r>
              <a:rPr lang="en-US" altLang="ja-JP" sz="1800" smtClean="0"/>
              <a:t>Cardiovascular fitness and activity monitor, Strength fitness equipment, Physical activity monitor</a:t>
            </a:r>
          </a:p>
          <a:p>
            <a:pPr lvl="2">
              <a:lnSpc>
                <a:spcPct val="90000"/>
              </a:lnSpc>
              <a:buClr>
                <a:srgbClr val="595959"/>
              </a:buClr>
            </a:pPr>
            <a:endParaRPr lang="en-US" altLang="zh-CN" sz="1800" smtClean="0"/>
          </a:p>
          <a:p>
            <a:pPr lvl="1">
              <a:lnSpc>
                <a:spcPct val="90000"/>
              </a:lnSpc>
              <a:buClr>
                <a:srgbClr val="595959"/>
              </a:buClr>
            </a:pPr>
            <a:r>
              <a:rPr lang="en-US" altLang="zh-CN" sz="2000" smtClean="0"/>
              <a:t>Independent Living (Aging Independently) (10470-10499)</a:t>
            </a:r>
          </a:p>
          <a:p>
            <a:pPr lvl="2">
              <a:lnSpc>
                <a:spcPct val="90000"/>
              </a:lnSpc>
              <a:buClr>
                <a:srgbClr val="595959"/>
              </a:buClr>
            </a:pPr>
            <a:r>
              <a:rPr lang="en-US" altLang="zh-CN" sz="1800" smtClean="0"/>
              <a:t>Agent Examples: Disease management devices plus </a:t>
            </a:r>
            <a:r>
              <a:rPr lang="en-US" altLang="ja-JP" sz="1800" smtClean="0"/>
              <a:t>Independent living activity hub, Medication monitor</a:t>
            </a:r>
            <a:endParaRPr lang="en-US" altLang="zh-CN" sz="1800"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Chart 9"/>
          <p:cNvGraphicFramePr>
            <a:graphicFrameLocks/>
          </p:cNvGraphicFramePr>
          <p:nvPr/>
        </p:nvGraphicFramePr>
        <p:xfrm>
          <a:off x="0" y="1638300"/>
          <a:ext cx="9144000" cy="3619500"/>
        </p:xfrm>
        <a:graphic>
          <a:graphicData uri="http://schemas.openxmlformats.org/drawingml/2006/chart">
            <c:chart xmlns:c="http://schemas.openxmlformats.org/drawingml/2006/chart" xmlns:r="http://schemas.openxmlformats.org/officeDocument/2006/relationships" r:id="rId2"/>
          </a:graphicData>
        </a:graphic>
      </p:graphicFrame>
      <p:sp>
        <p:nvSpPr>
          <p:cNvPr id="20483" name="Rectangle 2"/>
          <p:cNvSpPr>
            <a:spLocks noGrp="1" noChangeArrowheads="1"/>
          </p:cNvSpPr>
          <p:nvPr>
            <p:ph type="title"/>
          </p:nvPr>
        </p:nvSpPr>
        <p:spPr>
          <a:xfrm>
            <a:off x="533400" y="165100"/>
            <a:ext cx="8001000" cy="762000"/>
          </a:xfrm>
        </p:spPr>
        <p:txBody>
          <a:bodyPr/>
          <a:lstStyle/>
          <a:p>
            <a:r>
              <a:rPr lang="en-US" altLang="zh-CN" smtClean="0">
                <a:ea typeface="SimSun" pitchFamily="2" charset="-122"/>
              </a:rPr>
              <a:t>Progress of each standard</a:t>
            </a:r>
          </a:p>
        </p:txBody>
      </p:sp>
      <p:sp>
        <p:nvSpPr>
          <p:cNvPr id="20484" name="Line 5"/>
          <p:cNvSpPr>
            <a:spLocks noChangeShapeType="1"/>
          </p:cNvSpPr>
          <p:nvPr/>
        </p:nvSpPr>
        <p:spPr bwMode="auto">
          <a:xfrm>
            <a:off x="2286000" y="5638800"/>
            <a:ext cx="457200" cy="990600"/>
          </a:xfrm>
          <a:prstGeom prst="line">
            <a:avLst/>
          </a:prstGeom>
          <a:noFill/>
          <a:ln w="28575">
            <a:solidFill>
              <a:srgbClr val="FF3300"/>
            </a:solidFill>
            <a:round/>
            <a:headEnd type="triangle" w="med" len="med"/>
            <a:tailEnd/>
          </a:ln>
        </p:spPr>
        <p:txBody>
          <a:bodyPr/>
          <a:lstStyle/>
          <a:p>
            <a:endParaRPr lang="en-US"/>
          </a:p>
        </p:txBody>
      </p:sp>
      <p:sp>
        <p:nvSpPr>
          <p:cNvPr id="24582" name="Text Box 6"/>
          <p:cNvSpPr txBox="1">
            <a:spLocks noChangeArrowheads="1"/>
          </p:cNvSpPr>
          <p:nvPr/>
        </p:nvSpPr>
        <p:spPr bwMode="auto">
          <a:xfrm>
            <a:off x="533400" y="6488113"/>
            <a:ext cx="5751513" cy="369887"/>
          </a:xfrm>
          <a:prstGeom prst="rect">
            <a:avLst/>
          </a:prstGeom>
          <a:noFill/>
          <a:ln w="9525">
            <a:noFill/>
            <a:miter lim="800000"/>
            <a:headEnd/>
            <a:tailEnd/>
          </a:ln>
          <a:effectLst/>
        </p:spPr>
        <p:txBody>
          <a:bodyPr wrap="none">
            <a:spAutoFit/>
          </a:bodyPr>
          <a:lstStyle/>
          <a:p>
            <a:pPr eaLnBrk="1" hangingPunct="1">
              <a:defRPr/>
            </a:pPr>
            <a:r>
              <a:rPr lang="en-US" sz="1800" dirty="0">
                <a:solidFill>
                  <a:srgbClr val="FF3300"/>
                </a:solidFill>
                <a:effectLst>
                  <a:outerShdw blurRad="38100" dist="38100" dir="2700000" algn="tl">
                    <a:srgbClr val="C0C0C0"/>
                  </a:outerShdw>
                </a:effectLst>
                <a:latin typeface="Verdana" pitchFamily="34" charset="0"/>
              </a:rPr>
              <a:t>Approved and published international standards</a:t>
            </a:r>
          </a:p>
        </p:txBody>
      </p:sp>
      <p:sp>
        <p:nvSpPr>
          <p:cNvPr id="24585" name="Text Box 9"/>
          <p:cNvSpPr txBox="1">
            <a:spLocks noChangeArrowheads="1"/>
          </p:cNvSpPr>
          <p:nvPr/>
        </p:nvSpPr>
        <p:spPr bwMode="auto">
          <a:xfrm>
            <a:off x="3276600" y="5943600"/>
            <a:ext cx="4124325" cy="366713"/>
          </a:xfrm>
          <a:prstGeom prst="rect">
            <a:avLst/>
          </a:prstGeom>
          <a:noFill/>
          <a:ln w="9525">
            <a:noFill/>
            <a:miter lim="800000"/>
            <a:headEnd/>
            <a:tailEnd/>
          </a:ln>
          <a:effectLst/>
        </p:spPr>
        <p:txBody>
          <a:bodyPr wrap="none">
            <a:spAutoFit/>
          </a:bodyPr>
          <a:lstStyle/>
          <a:p>
            <a:pPr eaLnBrk="1" hangingPunct="1">
              <a:defRPr/>
            </a:pPr>
            <a:r>
              <a:rPr lang="en-US" sz="1800" dirty="0">
                <a:solidFill>
                  <a:srgbClr val="0000FF"/>
                </a:solidFill>
                <a:effectLst>
                  <a:outerShdw blurRad="38100" dist="38100" dir="2700000" algn="tl">
                    <a:srgbClr val="C0C0C0"/>
                  </a:outerShdw>
                </a:effectLst>
                <a:latin typeface="Verdana" pitchFamily="34" charset="0"/>
              </a:rPr>
              <a:t>Approved and published IEEE stds</a:t>
            </a:r>
          </a:p>
        </p:txBody>
      </p:sp>
      <p:sp>
        <p:nvSpPr>
          <p:cNvPr id="20487" name="Line 8"/>
          <p:cNvSpPr>
            <a:spLocks noChangeShapeType="1"/>
          </p:cNvSpPr>
          <p:nvPr/>
        </p:nvSpPr>
        <p:spPr bwMode="auto">
          <a:xfrm>
            <a:off x="3962400" y="5638800"/>
            <a:ext cx="381000" cy="381000"/>
          </a:xfrm>
          <a:prstGeom prst="line">
            <a:avLst/>
          </a:prstGeom>
          <a:noFill/>
          <a:ln w="28575">
            <a:solidFill>
              <a:srgbClr val="0000FF"/>
            </a:solidFill>
            <a:round/>
            <a:headEnd type="triangle" w="med" len="med"/>
            <a:tailEnd/>
          </a:ln>
        </p:spPr>
        <p:txBody>
          <a:bodyPr/>
          <a:lstStyle/>
          <a:p>
            <a:endParaRPr lang="en-US"/>
          </a:p>
        </p:txBody>
      </p:sp>
      <p:sp>
        <p:nvSpPr>
          <p:cNvPr id="24588" name="Text Box 12"/>
          <p:cNvSpPr txBox="1">
            <a:spLocks noChangeArrowheads="1"/>
          </p:cNvSpPr>
          <p:nvPr/>
        </p:nvSpPr>
        <p:spPr bwMode="auto">
          <a:xfrm>
            <a:off x="6019800" y="5562600"/>
            <a:ext cx="2100263" cy="369888"/>
          </a:xfrm>
          <a:prstGeom prst="rect">
            <a:avLst/>
          </a:prstGeom>
          <a:noFill/>
          <a:ln w="9525">
            <a:noFill/>
            <a:miter lim="800000"/>
            <a:headEnd/>
            <a:tailEnd/>
          </a:ln>
          <a:effectLst/>
        </p:spPr>
        <p:txBody>
          <a:bodyPr wrap="none">
            <a:spAutoFit/>
          </a:bodyPr>
          <a:lstStyle/>
          <a:p>
            <a:pPr eaLnBrk="1" hangingPunct="1">
              <a:defRPr/>
            </a:pPr>
            <a:r>
              <a:rPr lang="en-US" sz="1800" dirty="0">
                <a:solidFill>
                  <a:srgbClr val="008000"/>
                </a:solidFill>
                <a:effectLst>
                  <a:outerShdw blurRad="38100" dist="38100" dir="2700000" algn="tl">
                    <a:srgbClr val="C0C0C0"/>
                  </a:outerShdw>
                </a:effectLst>
                <a:latin typeface="Verdana" pitchFamily="34" charset="0"/>
              </a:rPr>
              <a:t>Drafts underway</a:t>
            </a:r>
          </a:p>
        </p:txBody>
      </p:sp>
      <p:sp>
        <p:nvSpPr>
          <p:cNvPr id="20489" name="Rectangle 10"/>
          <p:cNvSpPr>
            <a:spLocks noChangeArrowheads="1"/>
          </p:cNvSpPr>
          <p:nvPr/>
        </p:nvSpPr>
        <p:spPr bwMode="auto">
          <a:xfrm>
            <a:off x="5181600" y="990600"/>
            <a:ext cx="2755900" cy="4572000"/>
          </a:xfrm>
          <a:prstGeom prst="rect">
            <a:avLst/>
          </a:prstGeom>
          <a:noFill/>
          <a:ln w="28575">
            <a:solidFill>
              <a:srgbClr val="008000"/>
            </a:solidFill>
            <a:miter lim="800000"/>
            <a:headEnd/>
            <a:tailEnd/>
          </a:ln>
        </p:spPr>
        <p:txBody>
          <a:bodyPr wrap="none" anchor="ctr"/>
          <a:lstStyle/>
          <a:p>
            <a:endParaRPr lang="zh-CN" altLang="zh-CN">
              <a:ea typeface="SimSun" pitchFamily="2" charset="-122"/>
            </a:endParaRPr>
          </a:p>
        </p:txBody>
      </p:sp>
      <p:sp>
        <p:nvSpPr>
          <p:cNvPr id="20490" name="Rectangle 7"/>
          <p:cNvSpPr>
            <a:spLocks noChangeArrowheads="1"/>
          </p:cNvSpPr>
          <p:nvPr/>
        </p:nvSpPr>
        <p:spPr bwMode="auto">
          <a:xfrm>
            <a:off x="3352800" y="990600"/>
            <a:ext cx="1828800" cy="4572000"/>
          </a:xfrm>
          <a:prstGeom prst="rect">
            <a:avLst/>
          </a:prstGeom>
          <a:noFill/>
          <a:ln w="28575">
            <a:solidFill>
              <a:srgbClr val="0000FF"/>
            </a:solidFill>
            <a:miter lim="800000"/>
            <a:headEnd/>
            <a:tailEnd/>
          </a:ln>
        </p:spPr>
        <p:txBody>
          <a:bodyPr wrap="none" anchor="ctr"/>
          <a:lstStyle/>
          <a:p>
            <a:endParaRPr lang="zh-CN" altLang="zh-CN">
              <a:ea typeface="SimSun" pitchFamily="2" charset="-122"/>
            </a:endParaRPr>
          </a:p>
        </p:txBody>
      </p:sp>
      <p:sp>
        <p:nvSpPr>
          <p:cNvPr id="20491" name="Rectangle 4"/>
          <p:cNvSpPr>
            <a:spLocks noChangeArrowheads="1"/>
          </p:cNvSpPr>
          <p:nvPr/>
        </p:nvSpPr>
        <p:spPr bwMode="auto">
          <a:xfrm>
            <a:off x="762000" y="990600"/>
            <a:ext cx="2590800" cy="4572000"/>
          </a:xfrm>
          <a:prstGeom prst="rect">
            <a:avLst/>
          </a:prstGeom>
          <a:noFill/>
          <a:ln w="28575">
            <a:solidFill>
              <a:srgbClr val="FF3300"/>
            </a:solidFill>
            <a:miter lim="800000"/>
            <a:headEnd/>
            <a:tailEnd/>
          </a:ln>
        </p:spPr>
        <p:txBody>
          <a:bodyPr wrap="none" anchor="ctr"/>
          <a:lstStyle/>
          <a:p>
            <a:endParaRPr lang="zh-CN" altLang="zh-CN">
              <a:ea typeface="SimSun" pitchFamily="2" charset="-122"/>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579437"/>
            <a:ext cx="8229600" cy="609600"/>
          </a:xfrm>
        </p:spPr>
        <p:txBody>
          <a:bodyPr>
            <a:normAutofit fontScale="90000"/>
          </a:bodyPr>
          <a:lstStyle/>
          <a:p>
            <a:r>
              <a:rPr lang="en-US" sz="3600" b="1" dirty="0" smtClean="0"/>
              <a:t>High </a:t>
            </a:r>
            <a:r>
              <a:rPr lang="en-US" sz="3600" b="1" dirty="0" smtClean="0"/>
              <a:t>Level</a:t>
            </a:r>
            <a:endParaRPr lang="en-US" sz="3600" b="1" dirty="0"/>
          </a:p>
        </p:txBody>
      </p:sp>
      <p:sp>
        <p:nvSpPr>
          <p:cNvPr id="3" name="Content Placeholder 2"/>
          <p:cNvSpPr>
            <a:spLocks noGrp="1"/>
          </p:cNvSpPr>
          <p:nvPr>
            <p:ph idx="1"/>
          </p:nvPr>
        </p:nvSpPr>
        <p:spPr>
          <a:xfrm>
            <a:off x="228600" y="1417637"/>
            <a:ext cx="8763000" cy="4525963"/>
          </a:xfrm>
        </p:spPr>
        <p:txBody>
          <a:bodyPr>
            <a:noAutofit/>
          </a:bodyPr>
          <a:lstStyle/>
          <a:p>
            <a:pPr lvl="0"/>
            <a:r>
              <a:rPr lang="en-US" sz="1600" b="1" dirty="0"/>
              <a:t>Relationship</a:t>
            </a:r>
            <a:r>
              <a:rPr lang="en-US" sz="1600" dirty="0"/>
              <a:t> - Continua membership includes a diverse blend of app </a:t>
            </a:r>
            <a:r>
              <a:rPr lang="en-US" sz="1600" dirty="0" smtClean="0"/>
              <a:t>developers, </a:t>
            </a:r>
            <a:r>
              <a:rPr lang="en-US" sz="1600" dirty="0"/>
              <a:t>specialized Health device </a:t>
            </a:r>
            <a:r>
              <a:rPr lang="en-US" sz="1600" dirty="0" smtClean="0"/>
              <a:t>providers, </a:t>
            </a:r>
            <a:r>
              <a:rPr lang="en-US" sz="1600" dirty="0"/>
              <a:t>Telecom SP and vendor stakeholders  </a:t>
            </a:r>
            <a:endParaRPr lang="en-US" sz="1600" dirty="0" smtClean="0"/>
          </a:p>
          <a:p>
            <a:pPr lvl="0"/>
            <a:endParaRPr lang="en-US" sz="1600" dirty="0"/>
          </a:p>
          <a:p>
            <a:pPr lvl="0"/>
            <a:r>
              <a:rPr lang="en-US" sz="1600" b="1" dirty="0" smtClean="0"/>
              <a:t>Process</a:t>
            </a:r>
            <a:r>
              <a:rPr lang="en-US" sz="1600" dirty="0" smtClean="0"/>
              <a:t> </a:t>
            </a:r>
            <a:r>
              <a:rPr lang="en-US" sz="1600" dirty="0"/>
              <a:t>- Continua uses </a:t>
            </a:r>
            <a:r>
              <a:rPr lang="en-US" sz="1600" dirty="0" smtClean="0"/>
              <a:t>a Use </a:t>
            </a:r>
            <a:r>
              <a:rPr lang="en-US" sz="1600" dirty="0"/>
              <a:t>Case, Requirement driven process to define Certifiable Device Classes, e.g., Observation Upload, Questionnaire, etc.  These are “end-to-end” constructs that drive development of Design Guidelines across all appropriate Continua Interfaces </a:t>
            </a:r>
            <a:endParaRPr lang="en-US" sz="1600" dirty="0" smtClean="0"/>
          </a:p>
          <a:p>
            <a:pPr lvl="0"/>
            <a:endParaRPr lang="en-US" sz="1600" dirty="0"/>
          </a:p>
          <a:p>
            <a:pPr lvl="0"/>
            <a:r>
              <a:rPr lang="en-US" sz="1600" b="1" dirty="0" smtClean="0"/>
              <a:t>Timing</a:t>
            </a:r>
            <a:r>
              <a:rPr lang="en-US" sz="1600" dirty="0" smtClean="0"/>
              <a:t> </a:t>
            </a:r>
            <a:r>
              <a:rPr lang="en-US" sz="1600" dirty="0"/>
              <a:t>- Continua has an overlapping release process, e.g., Endorphin, Genome, Iris, … Endorphin is set, Genome in being balloted, and Iris is starting Use Cases and Requirements </a:t>
            </a:r>
            <a:r>
              <a:rPr lang="en-US" sz="1600" dirty="0" smtClean="0"/>
              <a:t>now.</a:t>
            </a:r>
          </a:p>
          <a:p>
            <a:pPr lvl="0"/>
            <a:endParaRPr lang="en-US" sz="1600" dirty="0"/>
          </a:p>
          <a:p>
            <a:pPr lvl="0"/>
            <a:r>
              <a:rPr lang="en-US" sz="1600" b="1" dirty="0" smtClean="0"/>
              <a:t>Apps</a:t>
            </a:r>
            <a:r>
              <a:rPr lang="en-US" sz="1600" dirty="0" smtClean="0"/>
              <a:t> - Continua </a:t>
            </a:r>
            <a:r>
              <a:rPr lang="en-US" sz="1600" dirty="0"/>
              <a:t>does </a:t>
            </a:r>
            <a:r>
              <a:rPr lang="en-US" sz="1600" i="1" dirty="0"/>
              <a:t>not </a:t>
            </a:r>
            <a:r>
              <a:rPr lang="en-US" sz="1600" dirty="0"/>
              <a:t>define apps - it </a:t>
            </a:r>
            <a:r>
              <a:rPr lang="en-US" sz="1600" dirty="0" smtClean="0"/>
              <a:t>creates CCDCs for its interfaces </a:t>
            </a:r>
            <a:r>
              <a:rPr lang="en-US" sz="1600" dirty="0"/>
              <a:t>to facilitate device </a:t>
            </a:r>
            <a:r>
              <a:rPr lang="en-US" sz="1600" dirty="0" smtClean="0"/>
              <a:t>interoperability – verifying interface conformance and interoperability are part of Continua’s certification testing scope</a:t>
            </a:r>
          </a:p>
          <a:p>
            <a:pPr lvl="0"/>
            <a:endParaRPr lang="en-US" sz="1600" dirty="0"/>
          </a:p>
          <a:p>
            <a:pPr lvl="0"/>
            <a:r>
              <a:rPr lang="en-US" sz="1600" b="1" dirty="0" smtClean="0"/>
              <a:t>Standards</a:t>
            </a:r>
            <a:r>
              <a:rPr lang="en-US" sz="1600" dirty="0" smtClean="0"/>
              <a:t> </a:t>
            </a:r>
            <a:r>
              <a:rPr lang="en-US" sz="1600" dirty="0"/>
              <a:t>- Continua heavily leverages Health segment specific application level data and messaging Standards from IEEE 11073 on the sensor Device side, and IHE, HL7 on the WAN </a:t>
            </a:r>
            <a:r>
              <a:rPr lang="en-US" sz="1600" dirty="0" smtClean="0"/>
              <a:t>side</a:t>
            </a:r>
            <a:endParaRPr lang="en-US" sz="16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Number Placeholder 2"/>
          <p:cNvSpPr>
            <a:spLocks noGrp="1"/>
          </p:cNvSpPr>
          <p:nvPr>
            <p:ph type="sldNum" sz="quarter" idx="11"/>
          </p:nvPr>
        </p:nvSpPr>
        <p:spPr bwMode="auto">
          <a:xfrm>
            <a:off x="1219200" y="6172200"/>
            <a:ext cx="3124200" cy="365125"/>
          </a:xfrm>
          <a:noFill/>
          <a:ln>
            <a:miter lim="800000"/>
            <a:headEnd/>
            <a:tailEnd/>
          </a:ln>
        </p:spPr>
        <p:txBody>
          <a:bodyPr/>
          <a:lstStyle/>
          <a:p>
            <a:fld id="{4B2BAED4-D4CE-44A0-85F8-691D706DA267}" type="slidenum">
              <a:rPr lang="en-US" altLang="zh-CN" smtClean="0"/>
              <a:pPr/>
              <a:t>20</a:t>
            </a:fld>
            <a:endParaRPr lang="en-US" altLang="zh-CN" smtClean="0"/>
          </a:p>
        </p:txBody>
      </p:sp>
      <p:sp>
        <p:nvSpPr>
          <p:cNvPr id="28675" name="Rectangle 2"/>
          <p:cNvSpPr>
            <a:spLocks noChangeArrowheads="1"/>
          </p:cNvSpPr>
          <p:nvPr/>
        </p:nvSpPr>
        <p:spPr bwMode="auto">
          <a:xfrm>
            <a:off x="0" y="1600200"/>
            <a:ext cx="8915400" cy="3048000"/>
          </a:xfrm>
          <a:prstGeom prst="rect">
            <a:avLst/>
          </a:prstGeom>
          <a:solidFill>
            <a:srgbClr val="00CCFF"/>
          </a:solidFill>
          <a:ln w="9525">
            <a:miter lim="800000"/>
            <a:headEnd/>
            <a:tailEnd/>
          </a:ln>
          <a:scene3d>
            <a:camera prst="legacyObliqueTopRight"/>
            <a:lightRig rig="legacyFlat3" dir="b"/>
          </a:scene3d>
          <a:sp3d extrusionH="430200" prstMaterial="legacyMatte">
            <a:bevelT w="13500" h="13500" prst="angle"/>
            <a:bevelB w="13500" h="13500" prst="angle"/>
            <a:extrusionClr>
              <a:srgbClr val="00CCFF"/>
            </a:extrusionClr>
          </a:sp3d>
        </p:spPr>
        <p:txBody>
          <a:bodyPr wrap="none">
            <a:flatTx/>
          </a:bodyPr>
          <a:lstStyle/>
          <a:p>
            <a:pPr algn="ctr"/>
            <a:r>
              <a:rPr lang="en-US" altLang="zh-CN">
                <a:solidFill>
                  <a:srgbClr val="FFFFFF"/>
                </a:solidFill>
                <a:latin typeface="Verdana" pitchFamily="34" charset="0"/>
              </a:rPr>
              <a:t>-00103 Overview</a:t>
            </a:r>
          </a:p>
        </p:txBody>
      </p:sp>
      <p:sp>
        <p:nvSpPr>
          <p:cNvPr id="28676" name="Rectangle 3"/>
          <p:cNvSpPr>
            <a:spLocks noChangeArrowheads="1"/>
          </p:cNvSpPr>
          <p:nvPr/>
        </p:nvSpPr>
        <p:spPr bwMode="auto">
          <a:xfrm>
            <a:off x="152400" y="4725988"/>
            <a:ext cx="1143000" cy="1066800"/>
          </a:xfrm>
          <a:prstGeom prst="rect">
            <a:avLst/>
          </a:prstGeom>
          <a:solidFill>
            <a:srgbClr val="800000"/>
          </a:solidFill>
          <a:ln w="9525">
            <a:miter lim="800000"/>
            <a:headEnd/>
            <a:tailEnd/>
          </a:ln>
          <a:scene3d>
            <a:camera prst="legacyObliqueTopRight"/>
            <a:lightRig rig="legacyFlat3" dir="b"/>
          </a:scene3d>
          <a:sp3d extrusionH="430200" prstMaterial="legacyMatte">
            <a:bevelT w="13500" h="13500" prst="angle"/>
            <a:bevelB w="13500" h="13500" prst="angle"/>
            <a:extrusionClr>
              <a:srgbClr val="800000"/>
            </a:extrusionClr>
          </a:sp3d>
        </p:spPr>
        <p:txBody>
          <a:bodyPr wrap="none" anchor="b">
            <a:flatTx/>
          </a:bodyPr>
          <a:lstStyle/>
          <a:p>
            <a:pPr algn="ctr"/>
            <a:r>
              <a:rPr lang="en-US" altLang="zh-CN" sz="2000">
                <a:solidFill>
                  <a:srgbClr val="777777"/>
                </a:solidFill>
                <a:latin typeface="Verdana" pitchFamily="34" charset="0"/>
              </a:rPr>
              <a:t>Serial</a:t>
            </a:r>
          </a:p>
        </p:txBody>
      </p:sp>
      <p:sp>
        <p:nvSpPr>
          <p:cNvPr id="28677" name="Rectangle 4"/>
          <p:cNvSpPr>
            <a:spLocks noChangeArrowheads="1"/>
          </p:cNvSpPr>
          <p:nvPr/>
        </p:nvSpPr>
        <p:spPr bwMode="auto">
          <a:xfrm>
            <a:off x="1295400" y="4725988"/>
            <a:ext cx="1371600" cy="1066800"/>
          </a:xfrm>
          <a:prstGeom prst="rect">
            <a:avLst/>
          </a:prstGeom>
          <a:solidFill>
            <a:srgbClr val="800000"/>
          </a:solidFill>
          <a:ln w="9525">
            <a:miter lim="800000"/>
            <a:headEnd/>
            <a:tailEnd/>
          </a:ln>
          <a:scene3d>
            <a:camera prst="legacyObliqueTopRight"/>
            <a:lightRig rig="legacyFlat3" dir="b"/>
          </a:scene3d>
          <a:sp3d extrusionH="430200" prstMaterial="legacyMatte">
            <a:bevelT w="13500" h="13500" prst="angle"/>
            <a:bevelB w="13500" h="13500" prst="angle"/>
            <a:extrusionClr>
              <a:srgbClr val="800000"/>
            </a:extrusionClr>
          </a:sp3d>
        </p:spPr>
        <p:txBody>
          <a:bodyPr wrap="none" anchor="b">
            <a:flatTx/>
          </a:bodyPr>
          <a:lstStyle/>
          <a:p>
            <a:pPr algn="ctr"/>
            <a:r>
              <a:rPr lang="en-US" altLang="zh-CN" sz="2000">
                <a:solidFill>
                  <a:srgbClr val="777777"/>
                </a:solidFill>
                <a:latin typeface="Verdana" pitchFamily="34" charset="0"/>
              </a:rPr>
              <a:t>IrDA</a:t>
            </a:r>
          </a:p>
        </p:txBody>
      </p:sp>
      <p:sp>
        <p:nvSpPr>
          <p:cNvPr id="28678" name="Rectangle 5"/>
          <p:cNvSpPr>
            <a:spLocks noChangeArrowheads="1"/>
          </p:cNvSpPr>
          <p:nvPr/>
        </p:nvSpPr>
        <p:spPr bwMode="auto">
          <a:xfrm>
            <a:off x="2667000" y="4725988"/>
            <a:ext cx="1371600" cy="1066800"/>
          </a:xfrm>
          <a:prstGeom prst="rect">
            <a:avLst/>
          </a:prstGeom>
          <a:solidFill>
            <a:srgbClr val="800000"/>
          </a:solidFill>
          <a:ln w="9525">
            <a:miter lim="800000"/>
            <a:headEnd/>
            <a:tailEnd/>
          </a:ln>
          <a:scene3d>
            <a:camera prst="legacyObliqueTopRight"/>
            <a:lightRig rig="legacyFlat3" dir="b"/>
          </a:scene3d>
          <a:sp3d extrusionH="430200" prstMaterial="legacyMatte">
            <a:bevelT w="13500" h="13500" prst="angle"/>
            <a:bevelB w="13500" h="13500" prst="angle"/>
            <a:extrusionClr>
              <a:srgbClr val="800000"/>
            </a:extrusionClr>
          </a:sp3d>
        </p:spPr>
        <p:txBody>
          <a:bodyPr wrap="none" anchor="b">
            <a:flatTx/>
          </a:bodyPr>
          <a:lstStyle/>
          <a:p>
            <a:pPr algn="ctr"/>
            <a:r>
              <a:rPr lang="en-US" altLang="zh-CN" sz="2000">
                <a:solidFill>
                  <a:srgbClr val="FFFFFF"/>
                </a:solidFill>
                <a:latin typeface="Verdana" pitchFamily="34" charset="0"/>
              </a:rPr>
              <a:t>Bluetooth</a:t>
            </a:r>
          </a:p>
        </p:txBody>
      </p:sp>
      <p:sp>
        <p:nvSpPr>
          <p:cNvPr id="28679" name="Rectangle 6"/>
          <p:cNvSpPr>
            <a:spLocks noChangeArrowheads="1"/>
          </p:cNvSpPr>
          <p:nvPr/>
        </p:nvSpPr>
        <p:spPr bwMode="auto">
          <a:xfrm>
            <a:off x="4038600" y="4725988"/>
            <a:ext cx="1447800" cy="1066800"/>
          </a:xfrm>
          <a:prstGeom prst="rect">
            <a:avLst/>
          </a:prstGeom>
          <a:solidFill>
            <a:srgbClr val="800000"/>
          </a:solidFill>
          <a:ln w="9525">
            <a:miter lim="800000"/>
            <a:headEnd/>
            <a:tailEnd/>
          </a:ln>
          <a:scene3d>
            <a:camera prst="legacyObliqueTopRight"/>
            <a:lightRig rig="legacyFlat3" dir="b"/>
          </a:scene3d>
          <a:sp3d extrusionH="430200" prstMaterial="legacyMatte">
            <a:bevelT w="13500" h="13500" prst="angle"/>
            <a:bevelB w="13500" h="13500" prst="angle"/>
            <a:extrusionClr>
              <a:srgbClr val="800000"/>
            </a:extrusionClr>
          </a:sp3d>
        </p:spPr>
        <p:txBody>
          <a:bodyPr wrap="none" anchor="b">
            <a:flatTx/>
          </a:bodyPr>
          <a:lstStyle/>
          <a:p>
            <a:pPr algn="ctr"/>
            <a:r>
              <a:rPr lang="en-US" altLang="zh-CN" sz="2000">
                <a:solidFill>
                  <a:srgbClr val="FFFFFF"/>
                </a:solidFill>
                <a:latin typeface="Verdana" pitchFamily="34" charset="0"/>
              </a:rPr>
              <a:t>USB</a:t>
            </a:r>
          </a:p>
        </p:txBody>
      </p:sp>
      <p:sp>
        <p:nvSpPr>
          <p:cNvPr id="28680" name="Rectangle 7"/>
          <p:cNvSpPr>
            <a:spLocks noChangeArrowheads="1"/>
          </p:cNvSpPr>
          <p:nvPr/>
        </p:nvSpPr>
        <p:spPr bwMode="auto">
          <a:xfrm>
            <a:off x="5486400" y="4725988"/>
            <a:ext cx="1676400" cy="1066800"/>
          </a:xfrm>
          <a:prstGeom prst="rect">
            <a:avLst/>
          </a:prstGeom>
          <a:solidFill>
            <a:srgbClr val="800000"/>
          </a:solidFill>
          <a:ln w="9525">
            <a:miter lim="800000"/>
            <a:headEnd/>
            <a:tailEnd/>
          </a:ln>
          <a:scene3d>
            <a:camera prst="legacyObliqueTopRight"/>
            <a:lightRig rig="legacyFlat3" dir="b"/>
          </a:scene3d>
          <a:sp3d extrusionH="430200" prstMaterial="legacyMatte">
            <a:bevelT w="13500" h="13500" prst="angle"/>
            <a:bevelB w="13500" h="13500" prst="angle"/>
            <a:extrusionClr>
              <a:srgbClr val="800000"/>
            </a:extrusionClr>
          </a:sp3d>
        </p:spPr>
        <p:txBody>
          <a:bodyPr wrap="none" anchor="b">
            <a:flatTx/>
          </a:bodyPr>
          <a:lstStyle/>
          <a:p>
            <a:pPr algn="ctr"/>
            <a:r>
              <a:rPr lang="en-US" altLang="zh-CN" sz="2000">
                <a:solidFill>
                  <a:schemeClr val="bg1"/>
                </a:solidFill>
                <a:latin typeface="Verdana" pitchFamily="34" charset="0"/>
              </a:rPr>
              <a:t>ZigBee</a:t>
            </a:r>
          </a:p>
        </p:txBody>
      </p:sp>
      <p:sp>
        <p:nvSpPr>
          <p:cNvPr id="28681" name="Text Box 8"/>
          <p:cNvSpPr txBox="1">
            <a:spLocks noChangeArrowheads="1"/>
          </p:cNvSpPr>
          <p:nvPr/>
        </p:nvSpPr>
        <p:spPr bwMode="auto">
          <a:xfrm rot="10800000">
            <a:off x="8610600" y="4573588"/>
            <a:ext cx="428625" cy="1293812"/>
          </a:xfrm>
          <a:prstGeom prst="rect">
            <a:avLst/>
          </a:prstGeom>
          <a:noFill/>
          <a:ln w="50800" algn="ctr">
            <a:noFill/>
            <a:miter lim="800000"/>
            <a:headEnd/>
            <a:tailEnd/>
          </a:ln>
        </p:spPr>
        <p:txBody>
          <a:bodyPr vert="eaVert">
            <a:spAutoFit/>
          </a:bodyPr>
          <a:lstStyle/>
          <a:p>
            <a:pPr algn="ctr">
              <a:spcBef>
                <a:spcPct val="50000"/>
              </a:spcBef>
            </a:pPr>
            <a:r>
              <a:rPr lang="en-US" altLang="zh-CN" sz="1600">
                <a:latin typeface="Verdana" pitchFamily="34" charset="0"/>
              </a:rPr>
              <a:t>Layers 1-4</a:t>
            </a:r>
          </a:p>
        </p:txBody>
      </p:sp>
      <p:sp>
        <p:nvSpPr>
          <p:cNvPr id="28682" name="Text Box 9"/>
          <p:cNvSpPr txBox="1">
            <a:spLocks noChangeArrowheads="1"/>
          </p:cNvSpPr>
          <p:nvPr/>
        </p:nvSpPr>
        <p:spPr bwMode="auto">
          <a:xfrm rot="10800000">
            <a:off x="8610600" y="2744788"/>
            <a:ext cx="428625" cy="1293812"/>
          </a:xfrm>
          <a:prstGeom prst="rect">
            <a:avLst/>
          </a:prstGeom>
          <a:noFill/>
          <a:ln w="50800" algn="ctr">
            <a:noFill/>
            <a:miter lim="800000"/>
            <a:headEnd/>
            <a:tailEnd/>
          </a:ln>
        </p:spPr>
        <p:txBody>
          <a:bodyPr vert="eaVert">
            <a:spAutoFit/>
          </a:bodyPr>
          <a:lstStyle/>
          <a:p>
            <a:pPr algn="ctr">
              <a:spcBef>
                <a:spcPct val="50000"/>
              </a:spcBef>
            </a:pPr>
            <a:r>
              <a:rPr lang="en-US" altLang="zh-CN" sz="1600">
                <a:latin typeface="Verdana" pitchFamily="34" charset="0"/>
              </a:rPr>
              <a:t>Layers 5-7</a:t>
            </a:r>
          </a:p>
        </p:txBody>
      </p:sp>
      <p:sp>
        <p:nvSpPr>
          <p:cNvPr id="28683" name="Text Box 10"/>
          <p:cNvSpPr txBox="1">
            <a:spLocks noChangeArrowheads="1"/>
          </p:cNvSpPr>
          <p:nvPr/>
        </p:nvSpPr>
        <p:spPr bwMode="auto">
          <a:xfrm rot="-5400000">
            <a:off x="8662987" y="1728788"/>
            <a:ext cx="428625" cy="533400"/>
          </a:xfrm>
          <a:prstGeom prst="rect">
            <a:avLst/>
          </a:prstGeom>
          <a:noFill/>
          <a:ln w="50800" algn="ctr">
            <a:noFill/>
            <a:miter lim="800000"/>
            <a:headEnd/>
            <a:tailEnd/>
          </a:ln>
        </p:spPr>
        <p:txBody>
          <a:bodyPr vert="eaVert">
            <a:spAutoFit/>
          </a:bodyPr>
          <a:lstStyle/>
          <a:p>
            <a:pPr algn="ctr">
              <a:spcBef>
                <a:spcPct val="50000"/>
              </a:spcBef>
            </a:pPr>
            <a:r>
              <a:rPr lang="en-US" altLang="zh-CN" sz="1600">
                <a:latin typeface="Verdana" pitchFamily="34" charset="0"/>
              </a:rPr>
              <a:t>OSI</a:t>
            </a:r>
          </a:p>
        </p:txBody>
      </p:sp>
      <p:sp>
        <p:nvSpPr>
          <p:cNvPr id="28684" name="Rectangle 18"/>
          <p:cNvSpPr>
            <a:spLocks noGrp="1" noChangeArrowheads="1"/>
          </p:cNvSpPr>
          <p:nvPr>
            <p:ph type="title"/>
          </p:nvPr>
        </p:nvSpPr>
        <p:spPr>
          <a:xfrm>
            <a:off x="304800" y="381000"/>
            <a:ext cx="8686800" cy="731838"/>
          </a:xfrm>
        </p:spPr>
        <p:txBody>
          <a:bodyPr/>
          <a:lstStyle/>
          <a:p>
            <a:r>
              <a:rPr lang="en-US" altLang="zh-CN" sz="2800" dirty="0" smtClean="0"/>
              <a:t>Background: Personal Health Device Standards Overview</a:t>
            </a:r>
          </a:p>
        </p:txBody>
      </p:sp>
      <p:sp>
        <p:nvSpPr>
          <p:cNvPr id="28685" name="Text Box 23"/>
          <p:cNvSpPr txBox="1">
            <a:spLocks noChangeArrowheads="1"/>
          </p:cNvSpPr>
          <p:nvPr/>
        </p:nvSpPr>
        <p:spPr bwMode="auto">
          <a:xfrm>
            <a:off x="2286000" y="4724400"/>
            <a:ext cx="4440238" cy="579438"/>
          </a:xfrm>
          <a:prstGeom prst="rect">
            <a:avLst/>
          </a:prstGeom>
          <a:noFill/>
          <a:ln w="9525">
            <a:noFill/>
            <a:miter lim="800000"/>
            <a:headEnd/>
            <a:tailEnd/>
          </a:ln>
        </p:spPr>
        <p:txBody>
          <a:bodyPr wrap="none">
            <a:spAutoFit/>
          </a:bodyPr>
          <a:lstStyle/>
          <a:p>
            <a:r>
              <a:rPr lang="en-US" altLang="zh-CN" sz="3200">
                <a:solidFill>
                  <a:srgbClr val="FFFFFF"/>
                </a:solidFill>
              </a:rPr>
              <a:t>Communication Protocols</a:t>
            </a:r>
          </a:p>
        </p:txBody>
      </p:sp>
      <p:sp>
        <p:nvSpPr>
          <p:cNvPr id="28686" name="Rectangle 4"/>
          <p:cNvSpPr>
            <a:spLocks noChangeArrowheads="1"/>
          </p:cNvSpPr>
          <p:nvPr/>
        </p:nvSpPr>
        <p:spPr bwMode="auto">
          <a:xfrm>
            <a:off x="7162800" y="4725988"/>
            <a:ext cx="1371600" cy="1066800"/>
          </a:xfrm>
          <a:prstGeom prst="rect">
            <a:avLst/>
          </a:prstGeom>
          <a:solidFill>
            <a:srgbClr val="800000"/>
          </a:solidFill>
          <a:ln w="9525">
            <a:miter lim="800000"/>
            <a:headEnd/>
            <a:tailEnd/>
          </a:ln>
          <a:scene3d>
            <a:camera prst="legacyObliqueTopRight"/>
            <a:lightRig rig="legacyFlat3" dir="b"/>
          </a:scene3d>
          <a:sp3d extrusionH="430200" prstMaterial="legacyMatte">
            <a:bevelT w="13500" h="13500" prst="angle"/>
            <a:bevelB w="13500" h="13500" prst="angle"/>
            <a:extrusionClr>
              <a:srgbClr val="800000"/>
            </a:extrusionClr>
          </a:sp3d>
        </p:spPr>
        <p:txBody>
          <a:bodyPr wrap="none" anchor="b">
            <a:flatTx/>
          </a:bodyPr>
          <a:lstStyle/>
          <a:p>
            <a:pPr algn="ctr"/>
            <a:r>
              <a:rPr lang="en-US" altLang="zh-CN" sz="2000" dirty="0">
                <a:solidFill>
                  <a:schemeClr val="bg1"/>
                </a:solidFill>
                <a:latin typeface="Verdana" pitchFamily="34" charset="0"/>
              </a:rPr>
              <a:t>NFC</a:t>
            </a:r>
          </a:p>
        </p:txBody>
      </p:sp>
      <p:sp>
        <p:nvSpPr>
          <p:cNvPr id="28687" name="Rectangle 11"/>
          <p:cNvSpPr>
            <a:spLocks noChangeArrowheads="1"/>
          </p:cNvSpPr>
          <p:nvPr/>
        </p:nvSpPr>
        <p:spPr bwMode="auto">
          <a:xfrm>
            <a:off x="152400" y="3581400"/>
            <a:ext cx="8382000" cy="1066800"/>
          </a:xfrm>
          <a:prstGeom prst="rect">
            <a:avLst/>
          </a:prstGeom>
          <a:solidFill>
            <a:srgbClr val="008000"/>
          </a:solidFill>
          <a:ln w="9525">
            <a:miter lim="800000"/>
            <a:headEnd/>
            <a:tailEnd/>
          </a:ln>
          <a:scene3d>
            <a:camera prst="legacyObliqueTopRight"/>
            <a:lightRig rig="legacyFlat3" dir="b"/>
          </a:scene3d>
          <a:sp3d extrusionH="430200" prstMaterial="legacyMatte">
            <a:bevelT w="13500" h="13500" prst="angle"/>
            <a:bevelB w="13500" h="13500" prst="angle"/>
            <a:extrusionClr>
              <a:srgbClr val="008000"/>
            </a:extrusionClr>
          </a:sp3d>
        </p:spPr>
        <p:txBody>
          <a:bodyPr wrap="none" anchor="ctr">
            <a:flatTx/>
          </a:bodyPr>
          <a:lstStyle/>
          <a:p>
            <a:pPr algn="ctr"/>
            <a:r>
              <a:rPr lang="en-US" altLang="zh-CN">
                <a:solidFill>
                  <a:srgbClr val="FFFFFF"/>
                </a:solidFill>
                <a:latin typeface="Verdana" pitchFamily="34" charset="0"/>
              </a:rPr>
              <a:t>-20601 Optimized Exchange Protocol</a:t>
            </a:r>
          </a:p>
        </p:txBody>
      </p:sp>
      <p:sp>
        <p:nvSpPr>
          <p:cNvPr id="28688" name="Rectangle 12"/>
          <p:cNvSpPr>
            <a:spLocks noChangeArrowheads="1"/>
          </p:cNvSpPr>
          <p:nvPr/>
        </p:nvSpPr>
        <p:spPr bwMode="auto">
          <a:xfrm>
            <a:off x="152400" y="2438400"/>
            <a:ext cx="990600" cy="1066800"/>
          </a:xfrm>
          <a:prstGeom prst="rect">
            <a:avLst/>
          </a:prstGeom>
          <a:solidFill>
            <a:srgbClr val="FF9900"/>
          </a:solidFill>
          <a:ln w="9525">
            <a:miter lim="800000"/>
            <a:headEnd/>
            <a:tailEnd/>
          </a:ln>
          <a:scene3d>
            <a:camera prst="legacyObliqueTopRight"/>
            <a:lightRig rig="legacyFlat3" dir="b"/>
          </a:scene3d>
          <a:sp3d extrusionH="430200" prstMaterial="legacyMatte">
            <a:bevelT w="13500" h="13500" prst="angle"/>
            <a:bevelB w="13500" h="13500" prst="angle"/>
            <a:extrusionClr>
              <a:srgbClr val="FF9900"/>
            </a:extrusionClr>
          </a:sp3d>
        </p:spPr>
        <p:txBody>
          <a:bodyPr wrap="none" anchor="b">
            <a:flatTx/>
          </a:bodyPr>
          <a:lstStyle/>
          <a:p>
            <a:pPr algn="ctr"/>
            <a:r>
              <a:rPr lang="en-US" altLang="zh-CN" sz="1600">
                <a:solidFill>
                  <a:srgbClr val="FFFFFF"/>
                </a:solidFill>
                <a:latin typeface="Verdana" pitchFamily="34" charset="0"/>
              </a:rPr>
              <a:t>-10404</a:t>
            </a:r>
          </a:p>
          <a:p>
            <a:pPr algn="ctr"/>
            <a:r>
              <a:rPr lang="en-US" altLang="zh-CN" sz="1600">
                <a:solidFill>
                  <a:srgbClr val="FFFFFF"/>
                </a:solidFill>
                <a:latin typeface="Verdana" pitchFamily="34" charset="0"/>
              </a:rPr>
              <a:t>Pulse </a:t>
            </a:r>
          </a:p>
          <a:p>
            <a:pPr algn="ctr"/>
            <a:r>
              <a:rPr lang="en-US" altLang="zh-CN" sz="1600">
                <a:solidFill>
                  <a:srgbClr val="FFFFFF"/>
                </a:solidFill>
                <a:latin typeface="Verdana" pitchFamily="34" charset="0"/>
              </a:rPr>
              <a:t>Oximeter</a:t>
            </a:r>
          </a:p>
        </p:txBody>
      </p:sp>
      <p:sp>
        <p:nvSpPr>
          <p:cNvPr id="28689" name="Rectangle 13"/>
          <p:cNvSpPr>
            <a:spLocks noChangeArrowheads="1"/>
          </p:cNvSpPr>
          <p:nvPr/>
        </p:nvSpPr>
        <p:spPr bwMode="auto">
          <a:xfrm>
            <a:off x="1143000" y="2438400"/>
            <a:ext cx="914400" cy="1066800"/>
          </a:xfrm>
          <a:prstGeom prst="rect">
            <a:avLst/>
          </a:prstGeom>
          <a:solidFill>
            <a:srgbClr val="FF9900"/>
          </a:solidFill>
          <a:ln w="9525">
            <a:miter lim="800000"/>
            <a:headEnd/>
            <a:tailEnd/>
          </a:ln>
          <a:scene3d>
            <a:camera prst="legacyObliqueTopRight"/>
            <a:lightRig rig="legacyFlat3" dir="b"/>
          </a:scene3d>
          <a:sp3d extrusionH="430200" prstMaterial="legacyMatte">
            <a:bevelT w="13500" h="13500" prst="angle"/>
            <a:bevelB w="13500" h="13500" prst="angle"/>
            <a:extrusionClr>
              <a:srgbClr val="FF9900"/>
            </a:extrusionClr>
          </a:sp3d>
        </p:spPr>
        <p:txBody>
          <a:bodyPr wrap="none" anchor="b">
            <a:flatTx/>
          </a:bodyPr>
          <a:lstStyle/>
          <a:p>
            <a:pPr algn="ctr"/>
            <a:r>
              <a:rPr lang="en-US" altLang="zh-CN" sz="1600">
                <a:solidFill>
                  <a:srgbClr val="FFFFFF"/>
                </a:solidFill>
                <a:latin typeface="Verdana" pitchFamily="34" charset="0"/>
              </a:rPr>
              <a:t>-10407</a:t>
            </a:r>
          </a:p>
          <a:p>
            <a:pPr algn="ctr"/>
            <a:r>
              <a:rPr lang="en-US" altLang="zh-CN" sz="1600">
                <a:solidFill>
                  <a:srgbClr val="FFFFFF"/>
                </a:solidFill>
                <a:latin typeface="Verdana" pitchFamily="34" charset="0"/>
              </a:rPr>
              <a:t>Blood</a:t>
            </a:r>
          </a:p>
          <a:p>
            <a:pPr algn="ctr"/>
            <a:r>
              <a:rPr lang="en-US" altLang="zh-CN" sz="1600">
                <a:solidFill>
                  <a:srgbClr val="FFFFFF"/>
                </a:solidFill>
                <a:latin typeface="Verdana" pitchFamily="34" charset="0"/>
              </a:rPr>
              <a:t>Pressure</a:t>
            </a:r>
          </a:p>
        </p:txBody>
      </p:sp>
      <p:sp>
        <p:nvSpPr>
          <p:cNvPr id="28690" name="Rectangle 17"/>
          <p:cNvSpPr>
            <a:spLocks noChangeArrowheads="1"/>
          </p:cNvSpPr>
          <p:nvPr/>
        </p:nvSpPr>
        <p:spPr bwMode="auto">
          <a:xfrm>
            <a:off x="2057400" y="2438400"/>
            <a:ext cx="914400" cy="1066800"/>
          </a:xfrm>
          <a:prstGeom prst="rect">
            <a:avLst/>
          </a:prstGeom>
          <a:solidFill>
            <a:srgbClr val="FF9900"/>
          </a:solidFill>
          <a:ln w="9525">
            <a:miter lim="800000"/>
            <a:headEnd/>
            <a:tailEnd/>
          </a:ln>
          <a:scene3d>
            <a:camera prst="legacyObliqueTopRight"/>
            <a:lightRig rig="legacyFlat3" dir="b"/>
          </a:scene3d>
          <a:sp3d extrusionH="430200" prstMaterial="legacyMatte">
            <a:bevelT w="13500" h="13500" prst="angle"/>
            <a:bevelB w="13500" h="13500" prst="angle"/>
            <a:extrusionClr>
              <a:srgbClr val="FF9900"/>
            </a:extrusionClr>
          </a:sp3d>
        </p:spPr>
        <p:txBody>
          <a:bodyPr wrap="none" anchor="b">
            <a:flatTx/>
          </a:bodyPr>
          <a:lstStyle/>
          <a:p>
            <a:pPr algn="ctr"/>
            <a:endParaRPr lang="en-US" altLang="zh-CN" sz="1600">
              <a:solidFill>
                <a:srgbClr val="FFFFFF"/>
              </a:solidFill>
              <a:latin typeface="Verdana" pitchFamily="34" charset="0"/>
            </a:endParaRPr>
          </a:p>
          <a:p>
            <a:pPr algn="ctr"/>
            <a:r>
              <a:rPr lang="en-US" altLang="zh-CN" sz="1600">
                <a:solidFill>
                  <a:srgbClr val="FFFFFF"/>
                </a:solidFill>
                <a:latin typeface="Verdana" pitchFamily="34" charset="0"/>
              </a:rPr>
              <a:t>-10408</a:t>
            </a:r>
          </a:p>
          <a:p>
            <a:pPr algn="ctr"/>
            <a:r>
              <a:rPr lang="en-US" altLang="zh-CN" sz="1600">
                <a:solidFill>
                  <a:srgbClr val="FFFFFF"/>
                </a:solidFill>
                <a:latin typeface="Verdana" pitchFamily="34" charset="0"/>
              </a:rPr>
              <a:t>Thermo-</a:t>
            </a:r>
          </a:p>
          <a:p>
            <a:pPr algn="ctr"/>
            <a:r>
              <a:rPr lang="en-US" altLang="zh-CN" sz="1600">
                <a:solidFill>
                  <a:srgbClr val="FFFFFF"/>
                </a:solidFill>
                <a:latin typeface="Verdana" pitchFamily="34" charset="0"/>
              </a:rPr>
              <a:t>meter</a:t>
            </a:r>
          </a:p>
        </p:txBody>
      </p:sp>
      <p:sp>
        <p:nvSpPr>
          <p:cNvPr id="28691" name="Rectangle 16"/>
          <p:cNvSpPr>
            <a:spLocks noChangeArrowheads="1"/>
          </p:cNvSpPr>
          <p:nvPr/>
        </p:nvSpPr>
        <p:spPr bwMode="auto">
          <a:xfrm>
            <a:off x="2971800" y="2438400"/>
            <a:ext cx="1066800" cy="1066800"/>
          </a:xfrm>
          <a:prstGeom prst="rect">
            <a:avLst/>
          </a:prstGeom>
          <a:solidFill>
            <a:srgbClr val="FF9900"/>
          </a:solidFill>
          <a:ln w="9525">
            <a:miter lim="800000"/>
            <a:headEnd/>
            <a:tailEnd/>
          </a:ln>
          <a:scene3d>
            <a:camera prst="legacyObliqueTopRight"/>
            <a:lightRig rig="legacyFlat3" dir="b"/>
          </a:scene3d>
          <a:sp3d extrusionH="430200" prstMaterial="legacyMatte">
            <a:bevelT w="13500" h="13500" prst="angle"/>
            <a:bevelB w="13500" h="13500" prst="angle"/>
            <a:extrusionClr>
              <a:srgbClr val="FF9900"/>
            </a:extrusionClr>
          </a:sp3d>
        </p:spPr>
        <p:txBody>
          <a:bodyPr wrap="none" anchor="b">
            <a:flatTx/>
          </a:bodyPr>
          <a:lstStyle/>
          <a:p>
            <a:pPr algn="ctr"/>
            <a:endParaRPr lang="en-US" altLang="zh-CN" sz="1600">
              <a:solidFill>
                <a:srgbClr val="FFFFFF"/>
              </a:solidFill>
              <a:latin typeface="Verdana" pitchFamily="34" charset="0"/>
            </a:endParaRPr>
          </a:p>
          <a:p>
            <a:pPr algn="ctr"/>
            <a:r>
              <a:rPr lang="en-US" altLang="zh-CN" sz="1600">
                <a:solidFill>
                  <a:srgbClr val="FFFFFF"/>
                </a:solidFill>
                <a:latin typeface="Verdana" pitchFamily="34" charset="0"/>
              </a:rPr>
              <a:t>-10415</a:t>
            </a:r>
          </a:p>
          <a:p>
            <a:pPr algn="ctr"/>
            <a:r>
              <a:rPr lang="en-US" altLang="zh-CN" sz="1600">
                <a:solidFill>
                  <a:srgbClr val="FFFFFF"/>
                </a:solidFill>
                <a:latin typeface="Verdana" pitchFamily="34" charset="0"/>
              </a:rPr>
              <a:t>Weighing</a:t>
            </a:r>
          </a:p>
          <a:p>
            <a:pPr algn="ctr"/>
            <a:r>
              <a:rPr lang="en-US" altLang="zh-CN" sz="1600">
                <a:solidFill>
                  <a:srgbClr val="FFFFFF"/>
                </a:solidFill>
                <a:latin typeface="Verdana" pitchFamily="34" charset="0"/>
              </a:rPr>
              <a:t>Scale</a:t>
            </a:r>
          </a:p>
        </p:txBody>
      </p:sp>
      <p:sp>
        <p:nvSpPr>
          <p:cNvPr id="28692" name="Rectangle 14"/>
          <p:cNvSpPr>
            <a:spLocks noChangeArrowheads="1"/>
          </p:cNvSpPr>
          <p:nvPr/>
        </p:nvSpPr>
        <p:spPr bwMode="auto">
          <a:xfrm>
            <a:off x="4038600" y="2438400"/>
            <a:ext cx="838200" cy="1066800"/>
          </a:xfrm>
          <a:prstGeom prst="rect">
            <a:avLst/>
          </a:prstGeom>
          <a:solidFill>
            <a:srgbClr val="FF9900"/>
          </a:solidFill>
          <a:ln w="9525">
            <a:miter lim="800000"/>
            <a:headEnd/>
            <a:tailEnd/>
          </a:ln>
          <a:scene3d>
            <a:camera prst="legacyObliqueTopRight"/>
            <a:lightRig rig="legacyFlat3" dir="b"/>
          </a:scene3d>
          <a:sp3d extrusionH="430200" prstMaterial="legacyMatte">
            <a:bevelT w="13500" h="13500" prst="angle"/>
            <a:bevelB w="13500" h="13500" prst="angle"/>
            <a:extrusionClr>
              <a:srgbClr val="FF9900"/>
            </a:extrusionClr>
          </a:sp3d>
        </p:spPr>
        <p:txBody>
          <a:bodyPr wrap="none" anchor="b">
            <a:flatTx/>
          </a:bodyPr>
          <a:lstStyle/>
          <a:p>
            <a:pPr algn="ctr"/>
            <a:endParaRPr lang="en-US" altLang="zh-CN" sz="1600">
              <a:solidFill>
                <a:srgbClr val="FFFFFF"/>
              </a:solidFill>
              <a:latin typeface="Verdana" pitchFamily="34" charset="0"/>
            </a:endParaRPr>
          </a:p>
          <a:p>
            <a:pPr algn="ctr"/>
            <a:r>
              <a:rPr lang="en-US" altLang="zh-CN" sz="1600">
                <a:solidFill>
                  <a:srgbClr val="FFFFFF"/>
                </a:solidFill>
                <a:latin typeface="Verdana" pitchFamily="34" charset="0"/>
              </a:rPr>
              <a:t>-10417</a:t>
            </a:r>
          </a:p>
          <a:p>
            <a:pPr algn="ctr"/>
            <a:r>
              <a:rPr lang="en-US" altLang="zh-CN" sz="1600">
                <a:solidFill>
                  <a:srgbClr val="FFFFFF"/>
                </a:solidFill>
                <a:latin typeface="Verdana" pitchFamily="34" charset="0"/>
              </a:rPr>
              <a:t>Glucose</a:t>
            </a:r>
            <a:br>
              <a:rPr lang="en-US" altLang="zh-CN" sz="1600">
                <a:solidFill>
                  <a:srgbClr val="FFFFFF"/>
                </a:solidFill>
                <a:latin typeface="Verdana" pitchFamily="34" charset="0"/>
              </a:rPr>
            </a:br>
            <a:endParaRPr lang="en-US" altLang="zh-CN" sz="1600">
              <a:solidFill>
                <a:srgbClr val="FFFFFF"/>
              </a:solidFill>
              <a:latin typeface="Verdana" pitchFamily="34" charset="0"/>
            </a:endParaRPr>
          </a:p>
        </p:txBody>
      </p:sp>
      <p:sp>
        <p:nvSpPr>
          <p:cNvPr id="28693" name="Rectangle 24"/>
          <p:cNvSpPr>
            <a:spLocks noChangeArrowheads="1"/>
          </p:cNvSpPr>
          <p:nvPr/>
        </p:nvSpPr>
        <p:spPr bwMode="auto">
          <a:xfrm>
            <a:off x="4876800" y="2438400"/>
            <a:ext cx="838200" cy="1066800"/>
          </a:xfrm>
          <a:prstGeom prst="rect">
            <a:avLst/>
          </a:prstGeom>
          <a:solidFill>
            <a:srgbClr val="FF9900"/>
          </a:solidFill>
          <a:ln w="9525">
            <a:miter lim="800000"/>
            <a:headEnd/>
            <a:tailEnd/>
          </a:ln>
          <a:scene3d>
            <a:camera prst="legacyObliqueTopRight"/>
            <a:lightRig rig="legacyFlat3" dir="b"/>
          </a:scene3d>
          <a:sp3d extrusionH="430200" prstMaterial="legacyMatte">
            <a:bevelT w="13500" h="13500" prst="angle"/>
            <a:bevelB w="13500" h="13500" prst="angle"/>
            <a:extrusionClr>
              <a:srgbClr val="FF9900"/>
            </a:extrusionClr>
          </a:sp3d>
        </p:spPr>
        <p:txBody>
          <a:bodyPr wrap="none" anchor="b">
            <a:flatTx/>
          </a:bodyPr>
          <a:lstStyle/>
          <a:p>
            <a:r>
              <a:rPr lang="en-US" altLang="zh-CN" sz="1600">
                <a:solidFill>
                  <a:srgbClr val="FFFFFF"/>
                </a:solidFill>
              </a:rPr>
              <a:t>-10441</a:t>
            </a:r>
          </a:p>
          <a:p>
            <a:r>
              <a:rPr lang="en-US" altLang="zh-CN" sz="1600">
                <a:solidFill>
                  <a:srgbClr val="FFFFFF"/>
                </a:solidFill>
              </a:rPr>
              <a:t>Cardio</a:t>
            </a:r>
          </a:p>
          <a:p>
            <a:endParaRPr lang="en-US" altLang="zh-CN" sz="1600">
              <a:solidFill>
                <a:srgbClr val="FFFFFF"/>
              </a:solidFill>
            </a:endParaRPr>
          </a:p>
        </p:txBody>
      </p:sp>
      <p:sp>
        <p:nvSpPr>
          <p:cNvPr id="28694" name="Rectangle 20"/>
          <p:cNvSpPr>
            <a:spLocks noChangeArrowheads="1"/>
          </p:cNvSpPr>
          <p:nvPr/>
        </p:nvSpPr>
        <p:spPr bwMode="auto">
          <a:xfrm>
            <a:off x="5715000" y="2438400"/>
            <a:ext cx="914400" cy="1066800"/>
          </a:xfrm>
          <a:prstGeom prst="rect">
            <a:avLst/>
          </a:prstGeom>
          <a:solidFill>
            <a:srgbClr val="FF9900"/>
          </a:solidFill>
          <a:ln w="9525">
            <a:miter lim="800000"/>
            <a:headEnd/>
            <a:tailEnd/>
          </a:ln>
          <a:scene3d>
            <a:camera prst="legacyObliqueTopRight"/>
            <a:lightRig rig="legacyFlat3" dir="b"/>
          </a:scene3d>
          <a:sp3d extrusionH="430200" prstMaterial="legacyMatte">
            <a:bevelT w="13500" h="13500" prst="angle"/>
            <a:bevelB w="13500" h="13500" prst="angle"/>
            <a:extrusionClr>
              <a:srgbClr val="FF9900"/>
            </a:extrusionClr>
          </a:sp3d>
        </p:spPr>
        <p:txBody>
          <a:bodyPr wrap="none" anchor="b">
            <a:flatTx/>
          </a:bodyPr>
          <a:lstStyle/>
          <a:p>
            <a:pPr algn="ctr"/>
            <a:r>
              <a:rPr lang="en-US" altLang="zh-CN" sz="1600">
                <a:solidFill>
                  <a:srgbClr val="FFFFFF"/>
                </a:solidFill>
                <a:latin typeface="Verdana" pitchFamily="34" charset="0"/>
              </a:rPr>
              <a:t>-10442</a:t>
            </a:r>
          </a:p>
          <a:p>
            <a:pPr algn="ctr"/>
            <a:r>
              <a:rPr lang="en-US" altLang="zh-CN" sz="1600">
                <a:solidFill>
                  <a:srgbClr val="FFFFFF"/>
                </a:solidFill>
                <a:latin typeface="Verdana" pitchFamily="34" charset="0"/>
              </a:rPr>
              <a:t>Strength</a:t>
            </a:r>
          </a:p>
          <a:p>
            <a:pPr algn="ctr"/>
            <a:endParaRPr lang="en-US" altLang="zh-CN" sz="1600">
              <a:solidFill>
                <a:srgbClr val="FFFFFF"/>
              </a:solidFill>
              <a:latin typeface="Verdana" pitchFamily="34" charset="0"/>
            </a:endParaRPr>
          </a:p>
        </p:txBody>
      </p:sp>
      <p:sp>
        <p:nvSpPr>
          <p:cNvPr id="28695" name="Rectangle 21"/>
          <p:cNvSpPr>
            <a:spLocks noChangeArrowheads="1"/>
          </p:cNvSpPr>
          <p:nvPr/>
        </p:nvSpPr>
        <p:spPr bwMode="auto">
          <a:xfrm>
            <a:off x="6629400" y="2438400"/>
            <a:ext cx="914400" cy="1066800"/>
          </a:xfrm>
          <a:prstGeom prst="rect">
            <a:avLst/>
          </a:prstGeom>
          <a:solidFill>
            <a:srgbClr val="FF9900"/>
          </a:solidFill>
          <a:ln w="9525">
            <a:miter lim="800000"/>
            <a:headEnd/>
            <a:tailEnd/>
          </a:ln>
          <a:scene3d>
            <a:camera prst="legacyObliqueTopRight"/>
            <a:lightRig rig="legacyFlat3" dir="b"/>
          </a:scene3d>
          <a:sp3d extrusionH="430200" prstMaterial="legacyMatte">
            <a:bevelT w="13500" h="13500" prst="angle"/>
            <a:bevelB w="13500" h="13500" prst="angle"/>
            <a:extrusionClr>
              <a:srgbClr val="FF9900"/>
            </a:extrusionClr>
          </a:sp3d>
        </p:spPr>
        <p:txBody>
          <a:bodyPr wrap="none" anchor="b">
            <a:flatTx/>
          </a:bodyPr>
          <a:lstStyle/>
          <a:p>
            <a:pPr algn="ctr"/>
            <a:endParaRPr lang="en-US" altLang="zh-CN" sz="1600">
              <a:solidFill>
                <a:srgbClr val="FFFFFF"/>
              </a:solidFill>
              <a:latin typeface="Verdana" pitchFamily="34" charset="0"/>
            </a:endParaRPr>
          </a:p>
          <a:p>
            <a:pPr algn="ctr"/>
            <a:r>
              <a:rPr lang="en-US" altLang="zh-CN" sz="1600">
                <a:solidFill>
                  <a:srgbClr val="FFFFFF"/>
                </a:solidFill>
                <a:latin typeface="Verdana" pitchFamily="34" charset="0"/>
              </a:rPr>
              <a:t>-10471</a:t>
            </a:r>
          </a:p>
          <a:p>
            <a:pPr algn="ctr"/>
            <a:r>
              <a:rPr lang="en-US" altLang="zh-CN" sz="1600">
                <a:solidFill>
                  <a:srgbClr val="FFFFFF"/>
                </a:solidFill>
                <a:latin typeface="Verdana" pitchFamily="34" charset="0"/>
              </a:rPr>
              <a:t>Activity</a:t>
            </a:r>
          </a:p>
          <a:p>
            <a:pPr algn="ctr"/>
            <a:r>
              <a:rPr lang="en-US" altLang="zh-CN" sz="1600">
                <a:solidFill>
                  <a:srgbClr val="FFFFFF"/>
                </a:solidFill>
                <a:latin typeface="Verdana" pitchFamily="34" charset="0"/>
              </a:rPr>
              <a:t>Data</a:t>
            </a:r>
          </a:p>
        </p:txBody>
      </p:sp>
      <p:sp>
        <p:nvSpPr>
          <p:cNvPr id="28696" name="Rectangle 22"/>
          <p:cNvSpPr>
            <a:spLocks noChangeArrowheads="1"/>
          </p:cNvSpPr>
          <p:nvPr/>
        </p:nvSpPr>
        <p:spPr bwMode="auto">
          <a:xfrm>
            <a:off x="7543800" y="2438400"/>
            <a:ext cx="990600" cy="1066800"/>
          </a:xfrm>
          <a:prstGeom prst="rect">
            <a:avLst/>
          </a:prstGeom>
          <a:solidFill>
            <a:srgbClr val="FF9900"/>
          </a:solidFill>
          <a:ln w="9525">
            <a:miter lim="800000"/>
            <a:headEnd/>
            <a:tailEnd/>
          </a:ln>
          <a:scene3d>
            <a:camera prst="legacyObliqueTopRight"/>
            <a:lightRig rig="legacyFlat3" dir="b"/>
          </a:scene3d>
          <a:sp3d extrusionH="430200" prstMaterial="legacyMatte">
            <a:bevelT w="13500" h="13500" prst="angle"/>
            <a:bevelB w="13500" h="13500" prst="angle"/>
            <a:extrusionClr>
              <a:srgbClr val="FF9900"/>
            </a:extrusionClr>
          </a:sp3d>
        </p:spPr>
        <p:txBody>
          <a:bodyPr wrap="none" anchor="ctr">
            <a:flatTx/>
          </a:bodyPr>
          <a:lstStyle/>
          <a:p>
            <a:pPr algn="ctr"/>
            <a:endParaRPr lang="en-US" altLang="zh-CN" sz="1600">
              <a:solidFill>
                <a:srgbClr val="B2B2B2"/>
              </a:solidFill>
              <a:latin typeface="Verdana" pitchFamily="34" charset="0"/>
            </a:endParaRPr>
          </a:p>
          <a:p>
            <a:pPr algn="ctr"/>
            <a:r>
              <a:rPr lang="en-US" altLang="zh-CN">
                <a:solidFill>
                  <a:srgbClr val="B2B2B2"/>
                </a:solidFill>
                <a:latin typeface="Verdana" pitchFamily="34" charset="0"/>
              </a:rPr>
              <a:t>…</a:t>
            </a:r>
          </a:p>
        </p:txBody>
      </p:sp>
      <p:sp>
        <p:nvSpPr>
          <p:cNvPr id="28697" name="Text Box 19"/>
          <p:cNvSpPr txBox="1">
            <a:spLocks noChangeArrowheads="1"/>
          </p:cNvSpPr>
          <p:nvPr/>
        </p:nvSpPr>
        <p:spPr bwMode="auto">
          <a:xfrm>
            <a:off x="2435225" y="2286000"/>
            <a:ext cx="3051175" cy="457200"/>
          </a:xfrm>
          <a:prstGeom prst="rect">
            <a:avLst/>
          </a:prstGeom>
          <a:noFill/>
          <a:ln w="9525">
            <a:noFill/>
            <a:miter lim="800000"/>
            <a:headEnd/>
            <a:tailEnd/>
          </a:ln>
        </p:spPr>
        <p:txBody>
          <a:bodyPr wrap="none">
            <a:spAutoFit/>
          </a:bodyPr>
          <a:lstStyle/>
          <a:p>
            <a:r>
              <a:rPr lang="en-US" altLang="zh-CN" b="1">
                <a:solidFill>
                  <a:srgbClr val="FFFFFF"/>
                </a:solidFill>
              </a:rPr>
              <a:t>Device Specializations</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idx="4294967295"/>
          </p:nvPr>
        </p:nvSpPr>
        <p:spPr>
          <a:xfrm>
            <a:off x="103188" y="390525"/>
            <a:ext cx="2713037" cy="1143000"/>
          </a:xfrm>
        </p:spPr>
        <p:txBody>
          <a:bodyPr/>
          <a:lstStyle/>
          <a:p>
            <a:r>
              <a:rPr lang="en-US" smtClean="0"/>
              <a:t>DIM:</a:t>
            </a:r>
          </a:p>
        </p:txBody>
      </p:sp>
      <p:sp>
        <p:nvSpPr>
          <p:cNvPr id="222226" name="Freeform 18"/>
          <p:cNvSpPr>
            <a:spLocks/>
          </p:cNvSpPr>
          <p:nvPr/>
        </p:nvSpPr>
        <p:spPr bwMode="auto">
          <a:xfrm>
            <a:off x="-9525" y="3025775"/>
            <a:ext cx="739775" cy="1733550"/>
          </a:xfrm>
          <a:custGeom>
            <a:avLst/>
            <a:gdLst/>
            <a:ahLst/>
            <a:cxnLst>
              <a:cxn ang="0">
                <a:pos x="220" y="1092"/>
              </a:cxn>
              <a:cxn ang="0">
                <a:pos x="166" y="1068"/>
              </a:cxn>
              <a:cxn ang="0">
                <a:pos x="118" y="1026"/>
              </a:cxn>
              <a:cxn ang="0">
                <a:pos x="70" y="978"/>
              </a:cxn>
              <a:cxn ang="0">
                <a:pos x="22" y="906"/>
              </a:cxn>
              <a:cxn ang="0">
                <a:pos x="10" y="870"/>
              </a:cxn>
              <a:cxn ang="0">
                <a:pos x="22" y="726"/>
              </a:cxn>
              <a:cxn ang="0">
                <a:pos x="70" y="684"/>
              </a:cxn>
              <a:cxn ang="0">
                <a:pos x="106" y="636"/>
              </a:cxn>
              <a:cxn ang="0">
                <a:pos x="190" y="564"/>
              </a:cxn>
              <a:cxn ang="0">
                <a:pos x="250" y="90"/>
              </a:cxn>
              <a:cxn ang="0">
                <a:pos x="304" y="54"/>
              </a:cxn>
              <a:cxn ang="0">
                <a:pos x="466" y="0"/>
              </a:cxn>
            </a:cxnLst>
            <a:rect l="0" t="0" r="r" b="b"/>
            <a:pathLst>
              <a:path w="466" h="1092">
                <a:moveTo>
                  <a:pt x="220" y="1092"/>
                </a:moveTo>
                <a:cubicBezTo>
                  <a:pt x="200" y="1085"/>
                  <a:pt x="186" y="1075"/>
                  <a:pt x="166" y="1068"/>
                </a:cubicBezTo>
                <a:cubicBezTo>
                  <a:pt x="148" y="1050"/>
                  <a:pt x="142" y="1034"/>
                  <a:pt x="118" y="1026"/>
                </a:cubicBezTo>
                <a:cubicBezTo>
                  <a:pt x="101" y="1009"/>
                  <a:pt x="90" y="992"/>
                  <a:pt x="70" y="978"/>
                </a:cubicBezTo>
                <a:cubicBezTo>
                  <a:pt x="54" y="954"/>
                  <a:pt x="38" y="930"/>
                  <a:pt x="22" y="906"/>
                </a:cubicBezTo>
                <a:cubicBezTo>
                  <a:pt x="15" y="895"/>
                  <a:pt x="10" y="870"/>
                  <a:pt x="10" y="870"/>
                </a:cubicBezTo>
                <a:cubicBezTo>
                  <a:pt x="12" y="822"/>
                  <a:pt x="0" y="769"/>
                  <a:pt x="22" y="726"/>
                </a:cubicBezTo>
                <a:cubicBezTo>
                  <a:pt x="32" y="707"/>
                  <a:pt x="70" y="684"/>
                  <a:pt x="70" y="684"/>
                </a:cubicBezTo>
                <a:cubicBezTo>
                  <a:pt x="84" y="663"/>
                  <a:pt x="84" y="650"/>
                  <a:pt x="106" y="636"/>
                </a:cubicBezTo>
                <a:cubicBezTo>
                  <a:pt x="127" y="605"/>
                  <a:pt x="163" y="591"/>
                  <a:pt x="190" y="564"/>
                </a:cubicBezTo>
                <a:cubicBezTo>
                  <a:pt x="237" y="424"/>
                  <a:pt x="160" y="224"/>
                  <a:pt x="250" y="90"/>
                </a:cubicBezTo>
                <a:cubicBezTo>
                  <a:pt x="263" y="70"/>
                  <a:pt x="285" y="67"/>
                  <a:pt x="304" y="54"/>
                </a:cubicBezTo>
                <a:cubicBezTo>
                  <a:pt x="338" y="4"/>
                  <a:pt x="411" y="0"/>
                  <a:pt x="466" y="0"/>
                </a:cubicBezTo>
              </a:path>
            </a:pathLst>
          </a:custGeom>
          <a:noFill/>
          <a:ln w="9525">
            <a:noFill/>
            <a:round/>
            <a:headEnd/>
            <a:tailEnd/>
          </a:ln>
          <a:effectLst>
            <a:prstShdw prst="shdw17" dist="17961" dir="2700000">
              <a:schemeClr val="accent1">
                <a:gamma/>
                <a:shade val="60000"/>
                <a:invGamma/>
              </a:schemeClr>
            </a:prstShdw>
          </a:effectLst>
        </p:spPr>
        <p:txBody>
          <a:bodyPr/>
          <a:lstStyle/>
          <a:p>
            <a:pPr algn="ctr">
              <a:defRPr/>
            </a:pPr>
            <a:endParaRPr lang="en-US"/>
          </a:p>
        </p:txBody>
      </p:sp>
      <p:sp>
        <p:nvSpPr>
          <p:cNvPr id="51" name="Rounded Rectangle 50"/>
          <p:cNvSpPr/>
          <p:nvPr/>
        </p:nvSpPr>
        <p:spPr>
          <a:xfrm>
            <a:off x="6552692" y="2549034"/>
            <a:ext cx="1709928" cy="512064"/>
          </a:xfrm>
          <a:prstGeom prst="roundRect">
            <a:avLst/>
          </a:prstGeom>
          <a:solidFill>
            <a:srgbClr val="FFFF0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chemeClr val="tx1"/>
                </a:solidFill>
                <a:latin typeface="Times New Roman" pitchFamily="18" charset="0"/>
                <a:cs typeface="Times New Roman" pitchFamily="18" charset="0"/>
              </a:rPr>
              <a:t>Object 4</a:t>
            </a:r>
            <a:endParaRPr lang="en-US" sz="1600" b="1" dirty="0">
              <a:solidFill>
                <a:schemeClr val="tx1"/>
              </a:solidFill>
              <a:latin typeface="Times New Roman" pitchFamily="18" charset="0"/>
              <a:cs typeface="Times New Roman" pitchFamily="18" charset="0"/>
            </a:endParaRPr>
          </a:p>
        </p:txBody>
      </p:sp>
      <p:sp>
        <p:nvSpPr>
          <p:cNvPr id="2" name="Rounded Rectangle 50"/>
          <p:cNvSpPr/>
          <p:nvPr/>
        </p:nvSpPr>
        <p:spPr>
          <a:xfrm>
            <a:off x="270828" y="2589812"/>
            <a:ext cx="1707198" cy="512163"/>
          </a:xfrm>
          <a:prstGeom prst="roundRect">
            <a:avLst/>
          </a:prstGeom>
          <a:solidFill>
            <a:srgbClr val="FFCCFF"/>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chemeClr val="tx1"/>
                </a:solidFill>
                <a:latin typeface="Times New Roman" pitchFamily="18" charset="0"/>
                <a:cs typeface="Times New Roman" pitchFamily="18" charset="0"/>
              </a:rPr>
              <a:t>Object 1</a:t>
            </a:r>
            <a:endParaRPr lang="en-US" sz="1600" b="1" dirty="0">
              <a:solidFill>
                <a:schemeClr val="tx1"/>
              </a:solidFill>
              <a:latin typeface="Times New Roman" pitchFamily="18" charset="0"/>
              <a:cs typeface="Times New Roman" pitchFamily="18" charset="0"/>
            </a:endParaRPr>
          </a:p>
        </p:txBody>
      </p:sp>
      <p:sp>
        <p:nvSpPr>
          <p:cNvPr id="106" name="Rounded Rectangle 105"/>
          <p:cNvSpPr/>
          <p:nvPr/>
        </p:nvSpPr>
        <p:spPr>
          <a:xfrm>
            <a:off x="2385188" y="2583792"/>
            <a:ext cx="1709928" cy="512064"/>
          </a:xfrm>
          <a:prstGeom prst="roundRect">
            <a:avLst/>
          </a:prstGeom>
          <a:solidFill>
            <a:srgbClr val="FF000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rgbClr val="FFFF00"/>
                </a:solidFill>
                <a:latin typeface="Times New Roman" pitchFamily="18" charset="0"/>
                <a:cs typeface="Times New Roman" pitchFamily="18" charset="0"/>
              </a:rPr>
              <a:t>Object 2</a:t>
            </a:r>
          </a:p>
        </p:txBody>
      </p:sp>
      <p:sp>
        <p:nvSpPr>
          <p:cNvPr id="29" name="Rounded Rectangle 28"/>
          <p:cNvSpPr/>
          <p:nvPr/>
        </p:nvSpPr>
        <p:spPr>
          <a:xfrm>
            <a:off x="4483228" y="2564549"/>
            <a:ext cx="1709928" cy="512064"/>
          </a:xfrm>
          <a:prstGeom prst="roundRect">
            <a:avLst/>
          </a:prstGeom>
          <a:solidFill>
            <a:srgbClr val="00CCFF"/>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chemeClr val="tx1"/>
                </a:solidFill>
                <a:latin typeface="Times New Roman" pitchFamily="18" charset="0"/>
                <a:cs typeface="Times New Roman" pitchFamily="18" charset="0"/>
              </a:rPr>
              <a:t>Object 3</a:t>
            </a:r>
            <a:endParaRPr lang="en-US" sz="1600" b="1" dirty="0">
              <a:solidFill>
                <a:schemeClr val="tx1"/>
              </a:solidFill>
              <a:latin typeface="Times New Roman" pitchFamily="18" charset="0"/>
              <a:cs typeface="Times New Roman" pitchFamily="18" charset="0"/>
            </a:endParaRPr>
          </a:p>
        </p:txBody>
      </p:sp>
      <p:sp>
        <p:nvSpPr>
          <p:cNvPr id="12" name="Oval 11"/>
          <p:cNvSpPr/>
          <p:nvPr/>
        </p:nvSpPr>
        <p:spPr>
          <a:xfrm>
            <a:off x="2940050" y="644526"/>
            <a:ext cx="2695575" cy="1485900"/>
          </a:xfrm>
          <a:prstGeom prst="ellipse">
            <a:avLst/>
          </a:prstGeom>
          <a:gradFill flip="none" rotWithShape="1">
            <a:gsLst>
              <a:gs pos="0">
                <a:srgbClr val="FFFFCC"/>
              </a:gs>
              <a:gs pos="50000">
                <a:schemeClr val="accent1">
                  <a:shade val="67500"/>
                  <a:satMod val="115000"/>
                </a:schemeClr>
              </a:gs>
              <a:gs pos="100000">
                <a:schemeClr val="accent1">
                  <a:shade val="100000"/>
                  <a:satMod val="115000"/>
                </a:schemeClr>
              </a:gs>
            </a:gsLst>
            <a:path path="circle">
              <a:fillToRect l="50000" t="50000" r="50000" b="50000"/>
            </a:path>
            <a:tileRect/>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901700" h="336550"/>
            <a:bevelB w="184150" h="889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chemeClr val="tx1"/>
                </a:solidFill>
              </a:rPr>
              <a:t>Agent </a:t>
            </a:r>
            <a:r>
              <a:rPr lang="en-US" sz="2000" b="1" dirty="0">
                <a:solidFill>
                  <a:schemeClr val="tx1"/>
                </a:solidFill>
              </a:rPr>
              <a:t>DIM</a:t>
            </a:r>
          </a:p>
        </p:txBody>
      </p:sp>
      <p:sp>
        <p:nvSpPr>
          <p:cNvPr id="13" name="Rounded Rectangle 50"/>
          <p:cNvSpPr/>
          <p:nvPr/>
        </p:nvSpPr>
        <p:spPr>
          <a:xfrm>
            <a:off x="2387600" y="3513737"/>
            <a:ext cx="1709928" cy="365760"/>
          </a:xfrm>
          <a:prstGeom prst="roundRect">
            <a:avLst/>
          </a:prstGeom>
          <a:solidFill>
            <a:srgbClr val="FF660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b="1" dirty="0">
                <a:solidFill>
                  <a:srgbClr val="FFFF00"/>
                </a:solidFill>
                <a:latin typeface="Times New Roman" pitchFamily="18" charset="0"/>
                <a:cs typeface="Times New Roman" pitchFamily="18" charset="0"/>
              </a:rPr>
              <a:t>attribute 1</a:t>
            </a:r>
          </a:p>
        </p:txBody>
      </p:sp>
      <p:sp>
        <p:nvSpPr>
          <p:cNvPr id="14" name="Rounded Rectangle 50"/>
          <p:cNvSpPr/>
          <p:nvPr/>
        </p:nvSpPr>
        <p:spPr>
          <a:xfrm>
            <a:off x="321987" y="3532787"/>
            <a:ext cx="1617938" cy="365760"/>
          </a:xfrm>
          <a:prstGeom prst="roundRect">
            <a:avLst/>
          </a:prstGeom>
          <a:solidFill>
            <a:srgbClr val="FF99FF"/>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b="1" dirty="0">
                <a:solidFill>
                  <a:schemeClr val="tx1"/>
                </a:solidFill>
                <a:latin typeface="Times New Roman" pitchFamily="18" charset="0"/>
                <a:cs typeface="Times New Roman" pitchFamily="18" charset="0"/>
              </a:rPr>
              <a:t>attribute  1</a:t>
            </a:r>
          </a:p>
        </p:txBody>
      </p:sp>
      <p:sp>
        <p:nvSpPr>
          <p:cNvPr id="15" name="Rounded Rectangle 50"/>
          <p:cNvSpPr/>
          <p:nvPr/>
        </p:nvSpPr>
        <p:spPr>
          <a:xfrm>
            <a:off x="4502150" y="3504212"/>
            <a:ext cx="1685926" cy="365760"/>
          </a:xfrm>
          <a:prstGeom prst="roundRect">
            <a:avLst/>
          </a:prstGeom>
          <a:solidFill>
            <a:srgbClr val="0099FF"/>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b="1" dirty="0">
                <a:solidFill>
                  <a:schemeClr val="accent2">
                    <a:lumMod val="50000"/>
                  </a:schemeClr>
                </a:solidFill>
                <a:latin typeface="Times New Roman" pitchFamily="18" charset="0"/>
                <a:cs typeface="Times New Roman" pitchFamily="18" charset="0"/>
              </a:rPr>
              <a:t>attribute 1</a:t>
            </a:r>
          </a:p>
        </p:txBody>
      </p:sp>
      <p:sp>
        <p:nvSpPr>
          <p:cNvPr id="16" name="Rounded Rectangle 50"/>
          <p:cNvSpPr/>
          <p:nvPr/>
        </p:nvSpPr>
        <p:spPr>
          <a:xfrm>
            <a:off x="6578600" y="3485162"/>
            <a:ext cx="1685926" cy="365760"/>
          </a:xfrm>
          <a:prstGeom prst="roundRect">
            <a:avLst/>
          </a:prstGeom>
          <a:solidFill>
            <a:srgbClr val="FFCC0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b="1" dirty="0">
                <a:solidFill>
                  <a:schemeClr val="accent2">
                    <a:lumMod val="50000"/>
                  </a:schemeClr>
                </a:solidFill>
                <a:latin typeface="Times New Roman" pitchFamily="18" charset="0"/>
                <a:cs typeface="Times New Roman" pitchFamily="18" charset="0"/>
              </a:rPr>
              <a:t>attribute 1</a:t>
            </a:r>
          </a:p>
        </p:txBody>
      </p:sp>
      <p:sp>
        <p:nvSpPr>
          <p:cNvPr id="17" name="Rounded Rectangle 50"/>
          <p:cNvSpPr/>
          <p:nvPr/>
        </p:nvSpPr>
        <p:spPr>
          <a:xfrm>
            <a:off x="321987" y="3961412"/>
            <a:ext cx="1617938" cy="365760"/>
          </a:xfrm>
          <a:prstGeom prst="roundRect">
            <a:avLst/>
          </a:prstGeom>
          <a:solidFill>
            <a:srgbClr val="FF99FF"/>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b="1" dirty="0">
                <a:solidFill>
                  <a:schemeClr val="tx1"/>
                </a:solidFill>
                <a:latin typeface="Times New Roman" pitchFamily="18" charset="0"/>
                <a:cs typeface="Times New Roman" pitchFamily="18" charset="0"/>
              </a:rPr>
              <a:t>attribute  2</a:t>
            </a:r>
          </a:p>
        </p:txBody>
      </p:sp>
      <p:sp>
        <p:nvSpPr>
          <p:cNvPr id="18" name="Rounded Rectangle 50"/>
          <p:cNvSpPr/>
          <p:nvPr/>
        </p:nvSpPr>
        <p:spPr>
          <a:xfrm>
            <a:off x="321987" y="4390037"/>
            <a:ext cx="1617938" cy="365760"/>
          </a:xfrm>
          <a:prstGeom prst="roundRect">
            <a:avLst/>
          </a:prstGeom>
          <a:solidFill>
            <a:srgbClr val="FF99FF"/>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b="1" dirty="0">
                <a:solidFill>
                  <a:schemeClr val="tx1"/>
                </a:solidFill>
                <a:latin typeface="Times New Roman" pitchFamily="18" charset="0"/>
                <a:cs typeface="Times New Roman" pitchFamily="18" charset="0"/>
              </a:rPr>
              <a:t>attribute  3</a:t>
            </a:r>
          </a:p>
        </p:txBody>
      </p:sp>
      <p:sp>
        <p:nvSpPr>
          <p:cNvPr id="19" name="Rounded Rectangle 50"/>
          <p:cNvSpPr/>
          <p:nvPr/>
        </p:nvSpPr>
        <p:spPr>
          <a:xfrm>
            <a:off x="2387600" y="3942362"/>
            <a:ext cx="1709928" cy="365760"/>
          </a:xfrm>
          <a:prstGeom prst="roundRect">
            <a:avLst/>
          </a:prstGeom>
          <a:solidFill>
            <a:srgbClr val="FF660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b="1" dirty="0">
                <a:solidFill>
                  <a:srgbClr val="FFFF00"/>
                </a:solidFill>
                <a:latin typeface="Times New Roman" pitchFamily="18" charset="0"/>
                <a:cs typeface="Times New Roman" pitchFamily="18" charset="0"/>
              </a:rPr>
              <a:t>attribute  2</a:t>
            </a:r>
          </a:p>
        </p:txBody>
      </p:sp>
      <p:sp>
        <p:nvSpPr>
          <p:cNvPr id="20" name="Rounded Rectangle 50"/>
          <p:cNvSpPr/>
          <p:nvPr/>
        </p:nvSpPr>
        <p:spPr>
          <a:xfrm>
            <a:off x="2387600" y="4370987"/>
            <a:ext cx="1709928" cy="365760"/>
          </a:xfrm>
          <a:prstGeom prst="roundRect">
            <a:avLst/>
          </a:prstGeom>
          <a:solidFill>
            <a:srgbClr val="FF660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b="1" dirty="0">
                <a:solidFill>
                  <a:srgbClr val="FFFF00"/>
                </a:solidFill>
                <a:latin typeface="Times New Roman" pitchFamily="18" charset="0"/>
                <a:cs typeface="Times New Roman" pitchFamily="18" charset="0"/>
              </a:rPr>
              <a:t>attribute  3</a:t>
            </a:r>
          </a:p>
        </p:txBody>
      </p:sp>
      <p:sp>
        <p:nvSpPr>
          <p:cNvPr id="21" name="Rounded Rectangle 50"/>
          <p:cNvSpPr/>
          <p:nvPr/>
        </p:nvSpPr>
        <p:spPr>
          <a:xfrm>
            <a:off x="2387600" y="4799612"/>
            <a:ext cx="1709928" cy="365760"/>
          </a:xfrm>
          <a:prstGeom prst="roundRect">
            <a:avLst/>
          </a:prstGeom>
          <a:solidFill>
            <a:srgbClr val="FF660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b="1" dirty="0">
                <a:solidFill>
                  <a:srgbClr val="FFFF00"/>
                </a:solidFill>
                <a:latin typeface="Times New Roman" pitchFamily="18" charset="0"/>
                <a:cs typeface="Times New Roman" pitchFamily="18" charset="0"/>
              </a:rPr>
              <a:t>attribute  4</a:t>
            </a:r>
          </a:p>
        </p:txBody>
      </p:sp>
      <p:sp>
        <p:nvSpPr>
          <p:cNvPr id="22" name="Rounded Rectangle 50"/>
          <p:cNvSpPr/>
          <p:nvPr/>
        </p:nvSpPr>
        <p:spPr>
          <a:xfrm>
            <a:off x="4502150" y="3904262"/>
            <a:ext cx="1685926" cy="365760"/>
          </a:xfrm>
          <a:prstGeom prst="roundRect">
            <a:avLst/>
          </a:prstGeom>
          <a:solidFill>
            <a:srgbClr val="0099FF"/>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b="1" dirty="0">
                <a:solidFill>
                  <a:schemeClr val="accent2">
                    <a:lumMod val="50000"/>
                  </a:schemeClr>
                </a:solidFill>
                <a:latin typeface="Times New Roman" pitchFamily="18" charset="0"/>
                <a:cs typeface="Times New Roman" pitchFamily="18" charset="0"/>
              </a:rPr>
              <a:t>attribute 2</a:t>
            </a:r>
          </a:p>
        </p:txBody>
      </p:sp>
      <p:sp>
        <p:nvSpPr>
          <p:cNvPr id="24" name="Rounded Rectangle 50"/>
          <p:cNvSpPr/>
          <p:nvPr/>
        </p:nvSpPr>
        <p:spPr>
          <a:xfrm>
            <a:off x="6578600" y="3885212"/>
            <a:ext cx="1685926" cy="365760"/>
          </a:xfrm>
          <a:prstGeom prst="roundRect">
            <a:avLst/>
          </a:prstGeom>
          <a:solidFill>
            <a:srgbClr val="FFCC0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b="1" dirty="0">
                <a:solidFill>
                  <a:schemeClr val="accent2">
                    <a:lumMod val="50000"/>
                  </a:schemeClr>
                </a:solidFill>
                <a:latin typeface="Times New Roman" pitchFamily="18" charset="0"/>
                <a:cs typeface="Times New Roman" pitchFamily="18" charset="0"/>
              </a:rPr>
              <a:t>attribute 2</a:t>
            </a:r>
          </a:p>
        </p:txBody>
      </p:sp>
      <p:sp>
        <p:nvSpPr>
          <p:cNvPr id="25" name="Rounded Rectangle 50"/>
          <p:cNvSpPr/>
          <p:nvPr/>
        </p:nvSpPr>
        <p:spPr>
          <a:xfrm>
            <a:off x="6578600" y="4294787"/>
            <a:ext cx="1685926" cy="365760"/>
          </a:xfrm>
          <a:prstGeom prst="roundRect">
            <a:avLst/>
          </a:prstGeom>
          <a:solidFill>
            <a:srgbClr val="FFCC0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b="1" dirty="0">
                <a:solidFill>
                  <a:schemeClr val="accent2">
                    <a:lumMod val="50000"/>
                  </a:schemeClr>
                </a:solidFill>
                <a:latin typeface="Times New Roman" pitchFamily="18" charset="0"/>
                <a:cs typeface="Times New Roman" pitchFamily="18" charset="0"/>
              </a:rPr>
              <a:t>attribute 3</a:t>
            </a:r>
          </a:p>
        </p:txBody>
      </p:sp>
      <p:sp>
        <p:nvSpPr>
          <p:cNvPr id="26" name="Rounded Rectangle 50"/>
          <p:cNvSpPr/>
          <p:nvPr/>
        </p:nvSpPr>
        <p:spPr>
          <a:xfrm>
            <a:off x="6578600" y="4685312"/>
            <a:ext cx="1685926" cy="365760"/>
          </a:xfrm>
          <a:prstGeom prst="roundRect">
            <a:avLst/>
          </a:prstGeom>
          <a:solidFill>
            <a:srgbClr val="FFCC0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b="1" dirty="0">
                <a:solidFill>
                  <a:schemeClr val="accent2">
                    <a:lumMod val="50000"/>
                  </a:schemeClr>
                </a:solidFill>
                <a:latin typeface="Times New Roman" pitchFamily="18" charset="0"/>
                <a:cs typeface="Times New Roman" pitchFamily="18" charset="0"/>
              </a:rPr>
              <a:t>attribute 4</a:t>
            </a:r>
          </a:p>
        </p:txBody>
      </p:sp>
      <p:cxnSp>
        <p:nvCxnSpPr>
          <p:cNvPr id="28" name="Straight Arrow Connector 27"/>
          <p:cNvCxnSpPr/>
          <p:nvPr/>
        </p:nvCxnSpPr>
        <p:spPr>
          <a:xfrm rot="10800000" flipV="1">
            <a:off x="1187450" y="1587500"/>
            <a:ext cx="1762125" cy="9144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rot="5400000">
            <a:off x="3211513" y="2087562"/>
            <a:ext cx="457200" cy="40957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rot="16200000" flipH="1">
            <a:off x="4926012" y="2106613"/>
            <a:ext cx="447675" cy="32385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a:off x="5616575" y="1616075"/>
            <a:ext cx="1704975" cy="86677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a:stCxn id="0" idx="2"/>
            <a:endCxn id="0" idx="0"/>
          </p:cNvCxnSpPr>
          <p:nvPr/>
        </p:nvCxnSpPr>
        <p:spPr>
          <a:xfrm rot="16200000" flipH="1">
            <a:off x="912018" y="3313907"/>
            <a:ext cx="430213" cy="635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a:stCxn id="0" idx="2"/>
            <a:endCxn id="0" idx="0"/>
          </p:cNvCxnSpPr>
          <p:nvPr/>
        </p:nvCxnSpPr>
        <p:spPr>
          <a:xfrm rot="16200000" flipH="1">
            <a:off x="3032919" y="3302794"/>
            <a:ext cx="417513" cy="317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a:stCxn id="0" idx="2"/>
            <a:endCxn id="0" idx="0"/>
          </p:cNvCxnSpPr>
          <p:nvPr/>
        </p:nvCxnSpPr>
        <p:spPr>
          <a:xfrm rot="16200000" flipH="1">
            <a:off x="5128419" y="3286919"/>
            <a:ext cx="427038" cy="635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a:stCxn id="0" idx="2"/>
            <a:endCxn id="0" idx="0"/>
          </p:cNvCxnSpPr>
          <p:nvPr/>
        </p:nvCxnSpPr>
        <p:spPr>
          <a:xfrm rot="16200000" flipH="1">
            <a:off x="7202487" y="3265488"/>
            <a:ext cx="423863" cy="142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5" name="Shape 64"/>
          <p:cNvCxnSpPr>
            <a:stCxn id="0" idx="1"/>
          </p:cNvCxnSpPr>
          <p:nvPr/>
        </p:nvCxnSpPr>
        <p:spPr>
          <a:xfrm rot="10800000" flipV="1">
            <a:off x="34925" y="2846388"/>
            <a:ext cx="236538" cy="2722562"/>
          </a:xfrm>
          <a:prstGeom prst="bentConnector2">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hape 65"/>
          <p:cNvCxnSpPr>
            <a:stCxn id="0" idx="1"/>
          </p:cNvCxnSpPr>
          <p:nvPr/>
        </p:nvCxnSpPr>
        <p:spPr>
          <a:xfrm rot="10800000" flipV="1">
            <a:off x="2139950" y="2840038"/>
            <a:ext cx="244475" cy="3043237"/>
          </a:xfrm>
          <a:prstGeom prst="bentConnector2">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hape 68"/>
          <p:cNvCxnSpPr>
            <a:stCxn id="0" idx="1"/>
          </p:cNvCxnSpPr>
          <p:nvPr/>
        </p:nvCxnSpPr>
        <p:spPr>
          <a:xfrm rot="10800000" flipV="1">
            <a:off x="4264025" y="2820988"/>
            <a:ext cx="219075" cy="2281237"/>
          </a:xfrm>
          <a:prstGeom prst="bentConnector2">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Shape 70"/>
          <p:cNvCxnSpPr>
            <a:stCxn id="0" idx="1"/>
          </p:cNvCxnSpPr>
          <p:nvPr/>
        </p:nvCxnSpPr>
        <p:spPr>
          <a:xfrm rot="10800000" flipV="1">
            <a:off x="6321425" y="2805113"/>
            <a:ext cx="231775" cy="3049587"/>
          </a:xfrm>
          <a:prstGeom prst="bentConnector2">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3" name="Rounded Rectangle 50"/>
          <p:cNvSpPr/>
          <p:nvPr/>
        </p:nvSpPr>
        <p:spPr>
          <a:xfrm>
            <a:off x="255312" y="4999637"/>
            <a:ext cx="1617938" cy="365760"/>
          </a:xfrm>
          <a:prstGeom prst="roundRect">
            <a:avLst/>
          </a:prstGeom>
          <a:solidFill>
            <a:srgbClr val="00FF0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b="1" dirty="0">
                <a:solidFill>
                  <a:schemeClr val="tx1"/>
                </a:solidFill>
                <a:latin typeface="Times New Roman" pitchFamily="18" charset="0"/>
                <a:cs typeface="Times New Roman" pitchFamily="18" charset="0"/>
              </a:rPr>
              <a:t>Services</a:t>
            </a:r>
          </a:p>
        </p:txBody>
      </p:sp>
      <p:sp>
        <p:nvSpPr>
          <p:cNvPr id="74" name="Rounded Rectangle 50"/>
          <p:cNvSpPr/>
          <p:nvPr/>
        </p:nvSpPr>
        <p:spPr>
          <a:xfrm>
            <a:off x="255312" y="5390162"/>
            <a:ext cx="1617938" cy="365760"/>
          </a:xfrm>
          <a:prstGeom prst="roundRect">
            <a:avLst/>
          </a:prstGeom>
          <a:solidFill>
            <a:srgbClr val="00FF0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b="1" dirty="0">
                <a:solidFill>
                  <a:schemeClr val="tx1"/>
                </a:solidFill>
                <a:latin typeface="Times New Roman" pitchFamily="18" charset="0"/>
                <a:cs typeface="Times New Roman" pitchFamily="18" charset="0"/>
              </a:rPr>
              <a:t>Actions</a:t>
            </a:r>
          </a:p>
        </p:txBody>
      </p:sp>
      <p:cxnSp>
        <p:nvCxnSpPr>
          <p:cNvPr id="77" name="Straight Arrow Connector 76"/>
          <p:cNvCxnSpPr>
            <a:endCxn id="0" idx="1"/>
          </p:cNvCxnSpPr>
          <p:nvPr/>
        </p:nvCxnSpPr>
        <p:spPr>
          <a:xfrm flipV="1">
            <a:off x="34925" y="5573713"/>
            <a:ext cx="220663" cy="4762"/>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0" name="Straight Arrow Connector 79"/>
          <p:cNvCxnSpPr>
            <a:endCxn id="0" idx="1"/>
          </p:cNvCxnSpPr>
          <p:nvPr/>
        </p:nvCxnSpPr>
        <p:spPr>
          <a:xfrm>
            <a:off x="34925" y="5178425"/>
            <a:ext cx="220663" cy="4763"/>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3" name="Rounded Rectangle 50"/>
          <p:cNvSpPr/>
          <p:nvPr/>
        </p:nvSpPr>
        <p:spPr>
          <a:xfrm>
            <a:off x="2360337" y="5304437"/>
            <a:ext cx="1617938" cy="365760"/>
          </a:xfrm>
          <a:prstGeom prst="roundRect">
            <a:avLst/>
          </a:prstGeom>
          <a:solidFill>
            <a:srgbClr val="00FF0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b="1" dirty="0">
                <a:solidFill>
                  <a:schemeClr val="tx1"/>
                </a:solidFill>
                <a:latin typeface="Times New Roman" pitchFamily="18" charset="0"/>
                <a:cs typeface="Times New Roman" pitchFamily="18" charset="0"/>
              </a:rPr>
              <a:t>Services</a:t>
            </a:r>
          </a:p>
        </p:txBody>
      </p:sp>
      <p:sp>
        <p:nvSpPr>
          <p:cNvPr id="84" name="Rounded Rectangle 50"/>
          <p:cNvSpPr/>
          <p:nvPr/>
        </p:nvSpPr>
        <p:spPr>
          <a:xfrm>
            <a:off x="2360337" y="5694962"/>
            <a:ext cx="1617938" cy="365760"/>
          </a:xfrm>
          <a:prstGeom prst="roundRect">
            <a:avLst/>
          </a:prstGeom>
          <a:solidFill>
            <a:srgbClr val="00FF0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b="1" dirty="0">
                <a:solidFill>
                  <a:schemeClr val="tx1"/>
                </a:solidFill>
                <a:latin typeface="Times New Roman" pitchFamily="18" charset="0"/>
                <a:cs typeface="Times New Roman" pitchFamily="18" charset="0"/>
              </a:rPr>
              <a:t>Actions</a:t>
            </a:r>
          </a:p>
        </p:txBody>
      </p:sp>
      <p:cxnSp>
        <p:nvCxnSpPr>
          <p:cNvPr id="85" name="Straight Arrow Connector 84"/>
          <p:cNvCxnSpPr>
            <a:endCxn id="0" idx="1"/>
          </p:cNvCxnSpPr>
          <p:nvPr/>
        </p:nvCxnSpPr>
        <p:spPr>
          <a:xfrm flipV="1">
            <a:off x="2139950" y="5878513"/>
            <a:ext cx="220663" cy="4762"/>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6" name="Straight Arrow Connector 85"/>
          <p:cNvCxnSpPr>
            <a:endCxn id="0" idx="1"/>
          </p:cNvCxnSpPr>
          <p:nvPr/>
        </p:nvCxnSpPr>
        <p:spPr>
          <a:xfrm>
            <a:off x="2139950" y="5483225"/>
            <a:ext cx="220663" cy="4763"/>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7" name="Rounded Rectangle 50"/>
          <p:cNvSpPr/>
          <p:nvPr/>
        </p:nvSpPr>
        <p:spPr>
          <a:xfrm>
            <a:off x="4493937" y="4523387"/>
            <a:ext cx="1617938" cy="365760"/>
          </a:xfrm>
          <a:prstGeom prst="roundRect">
            <a:avLst/>
          </a:prstGeom>
          <a:solidFill>
            <a:srgbClr val="00FF0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b="1" dirty="0">
                <a:solidFill>
                  <a:schemeClr val="tx1"/>
                </a:solidFill>
                <a:latin typeface="Times New Roman" pitchFamily="18" charset="0"/>
                <a:cs typeface="Times New Roman" pitchFamily="18" charset="0"/>
              </a:rPr>
              <a:t>Services</a:t>
            </a:r>
          </a:p>
        </p:txBody>
      </p:sp>
      <p:sp>
        <p:nvSpPr>
          <p:cNvPr id="88" name="Rounded Rectangle 50"/>
          <p:cNvSpPr/>
          <p:nvPr/>
        </p:nvSpPr>
        <p:spPr>
          <a:xfrm>
            <a:off x="4493937" y="4913912"/>
            <a:ext cx="1617938" cy="365760"/>
          </a:xfrm>
          <a:prstGeom prst="roundRect">
            <a:avLst/>
          </a:prstGeom>
          <a:solidFill>
            <a:srgbClr val="00FF0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b="1" dirty="0">
                <a:solidFill>
                  <a:schemeClr val="tx1"/>
                </a:solidFill>
                <a:latin typeface="Times New Roman" pitchFamily="18" charset="0"/>
                <a:cs typeface="Times New Roman" pitchFamily="18" charset="0"/>
              </a:rPr>
              <a:t>Actions</a:t>
            </a:r>
          </a:p>
        </p:txBody>
      </p:sp>
      <p:cxnSp>
        <p:nvCxnSpPr>
          <p:cNvPr id="89" name="Straight Arrow Connector 88"/>
          <p:cNvCxnSpPr>
            <a:endCxn id="0" idx="1"/>
          </p:cNvCxnSpPr>
          <p:nvPr/>
        </p:nvCxnSpPr>
        <p:spPr>
          <a:xfrm flipV="1">
            <a:off x="4273550" y="5097463"/>
            <a:ext cx="220663" cy="4762"/>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a:endCxn id="0" idx="1"/>
          </p:cNvCxnSpPr>
          <p:nvPr/>
        </p:nvCxnSpPr>
        <p:spPr>
          <a:xfrm>
            <a:off x="4273550" y="4702175"/>
            <a:ext cx="220663" cy="4763"/>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1" name="Rounded Rectangle 50"/>
          <p:cNvSpPr/>
          <p:nvPr/>
        </p:nvSpPr>
        <p:spPr>
          <a:xfrm>
            <a:off x="6541812" y="5218712"/>
            <a:ext cx="1617938" cy="365760"/>
          </a:xfrm>
          <a:prstGeom prst="roundRect">
            <a:avLst/>
          </a:prstGeom>
          <a:solidFill>
            <a:srgbClr val="00FF0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b="1" dirty="0">
                <a:solidFill>
                  <a:schemeClr val="tx1"/>
                </a:solidFill>
                <a:latin typeface="Times New Roman" pitchFamily="18" charset="0"/>
                <a:cs typeface="Times New Roman" pitchFamily="18" charset="0"/>
              </a:rPr>
              <a:t>Services</a:t>
            </a:r>
          </a:p>
        </p:txBody>
      </p:sp>
      <p:sp>
        <p:nvSpPr>
          <p:cNvPr id="92" name="Rounded Rectangle 50"/>
          <p:cNvSpPr/>
          <p:nvPr/>
        </p:nvSpPr>
        <p:spPr>
          <a:xfrm>
            <a:off x="6541812" y="5609237"/>
            <a:ext cx="1617938" cy="365760"/>
          </a:xfrm>
          <a:prstGeom prst="roundRect">
            <a:avLst/>
          </a:prstGeom>
          <a:solidFill>
            <a:srgbClr val="00FF0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b="1" dirty="0">
                <a:solidFill>
                  <a:schemeClr val="tx1"/>
                </a:solidFill>
                <a:latin typeface="Times New Roman" pitchFamily="18" charset="0"/>
                <a:cs typeface="Times New Roman" pitchFamily="18" charset="0"/>
              </a:rPr>
              <a:t>Actions</a:t>
            </a:r>
          </a:p>
        </p:txBody>
      </p:sp>
      <p:cxnSp>
        <p:nvCxnSpPr>
          <p:cNvPr id="93" name="Straight Arrow Connector 92"/>
          <p:cNvCxnSpPr>
            <a:endCxn id="0" idx="1"/>
          </p:cNvCxnSpPr>
          <p:nvPr/>
        </p:nvCxnSpPr>
        <p:spPr>
          <a:xfrm flipV="1">
            <a:off x="6321425" y="5792788"/>
            <a:ext cx="220663" cy="4762"/>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4" name="Straight Arrow Connector 93"/>
          <p:cNvCxnSpPr>
            <a:endCxn id="0" idx="1"/>
          </p:cNvCxnSpPr>
          <p:nvPr/>
        </p:nvCxnSpPr>
        <p:spPr>
          <a:xfrm>
            <a:off x="6321425" y="5397500"/>
            <a:ext cx="220663" cy="4763"/>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9" name="Rounded Rectangle 50"/>
          <p:cNvSpPr/>
          <p:nvPr/>
        </p:nvSpPr>
        <p:spPr>
          <a:xfrm>
            <a:off x="236262" y="5952137"/>
            <a:ext cx="1617938" cy="365760"/>
          </a:xfrm>
          <a:prstGeom prst="roundRect">
            <a:avLst/>
          </a:prstGeom>
          <a:gradFill>
            <a:gsLst>
              <a:gs pos="0">
                <a:srgbClr val="000082"/>
              </a:gs>
              <a:gs pos="30000">
                <a:srgbClr val="66008F"/>
              </a:gs>
              <a:gs pos="64999">
                <a:srgbClr val="BA0066"/>
              </a:gs>
              <a:gs pos="89999">
                <a:srgbClr val="FF0000"/>
              </a:gs>
              <a:gs pos="100000">
                <a:srgbClr val="FF8200"/>
              </a:gs>
            </a:gsLst>
            <a:lin ang="5400000" scaled="0"/>
          </a:gra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b="1" dirty="0" err="1">
                <a:solidFill>
                  <a:srgbClr val="FFCC00"/>
                </a:solidFill>
                <a:latin typeface="Times New Roman" pitchFamily="18" charset="0"/>
                <a:cs typeface="Times New Roman" pitchFamily="18" charset="0"/>
              </a:rPr>
              <a:t>Eventing</a:t>
            </a:r>
            <a:endParaRPr lang="en-US" sz="1400" b="1" dirty="0">
              <a:solidFill>
                <a:srgbClr val="FFCC00"/>
              </a:solidFill>
              <a:latin typeface="Times New Roman" pitchFamily="18" charset="0"/>
              <a:cs typeface="Times New Roman" pitchFamily="18" charset="0"/>
            </a:endParaRPr>
          </a:p>
        </p:txBody>
      </p:sp>
      <p:sp>
        <p:nvSpPr>
          <p:cNvPr id="100" name="Rounded Rectangle 50"/>
          <p:cNvSpPr/>
          <p:nvPr/>
        </p:nvSpPr>
        <p:spPr>
          <a:xfrm>
            <a:off x="4512987" y="5466362"/>
            <a:ext cx="1617938" cy="365760"/>
          </a:xfrm>
          <a:prstGeom prst="roundRect">
            <a:avLst/>
          </a:prstGeom>
          <a:gradFill>
            <a:gsLst>
              <a:gs pos="0">
                <a:srgbClr val="000082"/>
              </a:gs>
              <a:gs pos="30000">
                <a:srgbClr val="66008F"/>
              </a:gs>
              <a:gs pos="64999">
                <a:srgbClr val="BA0066"/>
              </a:gs>
              <a:gs pos="89999">
                <a:srgbClr val="FF0000"/>
              </a:gs>
              <a:gs pos="100000">
                <a:srgbClr val="FF8200"/>
              </a:gs>
            </a:gsLst>
            <a:lin ang="5400000" scaled="0"/>
          </a:gra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b="1" dirty="0" err="1">
                <a:solidFill>
                  <a:srgbClr val="FFCC00"/>
                </a:solidFill>
                <a:latin typeface="Times New Roman" pitchFamily="18" charset="0"/>
                <a:cs typeface="Times New Roman" pitchFamily="18" charset="0"/>
              </a:rPr>
              <a:t>Eventing</a:t>
            </a:r>
            <a:endParaRPr lang="en-US" sz="1400" b="1" dirty="0">
              <a:solidFill>
                <a:srgbClr val="FFCC00"/>
              </a:solidFill>
              <a:latin typeface="Times New Roman" pitchFamily="18" charset="0"/>
              <a:cs typeface="Times New Roman" pitchFamily="18" charset="0"/>
            </a:endParaRPr>
          </a:p>
        </p:txBody>
      </p:sp>
      <p:cxnSp>
        <p:nvCxnSpPr>
          <p:cNvPr id="102" name="Shape 101"/>
          <p:cNvCxnSpPr>
            <a:endCxn id="0" idx="1"/>
          </p:cNvCxnSpPr>
          <p:nvPr/>
        </p:nvCxnSpPr>
        <p:spPr>
          <a:xfrm rot="16200000" flipH="1">
            <a:off x="-142875" y="5756275"/>
            <a:ext cx="557213" cy="201613"/>
          </a:xfrm>
          <a:prstGeom prst="bentConnector2">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3" name="Shape 102"/>
          <p:cNvCxnSpPr>
            <a:endCxn id="0" idx="1"/>
          </p:cNvCxnSpPr>
          <p:nvPr/>
        </p:nvCxnSpPr>
        <p:spPr>
          <a:xfrm rot="16200000" flipH="1">
            <a:off x="4124325" y="5260975"/>
            <a:ext cx="528638" cy="249238"/>
          </a:xfrm>
          <a:prstGeom prst="bentConnector2">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5" name="Rounded Rectangle 50"/>
          <p:cNvSpPr/>
          <p:nvPr/>
        </p:nvSpPr>
        <p:spPr>
          <a:xfrm>
            <a:off x="6570387" y="6060722"/>
            <a:ext cx="1617938" cy="365760"/>
          </a:xfrm>
          <a:prstGeom prst="roundRect">
            <a:avLst/>
          </a:prstGeom>
          <a:gradFill>
            <a:gsLst>
              <a:gs pos="0">
                <a:srgbClr val="000082"/>
              </a:gs>
              <a:gs pos="30000">
                <a:srgbClr val="66008F"/>
              </a:gs>
              <a:gs pos="64999">
                <a:srgbClr val="BA0066"/>
              </a:gs>
              <a:gs pos="89999">
                <a:srgbClr val="FF0000"/>
              </a:gs>
              <a:gs pos="100000">
                <a:srgbClr val="FF8200"/>
              </a:gs>
            </a:gsLst>
            <a:lin ang="5400000" scaled="0"/>
          </a:gra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b="1" dirty="0" err="1">
                <a:solidFill>
                  <a:srgbClr val="FFCC00"/>
                </a:solidFill>
                <a:latin typeface="Times New Roman" pitchFamily="18" charset="0"/>
                <a:cs typeface="Times New Roman" pitchFamily="18" charset="0"/>
              </a:rPr>
              <a:t>Eventing</a:t>
            </a:r>
            <a:endParaRPr lang="en-US" sz="1400" b="1" dirty="0">
              <a:solidFill>
                <a:srgbClr val="FFCC00"/>
              </a:solidFill>
              <a:latin typeface="Times New Roman" pitchFamily="18" charset="0"/>
              <a:cs typeface="Times New Roman" pitchFamily="18" charset="0"/>
            </a:endParaRPr>
          </a:p>
        </p:txBody>
      </p:sp>
      <p:cxnSp>
        <p:nvCxnSpPr>
          <p:cNvPr id="56" name="Shape 102"/>
          <p:cNvCxnSpPr>
            <a:endCxn id="0" idx="1"/>
          </p:cNvCxnSpPr>
          <p:nvPr/>
        </p:nvCxnSpPr>
        <p:spPr>
          <a:xfrm rot="16200000" flipH="1">
            <a:off x="6181725" y="5854700"/>
            <a:ext cx="528638" cy="249238"/>
          </a:xfrm>
          <a:prstGeom prst="bentConnector2">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9"/>
          <p:cNvSpPr>
            <a:spLocks noChangeArrowheads="1"/>
          </p:cNvSpPr>
          <p:nvPr/>
        </p:nvSpPr>
        <p:spPr bwMode="auto">
          <a:xfrm>
            <a:off x="877428" y="1602490"/>
            <a:ext cx="7419170" cy="1089910"/>
          </a:xfrm>
          <a:prstGeom prst="roundRect">
            <a:avLst>
              <a:gd name="adj" fmla="val 16667"/>
            </a:avLst>
          </a:prstGeom>
          <a:solidFill>
            <a:srgbClr val="01FF98"/>
          </a:solidFill>
          <a:ln w="25400" algn="ctr">
            <a:noFill/>
            <a:round/>
            <a:headEnd/>
            <a:tailEnd/>
          </a:ln>
          <a:effectLst>
            <a:prstShdw prst="shdw17" dist="17961" dir="2700000">
              <a:srgbClr val="009900"/>
            </a:prstShdw>
          </a:effectLst>
          <a:scene3d>
            <a:camera prst="orthographicFront"/>
            <a:lightRig rig="threePt" dir="t"/>
          </a:scene3d>
          <a:sp3d>
            <a:bevelT/>
          </a:sp3d>
        </p:spPr>
        <p:txBody>
          <a:bodyPr anchor="ctr"/>
          <a:lstStyle/>
          <a:p>
            <a:pPr algn="ctr">
              <a:defRPr/>
            </a:pPr>
            <a:endParaRPr lang="en-US" sz="2000">
              <a:latin typeface="Calibri" pitchFamily="34" charset="0"/>
            </a:endParaRPr>
          </a:p>
        </p:txBody>
      </p:sp>
      <p:sp>
        <p:nvSpPr>
          <p:cNvPr id="21" name="Freeform 19"/>
          <p:cNvSpPr>
            <a:spLocks/>
          </p:cNvSpPr>
          <p:nvPr/>
        </p:nvSpPr>
        <p:spPr bwMode="auto">
          <a:xfrm>
            <a:off x="152400" y="2149475"/>
            <a:ext cx="750888" cy="2971800"/>
          </a:xfrm>
          <a:custGeom>
            <a:avLst/>
            <a:gdLst/>
            <a:ahLst/>
            <a:cxnLst>
              <a:cxn ang="0">
                <a:pos x="365" y="0"/>
              </a:cxn>
              <a:cxn ang="0">
                <a:pos x="347" y="6"/>
              </a:cxn>
              <a:cxn ang="0">
                <a:pos x="287" y="12"/>
              </a:cxn>
              <a:cxn ang="0">
                <a:pos x="215" y="66"/>
              </a:cxn>
              <a:cxn ang="0">
                <a:pos x="179" y="138"/>
              </a:cxn>
              <a:cxn ang="0">
                <a:pos x="227" y="444"/>
              </a:cxn>
              <a:cxn ang="0">
                <a:pos x="233" y="462"/>
              </a:cxn>
              <a:cxn ang="0">
                <a:pos x="305" y="492"/>
              </a:cxn>
              <a:cxn ang="0">
                <a:pos x="317" y="510"/>
              </a:cxn>
              <a:cxn ang="0">
                <a:pos x="335" y="522"/>
              </a:cxn>
              <a:cxn ang="0">
                <a:pos x="365" y="594"/>
              </a:cxn>
              <a:cxn ang="0">
                <a:pos x="335" y="738"/>
              </a:cxn>
              <a:cxn ang="0">
                <a:pos x="215" y="810"/>
              </a:cxn>
              <a:cxn ang="0">
                <a:pos x="143" y="828"/>
              </a:cxn>
              <a:cxn ang="0">
                <a:pos x="89" y="858"/>
              </a:cxn>
              <a:cxn ang="0">
                <a:pos x="41" y="906"/>
              </a:cxn>
              <a:cxn ang="0">
                <a:pos x="5" y="978"/>
              </a:cxn>
              <a:cxn ang="0">
                <a:pos x="11" y="1062"/>
              </a:cxn>
              <a:cxn ang="0">
                <a:pos x="47" y="1074"/>
              </a:cxn>
              <a:cxn ang="0">
                <a:pos x="137" y="1074"/>
              </a:cxn>
            </a:cxnLst>
            <a:rect l="0" t="0" r="r" b="b"/>
            <a:pathLst>
              <a:path w="382" h="1074">
                <a:moveTo>
                  <a:pt x="365" y="0"/>
                </a:moveTo>
                <a:cubicBezTo>
                  <a:pt x="359" y="2"/>
                  <a:pt x="353" y="5"/>
                  <a:pt x="347" y="6"/>
                </a:cubicBezTo>
                <a:cubicBezTo>
                  <a:pt x="327" y="9"/>
                  <a:pt x="306" y="6"/>
                  <a:pt x="287" y="12"/>
                </a:cubicBezTo>
                <a:cubicBezTo>
                  <a:pt x="260" y="20"/>
                  <a:pt x="238" y="51"/>
                  <a:pt x="215" y="66"/>
                </a:cubicBezTo>
                <a:cubicBezTo>
                  <a:pt x="201" y="88"/>
                  <a:pt x="187" y="113"/>
                  <a:pt x="179" y="138"/>
                </a:cubicBezTo>
                <a:cubicBezTo>
                  <a:pt x="180" y="177"/>
                  <a:pt x="155" y="396"/>
                  <a:pt x="227" y="444"/>
                </a:cubicBezTo>
                <a:cubicBezTo>
                  <a:pt x="229" y="450"/>
                  <a:pt x="228" y="458"/>
                  <a:pt x="233" y="462"/>
                </a:cubicBezTo>
                <a:cubicBezTo>
                  <a:pt x="253" y="476"/>
                  <a:pt x="283" y="478"/>
                  <a:pt x="305" y="492"/>
                </a:cubicBezTo>
                <a:cubicBezTo>
                  <a:pt x="309" y="498"/>
                  <a:pt x="312" y="505"/>
                  <a:pt x="317" y="510"/>
                </a:cubicBezTo>
                <a:cubicBezTo>
                  <a:pt x="322" y="515"/>
                  <a:pt x="331" y="516"/>
                  <a:pt x="335" y="522"/>
                </a:cubicBezTo>
                <a:cubicBezTo>
                  <a:pt x="337" y="526"/>
                  <a:pt x="362" y="586"/>
                  <a:pt x="365" y="594"/>
                </a:cubicBezTo>
                <a:cubicBezTo>
                  <a:pt x="362" y="652"/>
                  <a:pt x="382" y="707"/>
                  <a:pt x="335" y="738"/>
                </a:cubicBezTo>
                <a:cubicBezTo>
                  <a:pt x="302" y="787"/>
                  <a:pt x="274" y="798"/>
                  <a:pt x="215" y="810"/>
                </a:cubicBezTo>
                <a:cubicBezTo>
                  <a:pt x="196" y="814"/>
                  <a:pt x="160" y="817"/>
                  <a:pt x="143" y="828"/>
                </a:cubicBezTo>
                <a:cubicBezTo>
                  <a:pt x="125" y="840"/>
                  <a:pt x="105" y="844"/>
                  <a:pt x="89" y="858"/>
                </a:cubicBezTo>
                <a:cubicBezTo>
                  <a:pt x="70" y="874"/>
                  <a:pt x="62" y="892"/>
                  <a:pt x="41" y="906"/>
                </a:cubicBezTo>
                <a:cubicBezTo>
                  <a:pt x="27" y="928"/>
                  <a:pt x="13" y="953"/>
                  <a:pt x="5" y="978"/>
                </a:cubicBezTo>
                <a:cubicBezTo>
                  <a:pt x="7" y="1006"/>
                  <a:pt x="0" y="1036"/>
                  <a:pt x="11" y="1062"/>
                </a:cubicBezTo>
                <a:cubicBezTo>
                  <a:pt x="16" y="1074"/>
                  <a:pt x="34" y="1074"/>
                  <a:pt x="47" y="1074"/>
                </a:cubicBezTo>
                <a:cubicBezTo>
                  <a:pt x="77" y="1074"/>
                  <a:pt x="107" y="1074"/>
                  <a:pt x="137" y="1074"/>
                </a:cubicBezTo>
              </a:path>
            </a:pathLst>
          </a:custGeom>
          <a:noFill/>
          <a:ln w="9525">
            <a:solidFill>
              <a:srgbClr val="FFC000"/>
            </a:solidFill>
            <a:round/>
            <a:headEnd/>
            <a:tailEnd/>
          </a:ln>
          <a:effectLst>
            <a:prstShdw prst="shdw17" dist="17961" dir="2700000">
              <a:schemeClr val="tx1">
                <a:gamma/>
                <a:shade val="60000"/>
                <a:invGamma/>
              </a:schemeClr>
            </a:prstShdw>
          </a:effectLst>
        </p:spPr>
        <p:txBody>
          <a:bodyPr/>
          <a:lstStyle/>
          <a:p>
            <a:pPr algn="ctr">
              <a:defRPr/>
            </a:pPr>
            <a:endParaRPr lang="en-US"/>
          </a:p>
        </p:txBody>
      </p:sp>
      <p:sp>
        <p:nvSpPr>
          <p:cNvPr id="222227" name="Freeform 19"/>
          <p:cNvSpPr>
            <a:spLocks/>
          </p:cNvSpPr>
          <p:nvPr/>
        </p:nvSpPr>
        <p:spPr bwMode="auto">
          <a:xfrm>
            <a:off x="152400" y="2120900"/>
            <a:ext cx="750888" cy="2971800"/>
          </a:xfrm>
          <a:custGeom>
            <a:avLst/>
            <a:gdLst/>
            <a:ahLst/>
            <a:cxnLst>
              <a:cxn ang="0">
                <a:pos x="365" y="0"/>
              </a:cxn>
              <a:cxn ang="0">
                <a:pos x="347" y="6"/>
              </a:cxn>
              <a:cxn ang="0">
                <a:pos x="287" y="12"/>
              </a:cxn>
              <a:cxn ang="0">
                <a:pos x="215" y="66"/>
              </a:cxn>
              <a:cxn ang="0">
                <a:pos x="179" y="138"/>
              </a:cxn>
              <a:cxn ang="0">
                <a:pos x="227" y="444"/>
              </a:cxn>
              <a:cxn ang="0">
                <a:pos x="233" y="462"/>
              </a:cxn>
              <a:cxn ang="0">
                <a:pos x="305" y="492"/>
              </a:cxn>
              <a:cxn ang="0">
                <a:pos x="317" y="510"/>
              </a:cxn>
              <a:cxn ang="0">
                <a:pos x="335" y="522"/>
              </a:cxn>
              <a:cxn ang="0">
                <a:pos x="365" y="594"/>
              </a:cxn>
              <a:cxn ang="0">
                <a:pos x="335" y="738"/>
              </a:cxn>
              <a:cxn ang="0">
                <a:pos x="215" y="810"/>
              </a:cxn>
              <a:cxn ang="0">
                <a:pos x="143" y="828"/>
              </a:cxn>
              <a:cxn ang="0">
                <a:pos x="89" y="858"/>
              </a:cxn>
              <a:cxn ang="0">
                <a:pos x="41" y="906"/>
              </a:cxn>
              <a:cxn ang="0">
                <a:pos x="5" y="978"/>
              </a:cxn>
              <a:cxn ang="0">
                <a:pos x="11" y="1062"/>
              </a:cxn>
              <a:cxn ang="0">
                <a:pos x="47" y="1074"/>
              </a:cxn>
              <a:cxn ang="0">
                <a:pos x="137" y="1074"/>
              </a:cxn>
            </a:cxnLst>
            <a:rect l="0" t="0" r="r" b="b"/>
            <a:pathLst>
              <a:path w="382" h="1074">
                <a:moveTo>
                  <a:pt x="365" y="0"/>
                </a:moveTo>
                <a:cubicBezTo>
                  <a:pt x="359" y="2"/>
                  <a:pt x="353" y="5"/>
                  <a:pt x="347" y="6"/>
                </a:cubicBezTo>
                <a:cubicBezTo>
                  <a:pt x="327" y="9"/>
                  <a:pt x="306" y="6"/>
                  <a:pt x="287" y="12"/>
                </a:cubicBezTo>
                <a:cubicBezTo>
                  <a:pt x="260" y="20"/>
                  <a:pt x="238" y="51"/>
                  <a:pt x="215" y="66"/>
                </a:cubicBezTo>
                <a:cubicBezTo>
                  <a:pt x="201" y="88"/>
                  <a:pt x="187" y="113"/>
                  <a:pt x="179" y="138"/>
                </a:cubicBezTo>
                <a:cubicBezTo>
                  <a:pt x="180" y="177"/>
                  <a:pt x="155" y="396"/>
                  <a:pt x="227" y="444"/>
                </a:cubicBezTo>
                <a:cubicBezTo>
                  <a:pt x="229" y="450"/>
                  <a:pt x="228" y="458"/>
                  <a:pt x="233" y="462"/>
                </a:cubicBezTo>
                <a:cubicBezTo>
                  <a:pt x="253" y="476"/>
                  <a:pt x="283" y="478"/>
                  <a:pt x="305" y="492"/>
                </a:cubicBezTo>
                <a:cubicBezTo>
                  <a:pt x="309" y="498"/>
                  <a:pt x="312" y="505"/>
                  <a:pt x="317" y="510"/>
                </a:cubicBezTo>
                <a:cubicBezTo>
                  <a:pt x="322" y="515"/>
                  <a:pt x="331" y="516"/>
                  <a:pt x="335" y="522"/>
                </a:cubicBezTo>
                <a:cubicBezTo>
                  <a:pt x="337" y="526"/>
                  <a:pt x="362" y="586"/>
                  <a:pt x="365" y="594"/>
                </a:cubicBezTo>
                <a:cubicBezTo>
                  <a:pt x="362" y="652"/>
                  <a:pt x="382" y="707"/>
                  <a:pt x="335" y="738"/>
                </a:cubicBezTo>
                <a:cubicBezTo>
                  <a:pt x="302" y="787"/>
                  <a:pt x="274" y="798"/>
                  <a:pt x="215" y="810"/>
                </a:cubicBezTo>
                <a:cubicBezTo>
                  <a:pt x="196" y="814"/>
                  <a:pt x="160" y="817"/>
                  <a:pt x="143" y="828"/>
                </a:cubicBezTo>
                <a:cubicBezTo>
                  <a:pt x="125" y="840"/>
                  <a:pt x="105" y="844"/>
                  <a:pt x="89" y="858"/>
                </a:cubicBezTo>
                <a:cubicBezTo>
                  <a:pt x="70" y="874"/>
                  <a:pt x="62" y="892"/>
                  <a:pt x="41" y="906"/>
                </a:cubicBezTo>
                <a:cubicBezTo>
                  <a:pt x="27" y="928"/>
                  <a:pt x="13" y="953"/>
                  <a:pt x="5" y="978"/>
                </a:cubicBezTo>
                <a:cubicBezTo>
                  <a:pt x="7" y="1006"/>
                  <a:pt x="0" y="1036"/>
                  <a:pt x="11" y="1062"/>
                </a:cubicBezTo>
                <a:cubicBezTo>
                  <a:pt x="16" y="1074"/>
                  <a:pt x="34" y="1074"/>
                  <a:pt x="47" y="1074"/>
                </a:cubicBezTo>
                <a:cubicBezTo>
                  <a:pt x="77" y="1074"/>
                  <a:pt x="107" y="1074"/>
                  <a:pt x="137" y="1074"/>
                </a:cubicBezTo>
              </a:path>
            </a:pathLst>
          </a:custGeom>
          <a:noFill/>
          <a:ln w="9525">
            <a:solidFill>
              <a:schemeClr val="tx1"/>
            </a:solidFill>
            <a:round/>
            <a:headEnd type="oval"/>
            <a:tailEnd type="oval"/>
          </a:ln>
          <a:effectLst>
            <a:prstShdw prst="shdw17" dist="17961" dir="2700000">
              <a:schemeClr val="tx1">
                <a:gamma/>
                <a:shade val="60000"/>
                <a:invGamma/>
              </a:schemeClr>
            </a:prstShdw>
          </a:effectLst>
        </p:spPr>
        <p:txBody>
          <a:bodyPr/>
          <a:lstStyle/>
          <a:p>
            <a:pPr algn="ctr">
              <a:defRPr/>
            </a:pPr>
            <a:endParaRPr lang="en-US"/>
          </a:p>
        </p:txBody>
      </p:sp>
      <p:sp>
        <p:nvSpPr>
          <p:cNvPr id="52231" name="Title 1"/>
          <p:cNvSpPr>
            <a:spLocks noGrp="1"/>
          </p:cNvSpPr>
          <p:nvPr>
            <p:ph type="title" idx="4294967295"/>
          </p:nvPr>
        </p:nvSpPr>
        <p:spPr>
          <a:xfrm>
            <a:off x="325438" y="228600"/>
            <a:ext cx="8027987" cy="1143000"/>
          </a:xfrm>
        </p:spPr>
        <p:txBody>
          <a:bodyPr/>
          <a:lstStyle/>
          <a:p>
            <a:r>
              <a:rPr lang="en-US" dirty="0" smtClean="0"/>
              <a:t>Weigh Scale Agent DIMs</a:t>
            </a:r>
          </a:p>
        </p:txBody>
      </p:sp>
      <p:sp>
        <p:nvSpPr>
          <p:cNvPr id="222226" name="Freeform 18"/>
          <p:cNvSpPr>
            <a:spLocks/>
          </p:cNvSpPr>
          <p:nvPr/>
        </p:nvSpPr>
        <p:spPr bwMode="auto">
          <a:xfrm>
            <a:off x="127000" y="3816350"/>
            <a:ext cx="739775" cy="1733550"/>
          </a:xfrm>
          <a:custGeom>
            <a:avLst/>
            <a:gdLst/>
            <a:ahLst/>
            <a:cxnLst>
              <a:cxn ang="0">
                <a:pos x="220" y="1092"/>
              </a:cxn>
              <a:cxn ang="0">
                <a:pos x="166" y="1068"/>
              </a:cxn>
              <a:cxn ang="0">
                <a:pos x="118" y="1026"/>
              </a:cxn>
              <a:cxn ang="0">
                <a:pos x="70" y="978"/>
              </a:cxn>
              <a:cxn ang="0">
                <a:pos x="22" y="906"/>
              </a:cxn>
              <a:cxn ang="0">
                <a:pos x="10" y="870"/>
              </a:cxn>
              <a:cxn ang="0">
                <a:pos x="22" y="726"/>
              </a:cxn>
              <a:cxn ang="0">
                <a:pos x="70" y="684"/>
              </a:cxn>
              <a:cxn ang="0">
                <a:pos x="106" y="636"/>
              </a:cxn>
              <a:cxn ang="0">
                <a:pos x="190" y="564"/>
              </a:cxn>
              <a:cxn ang="0">
                <a:pos x="250" y="90"/>
              </a:cxn>
              <a:cxn ang="0">
                <a:pos x="304" y="54"/>
              </a:cxn>
              <a:cxn ang="0">
                <a:pos x="466" y="0"/>
              </a:cxn>
            </a:cxnLst>
            <a:rect l="0" t="0" r="r" b="b"/>
            <a:pathLst>
              <a:path w="466" h="1092">
                <a:moveTo>
                  <a:pt x="220" y="1092"/>
                </a:moveTo>
                <a:cubicBezTo>
                  <a:pt x="200" y="1085"/>
                  <a:pt x="186" y="1075"/>
                  <a:pt x="166" y="1068"/>
                </a:cubicBezTo>
                <a:cubicBezTo>
                  <a:pt x="148" y="1050"/>
                  <a:pt x="142" y="1034"/>
                  <a:pt x="118" y="1026"/>
                </a:cubicBezTo>
                <a:cubicBezTo>
                  <a:pt x="101" y="1009"/>
                  <a:pt x="90" y="992"/>
                  <a:pt x="70" y="978"/>
                </a:cubicBezTo>
                <a:cubicBezTo>
                  <a:pt x="54" y="954"/>
                  <a:pt x="38" y="930"/>
                  <a:pt x="22" y="906"/>
                </a:cubicBezTo>
                <a:cubicBezTo>
                  <a:pt x="15" y="895"/>
                  <a:pt x="10" y="870"/>
                  <a:pt x="10" y="870"/>
                </a:cubicBezTo>
                <a:cubicBezTo>
                  <a:pt x="12" y="822"/>
                  <a:pt x="0" y="769"/>
                  <a:pt x="22" y="726"/>
                </a:cubicBezTo>
                <a:cubicBezTo>
                  <a:pt x="32" y="707"/>
                  <a:pt x="70" y="684"/>
                  <a:pt x="70" y="684"/>
                </a:cubicBezTo>
                <a:cubicBezTo>
                  <a:pt x="84" y="663"/>
                  <a:pt x="84" y="650"/>
                  <a:pt x="106" y="636"/>
                </a:cubicBezTo>
                <a:cubicBezTo>
                  <a:pt x="127" y="605"/>
                  <a:pt x="163" y="591"/>
                  <a:pt x="190" y="564"/>
                </a:cubicBezTo>
                <a:cubicBezTo>
                  <a:pt x="237" y="424"/>
                  <a:pt x="160" y="224"/>
                  <a:pt x="250" y="90"/>
                </a:cubicBezTo>
                <a:cubicBezTo>
                  <a:pt x="263" y="70"/>
                  <a:pt x="285" y="67"/>
                  <a:pt x="304" y="54"/>
                </a:cubicBezTo>
                <a:cubicBezTo>
                  <a:pt x="338" y="4"/>
                  <a:pt x="411" y="0"/>
                  <a:pt x="466" y="0"/>
                </a:cubicBezTo>
              </a:path>
            </a:pathLst>
          </a:custGeom>
          <a:noFill/>
          <a:ln w="9525">
            <a:noFill/>
            <a:round/>
            <a:headEnd/>
            <a:tailEnd/>
          </a:ln>
          <a:effectLst>
            <a:prstShdw prst="shdw17" dist="17961" dir="2700000">
              <a:schemeClr val="accent1">
                <a:gamma/>
                <a:shade val="60000"/>
                <a:invGamma/>
              </a:schemeClr>
            </a:prstShdw>
          </a:effectLst>
        </p:spPr>
        <p:txBody>
          <a:bodyPr/>
          <a:lstStyle/>
          <a:p>
            <a:pPr algn="ctr">
              <a:defRPr/>
            </a:pPr>
            <a:endParaRPr lang="en-US"/>
          </a:p>
        </p:txBody>
      </p:sp>
      <p:sp>
        <p:nvSpPr>
          <p:cNvPr id="2" name="Rounded Rectangle 50"/>
          <p:cNvSpPr/>
          <p:nvPr/>
        </p:nvSpPr>
        <p:spPr>
          <a:xfrm>
            <a:off x="1372911" y="1770662"/>
            <a:ext cx="2288223" cy="645513"/>
          </a:xfrm>
          <a:prstGeom prst="roundRect">
            <a:avLst/>
          </a:prstGeom>
          <a:solidFill>
            <a:srgbClr val="FFCCFF"/>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b="1" dirty="0">
                <a:solidFill>
                  <a:schemeClr val="tx1"/>
                </a:solidFill>
                <a:latin typeface="Times New Roman" pitchFamily="18" charset="0"/>
                <a:cs typeface="Times New Roman" pitchFamily="18" charset="0"/>
              </a:rPr>
              <a:t>MDS Object</a:t>
            </a:r>
          </a:p>
        </p:txBody>
      </p:sp>
      <p:sp>
        <p:nvSpPr>
          <p:cNvPr id="106" name="Rounded Rectangle 105"/>
          <p:cNvSpPr/>
          <p:nvPr/>
        </p:nvSpPr>
        <p:spPr>
          <a:xfrm>
            <a:off x="4838701" y="1802743"/>
            <a:ext cx="2733674" cy="642007"/>
          </a:xfrm>
          <a:prstGeom prst="roundRect">
            <a:avLst/>
          </a:prstGeom>
          <a:solidFill>
            <a:srgbClr val="FF3C0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b="1" dirty="0">
                <a:solidFill>
                  <a:srgbClr val="FFFF00"/>
                </a:solidFill>
                <a:latin typeface="Times New Roman" pitchFamily="18" charset="0"/>
                <a:cs typeface="Times New Roman" pitchFamily="18" charset="0"/>
              </a:rPr>
              <a:t>Body Mass Numeric</a:t>
            </a:r>
            <a:endParaRPr lang="en-US" sz="2000" dirty="0">
              <a:solidFill>
                <a:srgbClr val="FFFF00"/>
              </a:solidFill>
              <a:latin typeface="Times New Roman" pitchFamily="18" charset="0"/>
              <a:cs typeface="Times New Roman" pitchFamily="18" charset="0"/>
            </a:endParaRPr>
          </a:p>
        </p:txBody>
      </p:sp>
      <p:pic>
        <p:nvPicPr>
          <p:cNvPr id="52239" name="Picture 2" descr="C:\Documents and Settings\Brian\Local Settings\Temporary Internet Files\Content.IE5\CWY8DKM0\MC900352392[1].wmf"/>
          <p:cNvPicPr>
            <a:picLocks noChangeAspect="1" noChangeArrowheads="1"/>
          </p:cNvPicPr>
          <p:nvPr/>
        </p:nvPicPr>
        <p:blipFill>
          <a:blip r:embed="rId2" cstate="print"/>
          <a:srcRect/>
          <a:stretch>
            <a:fillRect/>
          </a:stretch>
        </p:blipFill>
        <p:spPr bwMode="auto">
          <a:xfrm flipH="1">
            <a:off x="227013" y="4576763"/>
            <a:ext cx="1687512" cy="1717675"/>
          </a:xfrm>
          <a:prstGeom prst="rect">
            <a:avLst/>
          </a:prstGeom>
          <a:noFill/>
          <a:ln w="9525">
            <a:noFill/>
            <a:miter lim="800000"/>
            <a:headEnd/>
            <a:tailEnd/>
          </a:ln>
        </p:spPr>
      </p:pic>
      <p:sp>
        <p:nvSpPr>
          <p:cNvPr id="13" name="Rounded Rectangle 9"/>
          <p:cNvSpPr>
            <a:spLocks noChangeArrowheads="1"/>
          </p:cNvSpPr>
          <p:nvPr/>
        </p:nvSpPr>
        <p:spPr bwMode="auto">
          <a:xfrm>
            <a:off x="982203" y="2897890"/>
            <a:ext cx="7419170" cy="1089910"/>
          </a:xfrm>
          <a:prstGeom prst="roundRect">
            <a:avLst>
              <a:gd name="adj" fmla="val 16667"/>
            </a:avLst>
          </a:prstGeom>
          <a:solidFill>
            <a:srgbClr val="01FF98"/>
          </a:solidFill>
          <a:ln w="25400" algn="ctr">
            <a:noFill/>
            <a:round/>
            <a:headEnd/>
            <a:tailEnd/>
          </a:ln>
          <a:effectLst>
            <a:prstShdw prst="shdw17" dist="17961" dir="2700000">
              <a:srgbClr val="009900"/>
            </a:prstShdw>
          </a:effectLst>
          <a:scene3d>
            <a:camera prst="orthographicFront"/>
            <a:lightRig rig="threePt" dir="t"/>
          </a:scene3d>
          <a:sp3d>
            <a:bevelT/>
          </a:sp3d>
        </p:spPr>
        <p:txBody>
          <a:bodyPr anchor="ctr"/>
          <a:lstStyle/>
          <a:p>
            <a:pPr algn="ctr">
              <a:defRPr/>
            </a:pPr>
            <a:endParaRPr lang="en-US" sz="2000">
              <a:latin typeface="Calibri" pitchFamily="34" charset="0"/>
            </a:endParaRPr>
          </a:p>
        </p:txBody>
      </p:sp>
      <p:sp>
        <p:nvSpPr>
          <p:cNvPr id="14" name="Rounded Rectangle 50"/>
          <p:cNvSpPr/>
          <p:nvPr/>
        </p:nvSpPr>
        <p:spPr>
          <a:xfrm>
            <a:off x="1296712" y="3104162"/>
            <a:ext cx="1875114" cy="645513"/>
          </a:xfrm>
          <a:prstGeom prst="roundRect">
            <a:avLst/>
          </a:prstGeom>
          <a:solidFill>
            <a:srgbClr val="FFCCFF"/>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b="1" dirty="0">
                <a:solidFill>
                  <a:schemeClr val="tx1"/>
                </a:solidFill>
                <a:latin typeface="Times New Roman" pitchFamily="18" charset="0"/>
                <a:cs typeface="Times New Roman" pitchFamily="18" charset="0"/>
              </a:rPr>
              <a:t>MDS Object</a:t>
            </a:r>
          </a:p>
        </p:txBody>
      </p:sp>
      <p:sp>
        <p:nvSpPr>
          <p:cNvPr id="15" name="Rounded Rectangle 14"/>
          <p:cNvSpPr/>
          <p:nvPr/>
        </p:nvSpPr>
        <p:spPr>
          <a:xfrm>
            <a:off x="3400426" y="3107668"/>
            <a:ext cx="1381124" cy="642007"/>
          </a:xfrm>
          <a:prstGeom prst="roundRect">
            <a:avLst/>
          </a:prstGeom>
          <a:solidFill>
            <a:srgbClr val="FF3C0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800" b="1" dirty="0">
                <a:solidFill>
                  <a:srgbClr val="FFFF00"/>
                </a:solidFill>
                <a:latin typeface="Times New Roman" pitchFamily="18" charset="0"/>
                <a:cs typeface="Times New Roman" pitchFamily="18" charset="0"/>
              </a:rPr>
              <a:t>Body Mass Numeric</a:t>
            </a:r>
            <a:endParaRPr lang="en-US" sz="1800" dirty="0">
              <a:solidFill>
                <a:srgbClr val="FFFF00"/>
              </a:solidFill>
              <a:latin typeface="Times New Roman" pitchFamily="18" charset="0"/>
              <a:cs typeface="Times New Roman" pitchFamily="18" charset="0"/>
            </a:endParaRPr>
          </a:p>
        </p:txBody>
      </p:sp>
      <p:sp>
        <p:nvSpPr>
          <p:cNvPr id="16" name="Rounded Rectangle 15"/>
          <p:cNvSpPr/>
          <p:nvPr/>
        </p:nvSpPr>
        <p:spPr>
          <a:xfrm>
            <a:off x="5019676" y="3107668"/>
            <a:ext cx="1276349" cy="642007"/>
          </a:xfrm>
          <a:prstGeom prst="roundRect">
            <a:avLst/>
          </a:prstGeom>
          <a:solidFill>
            <a:srgbClr val="FF3C0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b="1" dirty="0">
                <a:solidFill>
                  <a:srgbClr val="FFFF00"/>
                </a:solidFill>
                <a:latin typeface="Times New Roman" pitchFamily="18" charset="0"/>
                <a:cs typeface="Times New Roman" pitchFamily="18" charset="0"/>
              </a:rPr>
              <a:t>Height Numeric</a:t>
            </a:r>
            <a:endParaRPr lang="en-US" sz="2000" dirty="0">
              <a:solidFill>
                <a:srgbClr val="FFFF00"/>
              </a:solidFill>
              <a:latin typeface="Times New Roman" pitchFamily="18" charset="0"/>
              <a:cs typeface="Times New Roman" pitchFamily="18" charset="0"/>
            </a:endParaRPr>
          </a:p>
        </p:txBody>
      </p:sp>
      <p:sp>
        <p:nvSpPr>
          <p:cNvPr id="17" name="Rounded Rectangle 16"/>
          <p:cNvSpPr/>
          <p:nvPr/>
        </p:nvSpPr>
        <p:spPr>
          <a:xfrm>
            <a:off x="6534151" y="3107668"/>
            <a:ext cx="1276349" cy="642007"/>
          </a:xfrm>
          <a:prstGeom prst="roundRect">
            <a:avLst/>
          </a:prstGeom>
          <a:solidFill>
            <a:srgbClr val="FF3C0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b="1" dirty="0">
                <a:solidFill>
                  <a:srgbClr val="FFFF00"/>
                </a:solidFill>
                <a:latin typeface="Times New Roman" pitchFamily="18" charset="0"/>
                <a:cs typeface="Times New Roman" pitchFamily="18" charset="0"/>
              </a:rPr>
              <a:t>BMI Numeric</a:t>
            </a:r>
            <a:endParaRPr lang="en-US" sz="2000" dirty="0">
              <a:solidFill>
                <a:srgbClr val="FFFF00"/>
              </a:solidFill>
              <a:latin typeface="Times New Roman" pitchFamily="18" charset="0"/>
              <a:cs typeface="Times New Roman" pitchFamily="18" charset="0"/>
            </a:endParaRPr>
          </a:p>
        </p:txBody>
      </p:sp>
      <p:pic>
        <p:nvPicPr>
          <p:cNvPr id="52255" name="Picture 3" descr="C:\Documents and Settings\Brian\Local Settings\Temporary Internet Files\Content.IE5\NBB4RFJN\MC900001154[1].wmf"/>
          <p:cNvPicPr>
            <a:picLocks noChangeAspect="1" noChangeArrowheads="1"/>
          </p:cNvPicPr>
          <p:nvPr/>
        </p:nvPicPr>
        <p:blipFill>
          <a:blip r:embed="rId3" cstate="print"/>
          <a:srcRect/>
          <a:stretch>
            <a:fillRect/>
          </a:stretch>
        </p:blipFill>
        <p:spPr bwMode="auto">
          <a:xfrm>
            <a:off x="2419350" y="4254500"/>
            <a:ext cx="1295400" cy="2000250"/>
          </a:xfrm>
          <a:prstGeom prst="rect">
            <a:avLst/>
          </a:prstGeom>
          <a:noFill/>
          <a:ln w="9525">
            <a:noFill/>
            <a:miter lim="800000"/>
            <a:headEnd/>
            <a:tailEnd/>
          </a:ln>
        </p:spPr>
      </p:pic>
      <p:sp>
        <p:nvSpPr>
          <p:cNvPr id="23" name="Freeform 22"/>
          <p:cNvSpPr/>
          <p:nvPr/>
        </p:nvSpPr>
        <p:spPr>
          <a:xfrm>
            <a:off x="3381375" y="4006850"/>
            <a:ext cx="1247775" cy="2205038"/>
          </a:xfrm>
          <a:custGeom>
            <a:avLst/>
            <a:gdLst>
              <a:gd name="connsiteX0" fmla="*/ 0 w 1247775"/>
              <a:gd name="connsiteY0" fmla="*/ 2162175 h 2205802"/>
              <a:gd name="connsiteX1" fmla="*/ 28575 w 1247775"/>
              <a:gd name="connsiteY1" fmla="*/ 2171700 h 2205802"/>
              <a:gd name="connsiteX2" fmla="*/ 47625 w 1247775"/>
              <a:gd name="connsiteY2" fmla="*/ 2200275 h 2205802"/>
              <a:gd name="connsiteX3" fmla="*/ 180975 w 1247775"/>
              <a:gd name="connsiteY3" fmla="*/ 2190750 h 2205802"/>
              <a:gd name="connsiteX4" fmla="*/ 209550 w 1247775"/>
              <a:gd name="connsiteY4" fmla="*/ 2171700 h 2205802"/>
              <a:gd name="connsiteX5" fmla="*/ 276225 w 1247775"/>
              <a:gd name="connsiteY5" fmla="*/ 2085975 h 2205802"/>
              <a:gd name="connsiteX6" fmla="*/ 295275 w 1247775"/>
              <a:gd name="connsiteY6" fmla="*/ 2057400 h 2205802"/>
              <a:gd name="connsiteX7" fmla="*/ 323850 w 1247775"/>
              <a:gd name="connsiteY7" fmla="*/ 2047875 h 2205802"/>
              <a:gd name="connsiteX8" fmla="*/ 381000 w 1247775"/>
              <a:gd name="connsiteY8" fmla="*/ 2019300 h 2205802"/>
              <a:gd name="connsiteX9" fmla="*/ 571500 w 1247775"/>
              <a:gd name="connsiteY9" fmla="*/ 2009775 h 2205802"/>
              <a:gd name="connsiteX10" fmla="*/ 638175 w 1247775"/>
              <a:gd name="connsiteY10" fmla="*/ 1990725 h 2205802"/>
              <a:gd name="connsiteX11" fmla="*/ 666750 w 1247775"/>
              <a:gd name="connsiteY11" fmla="*/ 1971675 h 2205802"/>
              <a:gd name="connsiteX12" fmla="*/ 723900 w 1247775"/>
              <a:gd name="connsiteY12" fmla="*/ 1952625 h 2205802"/>
              <a:gd name="connsiteX13" fmla="*/ 752475 w 1247775"/>
              <a:gd name="connsiteY13" fmla="*/ 1943100 h 2205802"/>
              <a:gd name="connsiteX14" fmla="*/ 771525 w 1247775"/>
              <a:gd name="connsiteY14" fmla="*/ 1885950 h 2205802"/>
              <a:gd name="connsiteX15" fmla="*/ 800100 w 1247775"/>
              <a:gd name="connsiteY15" fmla="*/ 1828800 h 2205802"/>
              <a:gd name="connsiteX16" fmla="*/ 828675 w 1247775"/>
              <a:gd name="connsiteY16" fmla="*/ 1809750 h 2205802"/>
              <a:gd name="connsiteX17" fmla="*/ 847725 w 1247775"/>
              <a:gd name="connsiteY17" fmla="*/ 1752600 h 2205802"/>
              <a:gd name="connsiteX18" fmla="*/ 857250 w 1247775"/>
              <a:gd name="connsiteY18" fmla="*/ 1724025 h 2205802"/>
              <a:gd name="connsiteX19" fmla="*/ 876300 w 1247775"/>
              <a:gd name="connsiteY19" fmla="*/ 1695450 h 2205802"/>
              <a:gd name="connsiteX20" fmla="*/ 895350 w 1247775"/>
              <a:gd name="connsiteY20" fmla="*/ 1619250 h 2205802"/>
              <a:gd name="connsiteX21" fmla="*/ 857250 w 1247775"/>
              <a:gd name="connsiteY21" fmla="*/ 1428750 h 2205802"/>
              <a:gd name="connsiteX22" fmla="*/ 838200 w 1247775"/>
              <a:gd name="connsiteY22" fmla="*/ 1400175 h 2205802"/>
              <a:gd name="connsiteX23" fmla="*/ 847725 w 1247775"/>
              <a:gd name="connsiteY23" fmla="*/ 1238250 h 2205802"/>
              <a:gd name="connsiteX24" fmla="*/ 866775 w 1247775"/>
              <a:gd name="connsiteY24" fmla="*/ 1181100 h 2205802"/>
              <a:gd name="connsiteX25" fmla="*/ 895350 w 1247775"/>
              <a:gd name="connsiteY25" fmla="*/ 1162050 h 2205802"/>
              <a:gd name="connsiteX26" fmla="*/ 933450 w 1247775"/>
              <a:gd name="connsiteY26" fmla="*/ 1104900 h 2205802"/>
              <a:gd name="connsiteX27" fmla="*/ 962025 w 1247775"/>
              <a:gd name="connsiteY27" fmla="*/ 1076325 h 2205802"/>
              <a:gd name="connsiteX28" fmla="*/ 1000125 w 1247775"/>
              <a:gd name="connsiteY28" fmla="*/ 1019175 h 2205802"/>
              <a:gd name="connsiteX29" fmla="*/ 1009650 w 1247775"/>
              <a:gd name="connsiteY29" fmla="*/ 990600 h 2205802"/>
              <a:gd name="connsiteX30" fmla="*/ 1076325 w 1247775"/>
              <a:gd name="connsiteY30" fmla="*/ 942975 h 2205802"/>
              <a:gd name="connsiteX31" fmla="*/ 1123950 w 1247775"/>
              <a:gd name="connsiteY31" fmla="*/ 895350 h 2205802"/>
              <a:gd name="connsiteX32" fmla="*/ 1143000 w 1247775"/>
              <a:gd name="connsiteY32" fmla="*/ 866775 h 2205802"/>
              <a:gd name="connsiteX33" fmla="*/ 1171575 w 1247775"/>
              <a:gd name="connsiteY33" fmla="*/ 838200 h 2205802"/>
              <a:gd name="connsiteX34" fmla="*/ 1200150 w 1247775"/>
              <a:gd name="connsiteY34" fmla="*/ 781050 h 2205802"/>
              <a:gd name="connsiteX35" fmla="*/ 1228725 w 1247775"/>
              <a:gd name="connsiteY35" fmla="*/ 695325 h 2205802"/>
              <a:gd name="connsiteX36" fmla="*/ 1238250 w 1247775"/>
              <a:gd name="connsiteY36" fmla="*/ 666750 h 2205802"/>
              <a:gd name="connsiteX37" fmla="*/ 1247775 w 1247775"/>
              <a:gd name="connsiteY37" fmla="*/ 638175 h 2205802"/>
              <a:gd name="connsiteX38" fmla="*/ 1238250 w 1247775"/>
              <a:gd name="connsiteY38" fmla="*/ 457200 h 2205802"/>
              <a:gd name="connsiteX39" fmla="*/ 1219200 w 1247775"/>
              <a:gd name="connsiteY39" fmla="*/ 400050 h 2205802"/>
              <a:gd name="connsiteX40" fmla="*/ 1162050 w 1247775"/>
              <a:gd name="connsiteY40" fmla="*/ 352425 h 2205802"/>
              <a:gd name="connsiteX41" fmla="*/ 1095375 w 1247775"/>
              <a:gd name="connsiteY41" fmla="*/ 276225 h 2205802"/>
              <a:gd name="connsiteX42" fmla="*/ 1047750 w 1247775"/>
              <a:gd name="connsiteY42" fmla="*/ 228600 h 2205802"/>
              <a:gd name="connsiteX43" fmla="*/ 1000125 w 1247775"/>
              <a:gd name="connsiteY43" fmla="*/ 180975 h 2205802"/>
              <a:gd name="connsiteX44" fmla="*/ 952500 w 1247775"/>
              <a:gd name="connsiteY44" fmla="*/ 123825 h 2205802"/>
              <a:gd name="connsiteX45" fmla="*/ 904875 w 1247775"/>
              <a:gd name="connsiteY45" fmla="*/ 76200 h 2205802"/>
              <a:gd name="connsiteX46" fmla="*/ 895350 w 1247775"/>
              <a:gd name="connsiteY46" fmla="*/ 0 h 2205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47775" h="2205802">
                <a:moveTo>
                  <a:pt x="0" y="2162175"/>
                </a:moveTo>
                <a:cubicBezTo>
                  <a:pt x="9525" y="2165350"/>
                  <a:pt x="20735" y="2165428"/>
                  <a:pt x="28575" y="2171700"/>
                </a:cubicBezTo>
                <a:cubicBezTo>
                  <a:pt x="37514" y="2178851"/>
                  <a:pt x="36266" y="2198855"/>
                  <a:pt x="47625" y="2200275"/>
                </a:cubicBezTo>
                <a:cubicBezTo>
                  <a:pt x="91844" y="2205802"/>
                  <a:pt x="136525" y="2193925"/>
                  <a:pt x="180975" y="2190750"/>
                </a:cubicBezTo>
                <a:cubicBezTo>
                  <a:pt x="190500" y="2184400"/>
                  <a:pt x="200756" y="2179029"/>
                  <a:pt x="209550" y="2171700"/>
                </a:cubicBezTo>
                <a:cubicBezTo>
                  <a:pt x="243123" y="2143722"/>
                  <a:pt x="249674" y="2125801"/>
                  <a:pt x="276225" y="2085975"/>
                </a:cubicBezTo>
                <a:cubicBezTo>
                  <a:pt x="282575" y="2076450"/>
                  <a:pt x="284415" y="2061020"/>
                  <a:pt x="295275" y="2057400"/>
                </a:cubicBezTo>
                <a:cubicBezTo>
                  <a:pt x="304800" y="2054225"/>
                  <a:pt x="314870" y="2052365"/>
                  <a:pt x="323850" y="2047875"/>
                </a:cubicBezTo>
                <a:cubicBezTo>
                  <a:pt x="348860" y="2035370"/>
                  <a:pt x="352018" y="2021820"/>
                  <a:pt x="381000" y="2019300"/>
                </a:cubicBezTo>
                <a:cubicBezTo>
                  <a:pt x="444340" y="2013792"/>
                  <a:pt x="508000" y="2012950"/>
                  <a:pt x="571500" y="2009775"/>
                </a:cubicBezTo>
                <a:cubicBezTo>
                  <a:pt x="583707" y="2006723"/>
                  <a:pt x="624510" y="1997557"/>
                  <a:pt x="638175" y="1990725"/>
                </a:cubicBezTo>
                <a:cubicBezTo>
                  <a:pt x="648414" y="1985605"/>
                  <a:pt x="656289" y="1976324"/>
                  <a:pt x="666750" y="1971675"/>
                </a:cubicBezTo>
                <a:cubicBezTo>
                  <a:pt x="685100" y="1963520"/>
                  <a:pt x="704850" y="1958975"/>
                  <a:pt x="723900" y="1952625"/>
                </a:cubicBezTo>
                <a:lnTo>
                  <a:pt x="752475" y="1943100"/>
                </a:lnTo>
                <a:lnTo>
                  <a:pt x="771525" y="1885950"/>
                </a:lnTo>
                <a:cubicBezTo>
                  <a:pt x="779272" y="1862709"/>
                  <a:pt x="781636" y="1847264"/>
                  <a:pt x="800100" y="1828800"/>
                </a:cubicBezTo>
                <a:cubicBezTo>
                  <a:pt x="808195" y="1820705"/>
                  <a:pt x="819150" y="1816100"/>
                  <a:pt x="828675" y="1809750"/>
                </a:cubicBezTo>
                <a:lnTo>
                  <a:pt x="847725" y="1752600"/>
                </a:lnTo>
                <a:cubicBezTo>
                  <a:pt x="850900" y="1743075"/>
                  <a:pt x="851681" y="1732379"/>
                  <a:pt x="857250" y="1724025"/>
                </a:cubicBezTo>
                <a:cubicBezTo>
                  <a:pt x="863600" y="1714500"/>
                  <a:pt x="871180" y="1705689"/>
                  <a:pt x="876300" y="1695450"/>
                </a:cubicBezTo>
                <a:cubicBezTo>
                  <a:pt x="886063" y="1675924"/>
                  <a:pt x="891727" y="1637364"/>
                  <a:pt x="895350" y="1619250"/>
                </a:cubicBezTo>
                <a:cubicBezTo>
                  <a:pt x="893737" y="1607957"/>
                  <a:pt x="881431" y="1465022"/>
                  <a:pt x="857250" y="1428750"/>
                </a:cubicBezTo>
                <a:lnTo>
                  <a:pt x="838200" y="1400175"/>
                </a:lnTo>
                <a:cubicBezTo>
                  <a:pt x="841375" y="1346200"/>
                  <a:pt x="840732" y="1291864"/>
                  <a:pt x="847725" y="1238250"/>
                </a:cubicBezTo>
                <a:cubicBezTo>
                  <a:pt x="850322" y="1218338"/>
                  <a:pt x="850067" y="1192239"/>
                  <a:pt x="866775" y="1181100"/>
                </a:cubicBezTo>
                <a:lnTo>
                  <a:pt x="895350" y="1162050"/>
                </a:lnTo>
                <a:cubicBezTo>
                  <a:pt x="908050" y="1143000"/>
                  <a:pt x="917261" y="1121089"/>
                  <a:pt x="933450" y="1104900"/>
                </a:cubicBezTo>
                <a:cubicBezTo>
                  <a:pt x="942975" y="1095375"/>
                  <a:pt x="953755" y="1086958"/>
                  <a:pt x="962025" y="1076325"/>
                </a:cubicBezTo>
                <a:cubicBezTo>
                  <a:pt x="976081" y="1058253"/>
                  <a:pt x="992885" y="1040895"/>
                  <a:pt x="1000125" y="1019175"/>
                </a:cubicBezTo>
                <a:cubicBezTo>
                  <a:pt x="1003300" y="1009650"/>
                  <a:pt x="1003222" y="998313"/>
                  <a:pt x="1009650" y="990600"/>
                </a:cubicBezTo>
                <a:cubicBezTo>
                  <a:pt x="1017034" y="981739"/>
                  <a:pt x="1063295" y="951662"/>
                  <a:pt x="1076325" y="942975"/>
                </a:cubicBezTo>
                <a:cubicBezTo>
                  <a:pt x="1127125" y="866775"/>
                  <a:pt x="1060450" y="958850"/>
                  <a:pt x="1123950" y="895350"/>
                </a:cubicBezTo>
                <a:cubicBezTo>
                  <a:pt x="1132045" y="887255"/>
                  <a:pt x="1135671" y="875569"/>
                  <a:pt x="1143000" y="866775"/>
                </a:cubicBezTo>
                <a:cubicBezTo>
                  <a:pt x="1151624" y="856427"/>
                  <a:pt x="1162050" y="847725"/>
                  <a:pt x="1171575" y="838200"/>
                </a:cubicBezTo>
                <a:cubicBezTo>
                  <a:pt x="1206313" y="733987"/>
                  <a:pt x="1150911" y="891837"/>
                  <a:pt x="1200150" y="781050"/>
                </a:cubicBezTo>
                <a:lnTo>
                  <a:pt x="1228725" y="695325"/>
                </a:lnTo>
                <a:lnTo>
                  <a:pt x="1238250" y="666750"/>
                </a:lnTo>
                <a:lnTo>
                  <a:pt x="1247775" y="638175"/>
                </a:lnTo>
                <a:cubicBezTo>
                  <a:pt x="1244600" y="577850"/>
                  <a:pt x="1245447" y="517178"/>
                  <a:pt x="1238250" y="457200"/>
                </a:cubicBezTo>
                <a:cubicBezTo>
                  <a:pt x="1235858" y="437263"/>
                  <a:pt x="1235908" y="411189"/>
                  <a:pt x="1219200" y="400050"/>
                </a:cubicBezTo>
                <a:cubicBezTo>
                  <a:pt x="1193800" y="383117"/>
                  <a:pt x="1181795" y="377812"/>
                  <a:pt x="1162050" y="352425"/>
                </a:cubicBezTo>
                <a:cubicBezTo>
                  <a:pt x="1102213" y="275492"/>
                  <a:pt x="1150693" y="313104"/>
                  <a:pt x="1095375" y="276225"/>
                </a:cubicBezTo>
                <a:cubicBezTo>
                  <a:pt x="1044575" y="200025"/>
                  <a:pt x="1111250" y="292100"/>
                  <a:pt x="1047750" y="228600"/>
                </a:cubicBezTo>
                <a:cubicBezTo>
                  <a:pt x="984250" y="165100"/>
                  <a:pt x="1076325" y="231775"/>
                  <a:pt x="1000125" y="180975"/>
                </a:cubicBezTo>
                <a:cubicBezTo>
                  <a:pt x="952827" y="110029"/>
                  <a:pt x="1013616" y="197164"/>
                  <a:pt x="952500" y="123825"/>
                </a:cubicBezTo>
                <a:cubicBezTo>
                  <a:pt x="912813" y="76200"/>
                  <a:pt x="957263" y="111125"/>
                  <a:pt x="904875" y="76200"/>
                </a:cubicBezTo>
                <a:cubicBezTo>
                  <a:pt x="894306" y="12786"/>
                  <a:pt x="895350" y="38363"/>
                  <a:pt x="895350" y="0"/>
                </a:cubicBezTo>
              </a:path>
            </a:pathLst>
          </a:custGeom>
          <a:ln w="19050" cmpd="thickThin">
            <a:solidFill>
              <a:srgbClr val="FF6600"/>
            </a:solidFill>
            <a:tailEnd type="ova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cxnSp>
        <p:nvCxnSpPr>
          <p:cNvPr id="26" name="Straight Connector 25"/>
          <p:cNvCxnSpPr/>
          <p:nvPr/>
        </p:nvCxnSpPr>
        <p:spPr>
          <a:xfrm rot="5400000">
            <a:off x="2771775" y="5454650"/>
            <a:ext cx="1276350" cy="76200"/>
          </a:xfrm>
          <a:prstGeom prst="line">
            <a:avLst/>
          </a:prstGeom>
          <a:ln w="25400">
            <a:solidFill>
              <a:srgbClr val="FF6600"/>
            </a:solidFill>
          </a:ln>
        </p:spPr>
        <p:style>
          <a:lnRef idx="1">
            <a:schemeClr val="accent1"/>
          </a:lnRef>
          <a:fillRef idx="0">
            <a:schemeClr val="accent1"/>
          </a:fillRef>
          <a:effectRef idx="0">
            <a:schemeClr val="accent1"/>
          </a:effectRef>
          <a:fontRef idx="minor">
            <a:schemeClr val="tx1"/>
          </a:fontRef>
        </p:style>
      </p:cxnSp>
      <p:sp>
        <p:nvSpPr>
          <p:cNvPr id="30" name="Freeform 29"/>
          <p:cNvSpPr/>
          <p:nvPr/>
        </p:nvSpPr>
        <p:spPr>
          <a:xfrm>
            <a:off x="3400425" y="3978275"/>
            <a:ext cx="1247775" cy="2205038"/>
          </a:xfrm>
          <a:custGeom>
            <a:avLst/>
            <a:gdLst>
              <a:gd name="connsiteX0" fmla="*/ 0 w 1247775"/>
              <a:gd name="connsiteY0" fmla="*/ 2162175 h 2205802"/>
              <a:gd name="connsiteX1" fmla="*/ 28575 w 1247775"/>
              <a:gd name="connsiteY1" fmla="*/ 2171700 h 2205802"/>
              <a:gd name="connsiteX2" fmla="*/ 47625 w 1247775"/>
              <a:gd name="connsiteY2" fmla="*/ 2200275 h 2205802"/>
              <a:gd name="connsiteX3" fmla="*/ 180975 w 1247775"/>
              <a:gd name="connsiteY3" fmla="*/ 2190750 h 2205802"/>
              <a:gd name="connsiteX4" fmla="*/ 209550 w 1247775"/>
              <a:gd name="connsiteY4" fmla="*/ 2171700 h 2205802"/>
              <a:gd name="connsiteX5" fmla="*/ 276225 w 1247775"/>
              <a:gd name="connsiteY5" fmla="*/ 2085975 h 2205802"/>
              <a:gd name="connsiteX6" fmla="*/ 295275 w 1247775"/>
              <a:gd name="connsiteY6" fmla="*/ 2057400 h 2205802"/>
              <a:gd name="connsiteX7" fmla="*/ 323850 w 1247775"/>
              <a:gd name="connsiteY7" fmla="*/ 2047875 h 2205802"/>
              <a:gd name="connsiteX8" fmla="*/ 381000 w 1247775"/>
              <a:gd name="connsiteY8" fmla="*/ 2019300 h 2205802"/>
              <a:gd name="connsiteX9" fmla="*/ 571500 w 1247775"/>
              <a:gd name="connsiteY9" fmla="*/ 2009775 h 2205802"/>
              <a:gd name="connsiteX10" fmla="*/ 638175 w 1247775"/>
              <a:gd name="connsiteY10" fmla="*/ 1990725 h 2205802"/>
              <a:gd name="connsiteX11" fmla="*/ 666750 w 1247775"/>
              <a:gd name="connsiteY11" fmla="*/ 1971675 h 2205802"/>
              <a:gd name="connsiteX12" fmla="*/ 723900 w 1247775"/>
              <a:gd name="connsiteY12" fmla="*/ 1952625 h 2205802"/>
              <a:gd name="connsiteX13" fmla="*/ 752475 w 1247775"/>
              <a:gd name="connsiteY13" fmla="*/ 1943100 h 2205802"/>
              <a:gd name="connsiteX14" fmla="*/ 771525 w 1247775"/>
              <a:gd name="connsiteY14" fmla="*/ 1885950 h 2205802"/>
              <a:gd name="connsiteX15" fmla="*/ 800100 w 1247775"/>
              <a:gd name="connsiteY15" fmla="*/ 1828800 h 2205802"/>
              <a:gd name="connsiteX16" fmla="*/ 828675 w 1247775"/>
              <a:gd name="connsiteY16" fmla="*/ 1809750 h 2205802"/>
              <a:gd name="connsiteX17" fmla="*/ 847725 w 1247775"/>
              <a:gd name="connsiteY17" fmla="*/ 1752600 h 2205802"/>
              <a:gd name="connsiteX18" fmla="*/ 857250 w 1247775"/>
              <a:gd name="connsiteY18" fmla="*/ 1724025 h 2205802"/>
              <a:gd name="connsiteX19" fmla="*/ 876300 w 1247775"/>
              <a:gd name="connsiteY19" fmla="*/ 1695450 h 2205802"/>
              <a:gd name="connsiteX20" fmla="*/ 895350 w 1247775"/>
              <a:gd name="connsiteY20" fmla="*/ 1619250 h 2205802"/>
              <a:gd name="connsiteX21" fmla="*/ 857250 w 1247775"/>
              <a:gd name="connsiteY21" fmla="*/ 1428750 h 2205802"/>
              <a:gd name="connsiteX22" fmla="*/ 838200 w 1247775"/>
              <a:gd name="connsiteY22" fmla="*/ 1400175 h 2205802"/>
              <a:gd name="connsiteX23" fmla="*/ 847725 w 1247775"/>
              <a:gd name="connsiteY23" fmla="*/ 1238250 h 2205802"/>
              <a:gd name="connsiteX24" fmla="*/ 866775 w 1247775"/>
              <a:gd name="connsiteY24" fmla="*/ 1181100 h 2205802"/>
              <a:gd name="connsiteX25" fmla="*/ 895350 w 1247775"/>
              <a:gd name="connsiteY25" fmla="*/ 1162050 h 2205802"/>
              <a:gd name="connsiteX26" fmla="*/ 933450 w 1247775"/>
              <a:gd name="connsiteY26" fmla="*/ 1104900 h 2205802"/>
              <a:gd name="connsiteX27" fmla="*/ 962025 w 1247775"/>
              <a:gd name="connsiteY27" fmla="*/ 1076325 h 2205802"/>
              <a:gd name="connsiteX28" fmla="*/ 1000125 w 1247775"/>
              <a:gd name="connsiteY28" fmla="*/ 1019175 h 2205802"/>
              <a:gd name="connsiteX29" fmla="*/ 1009650 w 1247775"/>
              <a:gd name="connsiteY29" fmla="*/ 990600 h 2205802"/>
              <a:gd name="connsiteX30" fmla="*/ 1076325 w 1247775"/>
              <a:gd name="connsiteY30" fmla="*/ 942975 h 2205802"/>
              <a:gd name="connsiteX31" fmla="*/ 1123950 w 1247775"/>
              <a:gd name="connsiteY31" fmla="*/ 895350 h 2205802"/>
              <a:gd name="connsiteX32" fmla="*/ 1143000 w 1247775"/>
              <a:gd name="connsiteY32" fmla="*/ 866775 h 2205802"/>
              <a:gd name="connsiteX33" fmla="*/ 1171575 w 1247775"/>
              <a:gd name="connsiteY33" fmla="*/ 838200 h 2205802"/>
              <a:gd name="connsiteX34" fmla="*/ 1200150 w 1247775"/>
              <a:gd name="connsiteY34" fmla="*/ 781050 h 2205802"/>
              <a:gd name="connsiteX35" fmla="*/ 1228725 w 1247775"/>
              <a:gd name="connsiteY35" fmla="*/ 695325 h 2205802"/>
              <a:gd name="connsiteX36" fmla="*/ 1238250 w 1247775"/>
              <a:gd name="connsiteY36" fmla="*/ 666750 h 2205802"/>
              <a:gd name="connsiteX37" fmla="*/ 1247775 w 1247775"/>
              <a:gd name="connsiteY37" fmla="*/ 638175 h 2205802"/>
              <a:gd name="connsiteX38" fmla="*/ 1238250 w 1247775"/>
              <a:gd name="connsiteY38" fmla="*/ 457200 h 2205802"/>
              <a:gd name="connsiteX39" fmla="*/ 1219200 w 1247775"/>
              <a:gd name="connsiteY39" fmla="*/ 400050 h 2205802"/>
              <a:gd name="connsiteX40" fmla="*/ 1162050 w 1247775"/>
              <a:gd name="connsiteY40" fmla="*/ 352425 h 2205802"/>
              <a:gd name="connsiteX41" fmla="*/ 1095375 w 1247775"/>
              <a:gd name="connsiteY41" fmla="*/ 276225 h 2205802"/>
              <a:gd name="connsiteX42" fmla="*/ 1047750 w 1247775"/>
              <a:gd name="connsiteY42" fmla="*/ 228600 h 2205802"/>
              <a:gd name="connsiteX43" fmla="*/ 1000125 w 1247775"/>
              <a:gd name="connsiteY43" fmla="*/ 180975 h 2205802"/>
              <a:gd name="connsiteX44" fmla="*/ 952500 w 1247775"/>
              <a:gd name="connsiteY44" fmla="*/ 123825 h 2205802"/>
              <a:gd name="connsiteX45" fmla="*/ 904875 w 1247775"/>
              <a:gd name="connsiteY45" fmla="*/ 76200 h 2205802"/>
              <a:gd name="connsiteX46" fmla="*/ 895350 w 1247775"/>
              <a:gd name="connsiteY46" fmla="*/ 0 h 2205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47775" h="2205802">
                <a:moveTo>
                  <a:pt x="0" y="2162175"/>
                </a:moveTo>
                <a:cubicBezTo>
                  <a:pt x="9525" y="2165350"/>
                  <a:pt x="20735" y="2165428"/>
                  <a:pt x="28575" y="2171700"/>
                </a:cubicBezTo>
                <a:cubicBezTo>
                  <a:pt x="37514" y="2178851"/>
                  <a:pt x="36266" y="2198855"/>
                  <a:pt x="47625" y="2200275"/>
                </a:cubicBezTo>
                <a:cubicBezTo>
                  <a:pt x="91844" y="2205802"/>
                  <a:pt x="136525" y="2193925"/>
                  <a:pt x="180975" y="2190750"/>
                </a:cubicBezTo>
                <a:cubicBezTo>
                  <a:pt x="190500" y="2184400"/>
                  <a:pt x="200756" y="2179029"/>
                  <a:pt x="209550" y="2171700"/>
                </a:cubicBezTo>
                <a:cubicBezTo>
                  <a:pt x="243123" y="2143722"/>
                  <a:pt x="249674" y="2125801"/>
                  <a:pt x="276225" y="2085975"/>
                </a:cubicBezTo>
                <a:cubicBezTo>
                  <a:pt x="282575" y="2076450"/>
                  <a:pt x="284415" y="2061020"/>
                  <a:pt x="295275" y="2057400"/>
                </a:cubicBezTo>
                <a:cubicBezTo>
                  <a:pt x="304800" y="2054225"/>
                  <a:pt x="314870" y="2052365"/>
                  <a:pt x="323850" y="2047875"/>
                </a:cubicBezTo>
                <a:cubicBezTo>
                  <a:pt x="348860" y="2035370"/>
                  <a:pt x="352018" y="2021820"/>
                  <a:pt x="381000" y="2019300"/>
                </a:cubicBezTo>
                <a:cubicBezTo>
                  <a:pt x="444340" y="2013792"/>
                  <a:pt x="508000" y="2012950"/>
                  <a:pt x="571500" y="2009775"/>
                </a:cubicBezTo>
                <a:cubicBezTo>
                  <a:pt x="583707" y="2006723"/>
                  <a:pt x="624510" y="1997557"/>
                  <a:pt x="638175" y="1990725"/>
                </a:cubicBezTo>
                <a:cubicBezTo>
                  <a:pt x="648414" y="1985605"/>
                  <a:pt x="656289" y="1976324"/>
                  <a:pt x="666750" y="1971675"/>
                </a:cubicBezTo>
                <a:cubicBezTo>
                  <a:pt x="685100" y="1963520"/>
                  <a:pt x="704850" y="1958975"/>
                  <a:pt x="723900" y="1952625"/>
                </a:cubicBezTo>
                <a:lnTo>
                  <a:pt x="752475" y="1943100"/>
                </a:lnTo>
                <a:lnTo>
                  <a:pt x="771525" y="1885950"/>
                </a:lnTo>
                <a:cubicBezTo>
                  <a:pt x="779272" y="1862709"/>
                  <a:pt x="781636" y="1847264"/>
                  <a:pt x="800100" y="1828800"/>
                </a:cubicBezTo>
                <a:cubicBezTo>
                  <a:pt x="808195" y="1820705"/>
                  <a:pt x="819150" y="1816100"/>
                  <a:pt x="828675" y="1809750"/>
                </a:cubicBezTo>
                <a:lnTo>
                  <a:pt x="847725" y="1752600"/>
                </a:lnTo>
                <a:cubicBezTo>
                  <a:pt x="850900" y="1743075"/>
                  <a:pt x="851681" y="1732379"/>
                  <a:pt x="857250" y="1724025"/>
                </a:cubicBezTo>
                <a:cubicBezTo>
                  <a:pt x="863600" y="1714500"/>
                  <a:pt x="871180" y="1705689"/>
                  <a:pt x="876300" y="1695450"/>
                </a:cubicBezTo>
                <a:cubicBezTo>
                  <a:pt x="886063" y="1675924"/>
                  <a:pt x="891727" y="1637364"/>
                  <a:pt x="895350" y="1619250"/>
                </a:cubicBezTo>
                <a:cubicBezTo>
                  <a:pt x="893737" y="1607957"/>
                  <a:pt x="881431" y="1465022"/>
                  <a:pt x="857250" y="1428750"/>
                </a:cubicBezTo>
                <a:lnTo>
                  <a:pt x="838200" y="1400175"/>
                </a:lnTo>
                <a:cubicBezTo>
                  <a:pt x="841375" y="1346200"/>
                  <a:pt x="840732" y="1291864"/>
                  <a:pt x="847725" y="1238250"/>
                </a:cubicBezTo>
                <a:cubicBezTo>
                  <a:pt x="850322" y="1218338"/>
                  <a:pt x="850067" y="1192239"/>
                  <a:pt x="866775" y="1181100"/>
                </a:cubicBezTo>
                <a:lnTo>
                  <a:pt x="895350" y="1162050"/>
                </a:lnTo>
                <a:cubicBezTo>
                  <a:pt x="908050" y="1143000"/>
                  <a:pt x="917261" y="1121089"/>
                  <a:pt x="933450" y="1104900"/>
                </a:cubicBezTo>
                <a:cubicBezTo>
                  <a:pt x="942975" y="1095375"/>
                  <a:pt x="953755" y="1086958"/>
                  <a:pt x="962025" y="1076325"/>
                </a:cubicBezTo>
                <a:cubicBezTo>
                  <a:pt x="976081" y="1058253"/>
                  <a:pt x="992885" y="1040895"/>
                  <a:pt x="1000125" y="1019175"/>
                </a:cubicBezTo>
                <a:cubicBezTo>
                  <a:pt x="1003300" y="1009650"/>
                  <a:pt x="1003222" y="998313"/>
                  <a:pt x="1009650" y="990600"/>
                </a:cubicBezTo>
                <a:cubicBezTo>
                  <a:pt x="1017034" y="981739"/>
                  <a:pt x="1063295" y="951662"/>
                  <a:pt x="1076325" y="942975"/>
                </a:cubicBezTo>
                <a:cubicBezTo>
                  <a:pt x="1127125" y="866775"/>
                  <a:pt x="1060450" y="958850"/>
                  <a:pt x="1123950" y="895350"/>
                </a:cubicBezTo>
                <a:cubicBezTo>
                  <a:pt x="1132045" y="887255"/>
                  <a:pt x="1135671" y="875569"/>
                  <a:pt x="1143000" y="866775"/>
                </a:cubicBezTo>
                <a:cubicBezTo>
                  <a:pt x="1151624" y="856427"/>
                  <a:pt x="1162050" y="847725"/>
                  <a:pt x="1171575" y="838200"/>
                </a:cubicBezTo>
                <a:cubicBezTo>
                  <a:pt x="1206313" y="733987"/>
                  <a:pt x="1150911" y="891837"/>
                  <a:pt x="1200150" y="781050"/>
                </a:cubicBezTo>
                <a:lnTo>
                  <a:pt x="1228725" y="695325"/>
                </a:lnTo>
                <a:lnTo>
                  <a:pt x="1238250" y="666750"/>
                </a:lnTo>
                <a:lnTo>
                  <a:pt x="1247775" y="638175"/>
                </a:lnTo>
                <a:cubicBezTo>
                  <a:pt x="1244600" y="577850"/>
                  <a:pt x="1245447" y="517178"/>
                  <a:pt x="1238250" y="457200"/>
                </a:cubicBezTo>
                <a:cubicBezTo>
                  <a:pt x="1235858" y="437263"/>
                  <a:pt x="1235908" y="411189"/>
                  <a:pt x="1219200" y="400050"/>
                </a:cubicBezTo>
                <a:cubicBezTo>
                  <a:pt x="1193800" y="383117"/>
                  <a:pt x="1181795" y="377812"/>
                  <a:pt x="1162050" y="352425"/>
                </a:cubicBezTo>
                <a:cubicBezTo>
                  <a:pt x="1102213" y="275492"/>
                  <a:pt x="1150693" y="313104"/>
                  <a:pt x="1095375" y="276225"/>
                </a:cubicBezTo>
                <a:cubicBezTo>
                  <a:pt x="1044575" y="200025"/>
                  <a:pt x="1111250" y="292100"/>
                  <a:pt x="1047750" y="228600"/>
                </a:cubicBezTo>
                <a:cubicBezTo>
                  <a:pt x="984250" y="165100"/>
                  <a:pt x="1076325" y="231775"/>
                  <a:pt x="1000125" y="180975"/>
                </a:cubicBezTo>
                <a:cubicBezTo>
                  <a:pt x="952827" y="110029"/>
                  <a:pt x="1013616" y="197164"/>
                  <a:pt x="952500" y="123825"/>
                </a:cubicBezTo>
                <a:cubicBezTo>
                  <a:pt x="912813" y="76200"/>
                  <a:pt x="957263" y="111125"/>
                  <a:pt x="904875" y="76200"/>
                </a:cubicBezTo>
                <a:cubicBezTo>
                  <a:pt x="894306" y="12786"/>
                  <a:pt x="895350" y="38363"/>
                  <a:pt x="895350" y="0"/>
                </a:cubicBezTo>
              </a:path>
            </a:pathLst>
          </a:custGeom>
          <a:ln w="19050" cmpd="thickThin">
            <a:solidFill>
              <a:schemeClr val="tx1"/>
            </a:solidFill>
            <a:tailEnd type="ova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9"/>
          <p:cNvSpPr>
            <a:spLocks noChangeArrowheads="1"/>
          </p:cNvSpPr>
          <p:nvPr/>
        </p:nvSpPr>
        <p:spPr bwMode="auto">
          <a:xfrm>
            <a:off x="877428" y="1424690"/>
            <a:ext cx="7419170" cy="1089910"/>
          </a:xfrm>
          <a:prstGeom prst="roundRect">
            <a:avLst>
              <a:gd name="adj" fmla="val 16667"/>
            </a:avLst>
          </a:prstGeom>
          <a:solidFill>
            <a:srgbClr val="01FF98"/>
          </a:solidFill>
          <a:ln w="25400" algn="ctr">
            <a:noFill/>
            <a:round/>
            <a:headEnd/>
            <a:tailEnd/>
          </a:ln>
          <a:effectLst>
            <a:prstShdw prst="shdw17" dist="17961" dir="2700000">
              <a:srgbClr val="009900"/>
            </a:prstShdw>
          </a:effectLst>
          <a:scene3d>
            <a:camera prst="orthographicFront"/>
            <a:lightRig rig="threePt" dir="t"/>
          </a:scene3d>
          <a:sp3d>
            <a:bevelT/>
          </a:sp3d>
        </p:spPr>
        <p:txBody>
          <a:bodyPr anchor="ctr"/>
          <a:lstStyle/>
          <a:p>
            <a:pPr algn="ctr">
              <a:defRPr/>
            </a:pPr>
            <a:endParaRPr lang="en-US" sz="2000">
              <a:latin typeface="Calibri" pitchFamily="34" charset="0"/>
            </a:endParaRPr>
          </a:p>
        </p:txBody>
      </p:sp>
      <p:sp>
        <p:nvSpPr>
          <p:cNvPr id="53253" name="Title 1"/>
          <p:cNvSpPr>
            <a:spLocks noGrp="1"/>
          </p:cNvSpPr>
          <p:nvPr>
            <p:ph type="title" idx="4294967295"/>
          </p:nvPr>
        </p:nvSpPr>
        <p:spPr>
          <a:xfrm>
            <a:off x="325438" y="152400"/>
            <a:ext cx="8027987" cy="1143000"/>
          </a:xfrm>
        </p:spPr>
        <p:txBody>
          <a:bodyPr/>
          <a:lstStyle/>
          <a:p>
            <a:r>
              <a:rPr lang="en-US" dirty="0" smtClean="0"/>
              <a:t>Pulse Ox Agent DIMs</a:t>
            </a:r>
          </a:p>
        </p:txBody>
      </p:sp>
      <p:sp>
        <p:nvSpPr>
          <p:cNvPr id="2" name="Rounded Rectangle 50"/>
          <p:cNvSpPr/>
          <p:nvPr/>
        </p:nvSpPr>
        <p:spPr>
          <a:xfrm>
            <a:off x="1144311" y="1592862"/>
            <a:ext cx="2288223" cy="645513"/>
          </a:xfrm>
          <a:prstGeom prst="roundRect">
            <a:avLst/>
          </a:prstGeom>
          <a:solidFill>
            <a:srgbClr val="FFCCFF"/>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chemeClr val="tx1"/>
                </a:solidFill>
                <a:latin typeface="Times New Roman" pitchFamily="18" charset="0"/>
                <a:cs typeface="Times New Roman" pitchFamily="18" charset="0"/>
              </a:rPr>
              <a:t>MDS Object</a:t>
            </a:r>
          </a:p>
        </p:txBody>
      </p:sp>
      <p:sp>
        <p:nvSpPr>
          <p:cNvPr id="106" name="Rounded Rectangle 105"/>
          <p:cNvSpPr/>
          <p:nvPr/>
        </p:nvSpPr>
        <p:spPr>
          <a:xfrm>
            <a:off x="3609976" y="1596368"/>
            <a:ext cx="2019299" cy="642007"/>
          </a:xfrm>
          <a:prstGeom prst="roundRect">
            <a:avLst/>
          </a:prstGeom>
          <a:solidFill>
            <a:srgbClr val="FF3C0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b="1" dirty="0">
                <a:solidFill>
                  <a:srgbClr val="FFFF00"/>
                </a:solidFill>
                <a:latin typeface="Times New Roman" pitchFamily="18" charset="0"/>
                <a:cs typeface="Times New Roman" pitchFamily="18" charset="0"/>
              </a:rPr>
              <a:t>SpO</a:t>
            </a:r>
            <a:r>
              <a:rPr lang="en-US" sz="2000" b="1" baseline="-25000" dirty="0">
                <a:solidFill>
                  <a:srgbClr val="FFFF00"/>
                </a:solidFill>
                <a:latin typeface="Times New Roman" pitchFamily="18" charset="0"/>
                <a:cs typeface="Times New Roman" pitchFamily="18" charset="0"/>
              </a:rPr>
              <a:t>2</a:t>
            </a:r>
            <a:r>
              <a:rPr lang="en-US" sz="2000" b="1" dirty="0">
                <a:solidFill>
                  <a:srgbClr val="FFFF00"/>
                </a:solidFill>
                <a:latin typeface="Times New Roman" pitchFamily="18" charset="0"/>
                <a:cs typeface="Times New Roman" pitchFamily="18" charset="0"/>
              </a:rPr>
              <a:t> Numeric</a:t>
            </a:r>
            <a:endParaRPr lang="en-US" sz="2000" dirty="0">
              <a:solidFill>
                <a:srgbClr val="FFFF00"/>
              </a:solidFill>
              <a:latin typeface="Times New Roman" pitchFamily="18" charset="0"/>
              <a:cs typeface="Times New Roman" pitchFamily="18" charset="0"/>
            </a:endParaRPr>
          </a:p>
        </p:txBody>
      </p:sp>
      <p:sp>
        <p:nvSpPr>
          <p:cNvPr id="13" name="Rounded Rectangle 9"/>
          <p:cNvSpPr>
            <a:spLocks noChangeArrowheads="1"/>
          </p:cNvSpPr>
          <p:nvPr/>
        </p:nvSpPr>
        <p:spPr bwMode="auto">
          <a:xfrm>
            <a:off x="809625" y="2739139"/>
            <a:ext cx="7629848" cy="3147312"/>
          </a:xfrm>
          <a:prstGeom prst="roundRect">
            <a:avLst>
              <a:gd name="adj" fmla="val 16667"/>
            </a:avLst>
          </a:prstGeom>
          <a:solidFill>
            <a:srgbClr val="01FF98"/>
          </a:solidFill>
          <a:ln w="25400" algn="ctr">
            <a:noFill/>
            <a:round/>
            <a:headEnd/>
            <a:tailEnd/>
          </a:ln>
          <a:effectLst>
            <a:prstShdw prst="shdw17" dist="17961" dir="2700000">
              <a:srgbClr val="009900"/>
            </a:prstShdw>
          </a:effectLst>
          <a:scene3d>
            <a:camera prst="orthographicFront"/>
            <a:lightRig rig="threePt" dir="t"/>
          </a:scene3d>
          <a:sp3d>
            <a:bevelT/>
          </a:sp3d>
        </p:spPr>
        <p:txBody>
          <a:bodyPr anchor="ctr"/>
          <a:lstStyle/>
          <a:p>
            <a:pPr algn="ctr">
              <a:defRPr/>
            </a:pPr>
            <a:endParaRPr lang="en-US" sz="2000">
              <a:latin typeface="Calibri" pitchFamily="34" charset="0"/>
            </a:endParaRPr>
          </a:p>
        </p:txBody>
      </p:sp>
      <p:sp>
        <p:nvSpPr>
          <p:cNvPr id="14" name="Rounded Rectangle 50"/>
          <p:cNvSpPr/>
          <p:nvPr/>
        </p:nvSpPr>
        <p:spPr>
          <a:xfrm>
            <a:off x="1296712" y="2926362"/>
            <a:ext cx="1875114" cy="645513"/>
          </a:xfrm>
          <a:prstGeom prst="roundRect">
            <a:avLst/>
          </a:prstGeom>
          <a:solidFill>
            <a:srgbClr val="FFCCFF"/>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b="1" dirty="0">
                <a:solidFill>
                  <a:schemeClr val="tx1"/>
                </a:solidFill>
                <a:latin typeface="Times New Roman" pitchFamily="18" charset="0"/>
                <a:cs typeface="Times New Roman" pitchFamily="18" charset="0"/>
              </a:rPr>
              <a:t>MDS Object</a:t>
            </a:r>
          </a:p>
        </p:txBody>
      </p:sp>
      <p:sp>
        <p:nvSpPr>
          <p:cNvPr id="15" name="Rounded Rectangle 14"/>
          <p:cNvSpPr/>
          <p:nvPr/>
        </p:nvSpPr>
        <p:spPr>
          <a:xfrm>
            <a:off x="3400426" y="2929868"/>
            <a:ext cx="1381124" cy="642007"/>
          </a:xfrm>
          <a:prstGeom prst="roundRect">
            <a:avLst/>
          </a:prstGeom>
          <a:solidFill>
            <a:srgbClr val="FF3C0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b="1" dirty="0">
                <a:solidFill>
                  <a:srgbClr val="FFFF00"/>
                </a:solidFill>
                <a:latin typeface="Times New Roman" pitchFamily="18" charset="0"/>
                <a:cs typeface="Times New Roman" pitchFamily="18" charset="0"/>
              </a:rPr>
              <a:t>SpO</a:t>
            </a:r>
            <a:r>
              <a:rPr lang="en-US" sz="2000" b="1" baseline="-25000" dirty="0">
                <a:solidFill>
                  <a:srgbClr val="FFFF00"/>
                </a:solidFill>
                <a:latin typeface="Times New Roman" pitchFamily="18" charset="0"/>
                <a:cs typeface="Times New Roman" pitchFamily="18" charset="0"/>
              </a:rPr>
              <a:t>2</a:t>
            </a:r>
            <a:r>
              <a:rPr lang="en-US" sz="2000" b="1" dirty="0">
                <a:solidFill>
                  <a:srgbClr val="FFFF00"/>
                </a:solidFill>
                <a:latin typeface="Times New Roman" pitchFamily="18" charset="0"/>
                <a:cs typeface="Times New Roman" pitchFamily="18" charset="0"/>
              </a:rPr>
              <a:t> Numeric</a:t>
            </a:r>
            <a:endParaRPr lang="en-US" sz="2000" dirty="0">
              <a:solidFill>
                <a:srgbClr val="FFFF00"/>
              </a:solidFill>
              <a:latin typeface="Times New Roman" pitchFamily="18" charset="0"/>
              <a:cs typeface="Times New Roman" pitchFamily="18" charset="0"/>
            </a:endParaRPr>
          </a:p>
        </p:txBody>
      </p:sp>
      <p:sp>
        <p:nvSpPr>
          <p:cNvPr id="16" name="Rounded Rectangle 15"/>
          <p:cNvSpPr/>
          <p:nvPr/>
        </p:nvSpPr>
        <p:spPr>
          <a:xfrm>
            <a:off x="5019676" y="2929868"/>
            <a:ext cx="1362074" cy="642007"/>
          </a:xfrm>
          <a:prstGeom prst="roundRect">
            <a:avLst/>
          </a:prstGeom>
          <a:solidFill>
            <a:srgbClr val="FF3C0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800" b="1" dirty="0">
                <a:solidFill>
                  <a:srgbClr val="FFFF00"/>
                </a:solidFill>
                <a:latin typeface="Times New Roman" pitchFamily="18" charset="0"/>
                <a:cs typeface="Times New Roman" pitchFamily="18" charset="0"/>
              </a:rPr>
              <a:t>Pulse Rate Numeric</a:t>
            </a:r>
            <a:endParaRPr lang="en-US" sz="1800" dirty="0">
              <a:solidFill>
                <a:srgbClr val="FFFF00"/>
              </a:solidFill>
              <a:latin typeface="Times New Roman" pitchFamily="18" charset="0"/>
              <a:cs typeface="Times New Roman" pitchFamily="18" charset="0"/>
            </a:endParaRPr>
          </a:p>
        </p:txBody>
      </p:sp>
      <p:sp>
        <p:nvSpPr>
          <p:cNvPr id="17" name="Rounded Rectangle 16"/>
          <p:cNvSpPr/>
          <p:nvPr/>
        </p:nvSpPr>
        <p:spPr>
          <a:xfrm>
            <a:off x="6534151" y="2929868"/>
            <a:ext cx="1352549" cy="642007"/>
          </a:xfrm>
          <a:prstGeom prst="roundRect">
            <a:avLst/>
          </a:prstGeom>
          <a:solidFill>
            <a:srgbClr val="FF5A0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b="1" dirty="0" err="1">
                <a:solidFill>
                  <a:srgbClr val="FFFF00"/>
                </a:solidFill>
                <a:latin typeface="Times New Roman" pitchFamily="18" charset="0"/>
                <a:cs typeface="Times New Roman" pitchFamily="18" charset="0"/>
              </a:rPr>
              <a:t>PlethWaveRT</a:t>
            </a:r>
            <a:r>
              <a:rPr lang="en-US" sz="2000" b="1" dirty="0">
                <a:solidFill>
                  <a:srgbClr val="FFFF00"/>
                </a:solidFill>
                <a:latin typeface="Times New Roman" pitchFamily="18" charset="0"/>
                <a:cs typeface="Times New Roman" pitchFamily="18" charset="0"/>
              </a:rPr>
              <a:t>-SA</a:t>
            </a:r>
            <a:endParaRPr lang="en-US" sz="2000" dirty="0">
              <a:solidFill>
                <a:srgbClr val="FFFF00"/>
              </a:solidFill>
              <a:latin typeface="Times New Roman" pitchFamily="18" charset="0"/>
              <a:cs typeface="Times New Roman" pitchFamily="18" charset="0"/>
            </a:endParaRPr>
          </a:p>
        </p:txBody>
      </p:sp>
      <p:sp>
        <p:nvSpPr>
          <p:cNvPr id="19" name="Rounded Rectangle 18"/>
          <p:cNvSpPr/>
          <p:nvPr/>
        </p:nvSpPr>
        <p:spPr>
          <a:xfrm>
            <a:off x="5876926" y="1605893"/>
            <a:ext cx="2019299" cy="642007"/>
          </a:xfrm>
          <a:prstGeom prst="roundRect">
            <a:avLst/>
          </a:prstGeom>
          <a:solidFill>
            <a:srgbClr val="FF3C0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b="1" dirty="0">
                <a:solidFill>
                  <a:srgbClr val="FFFF00"/>
                </a:solidFill>
                <a:latin typeface="Times New Roman" pitchFamily="18" charset="0"/>
                <a:cs typeface="Times New Roman" pitchFamily="18" charset="0"/>
              </a:rPr>
              <a:t>Pulse Rate Numeric</a:t>
            </a:r>
            <a:endParaRPr lang="en-US" sz="2000" dirty="0">
              <a:solidFill>
                <a:srgbClr val="FFFF00"/>
              </a:solidFill>
              <a:latin typeface="Times New Roman" pitchFamily="18" charset="0"/>
              <a:cs typeface="Times New Roman" pitchFamily="18" charset="0"/>
            </a:endParaRPr>
          </a:p>
        </p:txBody>
      </p:sp>
      <p:sp>
        <p:nvSpPr>
          <p:cNvPr id="20" name="Rounded Rectangle 19"/>
          <p:cNvSpPr/>
          <p:nvPr/>
        </p:nvSpPr>
        <p:spPr>
          <a:xfrm>
            <a:off x="1295466" y="3672625"/>
            <a:ext cx="2847910" cy="680300"/>
          </a:xfrm>
          <a:prstGeom prst="roundRect">
            <a:avLst/>
          </a:prstGeom>
          <a:solidFill>
            <a:srgbClr val="00CCFF"/>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b="1" dirty="0">
                <a:solidFill>
                  <a:schemeClr val="tx1"/>
                </a:solidFill>
                <a:latin typeface="Times New Roman" pitchFamily="18" charset="0"/>
                <a:cs typeface="Times New Roman" pitchFamily="18" charset="0"/>
              </a:rPr>
              <a:t>Periodic Scanner: SpO</a:t>
            </a:r>
            <a:r>
              <a:rPr lang="en-US" sz="2000" b="1" baseline="-25000" dirty="0">
                <a:solidFill>
                  <a:schemeClr val="tx1"/>
                </a:solidFill>
                <a:latin typeface="Times New Roman" pitchFamily="18" charset="0"/>
                <a:cs typeface="Times New Roman" pitchFamily="18" charset="0"/>
              </a:rPr>
              <a:t>2</a:t>
            </a:r>
            <a:r>
              <a:rPr lang="en-US" sz="2000" b="1" dirty="0">
                <a:solidFill>
                  <a:schemeClr val="tx1"/>
                </a:solidFill>
                <a:latin typeface="Times New Roman" pitchFamily="18" charset="0"/>
                <a:cs typeface="Times New Roman" pitchFamily="18" charset="0"/>
              </a:rPr>
              <a:t> Pulse Rate </a:t>
            </a:r>
            <a:r>
              <a:rPr lang="en-US" sz="2000" b="1" dirty="0" err="1">
                <a:solidFill>
                  <a:schemeClr val="tx1"/>
                </a:solidFill>
                <a:latin typeface="Times New Roman" pitchFamily="18" charset="0"/>
                <a:cs typeface="Times New Roman" pitchFamily="18" charset="0"/>
              </a:rPr>
              <a:t>PlethWave</a:t>
            </a:r>
            <a:endParaRPr lang="en-US" sz="2000" b="1" dirty="0">
              <a:solidFill>
                <a:schemeClr val="tx1"/>
              </a:solidFill>
              <a:latin typeface="Times New Roman" pitchFamily="18" charset="0"/>
              <a:cs typeface="Times New Roman" pitchFamily="18" charset="0"/>
            </a:endParaRPr>
          </a:p>
        </p:txBody>
      </p:sp>
      <p:sp>
        <p:nvSpPr>
          <p:cNvPr id="22" name="Rounded Rectangle 21"/>
          <p:cNvSpPr/>
          <p:nvPr/>
        </p:nvSpPr>
        <p:spPr>
          <a:xfrm>
            <a:off x="5924549" y="3644243"/>
            <a:ext cx="2076451" cy="642007"/>
          </a:xfrm>
          <a:prstGeom prst="roundRect">
            <a:avLst/>
          </a:prstGeom>
          <a:solidFill>
            <a:srgbClr val="FF730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800" b="1" dirty="0" err="1">
                <a:solidFill>
                  <a:srgbClr val="FFFF00"/>
                </a:solidFill>
                <a:latin typeface="Times New Roman" pitchFamily="18" charset="0"/>
                <a:cs typeface="Times New Roman" pitchFamily="18" charset="0"/>
              </a:rPr>
              <a:t>Pulsatile</a:t>
            </a:r>
            <a:r>
              <a:rPr lang="en-US" sz="1800" b="1" dirty="0">
                <a:solidFill>
                  <a:srgbClr val="FFFF00"/>
                </a:solidFill>
                <a:latin typeface="Times New Roman" pitchFamily="18" charset="0"/>
                <a:cs typeface="Times New Roman" pitchFamily="18" charset="0"/>
              </a:rPr>
              <a:t> Occurrence </a:t>
            </a:r>
            <a:r>
              <a:rPr lang="en-US" sz="1800" b="1" dirty="0" err="1">
                <a:solidFill>
                  <a:srgbClr val="FFFF00"/>
                </a:solidFill>
                <a:latin typeface="Times New Roman" pitchFamily="18" charset="0"/>
                <a:cs typeface="Times New Roman" pitchFamily="18" charset="0"/>
              </a:rPr>
              <a:t>Enum</a:t>
            </a:r>
            <a:endParaRPr lang="en-US" sz="1800" dirty="0">
              <a:solidFill>
                <a:srgbClr val="FFFF00"/>
              </a:solidFill>
              <a:latin typeface="Times New Roman" pitchFamily="18" charset="0"/>
              <a:cs typeface="Times New Roman" pitchFamily="18" charset="0"/>
            </a:endParaRPr>
          </a:p>
        </p:txBody>
      </p:sp>
      <p:sp>
        <p:nvSpPr>
          <p:cNvPr id="24" name="Rounded Rectangle 23"/>
          <p:cNvSpPr/>
          <p:nvPr/>
        </p:nvSpPr>
        <p:spPr>
          <a:xfrm>
            <a:off x="1775782" y="4486276"/>
            <a:ext cx="1834194" cy="495300"/>
          </a:xfrm>
          <a:prstGeom prst="roundRect">
            <a:avLst/>
          </a:prstGeom>
          <a:solidFill>
            <a:srgbClr val="FFFF0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b="1" dirty="0">
                <a:solidFill>
                  <a:schemeClr val="tx1"/>
                </a:solidFill>
                <a:latin typeface="Times New Roman" pitchFamily="18" charset="0"/>
                <a:cs typeface="Times New Roman" pitchFamily="18" charset="0"/>
              </a:rPr>
              <a:t>PM-Store 1</a:t>
            </a:r>
            <a:endParaRPr lang="en-US" sz="1400" b="1" dirty="0">
              <a:solidFill>
                <a:schemeClr val="tx1"/>
              </a:solidFill>
              <a:latin typeface="Times New Roman" pitchFamily="18" charset="0"/>
              <a:cs typeface="Times New Roman" pitchFamily="18" charset="0"/>
            </a:endParaRPr>
          </a:p>
        </p:txBody>
      </p:sp>
      <p:sp>
        <p:nvSpPr>
          <p:cNvPr id="25" name="Rounded Rectangle 24"/>
          <p:cNvSpPr/>
          <p:nvPr/>
        </p:nvSpPr>
        <p:spPr>
          <a:xfrm>
            <a:off x="4991101" y="4457700"/>
            <a:ext cx="1790700" cy="523875"/>
          </a:xfrm>
          <a:prstGeom prst="roundRect">
            <a:avLst/>
          </a:prstGeom>
          <a:solidFill>
            <a:srgbClr val="FFFF0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b="1" dirty="0">
                <a:solidFill>
                  <a:schemeClr val="tx1"/>
                </a:solidFill>
                <a:latin typeface="Times New Roman" pitchFamily="18" charset="0"/>
                <a:cs typeface="Times New Roman" pitchFamily="18" charset="0"/>
              </a:rPr>
              <a:t>PM-Store 2</a:t>
            </a:r>
            <a:endParaRPr lang="en-US" sz="1400" b="1" dirty="0">
              <a:solidFill>
                <a:schemeClr val="tx1"/>
              </a:solidFill>
              <a:latin typeface="Times New Roman" pitchFamily="18" charset="0"/>
              <a:cs typeface="Times New Roman" pitchFamily="18" charset="0"/>
            </a:endParaRPr>
          </a:p>
        </p:txBody>
      </p:sp>
      <p:sp>
        <p:nvSpPr>
          <p:cNvPr id="27" name="Oval 26"/>
          <p:cNvSpPr/>
          <p:nvPr/>
        </p:nvSpPr>
        <p:spPr>
          <a:xfrm>
            <a:off x="1028700" y="5057775"/>
            <a:ext cx="1685925" cy="647700"/>
          </a:xfrm>
          <a:prstGeom prst="ellipse">
            <a:avLst/>
          </a:prstGeom>
          <a:solidFill>
            <a:srgbClr val="FF339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b="1" dirty="0">
                <a:solidFill>
                  <a:schemeClr val="tx1"/>
                </a:solidFill>
                <a:latin typeface="Times New Roman" pitchFamily="18" charset="0"/>
                <a:cs typeface="Times New Roman" pitchFamily="18" charset="0"/>
              </a:rPr>
              <a:t>SpO</a:t>
            </a:r>
            <a:r>
              <a:rPr lang="en-US" sz="2000" b="1" baseline="-25000" dirty="0">
                <a:solidFill>
                  <a:schemeClr val="tx1"/>
                </a:solidFill>
                <a:latin typeface="Times New Roman" pitchFamily="18" charset="0"/>
                <a:cs typeface="Times New Roman" pitchFamily="18" charset="0"/>
              </a:rPr>
              <a:t>2 </a:t>
            </a:r>
            <a:r>
              <a:rPr lang="en-US" sz="2000" b="1" dirty="0">
                <a:solidFill>
                  <a:schemeClr val="tx1"/>
                </a:solidFill>
                <a:latin typeface="Times New Roman" pitchFamily="18" charset="0"/>
                <a:cs typeface="Times New Roman" pitchFamily="18" charset="0"/>
              </a:rPr>
              <a:t>Segment</a:t>
            </a:r>
            <a:endParaRPr lang="en-US" sz="2000" dirty="0"/>
          </a:p>
        </p:txBody>
      </p:sp>
      <p:sp>
        <p:nvSpPr>
          <p:cNvPr id="28" name="Oval 27"/>
          <p:cNvSpPr/>
          <p:nvPr/>
        </p:nvSpPr>
        <p:spPr>
          <a:xfrm>
            <a:off x="2762250" y="5038725"/>
            <a:ext cx="1743075" cy="695325"/>
          </a:xfrm>
          <a:prstGeom prst="ellipse">
            <a:avLst/>
          </a:prstGeom>
          <a:solidFill>
            <a:srgbClr val="FF339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800" b="1" dirty="0">
                <a:solidFill>
                  <a:schemeClr val="tx1"/>
                </a:solidFill>
                <a:latin typeface="Times New Roman" pitchFamily="18" charset="0"/>
                <a:cs typeface="Times New Roman" pitchFamily="18" charset="0"/>
              </a:rPr>
              <a:t>Pulse Rate</a:t>
            </a:r>
            <a:r>
              <a:rPr lang="en-US" sz="1800" b="1" baseline="-25000" dirty="0">
                <a:solidFill>
                  <a:schemeClr val="tx1"/>
                </a:solidFill>
                <a:latin typeface="Times New Roman" pitchFamily="18" charset="0"/>
                <a:cs typeface="Times New Roman" pitchFamily="18" charset="0"/>
              </a:rPr>
              <a:t> </a:t>
            </a:r>
            <a:r>
              <a:rPr lang="en-US" sz="1800" b="1" dirty="0">
                <a:solidFill>
                  <a:schemeClr val="tx1"/>
                </a:solidFill>
                <a:latin typeface="Times New Roman" pitchFamily="18" charset="0"/>
                <a:cs typeface="Times New Roman" pitchFamily="18" charset="0"/>
              </a:rPr>
              <a:t>Segment</a:t>
            </a:r>
            <a:endParaRPr lang="en-US" sz="1800" dirty="0"/>
          </a:p>
        </p:txBody>
      </p:sp>
      <p:sp>
        <p:nvSpPr>
          <p:cNvPr id="29" name="Oval 28"/>
          <p:cNvSpPr/>
          <p:nvPr/>
        </p:nvSpPr>
        <p:spPr>
          <a:xfrm>
            <a:off x="5133975" y="5048250"/>
            <a:ext cx="1743075" cy="695325"/>
          </a:xfrm>
          <a:prstGeom prst="ellipse">
            <a:avLst/>
          </a:prstGeom>
          <a:solidFill>
            <a:srgbClr val="FF339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b="1" dirty="0" err="1">
                <a:solidFill>
                  <a:schemeClr val="tx1"/>
                </a:solidFill>
                <a:latin typeface="Times New Roman" pitchFamily="18" charset="0"/>
                <a:cs typeface="Times New Roman" pitchFamily="18" charset="0"/>
              </a:rPr>
              <a:t>Pulsatile</a:t>
            </a:r>
            <a:r>
              <a:rPr lang="en-US" sz="2000" b="1" dirty="0">
                <a:solidFill>
                  <a:schemeClr val="tx1"/>
                </a:solidFill>
                <a:latin typeface="Times New Roman" pitchFamily="18" charset="0"/>
                <a:cs typeface="Times New Roman" pitchFamily="18" charset="0"/>
              </a:rPr>
              <a:t> Segment</a:t>
            </a:r>
            <a:endParaRPr lang="en-US" sz="20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533400"/>
            <a:ext cx="8229600" cy="639762"/>
          </a:xfrm>
        </p:spPr>
        <p:txBody>
          <a:bodyPr>
            <a:normAutofit fontScale="90000"/>
          </a:bodyPr>
          <a:lstStyle/>
          <a:p>
            <a:pPr algn="l"/>
            <a:r>
              <a:rPr lang="en-US" b="1" dirty="0" smtClean="0"/>
              <a:t>Continua WAN Roadmap</a:t>
            </a:r>
            <a:endParaRPr lang="en-US" b="1" dirty="0"/>
          </a:p>
        </p:txBody>
      </p:sp>
      <p:sp>
        <p:nvSpPr>
          <p:cNvPr id="3" name="Content Placeholder 2"/>
          <p:cNvSpPr>
            <a:spLocks noGrp="1"/>
          </p:cNvSpPr>
          <p:nvPr>
            <p:ph idx="1"/>
          </p:nvPr>
        </p:nvSpPr>
        <p:spPr>
          <a:xfrm>
            <a:off x="228600" y="1493837"/>
            <a:ext cx="8915400" cy="4525963"/>
          </a:xfrm>
        </p:spPr>
        <p:txBody>
          <a:bodyPr>
            <a:noAutofit/>
          </a:bodyPr>
          <a:lstStyle/>
          <a:p>
            <a:pPr lvl="0">
              <a:buFont typeface="+mj-lt"/>
              <a:buAutoNum type="arabicPeriod"/>
            </a:pPr>
            <a:r>
              <a:rPr lang="en-US" sz="1600" b="1" dirty="0"/>
              <a:t>Prior to Genome</a:t>
            </a:r>
            <a:r>
              <a:rPr lang="en-US" sz="1600" b="1" dirty="0" smtClean="0"/>
              <a:t>, Continua Guidelines DG 2014, </a:t>
            </a:r>
            <a:r>
              <a:rPr lang="en-US" sz="1600" b="1" dirty="0"/>
              <a:t>WAN IF used HL7v2.6 / IHE PCD-01 SOAP based messaging for Observation </a:t>
            </a:r>
            <a:r>
              <a:rPr lang="en-US" sz="1600" b="1" dirty="0" smtClean="0"/>
              <a:t>Upload. HL7 </a:t>
            </a:r>
            <a:r>
              <a:rPr lang="en-US" sz="1600" b="1" dirty="0"/>
              <a:t>v2.6 more compact and was better fit for 11073  than newer HL7 XML based messaging </a:t>
            </a:r>
            <a:endParaRPr lang="en-US" sz="1600" b="1" dirty="0" smtClean="0"/>
          </a:p>
          <a:p>
            <a:pPr lvl="0">
              <a:buFont typeface="+mj-lt"/>
              <a:buAutoNum type="arabicPeriod"/>
            </a:pPr>
            <a:endParaRPr lang="en-US" sz="1600" b="1" dirty="0"/>
          </a:p>
          <a:p>
            <a:pPr lvl="0">
              <a:buFont typeface="+mj-lt"/>
              <a:buAutoNum type="arabicPeriod"/>
            </a:pPr>
            <a:r>
              <a:rPr lang="en-US" sz="1600" b="1" dirty="0"/>
              <a:t>With Genome, WAN IF is adding </a:t>
            </a:r>
            <a:r>
              <a:rPr lang="en-US" sz="1600" b="1" dirty="0" err="1"/>
              <a:t>RESTful</a:t>
            </a:r>
            <a:r>
              <a:rPr lang="en-US" sz="1600" b="1" dirty="0"/>
              <a:t> approach for all CCDCs</a:t>
            </a:r>
          </a:p>
          <a:p>
            <a:pPr lvl="1"/>
            <a:r>
              <a:rPr lang="en-US" sz="1600" b="1" dirty="0"/>
              <a:t>Common Security approach for </a:t>
            </a:r>
            <a:r>
              <a:rPr lang="en-US" sz="1600" b="1" dirty="0" err="1"/>
              <a:t>RESTful</a:t>
            </a:r>
            <a:r>
              <a:rPr lang="en-US" sz="1600" b="1" dirty="0"/>
              <a:t> exchanges (</a:t>
            </a:r>
            <a:r>
              <a:rPr lang="en-US" sz="1600" b="1" dirty="0" err="1"/>
              <a:t>OAuth</a:t>
            </a:r>
            <a:r>
              <a:rPr lang="en-US" sz="1600" b="1" dirty="0"/>
              <a:t> based)</a:t>
            </a:r>
          </a:p>
          <a:p>
            <a:pPr lvl="1"/>
            <a:r>
              <a:rPr lang="en-US" sz="1600" b="1" dirty="0"/>
              <a:t>Authenticated Persistent Session (APS) CDC</a:t>
            </a:r>
          </a:p>
          <a:p>
            <a:pPr lvl="2"/>
            <a:r>
              <a:rPr lang="en-US" sz="1600" b="1" dirty="0" err="1"/>
              <a:t>hData</a:t>
            </a:r>
            <a:r>
              <a:rPr lang="en-US" sz="1600" b="1" dirty="0"/>
              <a:t> based Capability Exchange via Root.xml file</a:t>
            </a:r>
          </a:p>
          <a:p>
            <a:pPr lvl="2"/>
            <a:r>
              <a:rPr lang="en-US" sz="1600" b="1" dirty="0"/>
              <a:t>APS REST/HTTP establishment (create resources, ….)</a:t>
            </a:r>
          </a:p>
          <a:p>
            <a:pPr lvl="2"/>
            <a:r>
              <a:rPr lang="en-US" sz="1600" b="1" dirty="0"/>
              <a:t>MQTT based payload exchange</a:t>
            </a:r>
          </a:p>
          <a:p>
            <a:pPr lvl="2"/>
            <a:r>
              <a:rPr lang="en-US" sz="1600" b="1" dirty="0"/>
              <a:t>Shoulder Tap (SMS Triggering)</a:t>
            </a:r>
          </a:p>
          <a:p>
            <a:pPr lvl="0">
              <a:buFont typeface="+mj-lt"/>
              <a:buAutoNum type="arabicPeriod"/>
            </a:pPr>
            <a:endParaRPr lang="en-US" sz="1600" b="1" dirty="0" smtClean="0"/>
          </a:p>
          <a:p>
            <a:pPr lvl="0">
              <a:buFont typeface="+mj-lt"/>
              <a:buAutoNum type="arabicPeriod"/>
            </a:pPr>
            <a:r>
              <a:rPr lang="en-US" sz="1600" b="1" dirty="0" smtClean="0"/>
              <a:t>After Genome we are starting </a:t>
            </a:r>
            <a:r>
              <a:rPr lang="en-US" sz="1600" b="1" dirty="0"/>
              <a:t>Iris </a:t>
            </a:r>
            <a:r>
              <a:rPr lang="en-US" sz="1600" b="1" dirty="0" smtClean="0"/>
              <a:t>work, DG 2015, where we’re adding to the WAN IF additional IEEE </a:t>
            </a:r>
            <a:r>
              <a:rPr lang="en-US" sz="1600" b="1" dirty="0"/>
              <a:t>11073 centric Device control/configuration capability</a:t>
            </a:r>
          </a:p>
          <a:p>
            <a:pPr>
              <a:buFont typeface="+mj-lt"/>
              <a:buAutoNum type="arabicPeriod"/>
            </a:pPr>
            <a:endParaRPr lang="en-US" sz="1600" b="1" dirty="0"/>
          </a:p>
          <a:p>
            <a:pPr lvl="1"/>
            <a:endParaRPr lang="en-US" sz="1600" b="1" dirty="0" smtClean="0"/>
          </a:p>
          <a:p>
            <a:pPr lvl="1"/>
            <a:endParaRPr lang="en-US" sz="1600" b="1" dirty="0" smtClean="0"/>
          </a:p>
          <a:p>
            <a:endParaRPr lang="en-US" sz="1600" b="1"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441" name="Rectangle 214"/>
          <p:cNvSpPr>
            <a:spLocks noChangeArrowheads="1"/>
          </p:cNvSpPr>
          <p:nvPr/>
        </p:nvSpPr>
        <p:spPr bwMode="auto">
          <a:xfrm>
            <a:off x="2890838" y="4770438"/>
            <a:ext cx="938212" cy="1163637"/>
          </a:xfrm>
          <a:prstGeom prst="rect">
            <a:avLst/>
          </a:prstGeom>
          <a:solidFill>
            <a:srgbClr val="FFCF37"/>
          </a:solidFill>
          <a:ln w="9525">
            <a:solidFill>
              <a:srgbClr val="FFCF37"/>
            </a:solidFill>
            <a:miter lim="800000"/>
            <a:headEnd/>
            <a:tailEnd/>
          </a:ln>
        </p:spPr>
        <p:txBody>
          <a:bodyPr wrap="none" anchor="ctr"/>
          <a:lstStyle/>
          <a:p>
            <a:endParaRPr lang="en-US"/>
          </a:p>
        </p:txBody>
      </p:sp>
      <p:sp>
        <p:nvSpPr>
          <p:cNvPr id="12442" name="Rectangle 213"/>
          <p:cNvSpPr>
            <a:spLocks noChangeArrowheads="1"/>
          </p:cNvSpPr>
          <p:nvPr/>
        </p:nvSpPr>
        <p:spPr bwMode="auto">
          <a:xfrm>
            <a:off x="4986338" y="4784725"/>
            <a:ext cx="938212" cy="1163638"/>
          </a:xfrm>
          <a:prstGeom prst="rect">
            <a:avLst/>
          </a:prstGeom>
          <a:solidFill>
            <a:srgbClr val="FFCF37"/>
          </a:solidFill>
          <a:ln w="9525">
            <a:solidFill>
              <a:srgbClr val="FFCF37"/>
            </a:solidFill>
            <a:miter lim="800000"/>
            <a:headEnd/>
            <a:tailEnd/>
          </a:ln>
        </p:spPr>
        <p:txBody>
          <a:bodyPr wrap="none" anchor="ctr"/>
          <a:lstStyle/>
          <a:p>
            <a:endParaRPr lang="en-US"/>
          </a:p>
        </p:txBody>
      </p:sp>
      <p:sp>
        <p:nvSpPr>
          <p:cNvPr id="12443" name="Rectangle 211"/>
          <p:cNvSpPr>
            <a:spLocks noChangeArrowheads="1"/>
          </p:cNvSpPr>
          <p:nvPr/>
        </p:nvSpPr>
        <p:spPr bwMode="auto">
          <a:xfrm>
            <a:off x="7077075" y="4762500"/>
            <a:ext cx="938213" cy="1163638"/>
          </a:xfrm>
          <a:prstGeom prst="rect">
            <a:avLst/>
          </a:prstGeom>
          <a:solidFill>
            <a:srgbClr val="FFCF37"/>
          </a:solidFill>
          <a:ln w="9525">
            <a:solidFill>
              <a:srgbClr val="FFCF37"/>
            </a:solidFill>
            <a:miter lim="800000"/>
            <a:headEnd/>
            <a:tailEnd/>
          </a:ln>
        </p:spPr>
        <p:txBody>
          <a:bodyPr wrap="none" anchor="ctr"/>
          <a:lstStyle/>
          <a:p>
            <a:endParaRPr lang="en-US"/>
          </a:p>
        </p:txBody>
      </p:sp>
      <p:sp>
        <p:nvSpPr>
          <p:cNvPr id="12444" name="Rectangle 5"/>
          <p:cNvSpPr>
            <a:spLocks noGrp="1" noChangeArrowheads="1"/>
          </p:cNvSpPr>
          <p:nvPr>
            <p:ph type="title"/>
            <p:custDataLst>
              <p:tags r:id="rId3"/>
            </p:custDataLst>
          </p:nvPr>
        </p:nvSpPr>
        <p:spPr>
          <a:xfrm>
            <a:off x="0" y="0"/>
            <a:ext cx="9144000" cy="722313"/>
          </a:xfrm>
          <a:solidFill>
            <a:srgbClr val="FFCF37"/>
          </a:solidFill>
        </p:spPr>
        <p:txBody>
          <a:bodyPr lIns="0" tIns="0" rIns="0" bIns="0" anchor="t"/>
          <a:lstStyle/>
          <a:p>
            <a:pPr algn="ctr"/>
            <a:r>
              <a:rPr lang="en-US" dirty="0" smtClean="0">
                <a:solidFill>
                  <a:srgbClr val="4D4D4D"/>
                </a:solidFill>
              </a:rPr>
              <a:t>Continua Architecture </a:t>
            </a:r>
            <a:endParaRPr lang="en-GB" dirty="0" smtClean="0">
              <a:solidFill>
                <a:srgbClr val="4D4D4D"/>
              </a:solidFill>
            </a:endParaRPr>
          </a:p>
        </p:txBody>
      </p:sp>
      <p:sp>
        <p:nvSpPr>
          <p:cNvPr id="1039" name="Line 35"/>
          <p:cNvSpPr>
            <a:spLocks noChangeShapeType="1"/>
          </p:cNvSpPr>
          <p:nvPr>
            <p:custDataLst>
              <p:tags r:id="rId4"/>
            </p:custDataLst>
          </p:nvPr>
        </p:nvSpPr>
        <p:spPr bwMode="auto">
          <a:xfrm>
            <a:off x="7091363" y="4216400"/>
            <a:ext cx="885825" cy="4763"/>
          </a:xfrm>
          <a:prstGeom prst="line">
            <a:avLst/>
          </a:prstGeom>
          <a:noFill/>
          <a:ln w="57150">
            <a:solidFill>
              <a:srgbClr val="FFC000"/>
            </a:solidFill>
            <a:round/>
            <a:headEnd type="oval" w="med" len="med"/>
            <a:tailEnd type="oval" w="med" len="med"/>
          </a:ln>
        </p:spPr>
        <p:txBody>
          <a:bodyPr/>
          <a:lstStyle/>
          <a:p>
            <a:endParaRPr lang="en-US"/>
          </a:p>
        </p:txBody>
      </p:sp>
      <p:pic>
        <p:nvPicPr>
          <p:cNvPr id="1065" name="Picture 41"/>
          <p:cNvPicPr>
            <a:picLocks noChangeArrowheads="1"/>
          </p:cNvPicPr>
          <p:nvPr/>
        </p:nvPicPr>
        <p:blipFill>
          <a:blip r:embed="rId18" cstate="print"/>
          <a:srcRect/>
          <a:stretch>
            <a:fillRect/>
          </a:stretch>
        </p:blipFill>
        <p:spPr bwMode="auto">
          <a:xfrm>
            <a:off x="7086600" y="2252663"/>
            <a:ext cx="381000" cy="403225"/>
          </a:xfrm>
          <a:prstGeom prst="rect">
            <a:avLst/>
          </a:prstGeom>
          <a:noFill/>
          <a:ln w="9525">
            <a:noFill/>
            <a:miter lim="800000"/>
            <a:headEnd/>
            <a:tailEnd/>
          </a:ln>
        </p:spPr>
      </p:pic>
      <p:pic>
        <p:nvPicPr>
          <p:cNvPr id="1066" name="Picture 37"/>
          <p:cNvPicPr>
            <a:picLocks noChangeAspect="1" noChangeArrowheads="1"/>
          </p:cNvPicPr>
          <p:nvPr/>
        </p:nvPicPr>
        <p:blipFill>
          <a:blip r:embed="rId19" cstate="print"/>
          <a:srcRect/>
          <a:stretch>
            <a:fillRect/>
          </a:stretch>
        </p:blipFill>
        <p:spPr bwMode="auto">
          <a:xfrm>
            <a:off x="7419975" y="2709863"/>
            <a:ext cx="531813" cy="371475"/>
          </a:xfrm>
          <a:prstGeom prst="rect">
            <a:avLst/>
          </a:prstGeom>
          <a:noFill/>
          <a:ln w="9525">
            <a:noFill/>
            <a:miter lim="800000"/>
            <a:headEnd/>
            <a:tailEnd/>
          </a:ln>
        </p:spPr>
      </p:pic>
      <p:sp>
        <p:nvSpPr>
          <p:cNvPr id="1072" name="Rectangle 31"/>
          <p:cNvSpPr>
            <a:spLocks noChangeArrowheads="1"/>
          </p:cNvSpPr>
          <p:nvPr>
            <p:custDataLst>
              <p:tags r:id="rId5"/>
            </p:custDataLst>
          </p:nvPr>
        </p:nvSpPr>
        <p:spPr bwMode="auto">
          <a:xfrm>
            <a:off x="7042150" y="4759325"/>
            <a:ext cx="1077913" cy="1235075"/>
          </a:xfrm>
          <a:prstGeom prst="rect">
            <a:avLst/>
          </a:prstGeom>
          <a:noFill/>
          <a:ln w="9525">
            <a:noFill/>
            <a:miter lim="800000"/>
            <a:headEnd/>
            <a:tailEnd/>
          </a:ln>
        </p:spPr>
        <p:txBody>
          <a:bodyPr>
            <a:spAutoFit/>
          </a:bodyPr>
          <a:lstStyle/>
          <a:p>
            <a:pPr algn="ctr"/>
            <a:r>
              <a:rPr lang="en-US" sz="1500" b="1">
                <a:solidFill>
                  <a:srgbClr val="000000"/>
                </a:solidFill>
              </a:rPr>
              <a:t>Health</a:t>
            </a:r>
          </a:p>
          <a:p>
            <a:pPr algn="ctr"/>
            <a:r>
              <a:rPr lang="en-US" sz="1500" b="1">
                <a:solidFill>
                  <a:srgbClr val="000000"/>
                </a:solidFill>
              </a:rPr>
              <a:t>Record</a:t>
            </a:r>
          </a:p>
          <a:p>
            <a:pPr algn="ctr"/>
            <a:r>
              <a:rPr lang="en-US" sz="1500" b="1">
                <a:solidFill>
                  <a:srgbClr val="000000"/>
                </a:solidFill>
              </a:rPr>
              <a:t>Network</a:t>
            </a:r>
          </a:p>
          <a:p>
            <a:pPr algn="ctr"/>
            <a:r>
              <a:rPr lang="en-US" sz="1500" b="1">
                <a:solidFill>
                  <a:srgbClr val="000000"/>
                </a:solidFill>
              </a:rPr>
              <a:t>(HRN) </a:t>
            </a:r>
          </a:p>
          <a:p>
            <a:pPr algn="ctr"/>
            <a:r>
              <a:rPr lang="en-US" sz="1500" b="1">
                <a:solidFill>
                  <a:srgbClr val="000000"/>
                </a:solidFill>
              </a:rPr>
              <a:t>Interface</a:t>
            </a:r>
          </a:p>
        </p:txBody>
      </p:sp>
      <p:grpSp>
        <p:nvGrpSpPr>
          <p:cNvPr id="2" name="Group 78"/>
          <p:cNvGrpSpPr>
            <a:grpSpLocks/>
          </p:cNvGrpSpPr>
          <p:nvPr/>
        </p:nvGrpSpPr>
        <p:grpSpPr bwMode="auto">
          <a:xfrm>
            <a:off x="90488" y="914400"/>
            <a:ext cx="2576512" cy="5715000"/>
            <a:chOff x="90488" y="914400"/>
            <a:chExt cx="2576512" cy="5715000"/>
          </a:xfrm>
        </p:grpSpPr>
        <p:sp>
          <p:nvSpPr>
            <p:cNvPr id="12482" name="AutoShape 68"/>
            <p:cNvSpPr>
              <a:spLocks noChangeArrowheads="1"/>
            </p:cNvSpPr>
            <p:nvPr/>
          </p:nvSpPr>
          <p:spPr bwMode="auto">
            <a:xfrm>
              <a:off x="90488" y="914400"/>
              <a:ext cx="2576512" cy="5715000"/>
            </a:xfrm>
            <a:prstGeom prst="roundRect">
              <a:avLst>
                <a:gd name="adj" fmla="val 16667"/>
              </a:avLst>
            </a:prstGeom>
            <a:solidFill>
              <a:srgbClr val="AFBD1F"/>
            </a:solidFill>
            <a:ln w="9525">
              <a:noFill/>
              <a:round/>
              <a:headEnd/>
              <a:tailEnd/>
            </a:ln>
          </p:spPr>
          <p:txBody>
            <a:bodyPr wrap="none" anchor="ctr"/>
            <a:lstStyle/>
            <a:p>
              <a:pPr eaLnBrk="0" hangingPunct="0"/>
              <a:endParaRPr lang="en-US" b="1">
                <a:solidFill>
                  <a:srgbClr val="FFFFFF"/>
                </a:solidFill>
                <a:latin typeface="Trebuchet MS" pitchFamily="34" charset="0"/>
              </a:endParaRPr>
            </a:p>
          </p:txBody>
        </p:sp>
        <p:sp>
          <p:nvSpPr>
            <p:cNvPr id="12483" name="Rectangle 14"/>
            <p:cNvSpPr>
              <a:spLocks noChangeArrowheads="1"/>
            </p:cNvSpPr>
            <p:nvPr>
              <p:custDataLst>
                <p:tags r:id="rId15"/>
              </p:custDataLst>
            </p:nvPr>
          </p:nvSpPr>
          <p:spPr bwMode="auto">
            <a:xfrm>
              <a:off x="384175" y="927100"/>
              <a:ext cx="1978025" cy="368300"/>
            </a:xfrm>
            <a:prstGeom prst="rect">
              <a:avLst/>
            </a:prstGeom>
            <a:noFill/>
            <a:ln w="9525">
              <a:noFill/>
              <a:miter lim="800000"/>
              <a:headEnd/>
              <a:tailEnd/>
            </a:ln>
          </p:spPr>
          <p:txBody>
            <a:bodyPr>
              <a:spAutoFit/>
            </a:bodyPr>
            <a:lstStyle/>
            <a:p>
              <a:r>
                <a:rPr lang="en-US" sz="1800" b="1">
                  <a:solidFill>
                    <a:srgbClr val="000000"/>
                  </a:solidFill>
                </a:rPr>
                <a:t>Personal Device</a:t>
              </a:r>
            </a:p>
          </p:txBody>
        </p:sp>
        <p:sp>
          <p:nvSpPr>
            <p:cNvPr id="12484" name="AutoShape 36"/>
            <p:cNvSpPr>
              <a:spLocks noChangeArrowheads="1"/>
            </p:cNvSpPr>
            <p:nvPr/>
          </p:nvSpPr>
          <p:spPr bwMode="auto">
            <a:xfrm flipH="1">
              <a:off x="368300" y="2703919"/>
              <a:ext cx="1308100" cy="276999"/>
            </a:xfrm>
            <a:prstGeom prst="rect">
              <a:avLst/>
            </a:prstGeom>
            <a:noFill/>
            <a:ln w="9525">
              <a:noFill/>
              <a:miter lim="800000"/>
              <a:headEnd/>
              <a:tailEnd/>
            </a:ln>
          </p:spPr>
          <p:txBody>
            <a:bodyPr anchor="ctr">
              <a:spAutoFit/>
            </a:bodyPr>
            <a:lstStyle/>
            <a:p>
              <a:pPr algn="r" eaLnBrk="0" hangingPunct="0"/>
              <a:r>
                <a:rPr lang="en-US" sz="1200" b="1">
                  <a:solidFill>
                    <a:srgbClr val="FFFFFF"/>
                  </a:solidFill>
                  <a:latin typeface="Trebuchet MS" pitchFamily="34" charset="0"/>
                </a:rPr>
                <a:t>Weight Scale</a:t>
              </a:r>
            </a:p>
          </p:txBody>
        </p:sp>
        <p:sp>
          <p:nvSpPr>
            <p:cNvPr id="12485" name="AutoShape 37"/>
            <p:cNvSpPr>
              <a:spLocks noChangeArrowheads="1"/>
            </p:cNvSpPr>
            <p:nvPr/>
          </p:nvSpPr>
          <p:spPr bwMode="auto">
            <a:xfrm flipH="1">
              <a:off x="363538" y="1768882"/>
              <a:ext cx="1312862" cy="276999"/>
            </a:xfrm>
            <a:prstGeom prst="rect">
              <a:avLst/>
            </a:prstGeom>
            <a:noFill/>
            <a:ln w="9525">
              <a:noFill/>
              <a:miter lim="800000"/>
              <a:headEnd/>
              <a:tailEnd/>
            </a:ln>
          </p:spPr>
          <p:txBody>
            <a:bodyPr anchor="ctr">
              <a:spAutoFit/>
            </a:bodyPr>
            <a:lstStyle/>
            <a:p>
              <a:pPr algn="r" eaLnBrk="0" hangingPunct="0"/>
              <a:r>
                <a:rPr lang="en-US" sz="1200" b="1">
                  <a:solidFill>
                    <a:srgbClr val="FFFFFF"/>
                  </a:solidFill>
                  <a:latin typeface="Trebuchet MS" pitchFamily="34" charset="0"/>
                </a:rPr>
                <a:t>Pulse Oximeter</a:t>
              </a:r>
            </a:p>
          </p:txBody>
        </p:sp>
        <p:sp>
          <p:nvSpPr>
            <p:cNvPr id="12486" name="AutoShape 119"/>
            <p:cNvSpPr>
              <a:spLocks noChangeArrowheads="1"/>
            </p:cNvSpPr>
            <p:nvPr/>
          </p:nvSpPr>
          <p:spPr bwMode="auto">
            <a:xfrm flipH="1">
              <a:off x="371475" y="3962400"/>
              <a:ext cx="1304925" cy="461963"/>
            </a:xfrm>
            <a:prstGeom prst="rect">
              <a:avLst/>
            </a:prstGeom>
            <a:noFill/>
            <a:ln w="9525">
              <a:noFill/>
              <a:miter lim="800000"/>
              <a:headEnd/>
              <a:tailEnd/>
            </a:ln>
          </p:spPr>
          <p:txBody>
            <a:bodyPr anchor="ctr">
              <a:spAutoFit/>
            </a:bodyPr>
            <a:lstStyle/>
            <a:p>
              <a:pPr algn="r" eaLnBrk="0" hangingPunct="0"/>
              <a:r>
                <a:rPr lang="en-US" sz="1200" b="1">
                  <a:solidFill>
                    <a:srgbClr val="FFFFFF"/>
                  </a:solidFill>
                  <a:latin typeface="Trebuchet MS" pitchFamily="34" charset="0"/>
                </a:rPr>
                <a:t>Independent </a:t>
              </a:r>
            </a:p>
            <a:p>
              <a:pPr algn="r" eaLnBrk="0" hangingPunct="0"/>
              <a:r>
                <a:rPr lang="en-US" sz="1200" b="1">
                  <a:solidFill>
                    <a:srgbClr val="FFFFFF"/>
                  </a:solidFill>
                  <a:latin typeface="Trebuchet MS" pitchFamily="34" charset="0"/>
                </a:rPr>
                <a:t>Living Activity</a:t>
              </a:r>
            </a:p>
          </p:txBody>
        </p:sp>
        <p:pic>
          <p:nvPicPr>
            <p:cNvPr id="12487" name="Picture 36" descr="house.png"/>
            <p:cNvPicPr>
              <a:picLocks noChangeAspect="1"/>
            </p:cNvPicPr>
            <p:nvPr/>
          </p:nvPicPr>
          <p:blipFill>
            <a:blip r:embed="rId20" cstate="print"/>
            <a:srcRect/>
            <a:stretch>
              <a:fillRect/>
            </a:stretch>
          </p:blipFill>
          <p:spPr bwMode="auto">
            <a:xfrm>
              <a:off x="1828800" y="4010025"/>
              <a:ext cx="609600" cy="334964"/>
            </a:xfrm>
            <a:prstGeom prst="rect">
              <a:avLst/>
            </a:prstGeom>
            <a:noFill/>
            <a:ln w="9525">
              <a:noFill/>
              <a:miter lim="800000"/>
              <a:headEnd/>
              <a:tailEnd/>
            </a:ln>
          </p:spPr>
        </p:pic>
        <p:sp>
          <p:nvSpPr>
            <p:cNvPr id="12488" name="AutoShape 32"/>
            <p:cNvSpPr>
              <a:spLocks noChangeArrowheads="1"/>
            </p:cNvSpPr>
            <p:nvPr/>
          </p:nvSpPr>
          <p:spPr bwMode="auto">
            <a:xfrm flipH="1">
              <a:off x="252413" y="3551644"/>
              <a:ext cx="1423987" cy="276999"/>
            </a:xfrm>
            <a:prstGeom prst="rect">
              <a:avLst/>
            </a:prstGeom>
            <a:noFill/>
            <a:ln w="9525">
              <a:noFill/>
              <a:miter lim="800000"/>
              <a:headEnd/>
              <a:tailEnd/>
            </a:ln>
          </p:spPr>
          <p:txBody>
            <a:bodyPr anchor="ctr">
              <a:spAutoFit/>
            </a:bodyPr>
            <a:lstStyle/>
            <a:p>
              <a:pPr algn="r" eaLnBrk="0" hangingPunct="0"/>
              <a:r>
                <a:rPr lang="en-US" sz="1200" b="1">
                  <a:solidFill>
                    <a:srgbClr val="FFFFFF"/>
                  </a:solidFill>
                  <a:latin typeface="Trebuchet MS" pitchFamily="34" charset="0"/>
                </a:rPr>
                <a:t>Cardio / Strength </a:t>
              </a:r>
            </a:p>
          </p:txBody>
        </p:sp>
        <p:pic>
          <p:nvPicPr>
            <p:cNvPr id="12489" name="Picture 37" descr="treadmill.png"/>
            <p:cNvPicPr>
              <a:picLocks noChangeAspect="1"/>
            </p:cNvPicPr>
            <p:nvPr/>
          </p:nvPicPr>
          <p:blipFill>
            <a:blip r:embed="rId21" cstate="print"/>
            <a:srcRect/>
            <a:stretch>
              <a:fillRect/>
            </a:stretch>
          </p:blipFill>
          <p:spPr bwMode="auto">
            <a:xfrm>
              <a:off x="1828800" y="3505200"/>
              <a:ext cx="533400" cy="449262"/>
            </a:xfrm>
            <a:prstGeom prst="rect">
              <a:avLst/>
            </a:prstGeom>
            <a:noFill/>
            <a:ln w="9525">
              <a:noFill/>
              <a:miter lim="800000"/>
              <a:headEnd/>
              <a:tailEnd/>
            </a:ln>
          </p:spPr>
        </p:pic>
        <p:sp>
          <p:nvSpPr>
            <p:cNvPr id="12490" name="AutoShape 35"/>
            <p:cNvSpPr>
              <a:spLocks noChangeArrowheads="1"/>
            </p:cNvSpPr>
            <p:nvPr/>
          </p:nvSpPr>
          <p:spPr bwMode="auto">
            <a:xfrm flipH="1">
              <a:off x="601662" y="4876800"/>
              <a:ext cx="1074738" cy="461963"/>
            </a:xfrm>
            <a:prstGeom prst="rect">
              <a:avLst/>
            </a:prstGeom>
            <a:noFill/>
            <a:ln w="9525">
              <a:noFill/>
              <a:miter lim="800000"/>
              <a:headEnd/>
              <a:tailEnd/>
            </a:ln>
          </p:spPr>
          <p:txBody>
            <a:bodyPr anchor="ctr">
              <a:spAutoFit/>
            </a:bodyPr>
            <a:lstStyle/>
            <a:p>
              <a:pPr algn="r" eaLnBrk="0" hangingPunct="0"/>
              <a:r>
                <a:rPr lang="en-US" sz="1200" b="1">
                  <a:solidFill>
                    <a:srgbClr val="FFFFFF"/>
                  </a:solidFill>
                  <a:latin typeface="Trebuchet MS" pitchFamily="34" charset="0"/>
                </a:rPr>
                <a:t>Medication</a:t>
              </a:r>
            </a:p>
            <a:p>
              <a:pPr algn="r" eaLnBrk="0" hangingPunct="0"/>
              <a:r>
                <a:rPr lang="en-US" sz="1200" b="1">
                  <a:solidFill>
                    <a:srgbClr val="FFFFFF"/>
                  </a:solidFill>
                  <a:latin typeface="Trebuchet MS" pitchFamily="34" charset="0"/>
                </a:rPr>
                <a:t>Adherence</a:t>
              </a:r>
            </a:p>
          </p:txBody>
        </p:sp>
        <p:sp>
          <p:nvSpPr>
            <p:cNvPr id="12491" name="AutoShape 31"/>
            <p:cNvSpPr>
              <a:spLocks noChangeArrowheads="1"/>
            </p:cNvSpPr>
            <p:nvPr/>
          </p:nvSpPr>
          <p:spPr bwMode="auto">
            <a:xfrm flipH="1">
              <a:off x="350837" y="3141785"/>
              <a:ext cx="1325563" cy="276999"/>
            </a:xfrm>
            <a:prstGeom prst="rect">
              <a:avLst/>
            </a:prstGeom>
            <a:noFill/>
            <a:ln w="9525">
              <a:noFill/>
              <a:miter lim="800000"/>
              <a:headEnd/>
              <a:tailEnd/>
            </a:ln>
          </p:spPr>
          <p:txBody>
            <a:bodyPr anchor="ctr">
              <a:spAutoFit/>
            </a:bodyPr>
            <a:lstStyle/>
            <a:p>
              <a:pPr algn="r" eaLnBrk="0" hangingPunct="0"/>
              <a:r>
                <a:rPr lang="en-US" sz="1200" b="1">
                  <a:solidFill>
                    <a:srgbClr val="FFFFFF"/>
                  </a:solidFill>
                  <a:latin typeface="Trebuchet MS" pitchFamily="34" charset="0"/>
                </a:rPr>
                <a:t>Glucose Meter</a:t>
              </a:r>
            </a:p>
          </p:txBody>
        </p:sp>
        <p:sp>
          <p:nvSpPr>
            <p:cNvPr id="12492" name="AutoShape 38"/>
            <p:cNvSpPr>
              <a:spLocks noChangeArrowheads="1"/>
            </p:cNvSpPr>
            <p:nvPr/>
          </p:nvSpPr>
          <p:spPr bwMode="auto">
            <a:xfrm flipH="1">
              <a:off x="366712" y="2133600"/>
              <a:ext cx="1309688" cy="461963"/>
            </a:xfrm>
            <a:prstGeom prst="rect">
              <a:avLst/>
            </a:prstGeom>
            <a:noFill/>
            <a:ln w="9525">
              <a:noFill/>
              <a:miter lim="800000"/>
              <a:headEnd/>
              <a:tailEnd/>
            </a:ln>
          </p:spPr>
          <p:txBody>
            <a:bodyPr anchor="ctr">
              <a:spAutoFit/>
            </a:bodyPr>
            <a:lstStyle/>
            <a:p>
              <a:pPr algn="r" eaLnBrk="0" hangingPunct="0"/>
              <a:r>
                <a:rPr lang="en-US" sz="1200" b="1">
                  <a:solidFill>
                    <a:srgbClr val="FFFFFF"/>
                  </a:solidFill>
                  <a:latin typeface="Trebuchet MS" pitchFamily="34" charset="0"/>
                </a:rPr>
                <a:t>Pulse  /</a:t>
              </a:r>
              <a:br>
                <a:rPr lang="en-US" sz="1200" b="1">
                  <a:solidFill>
                    <a:srgbClr val="FFFFFF"/>
                  </a:solidFill>
                  <a:latin typeface="Trebuchet MS" pitchFamily="34" charset="0"/>
                </a:rPr>
              </a:br>
              <a:r>
                <a:rPr lang="en-US" sz="1200" b="1">
                  <a:solidFill>
                    <a:srgbClr val="FFFFFF"/>
                  </a:solidFill>
                  <a:latin typeface="Trebuchet MS" pitchFamily="34" charset="0"/>
                </a:rPr>
                <a:t>Blood Pressure</a:t>
              </a:r>
            </a:p>
          </p:txBody>
        </p:sp>
        <p:pic>
          <p:nvPicPr>
            <p:cNvPr id="12493" name="Picture 24" descr="1"/>
            <p:cNvPicPr>
              <a:picLocks noChangeAspect="1" noChangeArrowheads="1"/>
            </p:cNvPicPr>
            <p:nvPr/>
          </p:nvPicPr>
          <p:blipFill>
            <a:blip r:embed="rId22" cstate="print"/>
            <a:srcRect/>
            <a:stretch>
              <a:fillRect/>
            </a:stretch>
          </p:blipFill>
          <p:spPr bwMode="auto">
            <a:xfrm>
              <a:off x="1828800" y="1752600"/>
              <a:ext cx="461962" cy="627063"/>
            </a:xfrm>
            <a:prstGeom prst="rect">
              <a:avLst/>
            </a:prstGeom>
            <a:noFill/>
            <a:ln w="9525">
              <a:noFill/>
              <a:miter lim="800000"/>
              <a:headEnd/>
              <a:tailEnd/>
            </a:ln>
          </p:spPr>
        </p:pic>
        <p:pic>
          <p:nvPicPr>
            <p:cNvPr id="12494" name="Picture 25" descr="2"/>
            <p:cNvPicPr>
              <a:picLocks noChangeAspect="1" noChangeArrowheads="1"/>
            </p:cNvPicPr>
            <p:nvPr/>
          </p:nvPicPr>
          <p:blipFill>
            <a:blip r:embed="rId23" cstate="print"/>
            <a:srcRect/>
            <a:stretch>
              <a:fillRect/>
            </a:stretch>
          </p:blipFill>
          <p:spPr bwMode="auto">
            <a:xfrm>
              <a:off x="1828801" y="2192675"/>
              <a:ext cx="381000" cy="428288"/>
            </a:xfrm>
            <a:prstGeom prst="rect">
              <a:avLst/>
            </a:prstGeom>
            <a:noFill/>
            <a:ln w="9525">
              <a:noFill/>
              <a:miter lim="800000"/>
              <a:headEnd/>
              <a:tailEnd/>
            </a:ln>
          </p:spPr>
        </p:pic>
        <p:pic>
          <p:nvPicPr>
            <p:cNvPr id="12495" name="Picture 26" descr="2"/>
            <p:cNvPicPr>
              <a:picLocks noChangeAspect="1" noChangeArrowheads="1"/>
            </p:cNvPicPr>
            <p:nvPr/>
          </p:nvPicPr>
          <p:blipFill>
            <a:blip r:embed="rId24" cstate="print"/>
            <a:srcRect/>
            <a:stretch>
              <a:fillRect/>
            </a:stretch>
          </p:blipFill>
          <p:spPr bwMode="auto">
            <a:xfrm>
              <a:off x="1828800" y="2667000"/>
              <a:ext cx="457200" cy="479760"/>
            </a:xfrm>
            <a:prstGeom prst="rect">
              <a:avLst/>
            </a:prstGeom>
            <a:noFill/>
            <a:ln w="9525">
              <a:noFill/>
              <a:miter lim="800000"/>
              <a:headEnd/>
              <a:tailEnd/>
            </a:ln>
          </p:spPr>
        </p:pic>
        <p:pic>
          <p:nvPicPr>
            <p:cNvPr id="12496" name="Picture 27" descr="4"/>
            <p:cNvPicPr>
              <a:picLocks noChangeAspect="1" noChangeArrowheads="1"/>
            </p:cNvPicPr>
            <p:nvPr/>
          </p:nvPicPr>
          <p:blipFill>
            <a:blip r:embed="rId25" cstate="print"/>
            <a:srcRect/>
            <a:stretch>
              <a:fillRect/>
            </a:stretch>
          </p:blipFill>
          <p:spPr bwMode="auto">
            <a:xfrm rot="5400000">
              <a:off x="2008029" y="3020887"/>
              <a:ext cx="174941" cy="533400"/>
            </a:xfrm>
            <a:prstGeom prst="rect">
              <a:avLst/>
            </a:prstGeom>
            <a:noFill/>
            <a:ln w="9525">
              <a:noFill/>
              <a:miter lim="800000"/>
              <a:headEnd/>
              <a:tailEnd/>
            </a:ln>
          </p:spPr>
        </p:pic>
        <p:sp>
          <p:nvSpPr>
            <p:cNvPr id="12497" name="AutoShape 37"/>
            <p:cNvSpPr>
              <a:spLocks noChangeArrowheads="1"/>
            </p:cNvSpPr>
            <p:nvPr/>
          </p:nvSpPr>
          <p:spPr bwMode="auto">
            <a:xfrm flipH="1">
              <a:off x="363537" y="1338263"/>
              <a:ext cx="1312863" cy="276225"/>
            </a:xfrm>
            <a:prstGeom prst="rect">
              <a:avLst/>
            </a:prstGeom>
            <a:noFill/>
            <a:ln w="9525">
              <a:noFill/>
              <a:miter lim="800000"/>
              <a:headEnd/>
              <a:tailEnd/>
            </a:ln>
          </p:spPr>
          <p:txBody>
            <a:bodyPr anchor="ctr">
              <a:spAutoFit/>
            </a:bodyPr>
            <a:lstStyle/>
            <a:p>
              <a:pPr algn="r" eaLnBrk="0" hangingPunct="0"/>
              <a:r>
                <a:rPr lang="en-US" sz="1200" b="1">
                  <a:solidFill>
                    <a:srgbClr val="FFFFFF"/>
                  </a:solidFill>
                  <a:latin typeface="Trebuchet MS" pitchFamily="34" charset="0"/>
                </a:rPr>
                <a:t>Thermometer</a:t>
              </a:r>
            </a:p>
          </p:txBody>
        </p:sp>
        <p:pic>
          <p:nvPicPr>
            <p:cNvPr id="69" name="Picture 13"/>
            <p:cNvPicPr>
              <a:picLocks noChangeArrowheads="1"/>
            </p:cNvPicPr>
            <p:nvPr/>
          </p:nvPicPr>
          <p:blipFill>
            <a:blip r:embed="rId26" cstate="print">
              <a:duotone>
                <a:schemeClr val="bg2">
                  <a:shade val="45000"/>
                  <a:satMod val="135000"/>
                </a:schemeClr>
                <a:prstClr val="white"/>
              </a:duotone>
            </a:blip>
            <a:srcRect/>
            <a:stretch>
              <a:fillRect/>
            </a:stretch>
          </p:blipFill>
          <p:spPr bwMode="auto">
            <a:xfrm>
              <a:off x="1790700" y="1185863"/>
              <a:ext cx="518985" cy="490537"/>
            </a:xfrm>
            <a:prstGeom prst="rect">
              <a:avLst/>
            </a:prstGeom>
            <a:noFill/>
            <a:ln w="9525">
              <a:noFill/>
              <a:miter lim="800000"/>
              <a:headEnd/>
              <a:tailEnd/>
            </a:ln>
          </p:spPr>
        </p:pic>
        <p:pic>
          <p:nvPicPr>
            <p:cNvPr id="12499" name="Picture 26" descr="pp03116aa8">
              <a:hlinkClick r:id="rId27"/>
            </p:cNvPr>
            <p:cNvPicPr>
              <a:picLocks noChangeAspect="1" noChangeArrowheads="1"/>
            </p:cNvPicPr>
            <p:nvPr/>
          </p:nvPicPr>
          <p:blipFill>
            <a:blip r:embed="rId28" cstate="print">
              <a:lum bright="40000" contrast="-28000"/>
              <a:grayscl/>
            </a:blip>
            <a:srcRect/>
            <a:stretch>
              <a:fillRect/>
            </a:stretch>
          </p:blipFill>
          <p:spPr bwMode="auto">
            <a:xfrm>
              <a:off x="1828800" y="4879481"/>
              <a:ext cx="609600" cy="344311"/>
            </a:xfrm>
            <a:prstGeom prst="rect">
              <a:avLst/>
            </a:prstGeom>
            <a:noFill/>
            <a:ln w="9525">
              <a:noFill/>
              <a:miter lim="800000"/>
              <a:headEnd/>
              <a:tailEnd/>
            </a:ln>
          </p:spPr>
        </p:pic>
        <p:sp>
          <p:nvSpPr>
            <p:cNvPr id="12500" name="AutoShape 31"/>
            <p:cNvSpPr>
              <a:spLocks noChangeArrowheads="1"/>
            </p:cNvSpPr>
            <p:nvPr/>
          </p:nvSpPr>
          <p:spPr bwMode="auto">
            <a:xfrm flipH="1">
              <a:off x="304800" y="5350133"/>
              <a:ext cx="1447799" cy="276999"/>
            </a:xfrm>
            <a:prstGeom prst="rect">
              <a:avLst/>
            </a:prstGeom>
            <a:noFill/>
            <a:ln w="9525">
              <a:noFill/>
              <a:miter lim="800000"/>
              <a:headEnd/>
              <a:tailEnd/>
            </a:ln>
          </p:spPr>
          <p:txBody>
            <a:bodyPr anchor="ctr">
              <a:spAutoFit/>
            </a:bodyPr>
            <a:lstStyle/>
            <a:p>
              <a:pPr eaLnBrk="0" hangingPunct="0"/>
              <a:r>
                <a:rPr lang="en-US" sz="1200" b="1">
                  <a:solidFill>
                    <a:srgbClr val="FFFFFF"/>
                  </a:solidFill>
                  <a:latin typeface="Trebuchet MS" pitchFamily="34" charset="0"/>
                </a:rPr>
                <a:t>Physical Activity</a:t>
              </a:r>
            </a:p>
          </p:txBody>
        </p:sp>
        <p:pic>
          <p:nvPicPr>
            <p:cNvPr id="12501" name="Picture 33" descr="suunto_gps_pod_detail"/>
            <p:cNvPicPr>
              <a:picLocks noChangeAspect="1" noChangeArrowheads="1"/>
            </p:cNvPicPr>
            <p:nvPr/>
          </p:nvPicPr>
          <p:blipFill>
            <a:blip r:embed="rId29" cstate="print">
              <a:lum bright="40000" contrast="-28000"/>
              <a:grayscl/>
            </a:blip>
            <a:srcRect/>
            <a:stretch>
              <a:fillRect/>
            </a:stretch>
          </p:blipFill>
          <p:spPr bwMode="auto">
            <a:xfrm>
              <a:off x="1831077" y="5291489"/>
              <a:ext cx="622563" cy="347310"/>
            </a:xfrm>
            <a:prstGeom prst="rect">
              <a:avLst/>
            </a:prstGeom>
            <a:noFill/>
            <a:ln w="9525">
              <a:noFill/>
              <a:miter lim="800000"/>
              <a:headEnd/>
              <a:tailEnd/>
            </a:ln>
          </p:spPr>
        </p:pic>
        <p:pic>
          <p:nvPicPr>
            <p:cNvPr id="12502" name="Picture 52" descr="Peak Flow v"/>
            <p:cNvPicPr>
              <a:picLocks noChangeAspect="1" noChangeArrowheads="1"/>
            </p:cNvPicPr>
            <p:nvPr/>
          </p:nvPicPr>
          <p:blipFill>
            <a:blip r:embed="rId30" cstate="print"/>
            <a:srcRect/>
            <a:stretch>
              <a:fillRect/>
            </a:stretch>
          </p:blipFill>
          <p:spPr bwMode="auto">
            <a:xfrm>
              <a:off x="1835574" y="4495800"/>
              <a:ext cx="618066" cy="347662"/>
            </a:xfrm>
            <a:prstGeom prst="rect">
              <a:avLst/>
            </a:prstGeom>
            <a:noFill/>
            <a:ln w="9525">
              <a:noFill/>
              <a:miter lim="800000"/>
              <a:headEnd/>
              <a:tailEnd/>
            </a:ln>
          </p:spPr>
        </p:pic>
        <p:sp>
          <p:nvSpPr>
            <p:cNvPr id="12503" name="AutoShape 31"/>
            <p:cNvSpPr>
              <a:spLocks noChangeArrowheads="1"/>
            </p:cNvSpPr>
            <p:nvPr/>
          </p:nvSpPr>
          <p:spPr bwMode="auto">
            <a:xfrm flipH="1">
              <a:off x="761999" y="4563323"/>
              <a:ext cx="1066800" cy="276999"/>
            </a:xfrm>
            <a:prstGeom prst="rect">
              <a:avLst/>
            </a:prstGeom>
            <a:noFill/>
            <a:ln w="9525">
              <a:noFill/>
              <a:miter lim="800000"/>
              <a:headEnd/>
              <a:tailEnd/>
            </a:ln>
          </p:spPr>
          <p:txBody>
            <a:bodyPr anchor="ctr">
              <a:spAutoFit/>
            </a:bodyPr>
            <a:lstStyle/>
            <a:p>
              <a:pPr eaLnBrk="0" hangingPunct="0"/>
              <a:r>
                <a:rPr lang="en-US" sz="1200" b="1">
                  <a:solidFill>
                    <a:srgbClr val="FFFFFF"/>
                  </a:solidFill>
                  <a:latin typeface="Trebuchet MS" pitchFamily="34" charset="0"/>
                </a:rPr>
                <a:t>Peak Flow</a:t>
              </a:r>
            </a:p>
          </p:txBody>
        </p:sp>
        <p:pic>
          <p:nvPicPr>
            <p:cNvPr id="12504" name="Picture 28" descr="fr2_ecg_cable">
              <a:hlinkClick r:id="rId31"/>
            </p:cNvPr>
            <p:cNvPicPr>
              <a:picLocks noChangeAspect="1" noChangeArrowheads="1"/>
            </p:cNvPicPr>
            <p:nvPr/>
          </p:nvPicPr>
          <p:blipFill>
            <a:blip r:embed="rId32" cstate="print">
              <a:lum bright="40000" contrast="-28000"/>
              <a:grayscl/>
            </a:blip>
            <a:srcRect/>
            <a:stretch>
              <a:fillRect/>
            </a:stretch>
          </p:blipFill>
          <p:spPr bwMode="auto">
            <a:xfrm>
              <a:off x="1844040" y="5756944"/>
              <a:ext cx="615949" cy="339055"/>
            </a:xfrm>
            <a:prstGeom prst="rect">
              <a:avLst/>
            </a:prstGeom>
            <a:noFill/>
            <a:ln w="9525">
              <a:noFill/>
              <a:miter lim="800000"/>
              <a:headEnd/>
              <a:tailEnd/>
            </a:ln>
          </p:spPr>
        </p:pic>
        <p:sp>
          <p:nvSpPr>
            <p:cNvPr id="12505" name="AutoShape 31"/>
            <p:cNvSpPr>
              <a:spLocks noChangeArrowheads="1"/>
            </p:cNvSpPr>
            <p:nvPr/>
          </p:nvSpPr>
          <p:spPr bwMode="auto">
            <a:xfrm flipH="1">
              <a:off x="152400" y="5743982"/>
              <a:ext cx="1600199" cy="276999"/>
            </a:xfrm>
            <a:prstGeom prst="rect">
              <a:avLst/>
            </a:prstGeom>
            <a:noFill/>
            <a:ln w="9525">
              <a:noFill/>
              <a:miter lim="800000"/>
              <a:headEnd/>
              <a:tailEnd/>
            </a:ln>
          </p:spPr>
          <p:txBody>
            <a:bodyPr anchor="ctr">
              <a:spAutoFit/>
            </a:bodyPr>
            <a:lstStyle/>
            <a:p>
              <a:pPr eaLnBrk="0" hangingPunct="0"/>
              <a:r>
                <a:rPr lang="en-US" sz="1200" b="1">
                  <a:solidFill>
                    <a:srgbClr val="FFFFFF"/>
                  </a:solidFill>
                  <a:latin typeface="Trebuchet MS" pitchFamily="34" charset="0"/>
                </a:rPr>
                <a:t>Electrocardiogram</a:t>
              </a:r>
            </a:p>
          </p:txBody>
        </p:sp>
        <p:pic>
          <p:nvPicPr>
            <p:cNvPr id="12506" name="Picture 30" descr="12022-accu-check-roche"/>
            <p:cNvPicPr>
              <a:picLocks noChangeAspect="1" noChangeArrowheads="1"/>
            </p:cNvPicPr>
            <p:nvPr/>
          </p:nvPicPr>
          <p:blipFill>
            <a:blip r:embed="rId33" cstate="print">
              <a:lum bright="40000" contrast="-28000"/>
              <a:grayscl/>
            </a:blip>
            <a:srcRect/>
            <a:stretch>
              <a:fillRect/>
            </a:stretch>
          </p:blipFill>
          <p:spPr bwMode="auto">
            <a:xfrm>
              <a:off x="1846262" y="6215639"/>
              <a:ext cx="592138" cy="337561"/>
            </a:xfrm>
            <a:prstGeom prst="rect">
              <a:avLst/>
            </a:prstGeom>
            <a:solidFill>
              <a:schemeClr val="bg1"/>
            </a:solidFill>
            <a:ln w="9525">
              <a:noFill/>
              <a:miter lim="800000"/>
              <a:headEnd/>
              <a:tailEnd/>
            </a:ln>
          </p:spPr>
        </p:pic>
        <p:sp>
          <p:nvSpPr>
            <p:cNvPr id="12507" name="AutoShape 31"/>
            <p:cNvSpPr>
              <a:spLocks noChangeArrowheads="1"/>
            </p:cNvSpPr>
            <p:nvPr/>
          </p:nvSpPr>
          <p:spPr bwMode="auto">
            <a:xfrm flipH="1">
              <a:off x="609600" y="6248400"/>
              <a:ext cx="1143000" cy="274638"/>
            </a:xfrm>
            <a:prstGeom prst="rect">
              <a:avLst/>
            </a:prstGeom>
            <a:noFill/>
            <a:ln w="9525">
              <a:noFill/>
              <a:miter lim="800000"/>
              <a:headEnd/>
              <a:tailEnd/>
            </a:ln>
          </p:spPr>
          <p:txBody>
            <a:bodyPr anchor="ctr">
              <a:spAutoFit/>
            </a:bodyPr>
            <a:lstStyle/>
            <a:p>
              <a:pPr eaLnBrk="0" hangingPunct="0"/>
              <a:r>
                <a:rPr lang="en-US" sz="1200" b="1">
                  <a:solidFill>
                    <a:srgbClr val="FFFFFF"/>
                  </a:solidFill>
                  <a:latin typeface="Trebuchet MS" pitchFamily="34" charset="0"/>
                </a:rPr>
                <a:t>Insulin Pump</a:t>
              </a:r>
            </a:p>
          </p:txBody>
        </p:sp>
      </p:grpSp>
      <p:sp>
        <p:nvSpPr>
          <p:cNvPr id="12450" name="AutoShape 68"/>
          <p:cNvSpPr>
            <a:spLocks noChangeArrowheads="1"/>
          </p:cNvSpPr>
          <p:nvPr/>
        </p:nvSpPr>
        <p:spPr bwMode="auto">
          <a:xfrm>
            <a:off x="3978275" y="2257425"/>
            <a:ext cx="898525" cy="4005263"/>
          </a:xfrm>
          <a:prstGeom prst="roundRect">
            <a:avLst>
              <a:gd name="adj" fmla="val 16667"/>
            </a:avLst>
          </a:prstGeom>
          <a:solidFill>
            <a:srgbClr val="AFBD1F"/>
          </a:solidFill>
          <a:ln w="9525">
            <a:noFill/>
            <a:round/>
            <a:headEnd/>
            <a:tailEnd/>
          </a:ln>
        </p:spPr>
        <p:txBody>
          <a:bodyPr wrap="none" anchor="ctr"/>
          <a:lstStyle/>
          <a:p>
            <a:pPr eaLnBrk="0" hangingPunct="0"/>
            <a:endParaRPr lang="en-US" b="1">
              <a:solidFill>
                <a:srgbClr val="FFFFFF"/>
              </a:solidFill>
              <a:latin typeface="Trebuchet MS" pitchFamily="34" charset="0"/>
            </a:endParaRPr>
          </a:p>
        </p:txBody>
      </p:sp>
      <p:sp>
        <p:nvSpPr>
          <p:cNvPr id="12451" name="Rectangle 9"/>
          <p:cNvSpPr>
            <a:spLocks noChangeArrowheads="1"/>
          </p:cNvSpPr>
          <p:nvPr>
            <p:custDataLst>
              <p:tags r:id="rId6"/>
            </p:custDataLst>
          </p:nvPr>
        </p:nvSpPr>
        <p:spPr bwMode="auto">
          <a:xfrm>
            <a:off x="3644900" y="1143000"/>
            <a:ext cx="1530350" cy="641350"/>
          </a:xfrm>
          <a:prstGeom prst="rect">
            <a:avLst/>
          </a:prstGeom>
          <a:noFill/>
          <a:ln w="9525">
            <a:noFill/>
            <a:miter lim="800000"/>
            <a:headEnd/>
            <a:tailEnd/>
          </a:ln>
        </p:spPr>
        <p:txBody>
          <a:bodyPr wrap="none">
            <a:spAutoFit/>
          </a:bodyPr>
          <a:lstStyle/>
          <a:p>
            <a:pPr algn="ctr"/>
            <a:r>
              <a:rPr lang="en-US" sz="1800" b="1">
                <a:solidFill>
                  <a:srgbClr val="000000"/>
                </a:solidFill>
              </a:rPr>
              <a:t>Aggregation</a:t>
            </a:r>
          </a:p>
          <a:p>
            <a:pPr algn="ctr"/>
            <a:r>
              <a:rPr lang="en-US" sz="1800" b="1">
                <a:solidFill>
                  <a:srgbClr val="000000"/>
                </a:solidFill>
              </a:rPr>
              <a:t>Manager</a:t>
            </a:r>
          </a:p>
        </p:txBody>
      </p:sp>
      <p:sp>
        <p:nvSpPr>
          <p:cNvPr id="12452" name="Rectangle 31"/>
          <p:cNvSpPr>
            <a:spLocks noChangeArrowheads="1"/>
          </p:cNvSpPr>
          <p:nvPr>
            <p:custDataLst>
              <p:tags r:id="rId7"/>
            </p:custDataLst>
          </p:nvPr>
        </p:nvSpPr>
        <p:spPr bwMode="auto">
          <a:xfrm>
            <a:off x="2743200" y="4724400"/>
            <a:ext cx="1174750" cy="1235075"/>
          </a:xfrm>
          <a:prstGeom prst="rect">
            <a:avLst/>
          </a:prstGeom>
          <a:noFill/>
          <a:ln w="9525">
            <a:noFill/>
            <a:miter lim="800000"/>
            <a:headEnd/>
            <a:tailEnd/>
          </a:ln>
        </p:spPr>
        <p:txBody>
          <a:bodyPr>
            <a:spAutoFit/>
          </a:bodyPr>
          <a:lstStyle/>
          <a:p>
            <a:pPr algn="ctr"/>
            <a:r>
              <a:rPr lang="en-US" sz="1500" b="1">
                <a:solidFill>
                  <a:srgbClr val="000000"/>
                </a:solidFill>
              </a:rPr>
              <a:t>Personal</a:t>
            </a:r>
          </a:p>
          <a:p>
            <a:pPr algn="ctr"/>
            <a:r>
              <a:rPr lang="en-US" sz="1500" b="1">
                <a:solidFill>
                  <a:srgbClr val="000000"/>
                </a:solidFill>
              </a:rPr>
              <a:t>Area</a:t>
            </a:r>
          </a:p>
          <a:p>
            <a:pPr algn="ctr"/>
            <a:r>
              <a:rPr lang="en-US" sz="1500" b="1">
                <a:solidFill>
                  <a:srgbClr val="000000"/>
                </a:solidFill>
              </a:rPr>
              <a:t>Network</a:t>
            </a:r>
          </a:p>
          <a:p>
            <a:pPr algn="ctr"/>
            <a:r>
              <a:rPr lang="en-US" sz="1500" b="1">
                <a:solidFill>
                  <a:srgbClr val="000000"/>
                </a:solidFill>
              </a:rPr>
              <a:t>(PAN) </a:t>
            </a:r>
          </a:p>
          <a:p>
            <a:pPr algn="ctr"/>
            <a:r>
              <a:rPr lang="en-US" sz="1500" b="1">
                <a:solidFill>
                  <a:srgbClr val="000000"/>
                </a:solidFill>
              </a:rPr>
              <a:t>Interface</a:t>
            </a:r>
          </a:p>
        </p:txBody>
      </p:sp>
      <p:sp>
        <p:nvSpPr>
          <p:cNvPr id="1064" name="Line 35"/>
          <p:cNvSpPr>
            <a:spLocks noChangeShapeType="1"/>
          </p:cNvSpPr>
          <p:nvPr>
            <p:custDataLst>
              <p:tags r:id="rId8"/>
            </p:custDataLst>
          </p:nvPr>
        </p:nvSpPr>
        <p:spPr bwMode="auto">
          <a:xfrm>
            <a:off x="2971800" y="3124200"/>
            <a:ext cx="885825" cy="6350"/>
          </a:xfrm>
          <a:prstGeom prst="line">
            <a:avLst/>
          </a:prstGeom>
          <a:noFill/>
          <a:ln w="57150">
            <a:solidFill>
              <a:srgbClr val="FFC000"/>
            </a:solidFill>
            <a:round/>
            <a:headEnd type="oval" w="med" len="med"/>
            <a:tailEnd type="oval" w="med" len="med"/>
          </a:ln>
        </p:spPr>
        <p:txBody>
          <a:bodyPr/>
          <a:lstStyle/>
          <a:p>
            <a:pPr>
              <a:defRPr/>
            </a:pPr>
            <a:endParaRPr lang="en-US" sz="1800" b="1" dirty="0">
              <a:ln>
                <a:solidFill>
                  <a:srgbClr val="FFC000"/>
                </a:solidFill>
              </a:ln>
              <a:solidFill>
                <a:srgbClr val="000000"/>
              </a:solidFill>
              <a:latin typeface="Arial" pitchFamily="34" charset="0"/>
              <a:ea typeface="ＭＳ Ｐゴシック" pitchFamily="34" charset="-128"/>
              <a:cs typeface="+mn-cs"/>
            </a:endParaRPr>
          </a:p>
        </p:txBody>
      </p:sp>
      <p:pic>
        <p:nvPicPr>
          <p:cNvPr id="12454" name="Picture 23" descr="usb"/>
          <p:cNvPicPr>
            <a:picLocks noChangeAspect="1" noChangeArrowheads="1"/>
          </p:cNvPicPr>
          <p:nvPr/>
        </p:nvPicPr>
        <p:blipFill>
          <a:blip r:embed="rId34" cstate="print"/>
          <a:srcRect/>
          <a:stretch>
            <a:fillRect/>
          </a:stretch>
        </p:blipFill>
        <p:spPr bwMode="auto">
          <a:xfrm>
            <a:off x="3048000" y="3505200"/>
            <a:ext cx="669925" cy="215900"/>
          </a:xfrm>
          <a:prstGeom prst="rect">
            <a:avLst/>
          </a:prstGeom>
          <a:noFill/>
          <a:ln w="9525">
            <a:noFill/>
            <a:miter lim="800000"/>
            <a:headEnd/>
            <a:tailEnd/>
          </a:ln>
        </p:spPr>
      </p:pic>
      <p:pic>
        <p:nvPicPr>
          <p:cNvPr id="12455" name="Picture 29" descr="Bluetooth"/>
          <p:cNvPicPr>
            <a:picLocks noChangeAspect="1" noChangeArrowheads="1"/>
          </p:cNvPicPr>
          <p:nvPr/>
        </p:nvPicPr>
        <p:blipFill>
          <a:blip r:embed="rId35" cstate="print"/>
          <a:srcRect/>
          <a:stretch>
            <a:fillRect/>
          </a:stretch>
        </p:blipFill>
        <p:spPr bwMode="auto">
          <a:xfrm>
            <a:off x="2917825" y="3201988"/>
            <a:ext cx="971550" cy="227012"/>
          </a:xfrm>
          <a:prstGeom prst="rect">
            <a:avLst/>
          </a:prstGeom>
          <a:noFill/>
          <a:ln w="9525">
            <a:noFill/>
            <a:miter lim="800000"/>
            <a:headEnd/>
            <a:tailEnd/>
          </a:ln>
        </p:spPr>
      </p:pic>
      <p:pic>
        <p:nvPicPr>
          <p:cNvPr id="12456" name="Picture 34" descr="IEEE"/>
          <p:cNvPicPr>
            <a:picLocks noChangeAspect="1" noChangeArrowheads="1"/>
          </p:cNvPicPr>
          <p:nvPr/>
        </p:nvPicPr>
        <p:blipFill>
          <a:blip r:embed="rId36" cstate="print"/>
          <a:srcRect/>
          <a:stretch>
            <a:fillRect/>
          </a:stretch>
        </p:blipFill>
        <p:spPr bwMode="auto">
          <a:xfrm>
            <a:off x="3014663" y="2703513"/>
            <a:ext cx="693737" cy="222250"/>
          </a:xfrm>
          <a:prstGeom prst="rect">
            <a:avLst/>
          </a:prstGeom>
          <a:noFill/>
          <a:ln w="9525">
            <a:noFill/>
            <a:miter lim="800000"/>
            <a:headEnd/>
            <a:tailEnd/>
          </a:ln>
        </p:spPr>
      </p:pic>
      <p:pic>
        <p:nvPicPr>
          <p:cNvPr id="12457" name="Picture 2"/>
          <p:cNvPicPr>
            <a:picLocks noChangeAspect="1" noChangeArrowheads="1"/>
          </p:cNvPicPr>
          <p:nvPr/>
        </p:nvPicPr>
        <p:blipFill>
          <a:blip r:embed="rId37" cstate="print"/>
          <a:srcRect/>
          <a:stretch>
            <a:fillRect/>
          </a:stretch>
        </p:blipFill>
        <p:spPr bwMode="auto">
          <a:xfrm>
            <a:off x="3163888" y="2190750"/>
            <a:ext cx="403225" cy="400050"/>
          </a:xfrm>
          <a:prstGeom prst="rect">
            <a:avLst/>
          </a:prstGeom>
          <a:noFill/>
          <a:ln w="9525">
            <a:noFill/>
            <a:miter lim="800000"/>
            <a:headEnd/>
            <a:tailEnd/>
          </a:ln>
        </p:spPr>
      </p:pic>
      <p:cxnSp>
        <p:nvCxnSpPr>
          <p:cNvPr id="93" name="Straight Connector 92"/>
          <p:cNvCxnSpPr/>
          <p:nvPr/>
        </p:nvCxnSpPr>
        <p:spPr bwMode="auto">
          <a:xfrm rot="16200000" flipH="1">
            <a:off x="3082131" y="4490244"/>
            <a:ext cx="547688" cy="6350"/>
          </a:xfrm>
          <a:prstGeom prst="line">
            <a:avLst/>
          </a:prstGeom>
          <a:ln w="28575">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pic>
        <p:nvPicPr>
          <p:cNvPr id="12459" name="Picture 55" descr="v7_n_zigbee">
            <a:hlinkClick r:id="rId38"/>
          </p:cNvPr>
          <p:cNvPicPr>
            <a:picLocks noChangeAspect="1" noChangeArrowheads="1"/>
          </p:cNvPicPr>
          <p:nvPr/>
        </p:nvPicPr>
        <p:blipFill>
          <a:blip r:embed="rId39" cstate="print"/>
          <a:srcRect/>
          <a:stretch>
            <a:fillRect/>
          </a:stretch>
        </p:blipFill>
        <p:spPr bwMode="auto">
          <a:xfrm>
            <a:off x="3052763" y="3787775"/>
            <a:ext cx="758825" cy="431800"/>
          </a:xfrm>
          <a:prstGeom prst="rect">
            <a:avLst/>
          </a:prstGeom>
          <a:noFill/>
          <a:ln w="9525">
            <a:noFill/>
            <a:miter lim="800000"/>
            <a:headEnd/>
            <a:tailEnd/>
          </a:ln>
        </p:spPr>
      </p:pic>
      <p:pic>
        <p:nvPicPr>
          <p:cNvPr id="12460" name="Picture 30" descr="6"/>
          <p:cNvPicPr>
            <a:picLocks noChangeAspect="1" noChangeArrowheads="1"/>
          </p:cNvPicPr>
          <p:nvPr/>
        </p:nvPicPr>
        <p:blipFill>
          <a:blip r:embed="rId40" cstate="print"/>
          <a:srcRect/>
          <a:stretch>
            <a:fillRect/>
          </a:stretch>
        </p:blipFill>
        <p:spPr bwMode="auto">
          <a:xfrm>
            <a:off x="4014788" y="3886200"/>
            <a:ext cx="666750" cy="947738"/>
          </a:xfrm>
          <a:prstGeom prst="rect">
            <a:avLst/>
          </a:prstGeom>
          <a:noFill/>
          <a:ln w="9525">
            <a:noFill/>
            <a:miter lim="800000"/>
            <a:headEnd/>
            <a:tailEnd/>
          </a:ln>
        </p:spPr>
      </p:pic>
      <p:pic>
        <p:nvPicPr>
          <p:cNvPr id="70" name="Picture 117" descr="Vaio_alpha"/>
          <p:cNvPicPr>
            <a:picLocks noChangeArrowheads="1"/>
          </p:cNvPicPr>
          <p:nvPr/>
        </p:nvPicPr>
        <p:blipFill>
          <a:blip r:embed="rId41" cstate="print"/>
          <a:srcRect l="3766" t="25708" r="36843" b="27544"/>
          <a:stretch>
            <a:fillRect/>
          </a:stretch>
        </p:blipFill>
        <p:spPr bwMode="auto">
          <a:xfrm>
            <a:off x="4038600" y="5410200"/>
            <a:ext cx="742950" cy="533400"/>
          </a:xfrm>
          <a:prstGeom prst="rect">
            <a:avLst/>
          </a:prstGeom>
          <a:noFill/>
          <a:ln w="9525">
            <a:noFill/>
            <a:miter lim="800000"/>
            <a:headEnd/>
            <a:tailEnd/>
          </a:ln>
          <a:effectLst>
            <a:outerShdw dist="35921" dir="2700000" algn="ctr" rotWithShape="0">
              <a:schemeClr val="bg2"/>
            </a:outerShdw>
          </a:effectLst>
        </p:spPr>
      </p:pic>
      <p:sp>
        <p:nvSpPr>
          <p:cNvPr id="12462" name="Rectangle 31"/>
          <p:cNvSpPr>
            <a:spLocks noChangeArrowheads="1"/>
          </p:cNvSpPr>
          <p:nvPr>
            <p:custDataLst>
              <p:tags r:id="rId9"/>
            </p:custDataLst>
          </p:nvPr>
        </p:nvSpPr>
        <p:spPr bwMode="auto">
          <a:xfrm>
            <a:off x="4876800" y="4724400"/>
            <a:ext cx="1174750" cy="1235075"/>
          </a:xfrm>
          <a:prstGeom prst="rect">
            <a:avLst/>
          </a:prstGeom>
          <a:noFill/>
          <a:ln w="9525">
            <a:noFill/>
            <a:miter lim="800000"/>
            <a:headEnd/>
            <a:tailEnd/>
          </a:ln>
        </p:spPr>
        <p:txBody>
          <a:bodyPr>
            <a:spAutoFit/>
          </a:bodyPr>
          <a:lstStyle/>
          <a:p>
            <a:pPr algn="ctr"/>
            <a:r>
              <a:rPr lang="en-US" sz="1500" b="1">
                <a:solidFill>
                  <a:srgbClr val="000000"/>
                </a:solidFill>
              </a:rPr>
              <a:t>Wide</a:t>
            </a:r>
          </a:p>
          <a:p>
            <a:pPr algn="ctr"/>
            <a:r>
              <a:rPr lang="en-US" sz="1500" b="1">
                <a:solidFill>
                  <a:srgbClr val="000000"/>
                </a:solidFill>
              </a:rPr>
              <a:t>Area</a:t>
            </a:r>
          </a:p>
          <a:p>
            <a:pPr algn="ctr"/>
            <a:r>
              <a:rPr lang="en-US" sz="1500" b="1">
                <a:solidFill>
                  <a:srgbClr val="000000"/>
                </a:solidFill>
              </a:rPr>
              <a:t>Network</a:t>
            </a:r>
          </a:p>
          <a:p>
            <a:pPr algn="ctr"/>
            <a:r>
              <a:rPr lang="en-US" sz="1500" b="1">
                <a:solidFill>
                  <a:srgbClr val="000000"/>
                </a:solidFill>
              </a:rPr>
              <a:t>(WAN) </a:t>
            </a:r>
          </a:p>
          <a:p>
            <a:pPr algn="ctr"/>
            <a:r>
              <a:rPr lang="en-US" sz="1500" b="1">
                <a:solidFill>
                  <a:srgbClr val="000000"/>
                </a:solidFill>
              </a:rPr>
              <a:t>Interface</a:t>
            </a:r>
          </a:p>
        </p:txBody>
      </p:sp>
      <p:pic>
        <p:nvPicPr>
          <p:cNvPr id="12463" name="Picture 37"/>
          <p:cNvPicPr>
            <a:picLocks noChangeAspect="1" noChangeArrowheads="1"/>
          </p:cNvPicPr>
          <p:nvPr/>
        </p:nvPicPr>
        <p:blipFill>
          <a:blip r:embed="rId19" cstate="print"/>
          <a:srcRect/>
          <a:stretch>
            <a:fillRect/>
          </a:stretch>
        </p:blipFill>
        <p:spPr bwMode="auto">
          <a:xfrm>
            <a:off x="5029200" y="2176463"/>
            <a:ext cx="531813" cy="371475"/>
          </a:xfrm>
          <a:prstGeom prst="rect">
            <a:avLst/>
          </a:prstGeom>
          <a:noFill/>
          <a:ln w="9525">
            <a:noFill/>
            <a:miter lim="800000"/>
            <a:headEnd/>
            <a:tailEnd/>
          </a:ln>
        </p:spPr>
      </p:pic>
      <p:sp>
        <p:nvSpPr>
          <p:cNvPr id="12464" name="AutoShape 68"/>
          <p:cNvSpPr>
            <a:spLocks noChangeArrowheads="1"/>
          </p:cNvSpPr>
          <p:nvPr/>
        </p:nvSpPr>
        <p:spPr bwMode="auto">
          <a:xfrm>
            <a:off x="6046788" y="3919538"/>
            <a:ext cx="898525" cy="2311400"/>
          </a:xfrm>
          <a:prstGeom prst="roundRect">
            <a:avLst>
              <a:gd name="adj" fmla="val 16667"/>
            </a:avLst>
          </a:prstGeom>
          <a:solidFill>
            <a:srgbClr val="AFBD1F"/>
          </a:solidFill>
          <a:ln w="9525">
            <a:noFill/>
            <a:round/>
            <a:headEnd/>
            <a:tailEnd/>
          </a:ln>
        </p:spPr>
        <p:txBody>
          <a:bodyPr wrap="none" anchor="ctr"/>
          <a:lstStyle/>
          <a:p>
            <a:pPr eaLnBrk="0" hangingPunct="0"/>
            <a:endParaRPr lang="en-US" b="1">
              <a:solidFill>
                <a:srgbClr val="FFFFFF"/>
              </a:solidFill>
              <a:latin typeface="Trebuchet MS" pitchFamily="34" charset="0"/>
            </a:endParaRPr>
          </a:p>
        </p:txBody>
      </p:sp>
      <p:graphicFrame>
        <p:nvGraphicFramePr>
          <p:cNvPr id="12440" name="Object 152"/>
          <p:cNvGraphicFramePr>
            <a:graphicFrameLocks noChangeAspect="1"/>
          </p:cNvGraphicFramePr>
          <p:nvPr/>
        </p:nvGraphicFramePr>
        <p:xfrm>
          <a:off x="6080125" y="5165725"/>
          <a:ext cx="838200" cy="811213"/>
        </p:xfrm>
        <a:graphic>
          <a:graphicData uri="http://schemas.openxmlformats.org/presentationml/2006/ole">
            <p:oleObj spid="_x0000_s35842" r:id="rId42" imgW="1809524" imgH="1609524" progId="">
              <p:embed/>
            </p:oleObj>
          </a:graphicData>
        </a:graphic>
      </p:graphicFrame>
      <p:sp>
        <p:nvSpPr>
          <p:cNvPr id="12465" name="Rectangle 9"/>
          <p:cNvSpPr>
            <a:spLocks noChangeArrowheads="1"/>
          </p:cNvSpPr>
          <p:nvPr>
            <p:custDataLst>
              <p:tags r:id="rId10"/>
            </p:custDataLst>
          </p:nvPr>
        </p:nvSpPr>
        <p:spPr bwMode="auto">
          <a:xfrm>
            <a:off x="5715000" y="1143000"/>
            <a:ext cx="1314450" cy="915988"/>
          </a:xfrm>
          <a:prstGeom prst="rect">
            <a:avLst/>
          </a:prstGeom>
          <a:noFill/>
          <a:ln w="9525">
            <a:noFill/>
            <a:miter lim="800000"/>
            <a:headEnd/>
            <a:tailEnd/>
          </a:ln>
        </p:spPr>
        <p:txBody>
          <a:bodyPr wrap="none">
            <a:spAutoFit/>
          </a:bodyPr>
          <a:lstStyle/>
          <a:p>
            <a:pPr algn="ctr"/>
            <a:r>
              <a:rPr lang="en-US" sz="1800" b="1">
                <a:solidFill>
                  <a:srgbClr val="000000"/>
                </a:solidFill>
              </a:rPr>
              <a:t>Telehealth</a:t>
            </a:r>
          </a:p>
          <a:p>
            <a:pPr algn="ctr"/>
            <a:r>
              <a:rPr lang="en-US" sz="1800" b="1">
                <a:solidFill>
                  <a:srgbClr val="000000"/>
                </a:solidFill>
              </a:rPr>
              <a:t>Service</a:t>
            </a:r>
          </a:p>
          <a:p>
            <a:pPr algn="ctr"/>
            <a:r>
              <a:rPr lang="en-US" sz="1800" b="1">
                <a:solidFill>
                  <a:srgbClr val="000000"/>
                </a:solidFill>
              </a:rPr>
              <a:t>Center</a:t>
            </a:r>
          </a:p>
        </p:txBody>
      </p:sp>
      <p:sp>
        <p:nvSpPr>
          <p:cNvPr id="12466" name="Line 35"/>
          <p:cNvSpPr>
            <a:spLocks noChangeShapeType="1"/>
          </p:cNvSpPr>
          <p:nvPr>
            <p:custDataLst>
              <p:tags r:id="rId11"/>
            </p:custDataLst>
          </p:nvPr>
        </p:nvSpPr>
        <p:spPr bwMode="auto">
          <a:xfrm>
            <a:off x="5006975" y="4221163"/>
            <a:ext cx="885825" cy="3175"/>
          </a:xfrm>
          <a:prstGeom prst="line">
            <a:avLst/>
          </a:prstGeom>
          <a:noFill/>
          <a:ln w="57150">
            <a:solidFill>
              <a:srgbClr val="FFC000"/>
            </a:solidFill>
            <a:round/>
            <a:headEnd type="oval" w="med" len="med"/>
            <a:tailEnd type="oval" w="med" len="med"/>
          </a:ln>
        </p:spPr>
        <p:txBody>
          <a:bodyPr/>
          <a:lstStyle/>
          <a:p>
            <a:endParaRPr lang="en-US"/>
          </a:p>
        </p:txBody>
      </p:sp>
      <p:pic>
        <p:nvPicPr>
          <p:cNvPr id="12467" name="Picture 41"/>
          <p:cNvPicPr>
            <a:picLocks noChangeArrowheads="1"/>
          </p:cNvPicPr>
          <p:nvPr/>
        </p:nvPicPr>
        <p:blipFill>
          <a:blip r:embed="rId18" cstate="print"/>
          <a:srcRect/>
          <a:stretch>
            <a:fillRect/>
          </a:stretch>
        </p:blipFill>
        <p:spPr bwMode="auto">
          <a:xfrm>
            <a:off x="5486400" y="2590800"/>
            <a:ext cx="381000" cy="388938"/>
          </a:xfrm>
          <a:prstGeom prst="rect">
            <a:avLst/>
          </a:prstGeom>
          <a:noFill/>
          <a:ln w="9525">
            <a:noFill/>
            <a:miter lim="800000"/>
            <a:headEnd/>
            <a:tailEnd/>
          </a:ln>
        </p:spPr>
      </p:pic>
      <p:pic>
        <p:nvPicPr>
          <p:cNvPr id="12468" name="Picture 5" descr="http://t1.gstatic.com/images?q=tbn:_N2x6-vfVJfzfM:http://alabut.com/nonsense/images/w3c.jpg">
            <a:hlinkClick r:id="rId43"/>
          </p:cNvPr>
          <p:cNvPicPr>
            <a:picLocks noChangeAspect="1" noChangeArrowheads="1"/>
          </p:cNvPicPr>
          <p:nvPr/>
        </p:nvPicPr>
        <p:blipFill>
          <a:blip r:embed="rId44" cstate="print"/>
          <a:srcRect/>
          <a:stretch>
            <a:fillRect/>
          </a:stretch>
        </p:blipFill>
        <p:spPr bwMode="auto">
          <a:xfrm>
            <a:off x="6248400" y="2514600"/>
            <a:ext cx="458788" cy="577850"/>
          </a:xfrm>
          <a:prstGeom prst="rect">
            <a:avLst/>
          </a:prstGeom>
          <a:noFill/>
          <a:ln w="9525">
            <a:noFill/>
            <a:miter lim="800000"/>
            <a:headEnd/>
            <a:tailEnd/>
          </a:ln>
        </p:spPr>
      </p:pic>
      <p:pic>
        <p:nvPicPr>
          <p:cNvPr id="12469" name="Picture 3" descr="C:\Program Files\Microsoft Office\MEDIA\CAGCAT10\j0195384.wmf"/>
          <p:cNvPicPr>
            <a:picLocks noChangeAspect="1" noChangeArrowheads="1"/>
          </p:cNvPicPr>
          <p:nvPr/>
        </p:nvPicPr>
        <p:blipFill>
          <a:blip r:embed="rId45" cstate="print"/>
          <a:srcRect/>
          <a:stretch>
            <a:fillRect/>
          </a:stretch>
        </p:blipFill>
        <p:spPr bwMode="auto">
          <a:xfrm>
            <a:off x="6096000" y="4303713"/>
            <a:ext cx="711200" cy="790575"/>
          </a:xfrm>
          <a:prstGeom prst="rect">
            <a:avLst/>
          </a:prstGeom>
          <a:noFill/>
          <a:ln w="9525">
            <a:noFill/>
            <a:miter lim="800000"/>
            <a:headEnd/>
            <a:tailEnd/>
          </a:ln>
        </p:spPr>
      </p:pic>
      <p:sp>
        <p:nvSpPr>
          <p:cNvPr id="71" name="Line 35"/>
          <p:cNvSpPr>
            <a:spLocks noChangeShapeType="1"/>
          </p:cNvSpPr>
          <p:nvPr>
            <p:custDataLst>
              <p:tags r:id="rId12"/>
            </p:custDataLst>
          </p:nvPr>
        </p:nvSpPr>
        <p:spPr bwMode="auto">
          <a:xfrm flipV="1">
            <a:off x="5029200" y="3124200"/>
            <a:ext cx="2965450" cy="9525"/>
          </a:xfrm>
          <a:prstGeom prst="line">
            <a:avLst/>
          </a:prstGeom>
          <a:noFill/>
          <a:ln w="57150">
            <a:solidFill>
              <a:srgbClr val="FFC000"/>
            </a:solidFill>
            <a:round/>
            <a:headEnd type="oval" w="med" len="med"/>
            <a:tailEnd type="oval" w="med" len="med"/>
          </a:ln>
        </p:spPr>
        <p:txBody>
          <a:bodyPr/>
          <a:lstStyle/>
          <a:p>
            <a:endParaRPr lang="en-US"/>
          </a:p>
        </p:txBody>
      </p:sp>
      <p:sp>
        <p:nvSpPr>
          <p:cNvPr id="12471" name="AutoShape 68"/>
          <p:cNvSpPr>
            <a:spLocks noChangeArrowheads="1"/>
          </p:cNvSpPr>
          <p:nvPr/>
        </p:nvSpPr>
        <p:spPr bwMode="auto">
          <a:xfrm>
            <a:off x="8126413" y="2263775"/>
            <a:ext cx="898525" cy="3984625"/>
          </a:xfrm>
          <a:prstGeom prst="roundRect">
            <a:avLst>
              <a:gd name="adj" fmla="val 16667"/>
            </a:avLst>
          </a:prstGeom>
          <a:solidFill>
            <a:srgbClr val="AFBD1F"/>
          </a:solidFill>
          <a:ln w="9525">
            <a:noFill/>
            <a:round/>
            <a:headEnd/>
            <a:tailEnd/>
          </a:ln>
        </p:spPr>
        <p:txBody>
          <a:bodyPr wrap="none" anchor="ctr"/>
          <a:lstStyle/>
          <a:p>
            <a:pPr eaLnBrk="0" hangingPunct="0"/>
            <a:endParaRPr lang="en-US" b="1">
              <a:solidFill>
                <a:srgbClr val="FFFFFF"/>
              </a:solidFill>
              <a:latin typeface="Trebuchet MS" pitchFamily="34" charset="0"/>
            </a:endParaRPr>
          </a:p>
        </p:txBody>
      </p:sp>
      <p:pic>
        <p:nvPicPr>
          <p:cNvPr id="12472" name="Picture 26" descr="servers"/>
          <p:cNvPicPr>
            <a:picLocks noChangeAspect="1" noChangeArrowheads="1"/>
          </p:cNvPicPr>
          <p:nvPr>
            <p:custDataLst>
              <p:tags r:id="rId13"/>
            </p:custDataLst>
          </p:nvPr>
        </p:nvPicPr>
        <p:blipFill>
          <a:blip r:embed="rId46" cstate="print"/>
          <a:srcRect/>
          <a:stretch>
            <a:fillRect/>
          </a:stretch>
        </p:blipFill>
        <p:spPr bwMode="auto">
          <a:xfrm>
            <a:off x="8161338" y="2746375"/>
            <a:ext cx="787400" cy="922338"/>
          </a:xfrm>
          <a:prstGeom prst="rect">
            <a:avLst/>
          </a:prstGeom>
          <a:noFill/>
          <a:ln w="9525">
            <a:noFill/>
            <a:miter lim="800000"/>
            <a:headEnd/>
            <a:tailEnd/>
          </a:ln>
        </p:spPr>
      </p:pic>
      <p:sp>
        <p:nvSpPr>
          <p:cNvPr id="12473" name="Rectangle 27"/>
          <p:cNvSpPr>
            <a:spLocks noChangeArrowheads="1"/>
          </p:cNvSpPr>
          <p:nvPr>
            <p:custDataLst>
              <p:tags r:id="rId14"/>
            </p:custDataLst>
          </p:nvPr>
        </p:nvSpPr>
        <p:spPr bwMode="auto">
          <a:xfrm>
            <a:off x="7899400" y="1143000"/>
            <a:ext cx="1244600" cy="915988"/>
          </a:xfrm>
          <a:prstGeom prst="rect">
            <a:avLst/>
          </a:prstGeom>
          <a:noFill/>
          <a:ln w="9525">
            <a:noFill/>
            <a:miter lim="800000"/>
            <a:headEnd/>
            <a:tailEnd/>
          </a:ln>
        </p:spPr>
        <p:txBody>
          <a:bodyPr>
            <a:spAutoFit/>
          </a:bodyPr>
          <a:lstStyle/>
          <a:p>
            <a:pPr algn="ctr"/>
            <a:r>
              <a:rPr lang="en-US" sz="1800" b="1">
                <a:solidFill>
                  <a:srgbClr val="000000"/>
                </a:solidFill>
              </a:rPr>
              <a:t>Health</a:t>
            </a:r>
          </a:p>
          <a:p>
            <a:pPr algn="ctr"/>
            <a:r>
              <a:rPr lang="en-US" sz="1800" b="1">
                <a:solidFill>
                  <a:srgbClr val="000000"/>
                </a:solidFill>
              </a:rPr>
              <a:t>Records/Networks</a:t>
            </a:r>
          </a:p>
        </p:txBody>
      </p:sp>
      <p:sp>
        <p:nvSpPr>
          <p:cNvPr id="12474" name="TextBox 79"/>
          <p:cNvSpPr txBox="1">
            <a:spLocks noChangeArrowheads="1"/>
          </p:cNvSpPr>
          <p:nvPr/>
        </p:nvSpPr>
        <p:spPr bwMode="auto">
          <a:xfrm>
            <a:off x="8229600" y="4267200"/>
            <a:ext cx="914400" cy="366713"/>
          </a:xfrm>
          <a:prstGeom prst="rect">
            <a:avLst/>
          </a:prstGeom>
          <a:noFill/>
          <a:ln w="9525">
            <a:noFill/>
            <a:miter lim="800000"/>
            <a:headEnd/>
            <a:tailEnd/>
          </a:ln>
        </p:spPr>
        <p:txBody>
          <a:bodyPr>
            <a:spAutoFit/>
          </a:bodyPr>
          <a:lstStyle/>
          <a:p>
            <a:r>
              <a:rPr lang="en-US" sz="1800" b="1">
                <a:solidFill>
                  <a:srgbClr val="595959"/>
                </a:solidFill>
                <a:latin typeface="Arial Unicode MS" pitchFamily="34" charset="-128"/>
                <a:ea typeface="Arial Unicode MS" pitchFamily="34" charset="-128"/>
                <a:cs typeface="Arial Unicode MS" pitchFamily="34" charset="-128"/>
              </a:rPr>
              <a:t>EHR</a:t>
            </a:r>
          </a:p>
        </p:txBody>
      </p:sp>
      <p:sp>
        <p:nvSpPr>
          <p:cNvPr id="12475" name="TextBox 80"/>
          <p:cNvSpPr txBox="1">
            <a:spLocks noChangeArrowheads="1"/>
          </p:cNvSpPr>
          <p:nvPr/>
        </p:nvSpPr>
        <p:spPr bwMode="auto">
          <a:xfrm>
            <a:off x="8229600" y="3794125"/>
            <a:ext cx="914400" cy="366713"/>
          </a:xfrm>
          <a:prstGeom prst="rect">
            <a:avLst/>
          </a:prstGeom>
          <a:noFill/>
          <a:ln w="9525">
            <a:noFill/>
            <a:miter lim="800000"/>
            <a:headEnd/>
            <a:tailEnd/>
          </a:ln>
        </p:spPr>
        <p:txBody>
          <a:bodyPr>
            <a:spAutoFit/>
          </a:bodyPr>
          <a:lstStyle/>
          <a:p>
            <a:r>
              <a:rPr lang="en-US" sz="1800" b="1">
                <a:solidFill>
                  <a:srgbClr val="595959"/>
                </a:solidFill>
                <a:latin typeface="Arial Unicode MS" pitchFamily="34" charset="-128"/>
                <a:ea typeface="Arial Unicode MS" pitchFamily="34" charset="-128"/>
                <a:cs typeface="Arial Unicode MS" pitchFamily="34" charset="-128"/>
              </a:rPr>
              <a:t>PHR</a:t>
            </a:r>
          </a:p>
        </p:txBody>
      </p:sp>
      <p:sp>
        <p:nvSpPr>
          <p:cNvPr id="12476" name="TextBox 71"/>
          <p:cNvSpPr txBox="1">
            <a:spLocks noChangeArrowheads="1"/>
          </p:cNvSpPr>
          <p:nvPr/>
        </p:nvSpPr>
        <p:spPr bwMode="auto">
          <a:xfrm>
            <a:off x="8229600" y="4754563"/>
            <a:ext cx="914400" cy="366712"/>
          </a:xfrm>
          <a:prstGeom prst="rect">
            <a:avLst/>
          </a:prstGeom>
          <a:noFill/>
          <a:ln w="9525">
            <a:noFill/>
            <a:miter lim="800000"/>
            <a:headEnd/>
            <a:tailEnd/>
          </a:ln>
        </p:spPr>
        <p:txBody>
          <a:bodyPr>
            <a:spAutoFit/>
          </a:bodyPr>
          <a:lstStyle/>
          <a:p>
            <a:r>
              <a:rPr lang="en-US" sz="1800" b="1">
                <a:solidFill>
                  <a:srgbClr val="595959"/>
                </a:solidFill>
                <a:latin typeface="Arial Unicode MS" pitchFamily="34" charset="-128"/>
                <a:ea typeface="Arial Unicode MS" pitchFamily="34" charset="-128"/>
                <a:cs typeface="Arial Unicode MS" pitchFamily="34" charset="-128"/>
              </a:rPr>
              <a:t>NHIN</a:t>
            </a:r>
          </a:p>
        </p:txBody>
      </p:sp>
      <p:sp>
        <p:nvSpPr>
          <p:cNvPr id="12477" name="TextBox 72"/>
          <p:cNvSpPr txBox="1">
            <a:spLocks noChangeArrowheads="1"/>
          </p:cNvSpPr>
          <p:nvPr/>
        </p:nvSpPr>
        <p:spPr bwMode="auto">
          <a:xfrm>
            <a:off x="8229600" y="5208588"/>
            <a:ext cx="914400" cy="366712"/>
          </a:xfrm>
          <a:prstGeom prst="rect">
            <a:avLst/>
          </a:prstGeom>
          <a:noFill/>
          <a:ln w="9525">
            <a:noFill/>
            <a:miter lim="800000"/>
            <a:headEnd/>
            <a:tailEnd/>
          </a:ln>
        </p:spPr>
        <p:txBody>
          <a:bodyPr>
            <a:spAutoFit/>
          </a:bodyPr>
          <a:lstStyle/>
          <a:p>
            <a:r>
              <a:rPr lang="en-US" sz="1800" b="1">
                <a:solidFill>
                  <a:srgbClr val="595959"/>
                </a:solidFill>
                <a:latin typeface="Arial Unicode MS" pitchFamily="34" charset="-128"/>
                <a:ea typeface="Arial Unicode MS" pitchFamily="34" charset="-128"/>
                <a:cs typeface="Arial Unicode MS" pitchFamily="34" charset="-128"/>
              </a:rPr>
              <a:t>HIE</a:t>
            </a:r>
          </a:p>
        </p:txBody>
      </p:sp>
      <p:sp>
        <p:nvSpPr>
          <p:cNvPr id="12478" name="TextBox 73"/>
          <p:cNvSpPr txBox="1">
            <a:spLocks noChangeArrowheads="1"/>
          </p:cNvSpPr>
          <p:nvPr/>
        </p:nvSpPr>
        <p:spPr bwMode="auto">
          <a:xfrm>
            <a:off x="5715000" y="3273425"/>
            <a:ext cx="2362200" cy="762000"/>
          </a:xfrm>
          <a:prstGeom prst="rect">
            <a:avLst/>
          </a:prstGeom>
          <a:noFill/>
          <a:ln w="9525">
            <a:noFill/>
            <a:miter lim="800000"/>
            <a:headEnd/>
            <a:tailEnd/>
          </a:ln>
        </p:spPr>
        <p:txBody>
          <a:bodyPr>
            <a:spAutoFit/>
          </a:bodyPr>
          <a:lstStyle/>
          <a:p>
            <a:pPr eaLnBrk="0" hangingPunct="0"/>
            <a:r>
              <a:rPr lang="en-US" sz="2200"/>
              <a:t>WiFi, </a:t>
            </a:r>
            <a:r>
              <a:rPr lang="en-US" altLang="ja-JP" sz="2200"/>
              <a:t>2G, 3G &amp; 4G</a:t>
            </a:r>
            <a:endParaRPr lang="en-US" sz="2200"/>
          </a:p>
        </p:txBody>
      </p:sp>
      <p:cxnSp>
        <p:nvCxnSpPr>
          <p:cNvPr id="3" name="Straight Connector 92"/>
          <p:cNvCxnSpPr/>
          <p:nvPr/>
        </p:nvCxnSpPr>
        <p:spPr bwMode="auto">
          <a:xfrm rot="16200000" flipH="1">
            <a:off x="5240337" y="4508501"/>
            <a:ext cx="487363" cy="4762"/>
          </a:xfrm>
          <a:prstGeom prst="line">
            <a:avLst/>
          </a:prstGeom>
          <a:ln w="28575">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 name="Straight Connector 92"/>
          <p:cNvCxnSpPr/>
          <p:nvPr/>
        </p:nvCxnSpPr>
        <p:spPr bwMode="auto">
          <a:xfrm rot="16200000" flipH="1">
            <a:off x="7269162" y="4513263"/>
            <a:ext cx="498475" cy="6350"/>
          </a:xfrm>
          <a:prstGeom prst="line">
            <a:avLst/>
          </a:prstGeom>
          <a:ln w="28575">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pic>
        <p:nvPicPr>
          <p:cNvPr id="12481" name="Picture 210" descr="MC900432629[1]"/>
          <p:cNvPicPr>
            <a:picLocks noChangeAspect="1" noChangeArrowheads="1"/>
          </p:cNvPicPr>
          <p:nvPr/>
        </p:nvPicPr>
        <p:blipFill>
          <a:blip r:embed="rId47" cstate="print"/>
          <a:srcRect/>
          <a:stretch>
            <a:fillRect/>
          </a:stretch>
        </p:blipFill>
        <p:spPr bwMode="auto">
          <a:xfrm>
            <a:off x="3963988" y="2725738"/>
            <a:ext cx="906462" cy="906462"/>
          </a:xfrm>
          <a:prstGeom prst="rect">
            <a:avLst/>
          </a:prstGeom>
          <a:noFill/>
          <a:ln w="9525">
            <a:noFill/>
            <a:miter lim="800000"/>
            <a:headEnd/>
            <a:tailEnd/>
          </a:ln>
        </p:spPr>
      </p:pic>
    </p:spTree>
    <p:custDataLst>
      <p:tags r:id="rId2"/>
    </p:custDataLst>
  </p:cSld>
  <p:clrMapOvr>
    <a:masterClrMapping/>
  </p:clrMapOvr>
  <p:transition>
    <p:wipe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cstate="print"/>
          <a:srcRect/>
          <a:stretch>
            <a:fillRect/>
          </a:stretch>
        </p:blipFill>
        <p:spPr bwMode="auto">
          <a:xfrm>
            <a:off x="76199" y="152400"/>
            <a:ext cx="8974571" cy="6324600"/>
          </a:xfrm>
          <a:prstGeom prst="rect">
            <a:avLst/>
          </a:prstGeom>
          <a:noFill/>
          <a:ln w="9525">
            <a:noFill/>
            <a:miter lim="800000"/>
            <a:headEnd/>
            <a:tailEnd/>
          </a:ln>
        </p:spPr>
      </p:pic>
      <p:sp>
        <p:nvSpPr>
          <p:cNvPr id="9" name="Rectangle 8"/>
          <p:cNvSpPr/>
          <p:nvPr/>
        </p:nvSpPr>
        <p:spPr>
          <a:xfrm>
            <a:off x="152400" y="87868"/>
            <a:ext cx="3262432" cy="369332"/>
          </a:xfrm>
          <a:prstGeom prst="rect">
            <a:avLst/>
          </a:prstGeom>
        </p:spPr>
        <p:txBody>
          <a:bodyPr wrap="none">
            <a:spAutoFit/>
          </a:bodyPr>
          <a:lstStyle/>
          <a:p>
            <a:r>
              <a:rPr lang="en-US" b="1" dirty="0" smtClean="0"/>
              <a:t>Potential Interface Mapping </a:t>
            </a:r>
            <a:endParaRPr lang="en-US" b="1"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8369" name="Object 1"/>
          <p:cNvGraphicFramePr>
            <a:graphicFrameLocks noChangeAspect="1"/>
          </p:cNvGraphicFramePr>
          <p:nvPr/>
        </p:nvGraphicFramePr>
        <p:xfrm>
          <a:off x="0" y="838200"/>
          <a:ext cx="9175640" cy="4419600"/>
        </p:xfrm>
        <a:graphic>
          <a:graphicData uri="http://schemas.openxmlformats.org/presentationml/2006/ole">
            <p:oleObj spid="_x0000_s58369" r:id="rId4" imgW="11705580" imgH="5647606" progId="Visio.Drawing.11">
              <p:embed/>
            </p:oleObj>
          </a:graphicData>
        </a:graphic>
      </p:graphicFrame>
      <p:sp>
        <p:nvSpPr>
          <p:cNvPr id="8" name="Rectangle 7"/>
          <p:cNvSpPr/>
          <p:nvPr/>
        </p:nvSpPr>
        <p:spPr>
          <a:xfrm>
            <a:off x="152400" y="285690"/>
            <a:ext cx="4400564" cy="400110"/>
          </a:xfrm>
          <a:prstGeom prst="rect">
            <a:avLst/>
          </a:prstGeom>
        </p:spPr>
        <p:txBody>
          <a:bodyPr wrap="none">
            <a:spAutoFit/>
          </a:bodyPr>
          <a:lstStyle/>
          <a:p>
            <a:r>
              <a:rPr lang="en-US" sz="2000" b="1" dirty="0" smtClean="0"/>
              <a:t>Genome Certified Device Classes</a:t>
            </a:r>
            <a:endParaRPr lang="en-US" sz="2000" b="1" dirty="0"/>
          </a:p>
        </p:txBody>
      </p:sp>
      <p:sp>
        <p:nvSpPr>
          <p:cNvPr id="9" name="Rectangle 8"/>
          <p:cNvSpPr/>
          <p:nvPr/>
        </p:nvSpPr>
        <p:spPr>
          <a:xfrm>
            <a:off x="1600200" y="5715000"/>
            <a:ext cx="4275529" cy="369332"/>
          </a:xfrm>
          <a:prstGeom prst="rect">
            <a:avLst/>
          </a:prstGeom>
        </p:spPr>
        <p:txBody>
          <a:bodyPr wrap="none">
            <a:spAutoFit/>
          </a:bodyPr>
          <a:lstStyle/>
          <a:p>
            <a:r>
              <a:rPr lang="en-US" dirty="0" smtClean="0"/>
              <a:t>Genome add significantly more CCDCs.</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9250" y="381000"/>
            <a:ext cx="8489950" cy="914400"/>
          </a:xfrm>
        </p:spPr>
        <p:txBody>
          <a:bodyPr/>
          <a:lstStyle/>
          <a:p>
            <a:r>
              <a:rPr lang="en-US" sz="3200" dirty="0" smtClean="0"/>
              <a:t>Authenticated Persistent Session (APS)</a:t>
            </a:r>
            <a:endParaRPr lang="en-US" sz="3200" dirty="0"/>
          </a:p>
        </p:txBody>
      </p:sp>
      <p:sp>
        <p:nvSpPr>
          <p:cNvPr id="3" name="Content Placeholder 2"/>
          <p:cNvSpPr>
            <a:spLocks noGrp="1"/>
          </p:cNvSpPr>
          <p:nvPr>
            <p:ph idx="1"/>
          </p:nvPr>
        </p:nvSpPr>
        <p:spPr>
          <a:xfrm>
            <a:off x="762000" y="1600200"/>
            <a:ext cx="7137400" cy="4216400"/>
          </a:xfrm>
        </p:spPr>
        <p:txBody>
          <a:bodyPr/>
          <a:lstStyle/>
          <a:p>
            <a:r>
              <a:rPr lang="en-US" dirty="0" smtClean="0"/>
              <a:t>Use-case</a:t>
            </a:r>
          </a:p>
          <a:p>
            <a:endParaRPr lang="en-US" dirty="0" smtClean="0"/>
          </a:p>
          <a:p>
            <a:r>
              <a:rPr lang="en-US" dirty="0" smtClean="0"/>
              <a:t>APS Payload</a:t>
            </a:r>
          </a:p>
          <a:p>
            <a:endParaRPr lang="en-US" dirty="0" smtClean="0"/>
          </a:p>
          <a:p>
            <a:r>
              <a:rPr lang="en-US" dirty="0" smtClean="0"/>
              <a:t>MQTT</a:t>
            </a:r>
          </a:p>
          <a:p>
            <a:endParaRPr lang="en-US" dirty="0" smtClean="0"/>
          </a:p>
          <a:p>
            <a:r>
              <a:rPr lang="en-US" dirty="0" smtClean="0"/>
              <a:t>SMS Shoulder Tap</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srcRect/>
          <a:stretch>
            <a:fillRect/>
          </a:stretch>
        </p:blipFill>
        <p:spPr bwMode="auto">
          <a:xfrm>
            <a:off x="605883" y="609600"/>
            <a:ext cx="8538117" cy="5105400"/>
          </a:xfrm>
          <a:prstGeom prst="rect">
            <a:avLst/>
          </a:prstGeom>
          <a:noFill/>
          <a:ln w="9525">
            <a:noFill/>
            <a:miter lim="800000"/>
            <a:headEnd/>
            <a:tailEnd/>
          </a:ln>
        </p:spPr>
      </p:pic>
      <p:pic>
        <p:nvPicPr>
          <p:cNvPr id="6" name="Picture 2"/>
          <p:cNvPicPr>
            <a:picLocks noChangeAspect="1" noChangeArrowheads="1"/>
          </p:cNvPicPr>
          <p:nvPr/>
        </p:nvPicPr>
        <p:blipFill>
          <a:blip r:embed="rId4" cstate="print"/>
          <a:srcRect/>
          <a:stretch>
            <a:fillRect/>
          </a:stretch>
        </p:blipFill>
        <p:spPr bwMode="auto">
          <a:xfrm>
            <a:off x="33954" y="1447800"/>
            <a:ext cx="7967046" cy="4856455"/>
          </a:xfrm>
          <a:prstGeom prst="rect">
            <a:avLst/>
          </a:prstGeom>
          <a:noFill/>
          <a:ln w="9525">
            <a:noFill/>
            <a:miter lim="800000"/>
            <a:headEnd/>
            <a:tailEnd/>
          </a:ln>
        </p:spPr>
      </p:pic>
      <p:cxnSp>
        <p:nvCxnSpPr>
          <p:cNvPr id="8" name="Straight Connector 7"/>
          <p:cNvCxnSpPr/>
          <p:nvPr/>
        </p:nvCxnSpPr>
        <p:spPr>
          <a:xfrm>
            <a:off x="4038600" y="762000"/>
            <a:ext cx="0" cy="5943600"/>
          </a:xfrm>
          <a:prstGeom prst="line">
            <a:avLst/>
          </a:prstGeom>
          <a:ln w="76200">
            <a:solidFill>
              <a:srgbClr val="00B0F0"/>
            </a:solidFill>
            <a:prstDash val="dash"/>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152400" y="304800"/>
            <a:ext cx="5744971" cy="523220"/>
          </a:xfrm>
          <a:prstGeom prst="rect">
            <a:avLst/>
          </a:prstGeom>
        </p:spPr>
        <p:txBody>
          <a:bodyPr wrap="none">
            <a:spAutoFit/>
          </a:bodyPr>
          <a:lstStyle/>
          <a:p>
            <a:r>
              <a:rPr lang="en-US" sz="2800" b="1" dirty="0" smtClean="0"/>
              <a:t>Genome Functional Architecture</a:t>
            </a:r>
            <a:endParaRPr lang="en-US"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81000"/>
            <a:ext cx="8991600" cy="914400"/>
          </a:xfrm>
        </p:spPr>
        <p:txBody>
          <a:bodyPr/>
          <a:lstStyle/>
          <a:p>
            <a:r>
              <a:rPr lang="en-US" sz="3200" dirty="0" smtClean="0"/>
              <a:t>Capability Exchange Network-IF Exchanges</a:t>
            </a:r>
            <a:endParaRPr lang="en-US" sz="3200" dirty="0"/>
          </a:p>
        </p:txBody>
      </p:sp>
      <p:sp>
        <p:nvSpPr>
          <p:cNvPr id="3" name="Content Placeholder 2"/>
          <p:cNvSpPr>
            <a:spLocks noGrp="1"/>
          </p:cNvSpPr>
          <p:nvPr>
            <p:ph idx="1"/>
          </p:nvPr>
        </p:nvSpPr>
        <p:spPr/>
        <p:txBody>
          <a:bodyPr/>
          <a:lstStyle/>
          <a:p>
            <a:r>
              <a:rPr lang="en-US" dirty="0" smtClean="0"/>
              <a:t>Use-Case and Overview</a:t>
            </a:r>
          </a:p>
          <a:p>
            <a:endParaRPr lang="en-US" dirty="0" smtClean="0"/>
          </a:p>
          <a:p>
            <a:r>
              <a:rPr lang="en-US" dirty="0" smtClean="0"/>
              <a:t>Root File Exchange</a:t>
            </a:r>
          </a:p>
          <a:p>
            <a:endParaRPr lang="en-US" dirty="0" smtClean="0"/>
          </a:p>
          <a:p>
            <a:r>
              <a:rPr lang="en-US" dirty="0" smtClean="0"/>
              <a:t>Contents of the Root File</a:t>
            </a:r>
          </a:p>
          <a:p>
            <a:endParaRPr lang="en-US" dirty="0" smtClean="0"/>
          </a:p>
          <a:p>
            <a:r>
              <a:rPr lang="en-US" dirty="0" smtClean="0"/>
              <a:t>JSON Version of Root File</a:t>
            </a:r>
            <a:endParaRPr lang="en-US" dirty="0"/>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RECTANGLE 2_SHAPECLASSPROTECTIONTYPE" val="0"/>
  <p:tag name="TEXT BOX 3_SHAPECLASSPROTECTIONTYPE" val="47"/>
  <p:tag name="TEXT BOX 4_SHAPECLASSPROTECTIONTYPE" val="15"/>
  <p:tag name="TEXT BOX 5_SHAPECLASSPROTECTIONTYPE" val="47"/>
  <p:tag name="PICTURE 6_SHAPECLASSPROTECTIONTYPE" val="15"/>
  <p:tag name="TEXT BOX 7_SHAPECLASSPROTECTIONTYPE" val="15"/>
  <p:tag name="SHAPESETGROUPCLASSNAME" val="ShapeSetGroup2"/>
  <p:tag name="SHAPESETCLASSNAME" val="TITLEONLY"/>
  <p:tag name="COLORSETGROUPCLASSNAME" val="ColorSetGroupLight"/>
  <p:tag name="COLORSETCLASSNAME" val="ColorSet1"/>
  <p:tag name="FONTSETGROUPCLASSNAME" val="FontSetGroup2"/>
  <p:tag name="STYLESETGROUPCLASSNAME" val="StyleSetGroup1"/>
  <p:tag name="MAPNAME" val="Map1"/>
  <p:tag name="CFG.LAYOUT" val="Default"/>
  <p:tag name="CONFIG" val="Default"/>
  <p:tag name="MLI" val="1"/>
  <p:tag name="ML_1" val="Phi"/>
  <p:tag name="FIELDS.INITIALIZED" val="1"/>
  <p:tag name="RECTANGLE 8_SHAPECLASSPROTECTIONTYPE" val="0"/>
</p:tagLst>
</file>

<file path=ppt/tags/tag10.xml><?xml version="1.0" encoding="utf-8"?>
<p:tagLst xmlns:a="http://schemas.openxmlformats.org/drawingml/2006/main" xmlns:r="http://schemas.openxmlformats.org/officeDocument/2006/relationships" xmlns:p="http://schemas.openxmlformats.org/presentationml/2006/main">
  <p:tag name="COLORSETCLASSNAME" val="ColorSet1"/>
  <p:tag name="COLORS" val="-2;-2;-1;Scheme1;-1"/>
</p:tagLst>
</file>

<file path=ppt/tags/tag11.xml><?xml version="1.0" encoding="utf-8"?>
<p:tagLst xmlns:a="http://schemas.openxmlformats.org/drawingml/2006/main" xmlns:r="http://schemas.openxmlformats.org/officeDocument/2006/relationships" xmlns:p="http://schemas.openxmlformats.org/presentationml/2006/main">
  <p:tag name="COLORSETCLASSNAME" val="ColorSet1"/>
  <p:tag name="COLORS" val="-2;-2;-1;Scheme1;-1"/>
</p:tagLst>
</file>

<file path=ppt/tags/tag12.xml><?xml version="1.0" encoding="utf-8"?>
<p:tagLst xmlns:a="http://schemas.openxmlformats.org/drawingml/2006/main" xmlns:r="http://schemas.openxmlformats.org/officeDocument/2006/relationships" xmlns:p="http://schemas.openxmlformats.org/presentationml/2006/main">
  <p:tag name="COLORSETCLASSNAME" val="ColorSet1"/>
  <p:tag name="COLORS" val="-2;-2;-2;-2;-1"/>
</p:tagLst>
</file>

<file path=ppt/tags/tag13.xml><?xml version="1.0" encoding="utf-8"?>
<p:tagLst xmlns:a="http://schemas.openxmlformats.org/drawingml/2006/main" xmlns:r="http://schemas.openxmlformats.org/officeDocument/2006/relationships" xmlns:p="http://schemas.openxmlformats.org/presentationml/2006/main">
  <p:tag name="COLORSETCLASSNAME" val="ColorSet1"/>
  <p:tag name="COLORS" val="-2;-2;-2;-2;SlideTextFontColor"/>
</p:tagLst>
</file>

<file path=ppt/tags/tag14.xml><?xml version="1.0" encoding="utf-8"?>
<p:tagLst xmlns:a="http://schemas.openxmlformats.org/drawingml/2006/main" xmlns:r="http://schemas.openxmlformats.org/officeDocument/2006/relationships" xmlns:p="http://schemas.openxmlformats.org/presentationml/2006/main">
  <p:tag name="COLORSETCLASSNAME" val="ColorSet1"/>
  <p:tag name="COLORS" val="-2;-2;-2;-2;SlideTextFontColor"/>
</p:tagLst>
</file>

<file path=ppt/tags/tag2.xml><?xml version="1.0" encoding="utf-8"?>
<p:tagLst xmlns:a="http://schemas.openxmlformats.org/drawingml/2006/main" xmlns:r="http://schemas.openxmlformats.org/officeDocument/2006/relationships" xmlns:p="http://schemas.openxmlformats.org/presentationml/2006/main">
  <p:tag name="FONT" val="SlideTitleFont"/>
  <p:tag name="FONTSETCLASSNAME" val="FontSet1"/>
  <p:tag name="COLORSETCLASSNAME" val="ColorSet1"/>
  <p:tag name="MLI" val="1"/>
  <p:tag name="SHAPESETGROUPCLASSNAME" val="ShapeSetGroup2"/>
  <p:tag name="SHAPESETCLASSNAME" val="TITLEONLY"/>
  <p:tag name="COLORSETGROUPCLASSNAME" val="ColorSetGroupLight"/>
  <p:tag name="FONTSETGROUPCLASSNAME" val="FontSetGroup2"/>
  <p:tag name="SHAPECLASSNAME" val="TitleOnSlide"/>
  <p:tag name="SHAPECLASSPROTECTIONTYPE" val="0"/>
  <p:tag name="COLORS" val="-2;-2;-2;-2;SlideTextFontColor"/>
</p:tagLst>
</file>

<file path=ppt/tags/tag3.xml><?xml version="1.0" encoding="utf-8"?>
<p:tagLst xmlns:a="http://schemas.openxmlformats.org/drawingml/2006/main" xmlns:r="http://schemas.openxmlformats.org/officeDocument/2006/relationships" xmlns:p="http://schemas.openxmlformats.org/presentationml/2006/main">
  <p:tag name="COLORSETCLASSNAME" val="ColorSet1"/>
  <p:tag name="COLORS" val="-2;-2;-1;Scheme1;-1"/>
</p:tagLst>
</file>

<file path=ppt/tags/tag4.xml><?xml version="1.0" encoding="utf-8"?>
<p:tagLst xmlns:a="http://schemas.openxmlformats.org/drawingml/2006/main" xmlns:r="http://schemas.openxmlformats.org/officeDocument/2006/relationships" xmlns:p="http://schemas.openxmlformats.org/presentationml/2006/main">
  <p:tag name="COLORSETCLASSNAME" val="ColorSet1"/>
  <p:tag name="COLORS" val="-2;-2;-2;-2;SlideTextFontColor"/>
</p:tagLst>
</file>

<file path=ppt/tags/tag5.xml><?xml version="1.0" encoding="utf-8"?>
<p:tagLst xmlns:a="http://schemas.openxmlformats.org/drawingml/2006/main" xmlns:r="http://schemas.openxmlformats.org/officeDocument/2006/relationships" xmlns:p="http://schemas.openxmlformats.org/presentationml/2006/main">
  <p:tag name="COLORSETCLASSNAME" val="ColorSet1"/>
  <p:tag name="COLORS" val="-2;-2;-2;-2;SlideTextFontColor"/>
</p:tagLst>
</file>

<file path=ppt/tags/tag6.xml><?xml version="1.0" encoding="utf-8"?>
<p:tagLst xmlns:a="http://schemas.openxmlformats.org/drawingml/2006/main" xmlns:r="http://schemas.openxmlformats.org/officeDocument/2006/relationships" xmlns:p="http://schemas.openxmlformats.org/presentationml/2006/main">
  <p:tag name="COLORSETCLASSNAME" val="ColorSet1"/>
  <p:tag name="COLORS" val="-2;-2;-2;-2;SlideTextFontColor"/>
</p:tagLst>
</file>

<file path=ppt/tags/tag7.xml><?xml version="1.0" encoding="utf-8"?>
<p:tagLst xmlns:a="http://schemas.openxmlformats.org/drawingml/2006/main" xmlns:r="http://schemas.openxmlformats.org/officeDocument/2006/relationships" xmlns:p="http://schemas.openxmlformats.org/presentationml/2006/main">
  <p:tag name="COLORSETCLASSNAME" val="ColorSet1"/>
  <p:tag name="COLORS" val="-2;-2;-1;Scheme1;-1"/>
</p:tagLst>
</file>

<file path=ppt/tags/tag8.xml><?xml version="1.0" encoding="utf-8"?>
<p:tagLst xmlns:a="http://schemas.openxmlformats.org/drawingml/2006/main" xmlns:r="http://schemas.openxmlformats.org/officeDocument/2006/relationships" xmlns:p="http://schemas.openxmlformats.org/presentationml/2006/main">
  <p:tag name="COLORSETCLASSNAME" val="ColorSet1"/>
  <p:tag name="COLORS" val="-2;-2;-2;-2;SlideTextFontColor"/>
</p:tagLst>
</file>

<file path=ppt/tags/tag9.xml><?xml version="1.0" encoding="utf-8"?>
<p:tagLst xmlns:a="http://schemas.openxmlformats.org/drawingml/2006/main" xmlns:r="http://schemas.openxmlformats.org/officeDocument/2006/relationships" xmlns:p="http://schemas.openxmlformats.org/presentationml/2006/main">
  <p:tag name="COLORSETCLASSNAME" val="ColorSet1"/>
  <p:tag name="COLORS" val="-2;-2;-2;-2;SlideTextFontColor"/>
</p:tagLst>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Bold"/>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IEEE-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IEEE-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6965</TotalTime>
  <Words>1906</Words>
  <Application>Microsoft Office PowerPoint</Application>
  <PresentationFormat>On-screen Show (4:3)</PresentationFormat>
  <Paragraphs>307</Paragraphs>
  <Slides>23</Slides>
  <Notes>13</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23</vt:i4>
      </vt:variant>
    </vt:vector>
  </HeadingPairs>
  <TitlesOfParts>
    <vt:vector size="25" baseType="lpstr">
      <vt:lpstr>Blank Presentation</vt:lpstr>
      <vt:lpstr>Visio.Drawing.11</vt:lpstr>
      <vt:lpstr>Continua WAN (Genome) </vt:lpstr>
      <vt:lpstr>High Level</vt:lpstr>
      <vt:lpstr>Continua WAN Roadmap</vt:lpstr>
      <vt:lpstr>Continua Architecture </vt:lpstr>
      <vt:lpstr>Slide 5</vt:lpstr>
      <vt:lpstr>Slide 6</vt:lpstr>
      <vt:lpstr>Authenticated Persistent Session (APS)</vt:lpstr>
      <vt:lpstr>Slide 8</vt:lpstr>
      <vt:lpstr>Capability Exchange Network-IF Exchanges</vt:lpstr>
      <vt:lpstr>Slide 10</vt:lpstr>
      <vt:lpstr>Slide 11</vt:lpstr>
      <vt:lpstr>Shoulder Tap</vt:lpstr>
      <vt:lpstr>Slide 13</vt:lpstr>
      <vt:lpstr>Slide 14</vt:lpstr>
      <vt:lpstr>Continua Plugfests</vt:lpstr>
      <vt:lpstr>Future Work/Discussion</vt:lpstr>
      <vt:lpstr>Slide 17</vt:lpstr>
      <vt:lpstr>Background: Supported Domains</vt:lpstr>
      <vt:lpstr>Progress of each standard</vt:lpstr>
      <vt:lpstr>Background: Personal Health Device Standards Overview</vt:lpstr>
      <vt:lpstr>DIM:</vt:lpstr>
      <vt:lpstr>Weigh Scale Agent DIMs</vt:lpstr>
      <vt:lpstr>Pulse Ox Agent DIMs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Text</dc:title>
  <dc:creator>Tom Hubka</dc:creator>
  <cp:lastModifiedBy>CHA_MJK_LTOP</cp:lastModifiedBy>
  <cp:revision>30</cp:revision>
  <dcterms:created xsi:type="dcterms:W3CDTF">2011-03-31T05:17:57Z</dcterms:created>
  <dcterms:modified xsi:type="dcterms:W3CDTF">2014-02-19T22:58:33Z</dcterms:modified>
</cp:coreProperties>
</file>