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0" r:id="rId3"/>
    <p:sldId id="262" r:id="rId4"/>
    <p:sldId id="265" r:id="rId5"/>
    <p:sldId id="267" r:id="rId6"/>
    <p:sldId id="293" r:id="rId7"/>
    <p:sldId id="282" r:id="rId8"/>
    <p:sldId id="271" r:id="rId9"/>
    <p:sldId id="278" r:id="rId10"/>
    <p:sldId id="292" r:id="rId11"/>
    <p:sldId id="290" r:id="rId12"/>
    <p:sldId id="268" r:id="rId13"/>
    <p:sldId id="294" r:id="rId14"/>
    <p:sldId id="269" r:id="rId15"/>
    <p:sldId id="291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A0A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2" autoAdjust="0"/>
    <p:restoredTop sz="94660" autoAdjust="0"/>
  </p:normalViewPr>
  <p:slideViewPr>
    <p:cSldViewPr>
      <p:cViewPr>
        <p:scale>
          <a:sx n="75" d="100"/>
          <a:sy n="75" d="100"/>
        </p:scale>
        <p:origin x="-1224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3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47DBBE-16CC-40F8-AB20-47CA9481238E}" type="datetimeFigureOut">
              <a:rPr lang="en-US" altLang="zh-CN"/>
              <a:pPr>
                <a:defRPr/>
              </a:pPr>
              <a:t>9/25/2014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4CEDB8-058E-4ED0-A78C-7A08070F24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0FBC0E8-AAE7-4280-9F57-C6E1DA21B858}" type="datetimeFigureOut">
              <a:rPr lang="zh-CN" altLang="en-US"/>
              <a:pPr>
                <a:defRPr/>
              </a:pPr>
              <a:t>2014/9/25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F64710B-4FE5-47BF-8A5D-9F79D1F722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FCF00B-40C5-4996-B111-2DDAFC5015C3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ew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457200" y="6248400"/>
            <a:ext cx="8229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altLang="zh-CN" sz="1200" dirty="0">
                <a:solidFill>
                  <a:srgbClr val="898989"/>
                </a:solidFill>
                <a:latin typeface="Myriad pro"/>
              </a:rPr>
              <a:t>© 2014 oneM2M Partners</a:t>
            </a:r>
          </a:p>
          <a:p>
            <a:pPr algn="ctr">
              <a:defRPr/>
            </a:pPr>
            <a:r>
              <a:rPr lang="en-GB" altLang="zh-CN" sz="1200" dirty="0" smtClean="0">
                <a:solidFill>
                  <a:srgbClr val="898989"/>
                </a:solidFill>
                <a:latin typeface="Myriad pro"/>
              </a:rPr>
              <a:t>TP-2014-0499</a:t>
            </a:r>
            <a:endParaRPr lang="en-GB" altLang="zh-CN" sz="1200" dirty="0">
              <a:solidFill>
                <a:srgbClr val="898989"/>
              </a:solidFill>
              <a:latin typeface="Myriad pro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D9AD374-43D0-41DF-9AE9-A6945EBA0E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457200" y="6248400"/>
            <a:ext cx="8229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altLang="zh-CN" sz="1200" dirty="0">
                <a:solidFill>
                  <a:srgbClr val="898989"/>
                </a:solidFill>
                <a:latin typeface="Myriad pro"/>
              </a:rPr>
              <a:t>© 2014 oneM2M Partners</a:t>
            </a:r>
          </a:p>
          <a:p>
            <a:pPr algn="ctr">
              <a:defRPr/>
            </a:pPr>
            <a:r>
              <a:rPr lang="en-GB" altLang="zh-CN" sz="1200" dirty="0" smtClean="0">
                <a:solidFill>
                  <a:srgbClr val="898989"/>
                </a:solidFill>
                <a:latin typeface="Myriad pro"/>
              </a:rPr>
              <a:t>TP-2014-0499</a:t>
            </a:r>
            <a:endParaRPr lang="en-GB" altLang="zh-CN" sz="1200" dirty="0">
              <a:solidFill>
                <a:srgbClr val="898989"/>
              </a:solidFill>
              <a:latin typeface="Myriad pro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58419C0-B19E-4173-9519-13EB3884F4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28575"/>
            <a:ext cx="5981700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457200" y="5256213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07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457200" y="3711575"/>
            <a:ext cx="82296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4800" b="1" dirty="0" smtClean="0">
                <a:solidFill>
                  <a:srgbClr val="A0A0A3"/>
                </a:solidFill>
              </a:rPr>
              <a:t>WG5 - MAS</a:t>
            </a:r>
            <a:br>
              <a:rPr lang="en-US" altLang="zh-CN" sz="4800" b="1" dirty="0" smtClean="0">
                <a:solidFill>
                  <a:srgbClr val="A0A0A3"/>
                </a:solidFill>
              </a:rPr>
            </a:br>
            <a:r>
              <a:rPr lang="en-US" altLang="zh-CN" sz="4800" b="1" dirty="0" smtClean="0">
                <a:solidFill>
                  <a:srgbClr val="A0A0A3"/>
                </a:solidFill>
              </a:rPr>
              <a:t> Progress Report at TP #13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11188" y="5256213"/>
            <a:ext cx="631031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B42025"/>
                </a:solidFill>
              </a:rPr>
              <a:t>Group Name: WG5 MAS (Management, Abstraction &amp; Semantics)</a:t>
            </a:r>
          </a:p>
          <a:p>
            <a:r>
              <a:rPr lang="en-US" altLang="zh-CN" dirty="0">
                <a:solidFill>
                  <a:srgbClr val="B42025"/>
                </a:solidFill>
              </a:rPr>
              <a:t>Source: </a:t>
            </a:r>
            <a:r>
              <a:rPr lang="en-US" altLang="zh-CN" dirty="0" err="1">
                <a:solidFill>
                  <a:srgbClr val="B42025"/>
                </a:solidFill>
              </a:rPr>
              <a:t>Yongjing</a:t>
            </a:r>
            <a:r>
              <a:rPr lang="en-US" altLang="zh-CN" dirty="0">
                <a:solidFill>
                  <a:srgbClr val="B42025"/>
                </a:solidFill>
              </a:rPr>
              <a:t> Zhang (</a:t>
            </a:r>
            <a:r>
              <a:rPr lang="en-US" altLang="zh-CN" dirty="0" err="1">
                <a:solidFill>
                  <a:srgbClr val="B42025"/>
                </a:solidFill>
              </a:rPr>
              <a:t>Huawei</a:t>
            </a:r>
            <a:r>
              <a:rPr lang="en-US" altLang="zh-CN" dirty="0">
                <a:solidFill>
                  <a:srgbClr val="B42025"/>
                </a:solidFill>
              </a:rPr>
              <a:t>, WG5 Chair)</a:t>
            </a:r>
          </a:p>
          <a:p>
            <a:r>
              <a:rPr lang="en-US" altLang="zh-CN" dirty="0">
                <a:solidFill>
                  <a:srgbClr val="B42025"/>
                </a:solidFill>
              </a:rPr>
              <a:t>Meeting Date: </a:t>
            </a:r>
            <a:r>
              <a:rPr lang="en-US" altLang="zh-CN" dirty="0" smtClean="0">
                <a:solidFill>
                  <a:srgbClr val="B42025"/>
                </a:solidFill>
              </a:rPr>
              <a:t>2014-09-22 to 2014-09-26</a:t>
            </a:r>
            <a:endParaRPr lang="en-US" altLang="zh-CN" dirty="0">
              <a:solidFill>
                <a:srgbClr val="B42025"/>
              </a:solidFill>
            </a:endParaRPr>
          </a:p>
          <a:p>
            <a:r>
              <a:rPr lang="en-US" altLang="zh-CN" dirty="0">
                <a:solidFill>
                  <a:srgbClr val="B42025"/>
                </a:solidFill>
              </a:rPr>
              <a:t>Agenda Item: </a:t>
            </a:r>
            <a:r>
              <a:rPr lang="en-US" altLang="zh-CN" dirty="0" smtClean="0">
                <a:solidFill>
                  <a:srgbClr val="B42025"/>
                </a:solidFill>
              </a:rPr>
              <a:t>TP#13, </a:t>
            </a:r>
            <a:r>
              <a:rPr lang="en-US" altLang="zh-CN" dirty="0">
                <a:solidFill>
                  <a:srgbClr val="B42025"/>
                </a:solidFill>
              </a:rPr>
              <a:t>Item </a:t>
            </a:r>
            <a:r>
              <a:rPr lang="en-US" altLang="zh-CN" dirty="0" smtClean="0">
                <a:solidFill>
                  <a:srgbClr val="B42025"/>
                </a:solidFill>
              </a:rPr>
              <a:t>12, </a:t>
            </a:r>
            <a:r>
              <a:rPr lang="en-US" altLang="zh-CN" dirty="0">
                <a:solidFill>
                  <a:srgbClr val="B42025"/>
                </a:solidFill>
              </a:rPr>
              <a:t>Reports from Working Groups </a:t>
            </a:r>
          </a:p>
          <a:p>
            <a:endParaRPr lang="en-US" altLang="zh-CN" dirty="0">
              <a:solidFill>
                <a:srgbClr val="B4202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Open Action Items</a:t>
            </a:r>
            <a:endParaRPr lang="zh-CN" altLang="en-US" smtClean="0"/>
          </a:p>
        </p:txBody>
      </p:sp>
      <p:graphicFrame>
        <p:nvGraphicFramePr>
          <p:cNvPr id="4" name="内容占位符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001000" cy="2572385"/>
        </p:xfrm>
        <a:graphic>
          <a:graphicData uri="http://schemas.openxmlformats.org/drawingml/2006/table">
            <a:tbl>
              <a:tblPr/>
              <a:tblGrid>
                <a:gridCol w="914400"/>
                <a:gridCol w="4800600"/>
                <a:gridCol w="1371600"/>
                <a:gridCol w="914400"/>
              </a:tblGrid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#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Action Item Description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Owner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Status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A-WG5-10.0-001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 to ensure oneM2M requirements are correctly shared with HGI / BBF Smart Home team on Device Template activity.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Including the relationship with 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ontologyRef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.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NEC, Orange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OPEN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A-WG5-10.0-002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to put  in the ARC issue list for further refinement of the terminology of 'instance' of &lt;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mgmtObj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&gt; resource to refer to the sub-class of &lt;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mgmtOjb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&gt; resource, e.g. [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CMDHPolicies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]). 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Nicolas, Qualcomm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CLOSED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A-WG5-11.0-001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 to populate MAS-2014-0479R01 with initial set of existing semantic requirements in TR0007 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NEC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OPEN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86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BAF671-1878-4949-80A0-F89E4F0DC664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Next Steps - Management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t-BR" altLang="zh-CN" sz="2000" dirty="0" smtClean="0"/>
              <a:t>TS-0004 (Protocol)</a:t>
            </a:r>
          </a:p>
          <a:p>
            <a:pPr lvl="1" eaLnBrk="1" hangingPunct="1"/>
            <a:r>
              <a:rPr lang="fr-FR" altLang="zh-CN" sz="1800" dirty="0" smtClean="0"/>
              <a:t>Xsd, etc.</a:t>
            </a:r>
          </a:p>
          <a:p>
            <a:pPr eaLnBrk="1" hangingPunct="1"/>
            <a:r>
              <a:rPr lang="pt-BR" altLang="zh-CN" sz="2000" dirty="0" smtClean="0"/>
              <a:t>TS-0005 (OMA)</a:t>
            </a:r>
          </a:p>
          <a:p>
            <a:pPr lvl="1" eaLnBrk="1" hangingPunct="1"/>
            <a:r>
              <a:rPr lang="en-US" altLang="zh-CN" sz="1800" dirty="0" smtClean="0"/>
              <a:t>Resolve remaining Editor’s notes.</a:t>
            </a:r>
            <a:endParaRPr lang="pt-BR" altLang="zh-CN" sz="1800" dirty="0" smtClean="0"/>
          </a:p>
          <a:p>
            <a:pPr eaLnBrk="1" hangingPunct="1"/>
            <a:r>
              <a:rPr lang="pt-BR" altLang="zh-CN" sz="2000" dirty="0" smtClean="0"/>
              <a:t>TS-0006 (BBF)</a:t>
            </a:r>
          </a:p>
          <a:p>
            <a:pPr lvl="1" eaLnBrk="1" hangingPunct="1"/>
            <a:r>
              <a:rPr lang="pt-BR" altLang="zh-CN" sz="1600" dirty="0" smtClean="0"/>
              <a:t>No specific issue</a:t>
            </a:r>
          </a:p>
          <a:p>
            <a:pPr eaLnBrk="1" hangingPunct="1"/>
            <a:r>
              <a:rPr lang="en-US" altLang="zh-CN" sz="2000" dirty="0" smtClean="0"/>
              <a:t>TS-0001 (Architecture) </a:t>
            </a:r>
          </a:p>
          <a:p>
            <a:pPr lvl="1" eaLnBrk="1" hangingPunct="1"/>
            <a:r>
              <a:rPr lang="en-US" altLang="zh-CN" sz="1800" dirty="0" smtClean="0"/>
              <a:t>driven by stage 3 feedback.</a:t>
            </a:r>
          </a:p>
          <a:p>
            <a:pPr eaLnBrk="1" hangingPunct="1"/>
            <a:r>
              <a:rPr lang="en-US" altLang="zh-CN" sz="2000" dirty="0" smtClean="0"/>
              <a:t>TS-0007 (SOA) </a:t>
            </a:r>
          </a:p>
          <a:p>
            <a:pPr lvl="1" eaLnBrk="1" hangingPunct="1"/>
            <a:r>
              <a:rPr lang="en-US" altLang="zh-CN" sz="1800" smtClean="0"/>
              <a:t>Consistency check</a:t>
            </a:r>
            <a:endParaRPr lang="en-US" altLang="zh-CN" sz="1800" dirty="0" smtClean="0"/>
          </a:p>
          <a:p>
            <a:pPr eaLnBrk="1" hangingPunct="1"/>
            <a:endParaRPr lang="pt-BR" altLang="zh-CN" sz="2000" dirty="0" smtClean="0"/>
          </a:p>
          <a:p>
            <a:pPr eaLnBrk="1" hangingPunct="1"/>
            <a:endParaRPr lang="en-US" altLang="zh-CN" sz="1800" dirty="0" smtClean="0"/>
          </a:p>
        </p:txBody>
      </p:sp>
      <p:sp>
        <p:nvSpPr>
          <p:cNvPr id="15364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47DC72-97D2-4D2E-A00F-2CBE91F43B37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4000" dirty="0" smtClean="0"/>
              <a:t>Next Steps – Abstraction &amp; Semantics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TR-0007 (Abstraction &amp; Semantics Study)</a:t>
            </a:r>
          </a:p>
          <a:p>
            <a:pPr lvl="1" eaLnBrk="1" hangingPunct="1"/>
            <a:r>
              <a:rPr lang="en-US" altLang="zh-CN" sz="2400" dirty="0" smtClean="0"/>
              <a:t>Semantic requirements analysis and refinement for next release</a:t>
            </a:r>
          </a:p>
          <a:p>
            <a:pPr lvl="2" eaLnBrk="1" hangingPunct="1"/>
            <a:r>
              <a:rPr lang="en-US" altLang="zh-CN" sz="2000" dirty="0" smtClean="0"/>
              <a:t>MAS-2014-0479, Semantic requirements analysis</a:t>
            </a:r>
          </a:p>
          <a:p>
            <a:pPr lvl="1" eaLnBrk="1" hangingPunct="1"/>
            <a:r>
              <a:rPr lang="en-US" altLang="zh-CN" sz="2400" dirty="0" smtClean="0"/>
              <a:t>Architecture impact/solution on detailed semantic functions for next release</a:t>
            </a:r>
          </a:p>
          <a:p>
            <a:pPr eaLnBrk="1" hangingPunct="1"/>
            <a:r>
              <a:rPr lang="en-US" altLang="zh-CN" sz="2800" dirty="0" smtClean="0"/>
              <a:t>Collaboration with ETSI SmartM2M on Smart Appliances (SAP)</a:t>
            </a:r>
          </a:p>
          <a:p>
            <a:pPr lvl="1" eaLnBrk="1" hangingPunct="1"/>
            <a:r>
              <a:rPr lang="en-US" altLang="zh-CN" sz="2000" dirty="0" smtClean="0"/>
              <a:t>2</a:t>
            </a:r>
            <a:r>
              <a:rPr lang="en-US" altLang="zh-CN" sz="2000" baseline="30000" dirty="0" smtClean="0"/>
              <a:t>nd</a:t>
            </a:r>
            <a:r>
              <a:rPr lang="en-US" altLang="zh-CN" sz="2000" dirty="0" smtClean="0"/>
              <a:t> SAP workshop (Oct 14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, Sophia </a:t>
            </a:r>
            <a:r>
              <a:rPr lang="en-US" altLang="zh-CN" sz="2000" dirty="0" err="1" smtClean="0"/>
              <a:t>Antipolis</a:t>
            </a:r>
            <a:r>
              <a:rPr lang="en-US" altLang="zh-CN" sz="2000" dirty="0" smtClean="0"/>
              <a:t>) </a:t>
            </a:r>
          </a:p>
          <a:p>
            <a:pPr eaLnBrk="1" hangingPunct="1"/>
            <a:r>
              <a:rPr lang="en-US" altLang="zh-CN" sz="2800" dirty="0" smtClean="0"/>
              <a:t>Collaboration with HGI</a:t>
            </a:r>
          </a:p>
          <a:p>
            <a:pPr lvl="1" eaLnBrk="1" hangingPunct="1"/>
            <a:r>
              <a:rPr lang="en-US" altLang="zh-CN" sz="2400" dirty="0" smtClean="0"/>
              <a:t>Update with HGI on oneM2M TR0007</a:t>
            </a:r>
          </a:p>
          <a:p>
            <a:pPr lvl="1" eaLnBrk="1" hangingPunct="1"/>
            <a:endParaRPr lang="pt-BR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eaLnBrk="1" hangingPunct="1"/>
            <a:endParaRPr lang="en-US" altLang="zh-CN" sz="2400" dirty="0" smtClean="0"/>
          </a:p>
        </p:txBody>
      </p:sp>
      <p:sp>
        <p:nvSpPr>
          <p:cNvPr id="16388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89D241C-0240-4474-9DA2-F5D73FE65155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200" dirty="0" smtClean="0"/>
              <a:t>Next Steps – Semantic Work Timeline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8419C0-B19E-4173-9519-13EB3884F4D8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5" name="右箭头 4"/>
          <p:cNvSpPr/>
          <p:nvPr/>
        </p:nvSpPr>
        <p:spPr>
          <a:xfrm>
            <a:off x="990600" y="3429000"/>
            <a:ext cx="71628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08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TP#15</a:t>
            </a:r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44958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TP#16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62484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TP#17</a:t>
            </a:r>
            <a:endParaRPr lang="zh-CN" altLang="en-US" b="1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0480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906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TP#14</a:t>
            </a:r>
            <a:endParaRPr lang="zh-CN" altLang="en-US" b="1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14478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292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056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14400" y="2362200"/>
            <a:ext cx="14478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Requirements input to WG1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16002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590800" y="2209800"/>
            <a:ext cx="18288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1</a:t>
            </a:r>
            <a:r>
              <a:rPr lang="en-US" altLang="zh-CN" sz="1600" baseline="30000" dirty="0" smtClean="0">
                <a:solidFill>
                  <a:srgbClr val="FF0000"/>
                </a:solidFill>
              </a:rPr>
              <a:t>st</a:t>
            </a:r>
            <a:r>
              <a:rPr lang="en-US" altLang="zh-CN" sz="1600" dirty="0" smtClean="0">
                <a:solidFill>
                  <a:srgbClr val="FF0000"/>
                </a:solidFill>
              </a:rPr>
              <a:t> draft of ARC impact (~70%)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approved</a:t>
            </a:r>
            <a:endParaRPr lang="zh-CN" altLang="en-US" sz="1600" dirty="0" smtClean="0">
              <a:solidFill>
                <a:srgbClr val="FF0000"/>
              </a:solidFill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32766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572000" y="1905000"/>
            <a:ext cx="1828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TR0007 Change Control (~80%)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starts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71628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477000" y="1905000"/>
            <a:ext cx="1828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TR0007 Approval (~95%)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continues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52578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Next Meetings / Calls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Conference Calls</a:t>
            </a:r>
          </a:p>
          <a:p>
            <a:pPr lvl="1" eaLnBrk="1" hangingPunct="1"/>
            <a:r>
              <a:rPr lang="pt-BR" altLang="zh-CN" sz="2400" dirty="0" smtClean="0"/>
              <a:t>MAS#13.1:	Oct  13, 2014, UTC 13:00-14:30 </a:t>
            </a:r>
          </a:p>
          <a:p>
            <a:pPr lvl="1" eaLnBrk="1" hangingPunct="1"/>
            <a:r>
              <a:rPr lang="pt-BR" altLang="zh-CN" sz="2400" dirty="0" smtClean="0"/>
              <a:t>MAS#13.2:	Oct  27, 2014, UTC 13:00-14:30</a:t>
            </a:r>
          </a:p>
          <a:p>
            <a:pPr lvl="2" eaLnBrk="1" hangingPunct="1"/>
            <a:endParaRPr lang="en-US" altLang="zh-CN" sz="2400" dirty="0" smtClean="0"/>
          </a:p>
          <a:p>
            <a:r>
              <a:rPr lang="en-GB" altLang="zh-CN" sz="2800" dirty="0" smtClean="0"/>
              <a:t>Face-to-Face</a:t>
            </a:r>
            <a:endParaRPr lang="zh-CN" altLang="zh-CN" sz="2800" dirty="0" smtClean="0"/>
          </a:p>
          <a:p>
            <a:pPr lvl="1"/>
            <a:r>
              <a:rPr lang="fr-FR" altLang="zh-CN" sz="2400" dirty="0" smtClean="0"/>
              <a:t>MAS#14.0: 	Nov 10 - 14, Busan, Korea</a:t>
            </a:r>
            <a:endParaRPr lang="en-US" altLang="zh-CN" sz="2000" dirty="0" smtClean="0"/>
          </a:p>
        </p:txBody>
      </p:sp>
      <p:sp>
        <p:nvSpPr>
          <p:cNvPr id="17412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B2A8E55-E31D-4B5E-9423-CC96F633CEA7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5573" y="2967335"/>
            <a:ext cx="33928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Thank You!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Issues for DECISION in TP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>
                <a:solidFill>
                  <a:srgbClr val="C00000"/>
                </a:solidFill>
              </a:rPr>
              <a:t>CRs for TP APPROVAL</a:t>
            </a:r>
          </a:p>
          <a:p>
            <a:pPr lvl="1" eaLnBrk="1" hangingPunct="1"/>
            <a:r>
              <a:rPr lang="en-US" altLang="zh-CN" sz="2400" dirty="0" smtClean="0"/>
              <a:t>TS-0005: Management enablement (OMA)</a:t>
            </a:r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r>
              <a:rPr lang="en-US" altLang="zh-CN" sz="2400" dirty="0" smtClean="0"/>
              <a:t>TS-0006: Management enablement (BBF)</a:t>
            </a:r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2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>
              <a:solidFill>
                <a:schemeClr val="tx1"/>
              </a:solidFill>
            </a:endParaRPr>
          </a:p>
        </p:txBody>
      </p:sp>
      <p:sp>
        <p:nvSpPr>
          <p:cNvPr id="4100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3E6946-71B9-4CF5-A998-488F338AFF5E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66800" y="2667000"/>
          <a:ext cx="5715000" cy="317183"/>
        </p:xfrm>
        <a:graphic>
          <a:graphicData uri="http://schemas.openxmlformats.org/drawingml/2006/table">
            <a:tbl>
              <a:tblPr/>
              <a:tblGrid>
                <a:gridCol w="1752600"/>
                <a:gridCol w="3962400"/>
              </a:tblGrid>
              <a:tr h="3171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LWM2M Mapping Resources minor updates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066800" y="4114800"/>
          <a:ext cx="7391400" cy="253365"/>
        </p:xfrm>
        <a:graphic>
          <a:graphicData uri="http://schemas.openxmlformats.org/drawingml/2006/table">
            <a:tbl>
              <a:tblPr/>
              <a:tblGrid>
                <a:gridCol w="1786932"/>
                <a:gridCol w="5604468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TS-0006-Management_Enablement_(BBF)_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Editorial_Vendor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Issues for DISCUSSION in TP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smtClean="0"/>
              <a:t>Issue 1</a:t>
            </a:r>
            <a:r>
              <a:rPr lang="en-US" altLang="zh-CN" sz="2800" smtClean="0"/>
              <a:t>: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z="2800" smtClean="0"/>
              <a:t>&lt;text&gt;</a:t>
            </a:r>
          </a:p>
          <a:p>
            <a:pPr eaLnBrk="1" hangingPunct="1"/>
            <a:r>
              <a:rPr lang="en-US" altLang="zh-CN" sz="2800" b="1" smtClean="0"/>
              <a:t>Issue 2</a:t>
            </a:r>
            <a:r>
              <a:rPr lang="en-US" altLang="zh-CN" sz="2800" smtClean="0"/>
              <a:t>:</a:t>
            </a:r>
            <a:br>
              <a:rPr lang="en-US" altLang="zh-CN" sz="2800" smtClean="0"/>
            </a:br>
            <a:r>
              <a:rPr lang="en-US" altLang="zh-CN" sz="2800" smtClean="0"/>
              <a:t>&lt;text&gt;</a:t>
            </a:r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</p:txBody>
      </p:sp>
      <p:sp>
        <p:nvSpPr>
          <p:cNvPr id="5124" name="TextBox 4"/>
          <p:cNvSpPr txBox="1">
            <a:spLocks noChangeArrowheads="1"/>
          </p:cNvSpPr>
          <p:nvPr/>
        </p:nvSpPr>
        <p:spPr bwMode="auto">
          <a:xfrm rot="-1984489">
            <a:off x="2841625" y="3441700"/>
            <a:ext cx="3048000" cy="708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C00000"/>
                </a:solidFill>
              </a:rPr>
              <a:t>N/A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FEC5CAE-4626-4F53-AF07-366CDF7E77A4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Items for INFORMATION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en-US" altLang="zh-CN" sz="16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r>
              <a:rPr lang="en-US" altLang="zh-CN" sz="2800" dirty="0" smtClean="0"/>
              <a:t>Contribution status can be found in</a:t>
            </a:r>
          </a:p>
          <a:p>
            <a:pPr marL="1169988" lvl="3" indent="-231775" eaLnBrk="1" hangingPunct="1"/>
            <a:r>
              <a:rPr lang="en-US" altLang="zh-CN" dirty="0" smtClean="0"/>
              <a:t>MAS-2014-0473R06-MAS#13_Doc_Allocation</a:t>
            </a:r>
          </a:p>
        </p:txBody>
      </p:sp>
      <p:sp>
        <p:nvSpPr>
          <p:cNvPr id="6148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666716-9B2F-4A27-8BE8-D4158253C7F5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7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TS-0001 Functional Architecture</a:t>
            </a:r>
          </a:p>
          <a:p>
            <a:pPr lvl="1" eaLnBrk="1" hangingPunct="1"/>
            <a:r>
              <a:rPr lang="en-US" altLang="zh-CN" sz="2000" dirty="0" smtClean="0"/>
              <a:t>Consistency improvement on &lt;node&gt;, &lt;</a:t>
            </a:r>
            <a:r>
              <a:rPr lang="en-US" altLang="zh-CN" sz="2000" dirty="0" err="1" smtClean="0"/>
              <a:t>mgmtObj</a:t>
            </a:r>
            <a:r>
              <a:rPr lang="en-US" altLang="zh-CN" sz="2000" dirty="0" smtClean="0"/>
              <a:t>&gt;, &lt;</a:t>
            </a:r>
            <a:r>
              <a:rPr lang="en-US" altLang="zh-CN" sz="2000" dirty="0" err="1" smtClean="0"/>
              <a:t>mgmtCmd</a:t>
            </a:r>
            <a:r>
              <a:rPr lang="en-US" altLang="zh-CN" sz="2000" dirty="0" smtClean="0"/>
              <a:t>&gt;, “[]” convention</a:t>
            </a:r>
          </a:p>
          <a:p>
            <a:pPr lvl="1" eaLnBrk="1" hangingPunct="1"/>
            <a:r>
              <a:rPr lang="en-US" altLang="zh-CN" sz="2000" dirty="0" smtClean="0"/>
              <a:t>Agreed contributions by WG2/WG5:</a:t>
            </a: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r>
              <a:rPr lang="en-US" altLang="zh-CN" sz="2400" dirty="0" smtClean="0"/>
              <a:t>TS-0007 Service Component</a:t>
            </a:r>
          </a:p>
          <a:p>
            <a:pPr lvl="1" eaLnBrk="1" hangingPunct="1"/>
            <a:r>
              <a:rPr lang="en-US" altLang="zh-CN" sz="2000" dirty="0" smtClean="0"/>
              <a:t>Device on-boarding, software, trouble shooting</a:t>
            </a:r>
          </a:p>
          <a:p>
            <a:pPr lvl="1" eaLnBrk="1" hangingPunct="1"/>
            <a:r>
              <a:rPr lang="en-US" altLang="zh-CN" sz="2000" dirty="0" smtClean="0"/>
              <a:t>Agreed contributions by WG2/WG5 :</a:t>
            </a:r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endParaRPr lang="en-US" altLang="zh-CN" sz="2400" dirty="0" smtClean="0"/>
          </a:p>
        </p:txBody>
      </p:sp>
      <p:sp>
        <p:nvSpPr>
          <p:cNvPr id="7205" name="灯片编号占位符 6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02217D2-53B9-4463-BF23-F42F0AC80B0A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905000" y="2895600"/>
          <a:ext cx="6515100" cy="1028700"/>
        </p:xfrm>
        <a:graphic>
          <a:graphicData uri="http://schemas.openxmlformats.org/drawingml/2006/table">
            <a:tbl>
              <a:tblPr/>
              <a:tblGrid>
                <a:gridCol w="2408613"/>
                <a:gridCol w="4106487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ARC-2014-1552R03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Cleanup of &lt;node&gt;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ARC-2014-1569R02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Clarification_TS0001_use_of_square_brackets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ARC-2014-1570R01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modification-of-the-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objectID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objectPath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ARC-2014-1571R02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procedure-for-service-layer-managements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ARC-2014-1579R07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TS-0001_sec9_mgmt_cleanup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ARC-2014-1580R04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TS-0001_sec10_mgmt_cleanup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47800" y="5257800"/>
          <a:ext cx="6477000" cy="514350"/>
        </p:xfrm>
        <a:graphic>
          <a:graphicData uri="http://schemas.openxmlformats.org/drawingml/2006/table">
            <a:tbl>
              <a:tblPr/>
              <a:tblGrid>
                <a:gridCol w="2394527"/>
                <a:gridCol w="4082473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ARC-2014-1523R03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TS-0007-Device-Onboarding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TS-0007-Section 7_DM_update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TS-0007-Mca_Application_Software_Management_Service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7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TS-0004 Protocol</a:t>
            </a:r>
          </a:p>
          <a:p>
            <a:pPr lvl="1" eaLnBrk="1" hangingPunct="1"/>
            <a:r>
              <a:rPr lang="en-US" altLang="zh-CN" sz="2400" dirty="0" smtClean="0"/>
              <a:t>Refinement on &lt;node&gt;, [</a:t>
            </a:r>
            <a:r>
              <a:rPr lang="en-US" altLang="zh-CN" sz="2400" dirty="0" err="1" smtClean="0"/>
              <a:t>CMDHPolicy</a:t>
            </a:r>
            <a:r>
              <a:rPr lang="en-US" altLang="zh-CN" sz="2400" dirty="0" smtClean="0"/>
              <a:t>], service layer management</a:t>
            </a:r>
          </a:p>
          <a:p>
            <a:pPr lvl="1" eaLnBrk="1" hangingPunct="1"/>
            <a:r>
              <a:rPr lang="en-US" altLang="zh-CN" sz="2400" dirty="0" smtClean="0"/>
              <a:t>Agreed contributions by WG3/WG5 :</a:t>
            </a:r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</p:txBody>
      </p:sp>
      <p:sp>
        <p:nvSpPr>
          <p:cNvPr id="8228" name="灯片编号占位符 6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540E8AB-A08D-4930-BC1B-B732498C6193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371600" y="3200400"/>
          <a:ext cx="6400800" cy="1295401"/>
        </p:xfrm>
        <a:graphic>
          <a:graphicData uri="http://schemas.openxmlformats.org/drawingml/2006/table">
            <a:tbl>
              <a:tblPr/>
              <a:tblGrid>
                <a:gridCol w="2366356"/>
                <a:gridCol w="4034444"/>
              </a:tblGrid>
              <a:tr h="489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PRO-2014-0477R03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procedure-for-service-layer-managements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018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PRO-2014-0467R02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CR_TS-0004_node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5596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600" b="0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PRO-2014-0483R02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TS-0004_updates_on_ac_and_cmdh_policies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41438"/>
            <a:ext cx="8229600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TS-0005: Management enablement (OMA)</a:t>
            </a:r>
          </a:p>
          <a:p>
            <a:pPr lvl="1" eaLnBrk="1" hangingPunct="1"/>
            <a:r>
              <a:rPr lang="en-US" altLang="zh-CN" sz="2000" dirty="0" smtClean="0"/>
              <a:t>Editor’s notes resolution 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  <a:endParaRPr lang="en-US" altLang="zh-CN" sz="2000" dirty="0" smtClean="0">
              <a:solidFill>
                <a:srgbClr val="00B050"/>
              </a:solidFill>
            </a:endParaRP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r>
              <a:rPr lang="en-US" altLang="zh-CN" sz="2000" dirty="0" smtClean="0"/>
              <a:t>Output version: v0.4.0</a:t>
            </a:r>
          </a:p>
          <a:p>
            <a:pPr lvl="1" eaLnBrk="1" hangingPunct="1"/>
            <a:r>
              <a:rPr lang="en-US" altLang="zh-CN" sz="2000" dirty="0" smtClean="0"/>
              <a:t>Current status: draft (95%)</a:t>
            </a:r>
          </a:p>
          <a:p>
            <a:pPr eaLnBrk="1" hangingPunct="1"/>
            <a:r>
              <a:rPr lang="en-US" altLang="zh-CN" sz="2400" dirty="0" smtClean="0"/>
              <a:t>TS-0006: Management enablement (BBF)</a:t>
            </a:r>
          </a:p>
          <a:p>
            <a:pPr lvl="1" eaLnBrk="1" hangingPunct="1"/>
            <a:r>
              <a:rPr lang="en-US" altLang="zh-CN" sz="2000" dirty="0" smtClean="0"/>
              <a:t>Editorial updates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r>
              <a:rPr lang="en-US" altLang="zh-CN" sz="2000" dirty="0" smtClean="0"/>
              <a:t>Output version: v0.5.0</a:t>
            </a:r>
          </a:p>
          <a:p>
            <a:pPr lvl="1" eaLnBrk="1" hangingPunct="1"/>
            <a:r>
              <a:rPr lang="en-US" altLang="zh-CN" sz="2000" dirty="0" smtClean="0"/>
              <a:t>Current status: draft (95%)</a:t>
            </a:r>
          </a:p>
          <a:p>
            <a:pPr lvl="1" eaLnBrk="1" hangingPunct="1"/>
            <a:endParaRPr lang="en-US" altLang="zh-CN" sz="2000" dirty="0" smtClean="0"/>
          </a:p>
        </p:txBody>
      </p:sp>
      <p:sp>
        <p:nvSpPr>
          <p:cNvPr id="9267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9CAB90-5B34-4ADF-ADA4-A15DBD392AEE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981200" y="2514600"/>
          <a:ext cx="5715000" cy="317183"/>
        </p:xfrm>
        <a:graphic>
          <a:graphicData uri="http://schemas.openxmlformats.org/drawingml/2006/table">
            <a:tbl>
              <a:tblPr/>
              <a:tblGrid>
                <a:gridCol w="1752600"/>
                <a:gridCol w="3962400"/>
              </a:tblGrid>
              <a:tr h="31718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LWM2M Mapping Resources minor updates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752600" y="4876800"/>
          <a:ext cx="6477000" cy="222885"/>
        </p:xfrm>
        <a:graphic>
          <a:graphicData uri="http://schemas.openxmlformats.org/drawingml/2006/table">
            <a:tbl>
              <a:tblPr/>
              <a:tblGrid>
                <a:gridCol w="1752600"/>
                <a:gridCol w="4724400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TS-0006-Management_Enablement_(BBF)_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Editorial_Vendor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TR-0007: Abstraction &amp; Semantics TR</a:t>
            </a:r>
          </a:p>
          <a:p>
            <a:pPr lvl="1" eaLnBrk="1" hangingPunct="1"/>
            <a:r>
              <a:rPr lang="en-US" altLang="zh-CN" sz="2000" dirty="0" smtClean="0"/>
              <a:t>Additional use cases, requirements, next steps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</a:p>
          <a:p>
            <a:pPr lvl="2" eaLnBrk="1" hangingPunct="1"/>
            <a:endParaRPr lang="en-US" altLang="zh-CN" sz="1800" dirty="0" smtClean="0"/>
          </a:p>
          <a:p>
            <a:pPr lvl="2" eaLnBrk="1" hangingPunct="1"/>
            <a:endParaRPr lang="en-US" altLang="zh-CN" sz="1800" dirty="0" smtClean="0"/>
          </a:p>
          <a:p>
            <a:pPr lvl="2" eaLnBrk="1" hangingPunct="1"/>
            <a:endParaRPr lang="en-US" altLang="zh-CN" sz="1800" dirty="0" smtClean="0"/>
          </a:p>
          <a:p>
            <a:pPr lvl="2" eaLnBrk="1" hangingPunct="1"/>
            <a:endParaRPr lang="en-US" altLang="zh-CN" sz="1800" dirty="0" smtClean="0"/>
          </a:p>
          <a:p>
            <a:pPr lvl="1" eaLnBrk="1" hangingPunct="1"/>
            <a:r>
              <a:rPr lang="en-US" altLang="zh-CN" sz="2000" dirty="0" smtClean="0"/>
              <a:t>Output version: v2.0.0</a:t>
            </a:r>
          </a:p>
          <a:p>
            <a:pPr lvl="1" eaLnBrk="1" hangingPunct="1"/>
            <a:r>
              <a:rPr lang="en-US" altLang="zh-CN" sz="2000" dirty="0" smtClean="0"/>
              <a:t>Current status: Draft (10%)</a:t>
            </a:r>
          </a:p>
          <a:p>
            <a:pPr lvl="2" eaLnBrk="1" hangingPunct="1"/>
            <a:r>
              <a:rPr lang="en-US" altLang="zh-CN" sz="1800" dirty="0" smtClean="0"/>
              <a:t>The percentage is evaluated regarding the completeness for starting  the normative work of next release.</a:t>
            </a:r>
          </a:p>
          <a:p>
            <a:pPr lvl="3" eaLnBrk="1" hangingPunct="1"/>
            <a:r>
              <a:rPr lang="en-US" altLang="zh-CN" sz="1600" dirty="0" smtClean="0"/>
              <a:t>Clarify the semantic requirements to go to WG1</a:t>
            </a:r>
          </a:p>
          <a:p>
            <a:pPr lvl="3" eaLnBrk="1" hangingPunct="1"/>
            <a:r>
              <a:rPr lang="en-US" altLang="zh-CN" sz="1600" dirty="0" smtClean="0"/>
              <a:t>Propose architecture framework with staged introduction of features to go to WG2</a:t>
            </a:r>
          </a:p>
          <a:p>
            <a:pPr lvl="3" eaLnBrk="1" hangingPunct="1"/>
            <a:endParaRPr lang="en-US" altLang="zh-CN" sz="1600" dirty="0" smtClean="0"/>
          </a:p>
        </p:txBody>
      </p:sp>
      <p:sp>
        <p:nvSpPr>
          <p:cNvPr id="11300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763A0A-BA84-4DAA-8CBC-077F3C8F98DA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71600" y="2667000"/>
          <a:ext cx="6858000" cy="849630"/>
        </p:xfrm>
        <a:graphic>
          <a:graphicData uri="http://schemas.openxmlformats.org/drawingml/2006/table">
            <a:tbl>
              <a:tblPr/>
              <a:tblGrid>
                <a:gridCol w="2286000"/>
                <a:gridCol w="4572000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MAS-2014-0467R02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Semantic home care for smart aging use case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MAS-2014-0468R02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Extending semantic related requirements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MAS-2014-0474R03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Intelligent Indoor Air Cleaning Use Case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Open Issues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z="2800" smtClean="0"/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 rot="-1984489">
            <a:off x="2841625" y="3441700"/>
            <a:ext cx="3048000" cy="708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C00000"/>
                </a:solidFill>
              </a:rPr>
              <a:t>N/A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2B720BD-7066-4E21-A1B1-34406F7CC39B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5441</TotalTime>
  <Words>605</Words>
  <Application>Microsoft Office PowerPoint</Application>
  <PresentationFormat>全屏显示(4:3)</PresentationFormat>
  <Paragraphs>182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Theme</vt:lpstr>
      <vt:lpstr>WG5 - MAS  Progress Report at TP #13</vt:lpstr>
      <vt:lpstr>Issues for DECISION in TP</vt:lpstr>
      <vt:lpstr>Issues for DISCUSSION in TP</vt:lpstr>
      <vt:lpstr>Items for INFORMATION</vt:lpstr>
      <vt:lpstr>Highlights</vt:lpstr>
      <vt:lpstr>Highlights</vt:lpstr>
      <vt:lpstr>Highlights</vt:lpstr>
      <vt:lpstr>Highlights</vt:lpstr>
      <vt:lpstr>Open Issues</vt:lpstr>
      <vt:lpstr>Open Action Items</vt:lpstr>
      <vt:lpstr>Next Steps - Management</vt:lpstr>
      <vt:lpstr>Next Steps – Abstraction &amp; Semantics</vt:lpstr>
      <vt:lpstr>Next Steps – Semantic Work Timeline</vt:lpstr>
      <vt:lpstr>Next Meetings / Calls</vt:lpstr>
      <vt:lpstr>幻灯片 15</vt:lpstr>
    </vt:vector>
  </TitlesOfParts>
  <Company>Huawei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&lt;Presentation Title&gt;</dc:title>
  <dc:creator>Yongjing Zhang</dc:creator>
  <cp:lastModifiedBy>Yongjing Zhang</cp:lastModifiedBy>
  <cp:revision>622</cp:revision>
  <dcterms:created xsi:type="dcterms:W3CDTF">2012-09-11T22:52:11Z</dcterms:created>
  <dcterms:modified xsi:type="dcterms:W3CDTF">2014-09-26T04:25:29Z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(4)jSkJbC5JZe9rUjai7HewZebmflbM9yi3EKVZfG0OkC0vJftR9kKd96xCu29D98RookkuJegu_x000d_ PRLXco7qN3DvbwfxA9FcIKdkSThFT1HjS+yiBys+u2bWn7ewm8Ro227CpzfKEiLpHO75A83O_x000d_ VzGDGFH2MkRlf6t5uO9+HvkwS/i26uMSDHexlNHeUhkFMWlP6LzkWEHm+8OrJz2GtKudlprc_x000d_ MdsGBLmMZQRvig5aQJ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P1zro08Ddj7Ob0y2yh7XdjaSyHZ12t4OJK5nF33qILCstGwA455LUS_x000d_ delKxCBlCIpOwViU2KNNHBUnTuksZrtzwF05Fw8ykXCOARjCv2BKL09KDDcgPkQNjyhhGUDj_x000d_ f8SSanOR599AueUYj4AwxHlQUQFYqIfIf7tUdKv8a+znGnmevmdsvn5kRJC1gOrxHW2YQ8uo_x000d_ cikrb149O27TzlM2CgrdSMpqsGP7BNbD1dhT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jYTziZ8w/gX+pc4KvnaB/ZfaP+4tdFqjMX4F_x000d_ a81o3EZPNEBk00pyxqmKL9p44QVzGFzdDpIcPZhvphkMWhYhsFnyFEIddN8wYryNUMBP/NiY_x000d_ ZplgZam1cSTdfGFbSJj5K3twKqZmDr3ysk2r2KX7P4muyDugzSM09yv5ur8J+xXX9pQTFF8f_x000d_ 2fl3jzG0DK0YrIy82MXFVvjEpO4j0nYnE/HbfW/dp8tGvgt6aw3YRs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0o68IcZNIHyrdOOpQP_x000d_ 17/0MdTOERONSPSesEBPBikoJ1qYPTKsvN5cOQ4vb2LnjnI8/OZM6cujDHysxv/kXaT2VGlk_x000d_ CID/iQXRW4zMgOfdElriXinsHexuyVo4AxHX63IBC02PCCgr4Mcw6SDxR/ZYVw==</vt:lpwstr>
  </property>
  <property fmtid="{D5CDD505-2E9C-101B-9397-08002B2CF9AE}" pid="9" name="_ms_pID_7253433_00">
    <vt:lpwstr>_ms_pID_7253433</vt:lpwstr>
  </property>
  <property fmtid="{D5CDD505-2E9C-101B-9397-08002B2CF9AE}" pid="10" name="_new_ms_pID_72543">
    <vt:lpwstr>(3)8jowbj3S+1WS4ywUUK0Ysa/Arvqb4TOC7XgWlDXIzvBdkwdx0xRTvPb8EQ7ySPycf1H3znAz_x000d_
zvYc5rRWaWuBHLK8bNn3gQI0zCM+/RHO1o1ceOMJ2l2W7jQ1TPySm+Da4yrGe/T6i7x7v9z5_x000d_
6PExAUEDUB2wjTDCIPRjSeTm+G0MIB2WUXLEVWxLAHb0sk0wC7kTQ3LMQdO0x6yqeHiRmnsZ_x000d_
KlQEYM6lgMt3S+kOgr</vt:lpwstr>
  </property>
  <property fmtid="{D5CDD505-2E9C-101B-9397-08002B2CF9AE}" pid="11" name="_new_ms_pID_72543_00">
    <vt:lpwstr>_new_ms_pID_72543</vt:lpwstr>
  </property>
  <property fmtid="{D5CDD505-2E9C-101B-9397-08002B2CF9AE}" pid="12" name="_new_ms_pID_725431">
    <vt:lpwstr>SCGjJ2ue6PUQSkndOYPmdCsHa1zkBCkg5PQT2yQV4qZs9W0GD9v8BX_x000d_
rGGOAI6uX6wdlx8oyhmN22UgwKqc07zMQTERaqwrza37dTizgv8EYSVO+/GYMuu5Ng1loTRd_x000d_
xYvAm7PW4mhJiUTRsnsleTLEO+Cj7c8F41Sf7biv35jC8pvvxXBXTlgndQNuygn6uMiOnR5f_x000d_
fGMuxfvQo0c2/AsklVnhV1WIt0ezCiwl3tFU</vt:lpwstr>
  </property>
  <property fmtid="{D5CDD505-2E9C-101B-9397-08002B2CF9AE}" pid="13" name="_new_ms_pID_725431_00">
    <vt:lpwstr>_new_ms_pID_725431</vt:lpwstr>
  </property>
  <property fmtid="{D5CDD505-2E9C-101B-9397-08002B2CF9AE}" pid="14" name="_new_ms_pID_725432">
    <vt:lpwstr>PblNrpEVFwyCBL5xSAV3XuGvN6x2qE/KaXC6_x000d_
pFF+i6XpiGagyz4+9DF2kiUtar5mZtjt2zwVktNFkYOCnztPsARWnXi9sY5dwunHfEfj+kVB_x000d_
eSKVAEVnhJ7FbmPTtEEJYo0+6HurwnP/bJMMowPLa11VCGo3QWUdkcQdO9dMN3XuydLnRRWL_x000d_
TMHmLTexLr2Wwg==</vt:lpwstr>
  </property>
  <property fmtid="{D5CDD505-2E9C-101B-9397-08002B2CF9AE}" pid="15" name="_new_ms_pID_725432_00">
    <vt:lpwstr>_new_ms_pID_725432</vt:lpwstr>
  </property>
  <property fmtid="{D5CDD505-2E9C-101B-9397-08002B2CF9AE}" pid="16" name="sflag">
    <vt:lpwstr>1411705473</vt:lpwstr>
  </property>
</Properties>
</file>