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1" r:id="rId2"/>
  </p:sldMasterIdLst>
  <p:notesMasterIdLst>
    <p:notesMasterId r:id="rId18"/>
  </p:notesMasterIdLst>
  <p:sldIdLst>
    <p:sldId id="381" r:id="rId3"/>
    <p:sldId id="383" r:id="rId4"/>
    <p:sldId id="385" r:id="rId5"/>
    <p:sldId id="391" r:id="rId6"/>
    <p:sldId id="393" r:id="rId7"/>
    <p:sldId id="358" r:id="rId8"/>
    <p:sldId id="392" r:id="rId9"/>
    <p:sldId id="361" r:id="rId10"/>
    <p:sldId id="386" r:id="rId11"/>
    <p:sldId id="387" r:id="rId12"/>
    <p:sldId id="388" r:id="rId13"/>
    <p:sldId id="394" r:id="rId14"/>
    <p:sldId id="395" r:id="rId15"/>
    <p:sldId id="390" r:id="rId16"/>
    <p:sldId id="310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368"/>
    <a:srgbClr val="4B3A3D"/>
    <a:srgbClr val="000000"/>
    <a:srgbClr val="247E95"/>
    <a:srgbClr val="FFFFFF"/>
    <a:srgbClr val="244249"/>
    <a:srgbClr val="AAE2DE"/>
    <a:srgbClr val="30A8C7"/>
    <a:srgbClr val="77DCF2"/>
    <a:srgbClr val="4646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5785" autoAdjust="0"/>
  </p:normalViewPr>
  <p:slideViewPr>
    <p:cSldViewPr>
      <p:cViewPr>
        <p:scale>
          <a:sx n="100" d="100"/>
          <a:sy n="100" d="100"/>
        </p:scale>
        <p:origin x="-72" y="108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49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While it is a foundational capability, enabling easy-to-use discovery,</a:t>
            </a:r>
            <a:r>
              <a:rPr lang="en-GB" baseline="0" dirty="0" smtClean="0"/>
              <a:t> connectivity and interoperability over multiple transports </a:t>
            </a:r>
            <a:r>
              <a:rPr lang="en-GB" dirty="0" smtClean="0"/>
              <a:t>is not a business in and of itself.  It’s a necessary building block</a:t>
            </a:r>
            <a:r>
              <a:rPr lang="en-GB" baseline="0" dirty="0" smtClean="0"/>
              <a:t> that will enable other businesses.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99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Unique combination of Standard &amp; Open Source implementation</a:t>
            </a:r>
          </a:p>
          <a:p>
            <a:r>
              <a:rPr lang="en-GB" dirty="0" smtClean="0"/>
              <a:t>Specification, certification &amp; branding to deliver reliable interoperability</a:t>
            </a:r>
          </a:p>
          <a:p>
            <a:pPr lvl="1"/>
            <a:r>
              <a:rPr lang="en-GB" dirty="0" smtClean="0"/>
              <a:t>Connectivity framework that abstracts complexity </a:t>
            </a:r>
          </a:p>
          <a:p>
            <a:pPr lvl="1"/>
            <a:r>
              <a:rPr lang="en-GB" dirty="0" smtClean="0"/>
              <a:t>Open specification that anyone can implement (not tied into</a:t>
            </a:r>
            <a:r>
              <a:rPr lang="en-GB" baseline="0" dirty="0" smtClean="0"/>
              <a:t> using mandatory open source code)</a:t>
            </a:r>
            <a:endParaRPr lang="en-GB" dirty="0" smtClean="0"/>
          </a:p>
          <a:p>
            <a:pPr lvl="1"/>
            <a:r>
              <a:rPr lang="en-GB" dirty="0" smtClean="0"/>
              <a:t>IP protection &amp; branding for certified devices (via compliance testing)</a:t>
            </a:r>
          </a:p>
          <a:p>
            <a:pPr lvl="1"/>
            <a:r>
              <a:rPr lang="en-GB" dirty="0" smtClean="0"/>
              <a:t>Service-level interoperability</a:t>
            </a:r>
          </a:p>
          <a:p>
            <a:r>
              <a:rPr lang="en-GB" dirty="0" smtClean="0"/>
              <a:t>Open Source implementation to enable application developers and device manufacturers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16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Unique combination of Standard &amp; Open Source implementation</a:t>
            </a:r>
          </a:p>
          <a:p>
            <a:r>
              <a:rPr lang="en-GB" dirty="0" smtClean="0"/>
              <a:t>Specification, certification &amp; branding to deliver reliable interoperability</a:t>
            </a:r>
          </a:p>
          <a:p>
            <a:pPr lvl="1"/>
            <a:r>
              <a:rPr lang="en-GB" dirty="0" smtClean="0"/>
              <a:t>Connectivity framework that abstracts complexity </a:t>
            </a:r>
          </a:p>
          <a:p>
            <a:pPr lvl="1"/>
            <a:r>
              <a:rPr lang="en-GB" dirty="0" smtClean="0"/>
              <a:t>Open specification that anyone can implement (not tied into</a:t>
            </a:r>
            <a:r>
              <a:rPr lang="en-GB" baseline="0" dirty="0" smtClean="0"/>
              <a:t> using mandatory open source code)</a:t>
            </a:r>
            <a:endParaRPr lang="en-GB" dirty="0" smtClean="0"/>
          </a:p>
          <a:p>
            <a:pPr lvl="1"/>
            <a:r>
              <a:rPr lang="en-GB" dirty="0" smtClean="0"/>
              <a:t>IP protection &amp; branding for certified devices (via compliance testing)</a:t>
            </a:r>
          </a:p>
          <a:p>
            <a:pPr lvl="1"/>
            <a:r>
              <a:rPr lang="en-GB" dirty="0" smtClean="0"/>
              <a:t>Service-level interoperability</a:t>
            </a:r>
          </a:p>
          <a:p>
            <a:r>
              <a:rPr lang="en-GB" dirty="0" smtClean="0"/>
              <a:t>Open Source implementation to enable application developers and device manufacturers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16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</a:t>
            </a:r>
            <a:r>
              <a:rPr lang="en-GB" baseline="0" dirty="0" smtClean="0"/>
              <a:t> is on a common resource model for developers to interact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58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2A4C56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04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76200"/>
            <a:ext cx="10972800" cy="1143000"/>
          </a:xfrm>
        </p:spPr>
        <p:txBody>
          <a:bodyPr/>
          <a:lstStyle>
            <a:lvl1pPr>
              <a:defRPr>
                <a:solidFill>
                  <a:srgbClr val="2A4C56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4519" y="1600204"/>
            <a:ext cx="5410200" cy="4571996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7119" y="1600204"/>
            <a:ext cx="5410200" cy="4571996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8571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093" y="1535113"/>
            <a:ext cx="5373591" cy="750887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93" y="2297112"/>
            <a:ext cx="5373591" cy="3951288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8047" y="1535113"/>
            <a:ext cx="5375701" cy="750887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8047" y="2286000"/>
            <a:ext cx="5375701" cy="3951288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627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699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93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519" y="3429003"/>
            <a:ext cx="10058400" cy="14477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519" y="5029200"/>
            <a:ext cx="10058400" cy="15240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subtitle</a:t>
            </a:r>
            <a:endParaRPr lang="en-US" dirty="0"/>
          </a:p>
        </p:txBody>
      </p:sp>
      <p:pic>
        <p:nvPicPr>
          <p:cNvPr id="10" name="Picture 9" descr="OIC_PPT_LOGO_color_with white tex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8919" y="152400"/>
            <a:ext cx="3034789" cy="1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32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519" y="685800"/>
            <a:ext cx="10972800" cy="5486400"/>
          </a:xfrm>
        </p:spPr>
        <p:txBody>
          <a:bodyPr anchor="ctr"/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274320" indent="-274320"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234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570735"/>
            <a:ext cx="602711" cy="276477"/>
          </a:xfrm>
          <a:prstGeom prst="rect">
            <a:avLst/>
          </a:prstGeom>
        </p:spPr>
        <p:txBody>
          <a:bodyPr lIns="121709" tIns="60853" rIns="121709" bIns="60853"/>
          <a:lstStyle>
            <a:lvl1pPr>
              <a:defRPr sz="1100"/>
            </a:lvl1pPr>
          </a:lstStyle>
          <a:p>
            <a:fld id="{EE2556C5-CE8C-6547-B838-EA80C61A4AF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0812" y="209283"/>
            <a:ext cx="11727418" cy="621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50809" y="1075755"/>
            <a:ext cx="11727418" cy="5149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760678" indent="-304271">
              <a:buFont typeface="Intel Clear" panose="020B0604020203020204" pitchFamily="34" charset="0"/>
              <a:buChar char="-"/>
              <a:defRPr/>
            </a:lvl3pPr>
          </a:lstStyle>
          <a:p>
            <a:pPr lvl="1"/>
            <a:r>
              <a:rPr lang="en-US" dirty="0" smtClean="0"/>
              <a:t>20pt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bottom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7536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bstract_background_circles_WIDE SCREEN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519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519" y="1600204"/>
            <a:ext cx="10972800" cy="457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IC_PPT_LOGO_colo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196" y="5902977"/>
            <a:ext cx="2678723" cy="95502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9" y="6400801"/>
            <a:ext cx="1447800" cy="3810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79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92" r:id="rId5"/>
    <p:sldLayoutId id="2147483682" r:id="rId6"/>
    <p:sldLayoutId id="2147483693" r:id="rId7"/>
    <p:sldLayoutId id="2147483694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600" kern="1200">
          <a:solidFill>
            <a:srgbClr val="2A4C56"/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spcBef>
          <a:spcPct val="20000"/>
        </a:spcBef>
        <a:buFont typeface="Century Gothic" panose="020B0502020202020204" pitchFamily="34" charset="0"/>
        <a:buChar char="–"/>
        <a:defRPr sz="2400" kern="1200" baseline="0">
          <a:solidFill>
            <a:srgbClr val="2A4C56"/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2A4C56"/>
          </a:solidFill>
          <a:latin typeface="+mn-lt"/>
          <a:ea typeface="+mn-ea"/>
          <a:cs typeface="+mn-cs"/>
        </a:defRPr>
      </a:lvl3pPr>
      <a:lvl4pPr marL="1097280" indent="-27432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A4C56"/>
          </a:solidFill>
          <a:latin typeface="+mn-lt"/>
          <a:ea typeface="+mn-ea"/>
          <a:cs typeface="+mn-cs"/>
        </a:defRPr>
      </a:lvl4pPr>
      <a:lvl5pPr marL="1371600" indent="-27432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A4C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26" Type="http://schemas.openxmlformats.org/officeDocument/2006/relationships/image" Target="../media/image50.png"/><Relationship Id="rId39" Type="http://schemas.openxmlformats.org/officeDocument/2006/relationships/image" Target="../media/image62.png"/><Relationship Id="rId21" Type="http://schemas.openxmlformats.org/officeDocument/2006/relationships/image" Target="../media/image45.png"/><Relationship Id="rId34" Type="http://schemas.openxmlformats.org/officeDocument/2006/relationships/image" Target="../media/image57.png"/><Relationship Id="rId42" Type="http://schemas.openxmlformats.org/officeDocument/2006/relationships/hyperlink" Target="http://www.exou.com/" TargetMode="External"/><Relationship Id="rId47" Type="http://schemas.openxmlformats.org/officeDocument/2006/relationships/hyperlink" Target="http://www.mashery.com/" TargetMode="External"/><Relationship Id="rId50" Type="http://schemas.openxmlformats.org/officeDocument/2006/relationships/hyperlink" Target="http://www.rti.com/" TargetMode="External"/><Relationship Id="rId55" Type="http://schemas.openxmlformats.org/officeDocument/2006/relationships/hyperlink" Target="http://www.wigwag.com/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5" Type="http://schemas.openxmlformats.org/officeDocument/2006/relationships/image" Target="../media/image49.png"/><Relationship Id="rId33" Type="http://schemas.openxmlformats.org/officeDocument/2006/relationships/hyperlink" Target="https://www.gesoftware.com/" TargetMode="External"/><Relationship Id="rId38" Type="http://schemas.openxmlformats.org/officeDocument/2006/relationships/image" Target="../media/image61.png"/><Relationship Id="rId46" Type="http://schemas.openxmlformats.org/officeDocument/2006/relationships/image" Target="../media/image67.png"/><Relationship Id="rId59" Type="http://schemas.openxmlformats.org/officeDocument/2006/relationships/image" Target="../media/image75.png"/><Relationship Id="rId2" Type="http://schemas.openxmlformats.org/officeDocument/2006/relationships/image" Target="../media/image26.png"/><Relationship Id="rId16" Type="http://schemas.openxmlformats.org/officeDocument/2006/relationships/image" Target="../media/image40.gif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4.png"/><Relationship Id="rId54" Type="http://schemas.openxmlformats.org/officeDocument/2006/relationships/image" Target="../media/image7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jpeg"/><Relationship Id="rId32" Type="http://schemas.openxmlformats.org/officeDocument/2006/relationships/image" Target="../media/image56.jpe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6.gif"/><Relationship Id="rId53" Type="http://schemas.openxmlformats.org/officeDocument/2006/relationships/hyperlink" Target="http://www.ul.com/" TargetMode="External"/><Relationship Id="rId58" Type="http://schemas.openxmlformats.org/officeDocument/2006/relationships/image" Target="../media/image74.png"/><Relationship Id="rId5" Type="http://schemas.openxmlformats.org/officeDocument/2006/relationships/image" Target="../media/image29.png"/><Relationship Id="rId15" Type="http://schemas.openxmlformats.org/officeDocument/2006/relationships/image" Target="../media/image39.gif"/><Relationship Id="rId23" Type="http://schemas.openxmlformats.org/officeDocument/2006/relationships/image" Target="../media/image47.jpeg"/><Relationship Id="rId28" Type="http://schemas.openxmlformats.org/officeDocument/2006/relationships/image" Target="../media/image52.png"/><Relationship Id="rId36" Type="http://schemas.openxmlformats.org/officeDocument/2006/relationships/image" Target="../media/image59.png"/><Relationship Id="rId49" Type="http://schemas.openxmlformats.org/officeDocument/2006/relationships/image" Target="../media/image69.png"/><Relationship Id="rId57" Type="http://schemas.openxmlformats.org/officeDocument/2006/relationships/hyperlink" Target="http://windriver.com/" TargetMode="External"/><Relationship Id="rId10" Type="http://schemas.openxmlformats.org/officeDocument/2006/relationships/image" Target="../media/image34.gif"/><Relationship Id="rId19" Type="http://schemas.openxmlformats.org/officeDocument/2006/relationships/image" Target="../media/image43.png"/><Relationship Id="rId31" Type="http://schemas.openxmlformats.org/officeDocument/2006/relationships/image" Target="../media/image55.jpeg"/><Relationship Id="rId44" Type="http://schemas.openxmlformats.org/officeDocument/2006/relationships/hyperlink" Target="http://www.labix.io/" TargetMode="External"/><Relationship Id="rId52" Type="http://schemas.openxmlformats.org/officeDocument/2006/relationships/image" Target="../media/image71.png"/><Relationship Id="rId60" Type="http://schemas.openxmlformats.org/officeDocument/2006/relationships/image" Target="../media/image76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jpeg"/><Relationship Id="rId30" Type="http://schemas.openxmlformats.org/officeDocument/2006/relationships/image" Target="../media/image54.png"/><Relationship Id="rId35" Type="http://schemas.openxmlformats.org/officeDocument/2006/relationships/image" Target="../media/image58.png"/><Relationship Id="rId43" Type="http://schemas.openxmlformats.org/officeDocument/2006/relationships/image" Target="../media/image65.png"/><Relationship Id="rId48" Type="http://schemas.openxmlformats.org/officeDocument/2006/relationships/image" Target="../media/image68.png"/><Relationship Id="rId56" Type="http://schemas.openxmlformats.org/officeDocument/2006/relationships/image" Target="../media/image73.png"/><Relationship Id="rId8" Type="http://schemas.openxmlformats.org/officeDocument/2006/relationships/image" Target="../media/image32.png"/><Relationship Id="rId51" Type="http://schemas.openxmlformats.org/officeDocument/2006/relationships/image" Target="../media/image70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4.png"/><Relationship Id="rId18" Type="http://schemas.microsoft.com/office/2007/relationships/hdphoto" Target="../media/hdphoto4.wdp"/><Relationship Id="rId3" Type="http://schemas.openxmlformats.org/officeDocument/2006/relationships/image" Target="../media/image7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jpe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2.gif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Interconnect Consortium </a:t>
            </a:r>
            <a:br>
              <a:rPr lang="en-US" dirty="0" smtClean="0"/>
            </a:br>
            <a:r>
              <a:rPr lang="en-US" dirty="0" smtClean="0"/>
              <a:t>Introduction for oneM2M </a:t>
            </a:r>
            <a:endParaRPr lang="en-US" dirty="0"/>
          </a:p>
        </p:txBody>
      </p:sp>
      <p:sp>
        <p:nvSpPr>
          <p:cNvPr id="7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Jooyeol Lee </a:t>
            </a:r>
          </a:p>
          <a:p>
            <a:r>
              <a:rPr lang="en-US" altLang="ko-KR" dirty="0" smtClean="0"/>
              <a:t>OIC Standard WG Chair</a:t>
            </a:r>
            <a:br>
              <a:rPr lang="en-US" altLang="ko-KR" dirty="0" smtClean="0"/>
            </a:br>
            <a:r>
              <a:rPr lang="en-US" altLang="ko-KR" dirty="0" smtClean="0"/>
              <a:t>January, 19th 2015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829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8092" y="1068946"/>
            <a:ext cx="10945654" cy="57890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Diamond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400" b="1" dirty="0" smtClean="0"/>
              <a:t>Platinum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400" b="1" dirty="0" smtClean="0"/>
              <a:t>Gold</a:t>
            </a:r>
          </a:p>
          <a:p>
            <a:pPr marL="0" fontAlgn="t">
              <a:spcBef>
                <a:spcPts val="0"/>
              </a:spcBef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627" y="1459280"/>
            <a:ext cx="980478" cy="5176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3239" y="1474265"/>
            <a:ext cx="737680" cy="4877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1344" y="1381241"/>
            <a:ext cx="1371719" cy="5669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0670" y="1474265"/>
            <a:ext cx="1355049" cy="4482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234" y="2344450"/>
            <a:ext cx="528860" cy="5288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319" y="2454286"/>
            <a:ext cx="1080908" cy="2666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719" y="2320865"/>
            <a:ext cx="479441" cy="47624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319" y="2414332"/>
            <a:ext cx="1815547" cy="2832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039" y="2895600"/>
            <a:ext cx="848480" cy="8484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8290" y="3163977"/>
            <a:ext cx="1359526" cy="23166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54512" y="3133494"/>
            <a:ext cx="1170533" cy="2926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603" y="3581400"/>
            <a:ext cx="1347543" cy="48511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6480" y="3591837"/>
            <a:ext cx="1428571" cy="28571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4000" y="3550576"/>
            <a:ext cx="1001837" cy="38737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69" b="32769"/>
          <a:stretch/>
        </p:blipFill>
        <p:spPr>
          <a:xfrm>
            <a:off x="1150441" y="4131654"/>
            <a:ext cx="1272012" cy="4383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669" y="4137466"/>
            <a:ext cx="1093784" cy="3645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318" y="4141870"/>
            <a:ext cx="1059382" cy="33900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719" y="4799917"/>
            <a:ext cx="1372980" cy="33866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83" b="32883"/>
          <a:stretch/>
        </p:blipFill>
        <p:spPr>
          <a:xfrm>
            <a:off x="10827558" y="4098265"/>
            <a:ext cx="1179522" cy="40379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117" y="4833056"/>
            <a:ext cx="1200700" cy="2481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719" y="4763562"/>
            <a:ext cx="1250411" cy="30843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129" y="4822020"/>
            <a:ext cx="1407382" cy="1876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480" y="5280390"/>
            <a:ext cx="1206438" cy="5147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719" y="5271010"/>
            <a:ext cx="929083" cy="40647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253" y="5245432"/>
            <a:ext cx="468303" cy="46830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482" y="5344852"/>
            <a:ext cx="1470254" cy="2180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0770" y="5325143"/>
            <a:ext cx="825950" cy="27986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768" y="6046120"/>
            <a:ext cx="1434983" cy="22671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687" y="5899129"/>
            <a:ext cx="339098" cy="56516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3487" y="4661374"/>
            <a:ext cx="962863" cy="337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816" y="3115460"/>
            <a:ext cx="1224779" cy="277617"/>
          </a:xfrm>
          <a:prstGeom prst="rect">
            <a:avLst/>
          </a:prstGeom>
        </p:spPr>
      </p:pic>
      <p:pic>
        <p:nvPicPr>
          <p:cNvPr id="40" name="Picture 39" descr="logo">
            <a:hlinkClick r:id="rId33" tgtFrame="&quot;_blank&quot;"/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864" y="1421901"/>
            <a:ext cx="1825078" cy="60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319" y="2286000"/>
            <a:ext cx="511110" cy="511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4629" y="2438126"/>
            <a:ext cx="1450290" cy="22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466" y="3163977"/>
            <a:ext cx="1556842" cy="237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6480" y="3079722"/>
            <a:ext cx="1363203" cy="279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290" y="3648514"/>
            <a:ext cx="1305718" cy="350790"/>
          </a:xfrm>
          <a:prstGeom prst="rect">
            <a:avLst/>
          </a:prstGeom>
        </p:spPr>
      </p:pic>
      <p:pic>
        <p:nvPicPr>
          <p:cNvPr id="1026" name="Picture 2" descr="http://www.enea.com/Global/Shared/Logos/logo_small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096" y="3636191"/>
            <a:ext cx="1303364" cy="4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907" y="3662856"/>
            <a:ext cx="1267612" cy="263450"/>
          </a:xfrm>
          <a:prstGeom prst="rect">
            <a:avLst/>
          </a:prstGeom>
        </p:spPr>
      </p:pic>
      <p:pic>
        <p:nvPicPr>
          <p:cNvPr id="88" name="Picture 87" descr="exou-logo">
            <a:hlinkClick r:id="rId42" tgtFrame="&quot;_blank&quot;"/>
          </p:cNvPr>
          <p:cNvPicPr/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100" y="3606618"/>
            <a:ext cx="1551208" cy="3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labixbluenoback">
            <a:hlinkClick r:id="rId44" tgtFrame="&quot;_blank&quot;"/>
          </p:cNvPr>
          <p:cNvPicPr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909" y="4131654"/>
            <a:ext cx="17430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83"/>
          <a:stretch/>
        </p:blipFill>
        <p:spPr>
          <a:xfrm>
            <a:off x="7960215" y="4114800"/>
            <a:ext cx="1473504" cy="237306"/>
          </a:xfrm>
          <a:prstGeom prst="rect">
            <a:avLst/>
          </a:prstGeom>
        </p:spPr>
      </p:pic>
      <p:pic>
        <p:nvPicPr>
          <p:cNvPr id="90" name="Picture 89">
            <a:hlinkClick r:id="rId47" tgtFrame="&quot;_blank&quot;"/>
          </p:cNvPr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859146" y="4044475"/>
            <a:ext cx="590918" cy="4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1279" y="4723693"/>
            <a:ext cx="1387344" cy="281804"/>
          </a:xfrm>
          <a:prstGeom prst="rect">
            <a:avLst/>
          </a:prstGeom>
        </p:spPr>
      </p:pic>
      <p:pic>
        <p:nvPicPr>
          <p:cNvPr id="91" name="Picture 90" descr="63f5ff8e20163ea0d2757ffb3824af65">
            <a:hlinkClick r:id="rId50" tgtFrame="&quot;_blank&quot;"/>
          </p:cNvPr>
          <p:cNvPicPr/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807"/>
          <a:stretch/>
        </p:blipFill>
        <p:spPr bwMode="auto">
          <a:xfrm>
            <a:off x="7974765" y="4537315"/>
            <a:ext cx="659982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614" y="5363084"/>
            <a:ext cx="1525342" cy="312868"/>
          </a:xfrm>
          <a:prstGeom prst="rect">
            <a:avLst/>
          </a:prstGeom>
        </p:spPr>
      </p:pic>
      <p:pic>
        <p:nvPicPr>
          <p:cNvPr id="93" name="Picture 92" descr="UL_Logo">
            <a:hlinkClick r:id="rId53" tgtFrame="&quot;_blank&quot;"/>
          </p:cNvPr>
          <p:cNvPicPr/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7299" y="5204151"/>
            <a:ext cx="772209" cy="56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>
            <a:hlinkClick r:id="rId55" tgtFrame="&quot;_blank&quot;"/>
          </p:cNvPr>
          <p:cNvPicPr/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1719" y="6037501"/>
            <a:ext cx="1254668" cy="31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>
            <a:hlinkClick r:id="rId57" tgtFrame="&quot;_blank&quot;"/>
          </p:cNvPr>
          <p:cNvPicPr/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2259" y="6132173"/>
            <a:ext cx="1411628" cy="13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619" y="2438400"/>
            <a:ext cx="1344700" cy="2563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3767" y="5090639"/>
            <a:ext cx="832188" cy="8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064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Roadmap – High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94519" y="4876800"/>
            <a:ext cx="10972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 smtClean="0"/>
              <a:t>Initial release supports smart home use cases but architected to support multiple vertical markets</a:t>
            </a:r>
          </a:p>
          <a:p>
            <a:pPr algn="ctr">
              <a:spcBef>
                <a:spcPts val="600"/>
              </a:spcBef>
            </a:pPr>
            <a:r>
              <a:rPr lang="en-GB" dirty="0" smtClean="0"/>
              <a:t>Future releases will support industrial, smart city, etc…</a:t>
            </a:r>
            <a:endParaRPr lang="en-GB" dirty="0"/>
          </a:p>
        </p:txBody>
      </p:sp>
      <p:sp>
        <p:nvSpPr>
          <p:cNvPr id="65" name="Rounded Rectangle 53"/>
          <p:cNvSpPr/>
          <p:nvPr/>
        </p:nvSpPr>
        <p:spPr>
          <a:xfrm>
            <a:off x="1633539" y="2548317"/>
            <a:ext cx="762000" cy="304800"/>
          </a:xfrm>
          <a:prstGeom prst="roundRect">
            <a:avLst>
              <a:gd name="adj" fmla="val 50000"/>
            </a:avLst>
          </a:prstGeom>
          <a:solidFill>
            <a:srgbClr val="30A8C7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Rounded Rectangle 13"/>
          <p:cNvSpPr/>
          <p:nvPr/>
        </p:nvSpPr>
        <p:spPr>
          <a:xfrm>
            <a:off x="6510340" y="2548317"/>
            <a:ext cx="1371600" cy="304800"/>
          </a:xfrm>
          <a:prstGeom prst="roundRect">
            <a:avLst>
              <a:gd name="adj" fmla="val 50000"/>
            </a:avLst>
          </a:prstGeom>
          <a:solidFill>
            <a:srgbClr val="30A8C7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7" name="Rounded Rectangle 14"/>
          <p:cNvSpPr/>
          <p:nvPr/>
        </p:nvSpPr>
        <p:spPr>
          <a:xfrm>
            <a:off x="6510340" y="2243517"/>
            <a:ext cx="1371600" cy="304800"/>
          </a:xfrm>
          <a:prstGeom prst="roundRect">
            <a:avLst>
              <a:gd name="adj" fmla="val 50000"/>
            </a:avLst>
          </a:prstGeom>
          <a:solidFill>
            <a:srgbClr val="E5D6B5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8" name="Rounded Rectangle 16"/>
          <p:cNvSpPr/>
          <p:nvPr/>
        </p:nvSpPr>
        <p:spPr>
          <a:xfrm>
            <a:off x="4071938" y="2208879"/>
            <a:ext cx="1066800" cy="304800"/>
          </a:xfrm>
          <a:prstGeom prst="roundRect">
            <a:avLst>
              <a:gd name="adj" fmla="val 50000"/>
            </a:avLst>
          </a:prstGeom>
          <a:solidFill>
            <a:srgbClr val="E5D6B5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69" name="Straight Connector 17"/>
          <p:cNvCxnSpPr>
            <a:stCxn id="87" idx="4"/>
          </p:cNvCxnSpPr>
          <p:nvPr/>
        </p:nvCxnSpPr>
        <p:spPr>
          <a:xfrm>
            <a:off x="2014539" y="2853117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30A8C7">
                <a:lumMod val="50000"/>
              </a:srgbClr>
            </a:solidFill>
            <a:prstDash val="solid"/>
          </a:ln>
          <a:effectLst/>
        </p:spPr>
      </p:cxnSp>
      <p:cxnSp>
        <p:nvCxnSpPr>
          <p:cNvPr id="70" name="Straight Connector 18"/>
          <p:cNvCxnSpPr/>
          <p:nvPr/>
        </p:nvCxnSpPr>
        <p:spPr>
          <a:xfrm>
            <a:off x="185738" y="2548317"/>
            <a:ext cx="11811000" cy="0"/>
          </a:xfrm>
          <a:prstGeom prst="line">
            <a:avLst/>
          </a:prstGeom>
          <a:noFill/>
          <a:ln w="76200" cap="flat" cmpd="sng" algn="ctr">
            <a:solidFill>
              <a:srgbClr val="4B3A3D"/>
            </a:solidFill>
            <a:prstDash val="solid"/>
          </a:ln>
          <a:effectLst/>
        </p:spPr>
      </p:cxnSp>
      <p:cxnSp>
        <p:nvCxnSpPr>
          <p:cNvPr id="71" name="Straight Connector 30"/>
          <p:cNvCxnSpPr>
            <a:stCxn id="77" idx="0"/>
            <a:endCxn id="72" idx="2"/>
          </p:cNvCxnSpPr>
          <p:nvPr/>
        </p:nvCxnSpPr>
        <p:spPr>
          <a:xfrm flipH="1" flipV="1">
            <a:off x="7196140" y="2091117"/>
            <a:ext cx="1" cy="152400"/>
          </a:xfrm>
          <a:prstGeom prst="line">
            <a:avLst/>
          </a:prstGeom>
          <a:noFill/>
          <a:ln w="25400" cap="flat" cmpd="sng" algn="ctr">
            <a:solidFill>
              <a:srgbClr val="E5D6B5">
                <a:lumMod val="50000"/>
              </a:srgbClr>
            </a:solidFill>
            <a:prstDash val="solid"/>
          </a:ln>
          <a:effectLst/>
        </p:spPr>
      </p:cxnSp>
      <p:sp>
        <p:nvSpPr>
          <p:cNvPr id="72" name="Rectangle 31"/>
          <p:cNvSpPr/>
          <p:nvPr/>
        </p:nvSpPr>
        <p:spPr>
          <a:xfrm>
            <a:off x="6281739" y="1710117"/>
            <a:ext cx="1828802" cy="381000"/>
          </a:xfrm>
          <a:prstGeom prst="rect">
            <a:avLst/>
          </a:prstGeom>
          <a:solidFill>
            <a:srgbClr val="E5D6B5">
              <a:lumMod val="50000"/>
            </a:srgbClr>
          </a:solidFill>
          <a:ln w="25400" cap="flat" cmpd="sng" algn="ctr">
            <a:solidFill>
              <a:srgbClr val="E5D6B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Spec v1.5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3FFA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7" name="Oval 32"/>
          <p:cNvSpPr/>
          <p:nvPr/>
        </p:nvSpPr>
        <p:spPr>
          <a:xfrm>
            <a:off x="7043741" y="2243517"/>
            <a:ext cx="304800" cy="304800"/>
          </a:xfrm>
          <a:prstGeom prst="ellipse">
            <a:avLst/>
          </a:prstGeom>
          <a:solidFill>
            <a:srgbClr val="E5D6B5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8" name="Oval 33"/>
          <p:cNvSpPr/>
          <p:nvPr/>
        </p:nvSpPr>
        <p:spPr>
          <a:xfrm>
            <a:off x="4452938" y="2222735"/>
            <a:ext cx="304800" cy="304800"/>
          </a:xfrm>
          <a:prstGeom prst="ellipse">
            <a:avLst/>
          </a:prstGeom>
          <a:solidFill>
            <a:srgbClr val="E5D6B5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9" name="Rectangle 35"/>
          <p:cNvSpPr/>
          <p:nvPr/>
        </p:nvSpPr>
        <p:spPr>
          <a:xfrm>
            <a:off x="1023939" y="3310317"/>
            <a:ext cx="1981200" cy="533400"/>
          </a:xfrm>
          <a:prstGeom prst="rect">
            <a:avLst/>
          </a:prstGeom>
          <a:solidFill>
            <a:srgbClr val="30A8C7">
              <a:lumMod val="50000"/>
            </a:srgbClr>
          </a:solidFill>
          <a:ln w="25400" cap="flat" cmpd="sng" algn="ctr">
            <a:solidFill>
              <a:srgbClr val="30A8C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Open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otivity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3FFA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Rectangle 36"/>
          <p:cNvSpPr/>
          <p:nvPr/>
        </p:nvSpPr>
        <p:spPr>
          <a:xfrm>
            <a:off x="3690937" y="1710117"/>
            <a:ext cx="1828802" cy="381000"/>
          </a:xfrm>
          <a:prstGeom prst="rect">
            <a:avLst/>
          </a:prstGeom>
          <a:solidFill>
            <a:srgbClr val="E5D6B5">
              <a:lumMod val="50000"/>
            </a:srgbClr>
          </a:solidFill>
          <a:ln w="25400" cap="flat" cmpd="sng" algn="ctr">
            <a:solidFill>
              <a:srgbClr val="E5D6B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Spec v1.0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3FFA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81" name="Straight Connector 37"/>
          <p:cNvCxnSpPr>
            <a:stCxn id="78" idx="0"/>
            <a:endCxn id="80" idx="2"/>
          </p:cNvCxnSpPr>
          <p:nvPr/>
        </p:nvCxnSpPr>
        <p:spPr>
          <a:xfrm flipV="1">
            <a:off x="4605338" y="2091117"/>
            <a:ext cx="0" cy="131618"/>
          </a:xfrm>
          <a:prstGeom prst="line">
            <a:avLst/>
          </a:prstGeom>
          <a:noFill/>
          <a:ln w="25400" cap="flat" cmpd="sng" algn="ctr">
            <a:solidFill>
              <a:srgbClr val="E5D6B5">
                <a:lumMod val="50000"/>
              </a:srgbClr>
            </a:solidFill>
            <a:prstDash val="solid"/>
          </a:ln>
          <a:effectLst/>
        </p:spPr>
      </p:cxnSp>
      <p:sp>
        <p:nvSpPr>
          <p:cNvPr id="82" name="Rectangle 38"/>
          <p:cNvSpPr/>
          <p:nvPr/>
        </p:nvSpPr>
        <p:spPr>
          <a:xfrm>
            <a:off x="6205539" y="3310317"/>
            <a:ext cx="1981202" cy="685800"/>
          </a:xfrm>
          <a:prstGeom prst="rect">
            <a:avLst/>
          </a:prstGeom>
          <a:solidFill>
            <a:srgbClr val="30A8C7">
              <a:lumMod val="50000"/>
            </a:srgbClr>
          </a:solidFill>
          <a:ln w="25400" cap="flat" cmpd="sng" algn="ctr">
            <a:solidFill>
              <a:srgbClr val="30A8C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co-timed specification and open source release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3FFA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3" name="Oval 39"/>
          <p:cNvSpPr/>
          <p:nvPr/>
        </p:nvSpPr>
        <p:spPr>
          <a:xfrm>
            <a:off x="7043740" y="2548317"/>
            <a:ext cx="304800" cy="304800"/>
          </a:xfrm>
          <a:prstGeom prst="ellipse">
            <a:avLst/>
          </a:prstGeom>
          <a:solidFill>
            <a:srgbClr val="30A8C7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84" name="Straight Connector 40"/>
          <p:cNvCxnSpPr>
            <a:stCxn id="83" idx="4"/>
            <a:endCxn id="82" idx="0"/>
          </p:cNvCxnSpPr>
          <p:nvPr/>
        </p:nvCxnSpPr>
        <p:spPr>
          <a:xfrm>
            <a:off x="7196140" y="2853117"/>
            <a:ext cx="0" cy="457200"/>
          </a:xfrm>
          <a:prstGeom prst="line">
            <a:avLst/>
          </a:prstGeom>
          <a:noFill/>
          <a:ln w="25400" cap="flat" cmpd="sng" algn="ctr">
            <a:solidFill>
              <a:srgbClr val="30A8C7">
                <a:lumMod val="50000"/>
              </a:srgbClr>
            </a:solidFill>
            <a:prstDash val="solid"/>
          </a:ln>
          <a:effectLst/>
        </p:spPr>
      </p:cxnSp>
      <p:sp>
        <p:nvSpPr>
          <p:cNvPr id="85" name="Rectangle 42"/>
          <p:cNvSpPr/>
          <p:nvPr/>
        </p:nvSpPr>
        <p:spPr>
          <a:xfrm>
            <a:off x="1023939" y="3843717"/>
            <a:ext cx="1981200" cy="457200"/>
          </a:xfrm>
          <a:prstGeom prst="rect">
            <a:avLst/>
          </a:prstGeom>
          <a:noFill/>
          <a:ln w="25400" cap="flat" cmpd="sng" algn="ctr">
            <a:solidFill>
              <a:srgbClr val="30A8C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0A8C7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30A8C7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6" name="Rectangle 44"/>
          <p:cNvSpPr/>
          <p:nvPr/>
        </p:nvSpPr>
        <p:spPr>
          <a:xfrm>
            <a:off x="6205541" y="3996117"/>
            <a:ext cx="1981200" cy="685800"/>
          </a:xfrm>
          <a:prstGeom prst="rect">
            <a:avLst/>
          </a:prstGeom>
          <a:noFill/>
          <a:ln w="25400" cap="flat" cmpd="sng" algn="ctr">
            <a:solidFill>
              <a:srgbClr val="30A8C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0A8C7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Updated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0A8C7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features, other verticals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30A8C7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7" name="Oval 51"/>
          <p:cNvSpPr/>
          <p:nvPr/>
        </p:nvSpPr>
        <p:spPr>
          <a:xfrm>
            <a:off x="1862139" y="2548317"/>
            <a:ext cx="304800" cy="304800"/>
          </a:xfrm>
          <a:prstGeom prst="ellipse">
            <a:avLst/>
          </a:prstGeom>
          <a:solidFill>
            <a:srgbClr val="30A8C7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Rectangle 56"/>
          <p:cNvSpPr/>
          <p:nvPr/>
        </p:nvSpPr>
        <p:spPr>
          <a:xfrm>
            <a:off x="1557339" y="3310317"/>
            <a:ext cx="1524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89" name="Group 20"/>
          <p:cNvGrpSpPr/>
          <p:nvPr/>
        </p:nvGrpSpPr>
        <p:grpSpPr>
          <a:xfrm>
            <a:off x="8720139" y="1710122"/>
            <a:ext cx="1828802" cy="824339"/>
            <a:chOff x="9219385" y="3962494"/>
            <a:chExt cx="1828802" cy="863592"/>
          </a:xfrm>
        </p:grpSpPr>
        <p:sp>
          <p:nvSpPr>
            <p:cNvPr id="90" name="Rounded Rectangle 54"/>
            <p:cNvSpPr/>
            <p:nvPr/>
          </p:nvSpPr>
          <p:spPr>
            <a:xfrm>
              <a:off x="9447986" y="4503145"/>
              <a:ext cx="1371600" cy="304800"/>
            </a:xfrm>
            <a:prstGeom prst="roundRect">
              <a:avLst>
                <a:gd name="adj" fmla="val 50000"/>
              </a:avLst>
            </a:prstGeom>
            <a:solidFill>
              <a:srgbClr val="E5D6B5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91" name="Straight Connector 55"/>
            <p:cNvCxnSpPr>
              <a:stCxn id="93" idx="0"/>
              <a:endCxn id="92" idx="2"/>
            </p:cNvCxnSpPr>
            <p:nvPr/>
          </p:nvCxnSpPr>
          <p:spPr>
            <a:xfrm flipH="1" flipV="1">
              <a:off x="10133786" y="4343494"/>
              <a:ext cx="1" cy="177792"/>
            </a:xfrm>
            <a:prstGeom prst="line">
              <a:avLst/>
            </a:prstGeom>
            <a:noFill/>
            <a:ln w="25400" cap="flat" cmpd="sng" algn="ctr">
              <a:solidFill>
                <a:srgbClr val="E5D6B5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2" name="Rectangle 57"/>
            <p:cNvSpPr/>
            <p:nvPr/>
          </p:nvSpPr>
          <p:spPr>
            <a:xfrm>
              <a:off x="9219385" y="3962494"/>
              <a:ext cx="1828802" cy="381000"/>
            </a:xfrm>
            <a:prstGeom prst="rect">
              <a:avLst/>
            </a:prstGeom>
            <a:solidFill>
              <a:srgbClr val="E5D6B5">
                <a:lumMod val="50000"/>
              </a:srgbClr>
            </a:solidFill>
            <a:ln w="25400" cap="flat" cmpd="sng" algn="ctr">
              <a:solidFill>
                <a:srgbClr val="E5D6B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3FFAD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Certification Program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3" name="Oval 58"/>
            <p:cNvSpPr/>
            <p:nvPr/>
          </p:nvSpPr>
          <p:spPr>
            <a:xfrm>
              <a:off x="9981387" y="4521286"/>
              <a:ext cx="304800" cy="304800"/>
            </a:xfrm>
            <a:prstGeom prst="ellipse">
              <a:avLst/>
            </a:prstGeom>
            <a:solidFill>
              <a:srgbClr val="E5D6B5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94" name="Straight Connector 60"/>
          <p:cNvCxnSpPr/>
          <p:nvPr/>
        </p:nvCxnSpPr>
        <p:spPr>
          <a:xfrm>
            <a:off x="4605338" y="2548317"/>
            <a:ext cx="1" cy="762000"/>
          </a:xfrm>
          <a:prstGeom prst="line">
            <a:avLst/>
          </a:prstGeom>
          <a:noFill/>
          <a:ln w="25400" cap="flat" cmpd="sng" algn="ctr">
            <a:solidFill>
              <a:srgbClr val="E5D6B5">
                <a:lumMod val="50000"/>
              </a:srgbClr>
            </a:solidFill>
            <a:prstDash val="solid"/>
          </a:ln>
          <a:effectLst/>
        </p:spPr>
      </p:cxnSp>
      <p:sp>
        <p:nvSpPr>
          <p:cNvPr id="95" name="Rectangle 61"/>
          <p:cNvSpPr/>
          <p:nvPr/>
        </p:nvSpPr>
        <p:spPr>
          <a:xfrm>
            <a:off x="3614739" y="3310317"/>
            <a:ext cx="1981200" cy="857081"/>
          </a:xfrm>
          <a:prstGeom prst="rect">
            <a:avLst/>
          </a:prstGeom>
          <a:solidFill>
            <a:srgbClr val="E5D6B5">
              <a:lumMod val="50000"/>
            </a:srgbClr>
          </a:solidFill>
          <a:ln w="25400" cap="flat" cmpd="sng" algn="ctr">
            <a:solidFill>
              <a:srgbClr val="E5D6B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Includes initial Smart Home and </a:t>
            </a:r>
            <a:r>
              <a:rPr lang="en-GB" sz="1400" kern="0" noProof="0" dirty="0" smtClean="0">
                <a:solidFill>
                  <a:srgbClr val="E3FFAD"/>
                </a:solidFill>
                <a:latin typeface="Century Gothic"/>
              </a:rPr>
              <a:t>Framework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Specification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3FFA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6" name="Rectangle 63"/>
          <p:cNvSpPr/>
          <p:nvPr/>
        </p:nvSpPr>
        <p:spPr>
          <a:xfrm>
            <a:off x="4148139" y="3310317"/>
            <a:ext cx="1524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7" name="Rectangle 64"/>
          <p:cNvSpPr/>
          <p:nvPr/>
        </p:nvSpPr>
        <p:spPr>
          <a:xfrm>
            <a:off x="8720139" y="3310317"/>
            <a:ext cx="1981200" cy="428540"/>
          </a:xfrm>
          <a:prstGeom prst="rect">
            <a:avLst/>
          </a:prstGeom>
          <a:solidFill>
            <a:srgbClr val="E5D6B5">
              <a:lumMod val="50000"/>
            </a:srgbClr>
          </a:solidFill>
          <a:ln w="25400" cap="flat" cmpd="sng" algn="ctr">
            <a:solidFill>
              <a:srgbClr val="E5D6B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3FFA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Certification Program launch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3FFA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98" name="Straight Connector 65"/>
          <p:cNvCxnSpPr/>
          <p:nvPr/>
        </p:nvCxnSpPr>
        <p:spPr>
          <a:xfrm>
            <a:off x="9634539" y="2572562"/>
            <a:ext cx="1" cy="762000"/>
          </a:xfrm>
          <a:prstGeom prst="line">
            <a:avLst/>
          </a:prstGeom>
          <a:noFill/>
          <a:ln w="25400" cap="flat" cmpd="sng" algn="ctr">
            <a:solidFill>
              <a:srgbClr val="E5D6B5">
                <a:lumMod val="50000"/>
              </a:srgbClr>
            </a:solidFill>
            <a:prstDash val="solid"/>
          </a:ln>
          <a:effectLst/>
        </p:spPr>
      </p:cxnSp>
      <p:sp>
        <p:nvSpPr>
          <p:cNvPr id="99" name="아래쪽 화살표 98"/>
          <p:cNvSpPr/>
          <p:nvPr/>
        </p:nvSpPr>
        <p:spPr>
          <a:xfrm>
            <a:off x="3005139" y="1600200"/>
            <a:ext cx="423861" cy="913479"/>
          </a:xfrm>
          <a:prstGeom prst="down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2403631" y="1282812"/>
            <a:ext cx="165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2015.1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39911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Motivations of Collaboration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7" name="Rectangle 21"/>
          <p:cNvSpPr/>
          <p:nvPr/>
        </p:nvSpPr>
        <p:spPr>
          <a:xfrm>
            <a:off x="746919" y="1447800"/>
            <a:ext cx="929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339"/>
                </a:solidFill>
              </a:rPr>
              <a:t>Avoid fragmentation for consumers, manufacturers and service providers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33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339"/>
                </a:solidFill>
              </a:rPr>
              <a:t>Avoid duplication/conflict of any effort on both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C33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339"/>
                </a:solidFill>
              </a:rPr>
              <a:t>Envision a mutual synergy regarding standard technology, certification and open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33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C3339"/>
                </a:solidFill>
              </a:rPr>
              <a:t>Envision a bigger momentum with cross member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9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Potential Way Forwards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08092" y="1428251"/>
            <a:ext cx="10945654" cy="47439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sz="2400" dirty="0">
                <a:solidFill>
                  <a:srgbClr val="1C3339"/>
                </a:solidFill>
                <a:latin typeface="+mn-lt"/>
              </a:rPr>
              <a:t>Establishment of Liaison</a:t>
            </a:r>
          </a:p>
          <a:p>
            <a:pPr>
              <a:spcBef>
                <a:spcPts val="0"/>
              </a:spcBef>
            </a:pPr>
            <a:endParaRPr lang="en-US" altLang="ko-KR" sz="2400" dirty="0">
              <a:solidFill>
                <a:srgbClr val="1C3339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ko-KR" sz="2400" dirty="0">
                <a:solidFill>
                  <a:srgbClr val="1C3339"/>
                </a:solidFill>
                <a:latin typeface="+mn-lt"/>
              </a:rPr>
              <a:t>Joint Workshops to identify technology gap and </a:t>
            </a:r>
            <a:r>
              <a:rPr lang="en-US" altLang="ko-KR" sz="2400" dirty="0" smtClean="0">
                <a:solidFill>
                  <a:srgbClr val="1C3339"/>
                </a:solidFill>
                <a:latin typeface="+mn-lt"/>
              </a:rPr>
              <a:t>collaboration plan</a:t>
            </a:r>
            <a:endParaRPr lang="en-US" altLang="ko-KR" sz="2400" dirty="0">
              <a:solidFill>
                <a:srgbClr val="1C3339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ko-KR" sz="2400" dirty="0">
              <a:solidFill>
                <a:srgbClr val="1C3339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ko-KR" sz="2400" dirty="0">
                <a:solidFill>
                  <a:srgbClr val="1C3339"/>
                </a:solidFill>
                <a:latin typeface="+mn-lt"/>
              </a:rPr>
              <a:t>Make work </a:t>
            </a:r>
            <a:r>
              <a:rPr lang="en-US" altLang="ko-KR" sz="2400" dirty="0" smtClean="0">
                <a:solidFill>
                  <a:srgbClr val="1C3339"/>
                </a:solidFill>
                <a:latin typeface="+mn-lt"/>
              </a:rPr>
              <a:t>items on both OneM2M and OIC </a:t>
            </a:r>
            <a:endParaRPr lang="en-US" altLang="ko-KR" sz="2400" dirty="0">
              <a:solidFill>
                <a:srgbClr val="1C3339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ko-KR" sz="2400" dirty="0">
              <a:solidFill>
                <a:srgbClr val="1C3339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ko-KR" sz="2400" dirty="0" smtClean="0">
                <a:solidFill>
                  <a:srgbClr val="1C3339"/>
                </a:solidFill>
                <a:latin typeface="+mn-lt"/>
              </a:rPr>
              <a:t>Possible certification </a:t>
            </a:r>
            <a:r>
              <a:rPr lang="en-US" altLang="ko-KR" sz="2400" dirty="0">
                <a:solidFill>
                  <a:srgbClr val="1C3339"/>
                </a:solidFill>
                <a:latin typeface="+mn-lt"/>
              </a:rPr>
              <a:t>and open </a:t>
            </a:r>
            <a:r>
              <a:rPr lang="en-US" altLang="ko-KR" sz="2400" dirty="0" smtClean="0">
                <a:solidFill>
                  <a:srgbClr val="1C3339"/>
                </a:solidFill>
                <a:latin typeface="+mn-lt"/>
              </a:rPr>
              <a:t>source alignment</a:t>
            </a:r>
            <a:endParaRPr lang="en-US" altLang="ko-KR" sz="2400" dirty="0">
              <a:solidFill>
                <a:srgbClr val="1C33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3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_background_circles_WIDE SCREEN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319" y="2590800"/>
            <a:ext cx="4572000" cy="1631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2319" y="2514600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&amp;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etsi.org/images/articles/logos/oneM2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119" y="2590800"/>
            <a:ext cx="2394525" cy="163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16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You!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Q&amp;A…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4460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Vision &amp; Objective</a:t>
            </a:r>
          </a:p>
          <a:p>
            <a:r>
              <a:rPr lang="en-GB" dirty="0" smtClean="0"/>
              <a:t>Organization Structure</a:t>
            </a:r>
          </a:p>
          <a:p>
            <a:r>
              <a:rPr lang="en-GB" dirty="0" smtClean="0"/>
              <a:t>Use Case </a:t>
            </a:r>
          </a:p>
          <a:p>
            <a:r>
              <a:rPr lang="en-GB" dirty="0" smtClean="0"/>
              <a:t>Conceptual Framework</a:t>
            </a:r>
          </a:p>
          <a:p>
            <a:r>
              <a:rPr lang="en-GB" dirty="0" smtClean="0"/>
              <a:t>License Term</a:t>
            </a:r>
          </a:p>
          <a:p>
            <a:r>
              <a:rPr lang="en-GB" dirty="0" smtClean="0"/>
              <a:t>Membership status</a:t>
            </a:r>
          </a:p>
          <a:p>
            <a:r>
              <a:rPr lang="en-GB" dirty="0" smtClean="0"/>
              <a:t>Timeline</a:t>
            </a:r>
          </a:p>
          <a:p>
            <a:r>
              <a:rPr lang="en-GB" dirty="0" smtClean="0"/>
              <a:t>Collaboration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152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altLang="ko-KR" sz="2400" b="1" dirty="0" err="1">
                <a:cs typeface="Arial" pitchFamily="34" charset="0"/>
              </a:rPr>
              <a:t>IoT</a:t>
            </a:r>
            <a:r>
              <a:rPr lang="en-US" altLang="ko-KR" sz="2400" b="1" dirty="0">
                <a:cs typeface="Arial" pitchFamily="34" charset="0"/>
              </a:rPr>
              <a:t> vertical service enablement</a:t>
            </a:r>
            <a:r>
              <a:rPr lang="en-US" altLang="ko-KR" sz="2400" dirty="0">
                <a:cs typeface="Arial" pitchFamily="34" charset="0"/>
              </a:rPr>
              <a:t>, secure and reliable device discovery and connection among </a:t>
            </a:r>
            <a:r>
              <a:rPr lang="en-US" altLang="ko-KR" sz="2400" dirty="0" err="1">
                <a:cs typeface="Arial" pitchFamily="34" charset="0"/>
              </a:rPr>
              <a:t>IoT</a:t>
            </a:r>
            <a:r>
              <a:rPr lang="en-US" altLang="ko-KR" sz="2400" dirty="0">
                <a:cs typeface="Arial" pitchFamily="34" charset="0"/>
              </a:rPr>
              <a:t> devices across multiple OSs and connectivity technologies are foundational capabilities to enable the Internet of Things.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Industry consolidation around a </a:t>
            </a:r>
            <a:r>
              <a:rPr lang="en-US" sz="2400" b="1" dirty="0" smtClean="0"/>
              <a:t>common interoperable approach</a:t>
            </a:r>
            <a:r>
              <a:rPr lang="en-US" sz="2400" dirty="0" smtClean="0"/>
              <a:t>, across all vertical markets, is essential to enable scale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386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08" y="236075"/>
            <a:ext cx="10068145" cy="5583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Arial" pitchFamily="34" charset="0"/>
              </a:rPr>
              <a:t>OIC Objectives</a:t>
            </a:r>
            <a:endParaRPr lang="en-US" sz="2900" dirty="0"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2626" y="1143000"/>
            <a:ext cx="10875695" cy="53506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Clr>
                <a:schemeClr val="accent4"/>
              </a:buClr>
            </a:pPr>
            <a:r>
              <a:rPr lang="en-US" altLang="ko-KR" sz="2000" dirty="0" smtClean="0">
                <a:cs typeface="Arial" pitchFamily="34" charset="0"/>
              </a:rPr>
              <a:t>A </a:t>
            </a:r>
            <a:r>
              <a:rPr lang="en-US" altLang="ko-KR" sz="2000" dirty="0">
                <a:cs typeface="Arial" pitchFamily="34" charset="0"/>
              </a:rPr>
              <a:t>broad industry </a:t>
            </a:r>
            <a:r>
              <a:rPr lang="en-US" altLang="ko-KR" sz="2000" dirty="0" smtClean="0">
                <a:cs typeface="Arial" pitchFamily="34" charset="0"/>
              </a:rPr>
              <a:t>effort on </a:t>
            </a:r>
            <a:r>
              <a:rPr lang="en-US" altLang="ko-KR" sz="2000" b="1" dirty="0" smtClean="0">
                <a:cs typeface="Arial" pitchFamily="34" charset="0"/>
              </a:rPr>
              <a:t>enabling </a:t>
            </a:r>
            <a:r>
              <a:rPr lang="en-US" altLang="ko-KR" sz="2000" b="1" dirty="0" err="1">
                <a:cs typeface="Arial" pitchFamily="34" charset="0"/>
              </a:rPr>
              <a:t>IoT</a:t>
            </a:r>
            <a:r>
              <a:rPr lang="en-US" altLang="ko-KR" sz="2000" b="1" dirty="0">
                <a:cs typeface="Arial" pitchFamily="34" charset="0"/>
              </a:rPr>
              <a:t> vertical services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altLang="ko-KR" sz="2000" b="1" dirty="0" smtClean="0">
                <a:cs typeface="Arial" pitchFamily="34" charset="0"/>
              </a:rPr>
              <a:t>Open standard </a:t>
            </a:r>
            <a:r>
              <a:rPr lang="en-US" altLang="ko-KR" sz="2000" dirty="0">
                <a:cs typeface="Arial" pitchFamily="34" charset="0"/>
              </a:rPr>
              <a:t>to provide interoperability  from the network to service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2000" b="1" dirty="0" smtClean="0">
                <a:cs typeface="Arial" pitchFamily="34" charset="0"/>
              </a:rPr>
              <a:t>Open source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to provide a fast path to market for developers and </a:t>
            </a:r>
            <a:r>
              <a:rPr lang="en-US" sz="2000" dirty="0" smtClean="0">
                <a:cs typeface="Arial" pitchFamily="34" charset="0"/>
              </a:rPr>
              <a:t>manufacturers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2000" b="1" dirty="0" smtClean="0">
                <a:cs typeface="Arial" pitchFamily="34" charset="0"/>
              </a:rPr>
              <a:t>No barriers to use </a:t>
            </a:r>
            <a:r>
              <a:rPr lang="en-US" sz="2000" dirty="0" smtClean="0">
                <a:cs typeface="Arial" pitchFamily="34" charset="0"/>
              </a:rPr>
              <a:t>specifications and open source code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</a:pPr>
            <a:r>
              <a:rPr lang="en-US" sz="2000" b="1" dirty="0">
                <a:cs typeface="Arial" pitchFamily="34" charset="0"/>
              </a:rPr>
              <a:t>Ensuring time-to-market </a:t>
            </a:r>
            <a:r>
              <a:rPr lang="en-US" sz="2000" dirty="0">
                <a:cs typeface="Arial" pitchFamily="34" charset="0"/>
              </a:rPr>
              <a:t>for </a:t>
            </a:r>
            <a:r>
              <a:rPr lang="en-US" sz="2000" dirty="0" smtClean="0">
                <a:cs typeface="Arial" pitchFamily="34" charset="0"/>
              </a:rPr>
              <a:t>commercialization with certification</a:t>
            </a:r>
            <a:endParaRPr lang="en-US" altLang="ko-K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053" y="4025900"/>
            <a:ext cx="873964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96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7452519" y="1600200"/>
            <a:ext cx="41148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594519" y="1371600"/>
            <a:ext cx="6400800" cy="4495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23319" y="2590800"/>
            <a:ext cx="3657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20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Standard</a:t>
            </a:r>
          </a:p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4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Specification &amp; Certification</a:t>
            </a:r>
            <a:endParaRPr lang="en-GB" sz="1400" dirty="0" smtClean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08919" y="2057400"/>
            <a:ext cx="4572000" cy="3810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 eaLnBrk="1" hangingPunct="1"/>
            <a:r>
              <a:rPr kumimoji="1" lang="en-US" sz="2000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Board of Directors</a:t>
            </a:r>
            <a:endParaRPr kumimoji="1" lang="en-US" sz="20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719" y="1371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OIC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319" y="3352800"/>
            <a:ext cx="36576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/>
            <a:r>
              <a:rPr kumimoji="1" lang="en-GB" sz="20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Open Source</a:t>
            </a:r>
            <a:endParaRPr kumimoji="1" lang="en-GB" sz="20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909719" y="2514599"/>
            <a:ext cx="3200400" cy="289560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2119" y="25146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IoTivity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Open Source </a:t>
            </a:r>
            <a:r>
              <a:rPr lang="en-GB" sz="1400" dirty="0" smtClean="0">
                <a:solidFill>
                  <a:schemeClr val="bg1"/>
                </a:solidFill>
              </a:rPr>
              <a:t>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3319" y="4114800"/>
            <a:ext cx="1676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/>
            <a:r>
              <a:rPr kumimoji="1" lang="en-GB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Membership</a:t>
            </a:r>
            <a:endParaRPr kumimoji="1" lang="en-GB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4519" y="4495800"/>
            <a:ext cx="1676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/>
            <a:r>
              <a:rPr kumimoji="1" lang="en-GB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Technology Planning</a:t>
            </a:r>
            <a:endParaRPr kumimoji="1" lang="en-GB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3319" y="4876800"/>
            <a:ext cx="1676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/>
            <a:r>
              <a:rPr kumimoji="1" lang="en-GB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Ecosystem</a:t>
            </a:r>
            <a:endParaRPr kumimoji="1" lang="en-GB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4519" y="5257800"/>
            <a:ext cx="16764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/>
            <a:r>
              <a:rPr kumimoji="1" lang="en-GB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Marketing Communications</a:t>
            </a:r>
            <a:endParaRPr kumimoji="1" lang="en-GB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24" name="Elbow Connector 23"/>
          <p:cNvCxnSpPr>
            <a:stCxn id="12" idx="1"/>
            <a:endCxn id="23" idx="2"/>
          </p:cNvCxnSpPr>
          <p:nvPr/>
        </p:nvCxnSpPr>
        <p:spPr>
          <a:xfrm rot="10800000">
            <a:off x="1966119" y="2438400"/>
            <a:ext cx="457200" cy="457200"/>
          </a:xfrm>
          <a:prstGeom prst="bentConnector2">
            <a:avLst/>
          </a:prstGeom>
          <a:ln w="571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1"/>
            <a:endCxn id="23" idx="2"/>
          </p:cNvCxnSpPr>
          <p:nvPr/>
        </p:nvCxnSpPr>
        <p:spPr>
          <a:xfrm rot="10800000">
            <a:off x="1966119" y="2438400"/>
            <a:ext cx="457200" cy="1219200"/>
          </a:xfrm>
          <a:prstGeom prst="bentConnector2">
            <a:avLst/>
          </a:prstGeom>
          <a:ln w="571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13719" y="2286000"/>
            <a:ext cx="304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Elbow Connector 34"/>
          <p:cNvCxnSpPr>
            <a:stCxn id="19" idx="1"/>
            <a:endCxn id="23" idx="2"/>
          </p:cNvCxnSpPr>
          <p:nvPr/>
        </p:nvCxnSpPr>
        <p:spPr>
          <a:xfrm rot="10800000">
            <a:off x="1966119" y="2438400"/>
            <a:ext cx="457200" cy="1866900"/>
          </a:xfrm>
          <a:prstGeom prst="bentConnector2">
            <a:avLst/>
          </a:prstGeom>
          <a:ln w="571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0" idx="1"/>
            <a:endCxn id="23" idx="2"/>
          </p:cNvCxnSpPr>
          <p:nvPr/>
        </p:nvCxnSpPr>
        <p:spPr>
          <a:xfrm rot="10800000">
            <a:off x="1966119" y="2438400"/>
            <a:ext cx="2438400" cy="2247900"/>
          </a:xfrm>
          <a:prstGeom prst="bentConnector2">
            <a:avLst/>
          </a:prstGeom>
          <a:ln w="571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1" idx="1"/>
            <a:endCxn id="23" idx="2"/>
          </p:cNvCxnSpPr>
          <p:nvPr/>
        </p:nvCxnSpPr>
        <p:spPr>
          <a:xfrm rot="10800000">
            <a:off x="1966119" y="2438400"/>
            <a:ext cx="457200" cy="2628900"/>
          </a:xfrm>
          <a:prstGeom prst="bentConnector2">
            <a:avLst/>
          </a:prstGeom>
          <a:ln w="571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2" idx="1"/>
            <a:endCxn id="23" idx="2"/>
          </p:cNvCxnSpPr>
          <p:nvPr/>
        </p:nvCxnSpPr>
        <p:spPr>
          <a:xfrm rot="10800000">
            <a:off x="1966119" y="2438400"/>
            <a:ext cx="2438400" cy="3009900"/>
          </a:xfrm>
          <a:prstGeom prst="bentConnector2">
            <a:avLst/>
          </a:prstGeom>
          <a:ln w="57150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1720" y="1836029"/>
            <a:ext cx="1676398" cy="509206"/>
          </a:xfrm>
          <a:prstGeom prst="rect">
            <a:avLst/>
          </a:prstGeom>
        </p:spPr>
      </p:pic>
      <p:sp>
        <p:nvSpPr>
          <p:cNvPr id="69" name="Left-Right Arrow 68"/>
          <p:cNvSpPr/>
          <p:nvPr/>
        </p:nvSpPr>
        <p:spPr>
          <a:xfrm>
            <a:off x="6080919" y="3429001"/>
            <a:ext cx="1828800" cy="457198"/>
          </a:xfrm>
          <a:prstGeom prst="leftRightArrow">
            <a:avLst>
              <a:gd name="adj1" fmla="val 49480"/>
              <a:gd name="adj2" fmla="val 8529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Coordination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8062119" y="4355273"/>
            <a:ext cx="2895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Sponsored (funded) by OIC</a:t>
            </a:r>
          </a:p>
          <a:p>
            <a:pPr algn="ctr">
              <a:spcBef>
                <a:spcPts val="600"/>
              </a:spcBef>
            </a:pPr>
            <a:r>
              <a:rPr lang="en-GB" sz="1200" dirty="0" smtClean="0">
                <a:solidFill>
                  <a:schemeClr val="bg1"/>
                </a:solidFill>
              </a:rPr>
              <a:t>Develops reference implementation of OIC standard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62119" y="3429000"/>
            <a:ext cx="2895600" cy="3810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 eaLnBrk="1" hangingPunct="1"/>
            <a:r>
              <a:rPr kumimoji="1" lang="en-US" sz="2000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Steering Group</a:t>
            </a:r>
            <a:endParaRPr kumimoji="1" lang="en-US" sz="20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95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Standardization</a:t>
            </a:r>
            <a:endParaRPr lang="en-GB" dirty="0"/>
          </a:p>
        </p:txBody>
      </p:sp>
      <p:sp>
        <p:nvSpPr>
          <p:cNvPr id="27" name="Rectangle 11"/>
          <p:cNvSpPr/>
          <p:nvPr/>
        </p:nvSpPr>
        <p:spPr>
          <a:xfrm>
            <a:off x="4404519" y="1504889"/>
            <a:ext cx="28194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24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Standard WG</a:t>
            </a:r>
          </a:p>
        </p:txBody>
      </p:sp>
      <p:sp>
        <p:nvSpPr>
          <p:cNvPr id="28" name="Rectangle 46"/>
          <p:cNvSpPr/>
          <p:nvPr/>
        </p:nvSpPr>
        <p:spPr>
          <a:xfrm>
            <a:off x="365919" y="3586564"/>
            <a:ext cx="1905000" cy="890124"/>
          </a:xfrm>
          <a:prstGeom prst="rect">
            <a:avLst/>
          </a:prstGeom>
          <a:solidFill>
            <a:srgbClr val="5E71B8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3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608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Core Framework</a:t>
            </a:r>
            <a:endParaRPr kumimoji="1" lang="en-GB" sz="20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Rectangle 46"/>
          <p:cNvSpPr/>
          <p:nvPr/>
        </p:nvSpPr>
        <p:spPr>
          <a:xfrm>
            <a:off x="2613819" y="3586564"/>
            <a:ext cx="1905000" cy="890124"/>
          </a:xfrm>
          <a:prstGeom prst="rect">
            <a:avLst/>
          </a:prstGeom>
          <a:solidFill>
            <a:srgbClr val="5E71B8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3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608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Security</a:t>
            </a:r>
            <a:endParaRPr kumimoji="1" lang="en-GB" sz="20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ectangle 46"/>
          <p:cNvSpPr/>
          <p:nvPr/>
        </p:nvSpPr>
        <p:spPr>
          <a:xfrm>
            <a:off x="9342438" y="3592915"/>
            <a:ext cx="1905000" cy="890124"/>
          </a:xfrm>
          <a:prstGeom prst="rect">
            <a:avLst/>
          </a:prstGeom>
          <a:solidFill>
            <a:srgbClr val="5E71B8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3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608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Certification</a:t>
            </a:r>
            <a:endParaRPr kumimoji="1" lang="en-GB" sz="20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Rectangle 46"/>
          <p:cNvSpPr/>
          <p:nvPr/>
        </p:nvSpPr>
        <p:spPr>
          <a:xfrm>
            <a:off x="4861719" y="3586565"/>
            <a:ext cx="1905000" cy="890124"/>
          </a:xfrm>
          <a:prstGeom prst="rect">
            <a:avLst/>
          </a:prstGeom>
          <a:solidFill>
            <a:srgbClr val="5E71B8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3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608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Smart Home</a:t>
            </a:r>
            <a:endParaRPr kumimoji="1" lang="en-GB" sz="20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46"/>
          <p:cNvSpPr/>
          <p:nvPr/>
        </p:nvSpPr>
        <p:spPr>
          <a:xfrm>
            <a:off x="7108451" y="3592915"/>
            <a:ext cx="1905000" cy="890124"/>
          </a:xfrm>
          <a:prstGeom prst="rect">
            <a:avLst/>
          </a:prstGeom>
          <a:solidFill>
            <a:srgbClr val="5E71B8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3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608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Industrial</a:t>
            </a:r>
            <a:b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</a:b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Internet</a:t>
            </a:r>
            <a:endParaRPr kumimoji="1" lang="en-GB" sz="20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꺾인 연결선 5"/>
          <p:cNvCxnSpPr>
            <a:stCxn id="27" idx="2"/>
            <a:endCxn id="28" idx="0"/>
          </p:cNvCxnSpPr>
          <p:nvPr/>
        </p:nvCxnSpPr>
        <p:spPr>
          <a:xfrm rot="5400000">
            <a:off x="2982682" y="755026"/>
            <a:ext cx="1167275" cy="4495800"/>
          </a:xfrm>
          <a:prstGeom prst="bentConnector3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27" idx="2"/>
            <a:endCxn id="29" idx="0"/>
          </p:cNvCxnSpPr>
          <p:nvPr/>
        </p:nvCxnSpPr>
        <p:spPr>
          <a:xfrm rot="5400000">
            <a:off x="4106632" y="1878976"/>
            <a:ext cx="1167275" cy="2247900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꺾인 연결선 38"/>
          <p:cNvCxnSpPr>
            <a:stCxn id="27" idx="2"/>
            <a:endCxn id="30" idx="0"/>
          </p:cNvCxnSpPr>
          <p:nvPr/>
        </p:nvCxnSpPr>
        <p:spPr>
          <a:xfrm rot="16200000" flipH="1">
            <a:off x="7467765" y="765742"/>
            <a:ext cx="1173626" cy="4480719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꺾인 연결선 44"/>
          <p:cNvCxnSpPr>
            <a:stCxn id="27" idx="2"/>
            <a:endCxn id="31" idx="0"/>
          </p:cNvCxnSpPr>
          <p:nvPr/>
        </p:nvCxnSpPr>
        <p:spPr>
          <a:xfrm rot="5400000">
            <a:off x="5230581" y="3002927"/>
            <a:ext cx="1167276" cy="12700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꺾인 연결선 48"/>
          <p:cNvCxnSpPr>
            <a:stCxn id="27" idx="2"/>
            <a:endCxn id="32" idx="0"/>
          </p:cNvCxnSpPr>
          <p:nvPr/>
        </p:nvCxnSpPr>
        <p:spPr>
          <a:xfrm rot="16200000" flipH="1">
            <a:off x="6350772" y="1882736"/>
            <a:ext cx="1173626" cy="2246732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왼쪽 중괄호 45"/>
          <p:cNvSpPr/>
          <p:nvPr/>
        </p:nvSpPr>
        <p:spPr>
          <a:xfrm rot="16200000">
            <a:off x="2309019" y="2762190"/>
            <a:ext cx="342900" cy="4076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557321" y="5086290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Core Functions</a:t>
            </a:r>
            <a:endParaRPr lang="ko-KR" altLang="en-US" sz="2000" dirty="0"/>
          </a:p>
        </p:txBody>
      </p:sp>
      <p:sp>
        <p:nvSpPr>
          <p:cNvPr id="57" name="왼쪽 중괄호 56"/>
          <p:cNvSpPr/>
          <p:nvPr/>
        </p:nvSpPr>
        <p:spPr>
          <a:xfrm rot="16200000">
            <a:off x="6804819" y="2762190"/>
            <a:ext cx="342900" cy="4076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5318919" y="5076705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Vertical Service additions</a:t>
            </a:r>
            <a:endParaRPr lang="ko-KR" altLang="en-US" sz="2000" dirty="0"/>
          </a:p>
        </p:txBody>
      </p:sp>
      <p:sp>
        <p:nvSpPr>
          <p:cNvPr id="59" name="Rectangle 46"/>
          <p:cNvSpPr/>
          <p:nvPr/>
        </p:nvSpPr>
        <p:spPr>
          <a:xfrm>
            <a:off x="8366919" y="1609663"/>
            <a:ext cx="1905000" cy="704912"/>
          </a:xfrm>
          <a:prstGeom prst="rect">
            <a:avLst/>
          </a:prstGeom>
          <a:solidFill>
            <a:srgbClr val="5E71B8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3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608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Remote</a:t>
            </a:r>
            <a:b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</a:br>
            <a:r>
              <a:rPr kumimoji="1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Access</a:t>
            </a:r>
            <a:endParaRPr kumimoji="1" lang="en-GB" sz="2000" i="0" u="none" strike="noStrike" kern="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0" name="꺾인 연결선 59"/>
          <p:cNvCxnSpPr>
            <a:stCxn id="27" idx="3"/>
            <a:endCxn id="59" idx="1"/>
          </p:cNvCxnSpPr>
          <p:nvPr/>
        </p:nvCxnSpPr>
        <p:spPr>
          <a:xfrm>
            <a:off x="7223919" y="1962089"/>
            <a:ext cx="1143000" cy="30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6076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Vertical Use Case Example (Smart Home)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33697" y="1261533"/>
            <a:ext cx="8122106" cy="4961386"/>
            <a:chOff x="1433697" y="1261533"/>
            <a:chExt cx="8122106" cy="4961386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1433697" y="1261533"/>
              <a:ext cx="6972743" cy="4184269"/>
            </a:xfrm>
            <a:custGeom>
              <a:avLst/>
              <a:gdLst>
                <a:gd name="T0" fmla="*/ 2147483647 w 3504"/>
                <a:gd name="T1" fmla="*/ 2147483647 h 2818"/>
                <a:gd name="T2" fmla="*/ 2147483647 w 3504"/>
                <a:gd name="T3" fmla="*/ 2147483647 h 2818"/>
                <a:gd name="T4" fmla="*/ 0 w 3504"/>
                <a:gd name="T5" fmla="*/ 2147483647 h 2818"/>
                <a:gd name="T6" fmla="*/ 2147483647 w 3504"/>
                <a:gd name="T7" fmla="*/ 2147483647 h 2818"/>
                <a:gd name="T8" fmla="*/ 2147483647 w 3504"/>
                <a:gd name="T9" fmla="*/ 2147483647 h 2818"/>
                <a:gd name="T10" fmla="*/ 2147483647 w 3504"/>
                <a:gd name="T11" fmla="*/ 2147483647 h 2818"/>
                <a:gd name="T12" fmla="*/ 2147483647 w 3504"/>
                <a:gd name="T13" fmla="*/ 2147483647 h 2818"/>
                <a:gd name="T14" fmla="*/ 2147483647 w 3504"/>
                <a:gd name="T15" fmla="*/ 0 h 2818"/>
                <a:gd name="T16" fmla="*/ 2147483647 w 3504"/>
                <a:gd name="T17" fmla="*/ 2147483647 h 2818"/>
                <a:gd name="T18" fmla="*/ 2147483647 w 3504"/>
                <a:gd name="T19" fmla="*/ 2147483647 h 2818"/>
                <a:gd name="T20" fmla="*/ 2147483647 w 3504"/>
                <a:gd name="T21" fmla="*/ 2147483647 h 2818"/>
                <a:gd name="T22" fmla="*/ 2147483647 w 3504"/>
                <a:gd name="T23" fmla="*/ 2147483647 h 28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04"/>
                <a:gd name="T37" fmla="*/ 0 h 2818"/>
                <a:gd name="T38" fmla="*/ 3504 w 3504"/>
                <a:gd name="T39" fmla="*/ 2818 h 28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04" h="2818">
                  <a:moveTo>
                    <a:pt x="232" y="2818"/>
                  </a:moveTo>
                  <a:lnTo>
                    <a:pt x="232" y="1425"/>
                  </a:lnTo>
                  <a:lnTo>
                    <a:pt x="0" y="1416"/>
                  </a:lnTo>
                  <a:lnTo>
                    <a:pt x="515" y="963"/>
                  </a:lnTo>
                  <a:lnTo>
                    <a:pt x="515" y="227"/>
                  </a:lnTo>
                  <a:lnTo>
                    <a:pt x="928" y="227"/>
                  </a:lnTo>
                  <a:lnTo>
                    <a:pt x="928" y="736"/>
                  </a:lnTo>
                  <a:lnTo>
                    <a:pt x="1752" y="0"/>
                  </a:lnTo>
                  <a:lnTo>
                    <a:pt x="3504" y="1416"/>
                  </a:lnTo>
                  <a:lnTo>
                    <a:pt x="3233" y="1406"/>
                  </a:lnTo>
                  <a:lnTo>
                    <a:pt x="3233" y="2818"/>
                  </a:lnTo>
                  <a:lnTo>
                    <a:pt x="232" y="2818"/>
                  </a:lnTo>
                  <a:close/>
                </a:path>
              </a:pathLst>
            </a:custGeom>
            <a:solidFill>
              <a:srgbClr val="E9F9FB">
                <a:alpha val="12941"/>
              </a:srgbClr>
            </a:solidFill>
            <a:ln w="2844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1C3339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7035577" y="1500807"/>
              <a:ext cx="1370864" cy="82637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lumMod val="50000"/>
                  <a:lumOff val="50000"/>
                  <a:alpha val="75000"/>
                </a:scheme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49A945"/>
                </a:buClr>
                <a:defRPr/>
              </a:pPr>
              <a:r>
                <a:rPr lang="en-US" altLang="ja-JP" b="1" dirty="0" smtClean="0">
                  <a:latin typeface="+mn-lt"/>
                  <a:ea typeface="ＭＳ Ｐゴシック" charset="0"/>
                  <a:cs typeface="ＭＳ Ｐゴシック" charset="0"/>
                </a:rPr>
                <a:t>Cloud</a:t>
              </a:r>
              <a:endParaRPr lang="en-US" altLang="ja-JP" b="1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8128000" y="2381161"/>
              <a:ext cx="751178" cy="860013"/>
            </a:xfrm>
            <a:prstGeom prst="straightConnector1">
              <a:avLst/>
            </a:prstGeom>
            <a:ln>
              <a:prstDash val="sysDash"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7"/>
            <p:cNvGrpSpPr/>
            <p:nvPr/>
          </p:nvGrpSpPr>
          <p:grpSpPr>
            <a:xfrm>
              <a:off x="3351529" y="2314665"/>
              <a:ext cx="628666" cy="683948"/>
              <a:chOff x="3000888" y="2414285"/>
              <a:chExt cx="628666" cy="683948"/>
            </a:xfrm>
          </p:grpSpPr>
          <p:pic>
            <p:nvPicPr>
              <p:cNvPr id="48" name="Picture 2" descr="http://www.iconattitude.com/icons/open_icon_library/apps/png/256/gupnp-tools_network-ligh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888" y="2414285"/>
                <a:ext cx="482183" cy="529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://www.iconattitude.com/icons/open_icon_library/apps/png/256/gupnp-tools_network-ligh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7371" y="2568691"/>
                <a:ext cx="482183" cy="529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http://www.oxygenbroadband.com/images/oxygen_gw_iad_35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179" y="3623902"/>
              <a:ext cx="696095" cy="595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56975" y="4117603"/>
              <a:ext cx="588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Hub</a:t>
              </a:r>
              <a:endParaRPr lang="ko-KR" altLang="en-US" sz="1600" dirty="0">
                <a:latin typeface="+mj-lt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H="1" flipV="1">
              <a:off x="4112697" y="3253943"/>
              <a:ext cx="871448" cy="618309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http://cdn4.pcadvisor.co.uk/cmsdata/reviews/3562254/Samsung_Galaxy_Note_4_vs_Galaxy_Note_Edg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4815" b="94444" l="3125" r="41667">
                          <a14:foregroundMark x1="40625" y1="29630" x2="32639" y2="40741"/>
                          <a14:foregroundMark x1="13542" y1="25926" x2="20139" y2="46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15" t="15051" r="58240" b="5825"/>
            <a:stretch/>
          </p:blipFill>
          <p:spPr bwMode="auto">
            <a:xfrm>
              <a:off x="8879178" y="3332017"/>
              <a:ext cx="676625" cy="80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4.pcadvisor.co.uk/cmsdata/reviews/3562254/Samsung_Galaxy_Note_4_vs_Galaxy_Note_Edg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6222" b="94222" l="45125" r="98125">
                          <a14:foregroundMark x1="84000" y1="67778" x2="97375" y2="51111"/>
                          <a14:foregroundMark x1="97625" y1="49556" x2="97500" y2="50667"/>
                          <a14:foregroundMark x1="79875" y1="36889" x2="82250" y2="3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596" t="33747" r="1834" b="5825"/>
            <a:stretch/>
          </p:blipFill>
          <p:spPr bwMode="auto">
            <a:xfrm>
              <a:off x="3136558" y="3732685"/>
              <a:ext cx="976139" cy="63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 flipH="1">
              <a:off x="5745072" y="2370339"/>
              <a:ext cx="1456870" cy="1286172"/>
            </a:xfrm>
            <a:prstGeom prst="straightConnector1">
              <a:avLst/>
            </a:prstGeom>
            <a:ln>
              <a:prstDash val="sysDash"/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3199468" y="3043265"/>
              <a:ext cx="203911" cy="2106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8304485" y="2620242"/>
              <a:ext cx="203911" cy="2106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6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2109318" y="4525535"/>
              <a:ext cx="203911" cy="2106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2578" y="4052941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In-door </a:t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Control</a:t>
              </a:r>
              <a:endParaRPr lang="ko-KR" alt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70136" y="2561882"/>
              <a:ext cx="10310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smtClean="0"/>
                <a:t>Out Door </a:t>
              </a:r>
              <a:br>
                <a:rPr lang="en-US" altLang="ko-KR" sz="1400" smtClean="0"/>
              </a:br>
              <a:r>
                <a:rPr lang="en-US" altLang="ko-KR" sz="1400" smtClean="0"/>
                <a:t>Control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endParaRPr lang="ko-KR" altLang="en-US" sz="1400" dirty="0"/>
            </a:p>
          </p:txBody>
        </p:sp>
        <p:pic>
          <p:nvPicPr>
            <p:cNvPr id="20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2138" y="3791935"/>
              <a:ext cx="463596" cy="651335"/>
            </a:xfrm>
            <a:prstGeom prst="rect">
              <a:avLst/>
            </a:prstGeom>
          </p:spPr>
        </p:pic>
        <p:cxnSp>
          <p:nvCxnSpPr>
            <p:cNvPr id="21" name="직선 화살표 연결선 20"/>
            <p:cNvCxnSpPr/>
            <p:nvPr/>
          </p:nvCxnSpPr>
          <p:spPr>
            <a:xfrm flipH="1">
              <a:off x="2655734" y="4039450"/>
              <a:ext cx="510894" cy="0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flipH="1">
              <a:off x="2672144" y="4301543"/>
              <a:ext cx="510894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57796" y="4493402"/>
              <a:ext cx="1306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err="1" smtClean="0"/>
                <a:t>Smartwatch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err="1" smtClean="0"/>
                <a:t>Noti&amp;Control</a:t>
              </a:r>
              <a:endParaRPr lang="ko-KR" altLang="en-US" sz="1400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645" y="4755012"/>
              <a:ext cx="1278922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타원 24"/>
            <p:cNvSpPr/>
            <p:nvPr/>
          </p:nvSpPr>
          <p:spPr>
            <a:xfrm>
              <a:off x="5367395" y="5731832"/>
              <a:ext cx="203911" cy="2106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9329" y="5699699"/>
              <a:ext cx="124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Fire Safety </a:t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and Monitor</a:t>
              </a:r>
              <a:endParaRPr lang="ko-KR" altLang="en-US" sz="1400" dirty="0"/>
            </a:p>
          </p:txBody>
        </p:sp>
        <p:cxnSp>
          <p:nvCxnSpPr>
            <p:cNvPr id="27" name="직선 연결선 26"/>
            <p:cNvCxnSpPr/>
            <p:nvPr/>
          </p:nvCxnSpPr>
          <p:spPr>
            <a:xfrm flipH="1" flipV="1">
              <a:off x="5619760" y="4349696"/>
              <a:ext cx="736369" cy="3607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H="1">
              <a:off x="5303341" y="4349696"/>
              <a:ext cx="316419" cy="648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28"/>
            <p:cNvGrpSpPr/>
            <p:nvPr/>
          </p:nvGrpSpPr>
          <p:grpSpPr>
            <a:xfrm>
              <a:off x="4630523" y="4964819"/>
              <a:ext cx="799590" cy="859861"/>
              <a:chOff x="2037677" y="4857712"/>
              <a:chExt cx="799590" cy="859861"/>
            </a:xfrm>
          </p:grpSpPr>
          <p:pic>
            <p:nvPicPr>
              <p:cNvPr id="46" name="Picture 4" descr="http://www.elmbridge.gov.uk/images/elmbridgeboroughcouncil/environmentalhealth/protection/intruderalarm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7677" y="4857712"/>
                <a:ext cx="799590" cy="859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d16hjwy4p1a8tm.cloudfront.net/app/public/spree/products/536/product/front-right-fortrezz-siren.png?1408697359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16043" b="68182" l="32000" r="63500">
                            <a14:foregroundMark x1="42167" y1="65775" x2="50167" y2="66310"/>
                            <a14:foregroundMark x1="51333" y1="66043" x2="58167" y2="60428"/>
                            <a14:foregroundMark x1="59667" y1="59893" x2="62500" y2="49733"/>
                            <a14:foregroundMark x1="61333" y1="49465" x2="61667" y2="33690"/>
                            <a14:foregroundMark x1="61000" y1="29947" x2="55667" y2="20856"/>
                            <a14:foregroundMark x1="43833" y1="18182" x2="52500" y2="18449"/>
                            <a14:foregroundMark x1="53833" y1="20053" x2="55000" y2="21123"/>
                            <a14:foregroundMark x1="62500" y1="45989" x2="62500" y2="36631"/>
                            <a14:foregroundMark x1="62667" y1="34492" x2="61833" y2="31016"/>
                            <a14:foregroundMark x1="57833" y1="62299" x2="53000" y2="652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1099" t="16033" r="36728" b="30850"/>
              <a:stretch/>
            </p:blipFill>
            <p:spPr bwMode="auto">
              <a:xfrm>
                <a:off x="2237373" y="5098241"/>
                <a:ext cx="467314" cy="480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0" name="직선 연결선 29"/>
            <p:cNvCxnSpPr/>
            <p:nvPr/>
          </p:nvCxnSpPr>
          <p:spPr>
            <a:xfrm flipH="1">
              <a:off x="4098821" y="4039450"/>
              <a:ext cx="851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그룹 30"/>
            <p:cNvGrpSpPr/>
            <p:nvPr/>
          </p:nvGrpSpPr>
          <p:grpSpPr>
            <a:xfrm>
              <a:off x="4326556" y="1788794"/>
              <a:ext cx="741135" cy="778517"/>
              <a:chOff x="5757069" y="1459954"/>
              <a:chExt cx="1143210" cy="1251496"/>
            </a:xfrm>
          </p:grpSpPr>
          <p:pic>
            <p:nvPicPr>
              <p:cNvPr id="42" name="Picture 2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7507" y="1459954"/>
                <a:ext cx="396875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7069" y="1556792"/>
                <a:ext cx="731838" cy="1058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7507" y="2214563"/>
                <a:ext cx="552772" cy="46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7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8688" y="2112963"/>
                <a:ext cx="465138" cy="598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2" name="직선 화살표 연결선 31"/>
            <p:cNvCxnSpPr/>
            <p:nvPr/>
          </p:nvCxnSpPr>
          <p:spPr>
            <a:xfrm flipH="1" flipV="1">
              <a:off x="4908498" y="2931214"/>
              <a:ext cx="213362" cy="725298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8" descr="http://www.riorand.com/media/catalog/product/cache/1/image/9df78eab33525d08d6e5fb8d27136e95/r/i/riorand_cigarette_lighter_plug_digital_voltmeter_temperature_gauge_2in1_12v_24v_car_voltage_temp_meter_red_blue_-1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19417" b="92083" l="15167" r="83917">
                          <a14:foregroundMark x1="16250" y1="52667" x2="23250" y2="33167"/>
                          <a14:foregroundMark x1="82333" y1="55500" x2="81000" y2="40250"/>
                          <a14:foregroundMark x1="82917" y1="54583" x2="83083" y2="45667"/>
                          <a14:foregroundMark x1="82167" y1="44833" x2="81750" y2="41333"/>
                          <a14:foregroundMark x1="82917" y1="56167" x2="83083" y2="67000"/>
                          <a14:foregroundMark x1="81917" y1="68833" x2="76417" y2="79250"/>
                          <a14:foregroundMark x1="75583" y1="80917" x2="67833" y2="87000"/>
                          <a14:foregroundMark x1="37583" y1="89250" x2="26250" y2="83917"/>
                          <a14:foregroundMark x1="24917" y1="82917" x2="15500" y2="68083"/>
                          <a14:foregroundMark x1="15667" y1="66583" x2="16167" y2="49917"/>
                          <a14:foregroundMark x1="22500" y1="33917" x2="19500" y2="39167"/>
                          <a14:foregroundMark x1="20083" y1="38333" x2="17833" y2="43417"/>
                          <a14:foregroundMark x1="16250" y1="49750" x2="16917" y2="4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32" t="19251" r="15990" b="8041"/>
            <a:stretch/>
          </p:blipFill>
          <p:spPr bwMode="auto">
            <a:xfrm>
              <a:off x="6191176" y="2087381"/>
              <a:ext cx="312165" cy="33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s://gigaom2.files.wordpress.com/2012/06/nest-thermostat-featured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2500" b="94167" l="18216" r="78625">
                          <a14:foregroundMark x1="19517" y1="50278" x2="21190" y2="30000"/>
                          <a14:foregroundMark x1="22119" y1="27500" x2="31784" y2="11944"/>
                          <a14:foregroundMark x1="25093" y1="19722" x2="28996" y2="14444"/>
                          <a14:foregroundMark x1="33457" y1="11667" x2="42751" y2="5556"/>
                          <a14:foregroundMark x1="43680" y1="5278" x2="56877" y2="5556"/>
                          <a14:foregroundMark x1="67844" y1="57778" x2="60595" y2="82778"/>
                          <a14:foregroundMark x1="38290" y1="51667" x2="45353" y2="51111"/>
                          <a14:foregroundMark x1="54647" y1="91944" x2="59294" y2="8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601" t="2176" r="21093" b="4456"/>
            <a:stretch/>
          </p:blipFill>
          <p:spPr bwMode="auto">
            <a:xfrm>
              <a:off x="5732879" y="2045047"/>
              <a:ext cx="458297" cy="47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직선 화살표 연결선 34"/>
            <p:cNvCxnSpPr/>
            <p:nvPr/>
          </p:nvCxnSpPr>
          <p:spPr>
            <a:xfrm flipV="1">
              <a:off x="5458936" y="2931214"/>
              <a:ext cx="341150" cy="725300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10" descr="http://icons.iconarchive.com/icons/icons8/android/256/Measurement-Units-Humidity-icon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61" y="1788794"/>
              <a:ext cx="287867" cy="287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338995" y="2986721"/>
              <a:ext cx="857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Lighting</a:t>
              </a:r>
              <a:endParaRPr lang="ko-KR" altLang="en-US" sz="1400" dirty="0"/>
            </a:p>
          </p:txBody>
        </p:sp>
        <p:sp>
          <p:nvSpPr>
            <p:cNvPr id="38" name="타원 37"/>
            <p:cNvSpPr/>
            <p:nvPr/>
          </p:nvSpPr>
          <p:spPr>
            <a:xfrm>
              <a:off x="4252666" y="2636713"/>
              <a:ext cx="203911" cy="2106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82142" y="2611313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Appliance</a:t>
              </a:r>
              <a:endParaRPr lang="ko-KR" alt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61801" y="2537243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Environment</a:t>
              </a:r>
              <a:endParaRPr lang="ko-KR" altLang="en-US" sz="1400" dirty="0"/>
            </a:p>
          </p:txBody>
        </p:sp>
        <p:sp>
          <p:nvSpPr>
            <p:cNvPr id="41" name="타원 40"/>
            <p:cNvSpPr/>
            <p:nvPr/>
          </p:nvSpPr>
          <p:spPr>
            <a:xfrm>
              <a:off x="5596175" y="2587981"/>
              <a:ext cx="203911" cy="2106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0840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Framework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519" y="2440315"/>
            <a:ext cx="10972800" cy="251268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8123" y="3200400"/>
            <a:ext cx="1981194" cy="152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tIns="91440" bIns="9144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519" y="1219200"/>
            <a:ext cx="10972800" cy="10668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Vertical</a:t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</a:b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1920" y="1371600"/>
            <a:ext cx="12192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Home</a:t>
            </a:r>
          </a:p>
        </p:txBody>
      </p:sp>
      <p:sp>
        <p:nvSpPr>
          <p:cNvPr id="10" name="Oval 9"/>
          <p:cNvSpPr/>
          <p:nvPr/>
        </p:nvSpPr>
        <p:spPr>
          <a:xfrm>
            <a:off x="10805319" y="1678546"/>
            <a:ext cx="152399" cy="1523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033919" y="1678546"/>
            <a:ext cx="152399" cy="1523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262519" y="1678546"/>
            <a:ext cx="152399" cy="1523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1577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1577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67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67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53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53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139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663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187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3520" y="1371600"/>
            <a:ext cx="12192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Enterprise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03177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03177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283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83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569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569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855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379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903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5120" y="1371600"/>
            <a:ext cx="1223665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Industrial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79243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9243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04386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04386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32986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2986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61586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313986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66386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66720" y="1371600"/>
            <a:ext cx="1215763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Automotive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42941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42941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8084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68084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96684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96684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525284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677684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830084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38320" y="1371600"/>
            <a:ext cx="12192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Education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17977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17977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431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4431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717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717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9003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0527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2051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09920" y="1371600"/>
            <a:ext cx="12192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Health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589577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589577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8147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8147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043320" y="19050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043320" y="1676400"/>
            <a:ext cx="152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719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4243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0576720" y="1828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37922" y="3200400"/>
            <a:ext cx="1981194" cy="152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tIns="91440" bIns="9144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357522" y="3200400"/>
            <a:ext cx="1981194" cy="152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tIns="91440" bIns="9144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28123" y="3200400"/>
            <a:ext cx="1981194" cy="8243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Discovery &amp;</a:t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</a:b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Provisioning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937923" y="3200400"/>
            <a:ext cx="1981194" cy="8243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Messaging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147723" y="3200400"/>
            <a:ext cx="1981194" cy="8243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357522" y="3200400"/>
            <a:ext cx="1981194" cy="8243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Notification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94519" y="5105400"/>
            <a:ext cx="10972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Transports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919" y="5257800"/>
            <a:ext cx="406384" cy="55139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2575719" y="5240666"/>
            <a:ext cx="464113" cy="690986"/>
            <a:chOff x="5322676" y="5538534"/>
            <a:chExt cx="268701" cy="400050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72787" y="5538534"/>
              <a:ext cx="168480" cy="228600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5322676" y="5767134"/>
              <a:ext cx="268701" cy="17145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5E71B8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LE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7669" y="5257800"/>
            <a:ext cx="450450" cy="60959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853" y="5257800"/>
            <a:ext cx="811866" cy="561008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147719" y="5213748"/>
            <a:ext cx="997431" cy="697704"/>
            <a:chOff x="2728119" y="5334000"/>
            <a:chExt cx="997431" cy="697704"/>
          </a:xfrm>
        </p:grpSpPr>
        <p:grpSp>
          <p:nvGrpSpPr>
            <p:cNvPr id="104" name="Group 103"/>
            <p:cNvGrpSpPr/>
            <p:nvPr/>
          </p:nvGrpSpPr>
          <p:grpSpPr>
            <a:xfrm>
              <a:off x="2803257" y="5334000"/>
              <a:ext cx="866860" cy="346744"/>
              <a:chOff x="594519" y="1600200"/>
              <a:chExt cx="4572000" cy="1828801"/>
            </a:xfrm>
            <a:solidFill>
              <a:sysClr val="windowText" lastClr="000000"/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1051719" y="2514600"/>
                <a:ext cx="3657600" cy="914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94519" y="2514600"/>
                <a:ext cx="914400" cy="9144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75519" y="2057400"/>
                <a:ext cx="1371600" cy="13716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194719" y="1600200"/>
                <a:ext cx="1371600" cy="13716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586039" y="2286001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252119" y="2514601"/>
                <a:ext cx="914400" cy="9144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775619" y="1943100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880519" y="1714500"/>
                <a:ext cx="1371600" cy="13716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261519" y="1943100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856038" y="2171700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05" name="Freeform 104"/>
            <p:cNvSpPr/>
            <p:nvPr/>
          </p:nvSpPr>
          <p:spPr>
            <a:xfrm>
              <a:off x="2954908" y="5437277"/>
              <a:ext cx="557436" cy="511078"/>
            </a:xfrm>
            <a:custGeom>
              <a:avLst/>
              <a:gdLst>
                <a:gd name="connsiteX0" fmla="*/ 0 w 557213"/>
                <a:gd name="connsiteY0" fmla="*/ 2382 h 2382"/>
                <a:gd name="connsiteX1" fmla="*/ 557213 w 557213"/>
                <a:gd name="connsiteY1" fmla="*/ 0 h 2382"/>
                <a:gd name="connsiteX0" fmla="*/ 0 w 10000"/>
                <a:gd name="connsiteY0" fmla="*/ 980806 h 980806"/>
                <a:gd name="connsiteX1" fmla="*/ 10000 w 10000"/>
                <a:gd name="connsiteY1" fmla="*/ 970806 h 980806"/>
                <a:gd name="connsiteX0" fmla="*/ 0 w 10000"/>
                <a:gd name="connsiteY0" fmla="*/ 1529475 h 1529475"/>
                <a:gd name="connsiteX1" fmla="*/ 10000 w 10000"/>
                <a:gd name="connsiteY1" fmla="*/ 1519475 h 1529475"/>
                <a:gd name="connsiteX0" fmla="*/ 0 w 10000"/>
                <a:gd name="connsiteY0" fmla="*/ 1688442 h 1688442"/>
                <a:gd name="connsiteX1" fmla="*/ 10000 w 10000"/>
                <a:gd name="connsiteY1" fmla="*/ 1678442 h 1688442"/>
                <a:gd name="connsiteX0" fmla="*/ 0 w 10000"/>
                <a:gd name="connsiteY0" fmla="*/ 1714483 h 1714483"/>
                <a:gd name="connsiteX1" fmla="*/ 10000 w 10000"/>
                <a:gd name="connsiteY1" fmla="*/ 1704483 h 1714483"/>
                <a:gd name="connsiteX0" fmla="*/ 0 w 10000"/>
                <a:gd name="connsiteY0" fmla="*/ 1934752 h 1934752"/>
                <a:gd name="connsiteX1" fmla="*/ 10000 w 10000"/>
                <a:gd name="connsiteY1" fmla="*/ 1924752 h 1934752"/>
                <a:gd name="connsiteX0" fmla="*/ 4 w 10004"/>
                <a:gd name="connsiteY0" fmla="*/ 2145583 h 2145583"/>
                <a:gd name="connsiteX1" fmla="*/ 10004 w 10004"/>
                <a:gd name="connsiteY1" fmla="*/ 2135583 h 214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4" h="2145583">
                  <a:moveTo>
                    <a:pt x="4" y="2145583"/>
                  </a:moveTo>
                  <a:cubicBezTo>
                    <a:pt x="-253" y="-706851"/>
                    <a:pt x="9791" y="-720188"/>
                    <a:pt x="10004" y="2135583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431032" y="5879305"/>
              <a:ext cx="152399" cy="152399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880518" y="5879305"/>
              <a:ext cx="152399" cy="152399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728119" y="5478538"/>
              <a:ext cx="997431" cy="388862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Remote</a:t>
              </a:r>
              <a:b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</a:b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entury Gothic"/>
                </a:rPr>
                <a:t>Access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19319" y="5341222"/>
            <a:ext cx="1116464" cy="449978"/>
            <a:chOff x="2602255" y="5486400"/>
            <a:chExt cx="1116464" cy="449978"/>
          </a:xfrm>
        </p:grpSpPr>
        <p:grpSp>
          <p:nvGrpSpPr>
            <p:cNvPr id="92" name="Group 91"/>
            <p:cNvGrpSpPr/>
            <p:nvPr/>
          </p:nvGrpSpPr>
          <p:grpSpPr>
            <a:xfrm>
              <a:off x="2602255" y="5486400"/>
              <a:ext cx="1116464" cy="446586"/>
              <a:chOff x="594519" y="1600200"/>
              <a:chExt cx="4572000" cy="1828801"/>
            </a:xfrm>
            <a:solidFill>
              <a:sysClr val="windowText" lastClr="000000"/>
            </a:solidFill>
          </p:grpSpPr>
          <p:sp>
            <p:nvSpPr>
              <p:cNvPr id="94" name="Rectangle 93"/>
              <p:cNvSpPr/>
              <p:nvPr/>
            </p:nvSpPr>
            <p:spPr>
              <a:xfrm>
                <a:off x="1051719" y="2514600"/>
                <a:ext cx="3657600" cy="914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94519" y="2514600"/>
                <a:ext cx="914400" cy="9144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975519" y="2057400"/>
                <a:ext cx="1371600" cy="13716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194719" y="1600200"/>
                <a:ext cx="1371600" cy="13716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586039" y="2286001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252119" y="2514601"/>
                <a:ext cx="914400" cy="9144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775619" y="1943100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80519" y="1714500"/>
                <a:ext cx="1371600" cy="13716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261519" y="1943100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856038" y="2171700"/>
                <a:ext cx="1143000" cy="114300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5E71B8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2651919" y="5620513"/>
              <a:ext cx="997431" cy="315865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</a:rPr>
                <a:t>Cloud</a:t>
              </a:r>
            </a:p>
          </p:txBody>
        </p:sp>
      </p:grpSp>
      <p:sp>
        <p:nvSpPr>
          <p:cNvPr id="87" name="Oval 86"/>
          <p:cNvSpPr/>
          <p:nvPr/>
        </p:nvSpPr>
        <p:spPr>
          <a:xfrm>
            <a:off x="10652919" y="5486400"/>
            <a:ext cx="152399" cy="152399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881519" y="5486400"/>
            <a:ext cx="152399" cy="152399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1110119" y="5486400"/>
            <a:ext cx="152399" cy="152399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475" y="5334000"/>
            <a:ext cx="934044" cy="39880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421" y="5213638"/>
            <a:ext cx="686498" cy="697814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2728123" y="2590800"/>
            <a:ext cx="8610592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Resource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" name="Rectangle 71"/>
          <p:cNvSpPr/>
          <p:nvPr/>
        </p:nvSpPr>
        <p:spPr>
          <a:xfrm>
            <a:off x="7147725" y="3200400"/>
            <a:ext cx="1981194" cy="152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tIns="91440" bIns="9144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3" name="Rectangle 76"/>
          <p:cNvSpPr/>
          <p:nvPr/>
        </p:nvSpPr>
        <p:spPr>
          <a:xfrm>
            <a:off x="7147719" y="3200400"/>
            <a:ext cx="1981194" cy="8243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chemeClr val="accent1"/>
                </a:solidFill>
                <a:latin typeface="Century Gothic"/>
              </a:rPr>
              <a:t>Device</a:t>
            </a:r>
            <a:br>
              <a:rPr lang="en-GB" b="1" kern="0" dirty="0" smtClean="0">
                <a:solidFill>
                  <a:schemeClr val="accent1"/>
                </a:solidFill>
                <a:latin typeface="Century Gothic"/>
              </a:rPr>
            </a:br>
            <a:r>
              <a:rPr lang="en-GB" b="1" kern="0" dirty="0" smtClean="0">
                <a:solidFill>
                  <a:schemeClr val="accent1"/>
                </a:solidFill>
                <a:latin typeface="Century Gothic"/>
              </a:rPr>
              <a:t>Management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0520" y="4038600"/>
            <a:ext cx="8305798" cy="537230"/>
          </a:xfrm>
          <a:prstGeom prst="rect">
            <a:avLst/>
          </a:prstGeom>
          <a:solidFill>
            <a:schemeClr val="accent3">
              <a:lumMod val="75000"/>
              <a:alpha val="67059"/>
            </a:schemeClr>
          </a:solidFill>
          <a:ln w="19050" cap="flat" cmpd="sng" algn="ctr">
            <a:solidFill>
              <a:srgbClr val="4646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Security, Identity &amp; Permissions</a:t>
            </a:r>
          </a:p>
        </p:txBody>
      </p:sp>
    </p:spTree>
    <p:extLst>
      <p:ext uri="{BB962C8B-B14F-4D97-AF65-F5344CB8AC3E}">
        <p14:creationId xmlns:p14="http://schemas.microsoft.com/office/powerpoint/2010/main" xmlns="" val="403616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OIC Intellectual Property Rights Policy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OIC is a royalty free organisation</a:t>
            </a:r>
          </a:p>
          <a:p>
            <a:r>
              <a:rPr lang="en-GB" dirty="0" smtClean="0"/>
              <a:t>Open Source – Apache 2.0</a:t>
            </a:r>
          </a:p>
          <a:p>
            <a:pPr lvl="1"/>
            <a:r>
              <a:rPr lang="en-GB" dirty="0" smtClean="0"/>
              <a:t>Copyright &amp; patent coverage for submitted code</a:t>
            </a:r>
          </a:p>
          <a:p>
            <a:r>
              <a:rPr lang="en-GB" dirty="0" smtClean="0"/>
              <a:t>Standard – RANDZ</a:t>
            </a:r>
          </a:p>
          <a:p>
            <a:pPr lvl="1"/>
            <a:r>
              <a:rPr lang="en-GB" dirty="0" smtClean="0"/>
              <a:t>IP cross licensing covering “Compliant Portions” of a member company’s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153948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phic Deck_Theme A">
  <a:themeElements>
    <a:clrScheme name="OIC Test">
      <a:dk1>
        <a:srgbClr val="1C3339"/>
      </a:dk1>
      <a:lt1>
        <a:srgbClr val="FFFFFF"/>
      </a:lt1>
      <a:dk2>
        <a:srgbClr val="1FBF7E"/>
      </a:dk2>
      <a:lt2>
        <a:srgbClr val="E3FFAD"/>
      </a:lt2>
      <a:accent1>
        <a:srgbClr val="244249"/>
      </a:accent1>
      <a:accent2>
        <a:srgbClr val="4B3A3D"/>
      </a:accent2>
      <a:accent3>
        <a:srgbClr val="30A8C7"/>
      </a:accent3>
      <a:accent4>
        <a:srgbClr val="36BA8C"/>
      </a:accent4>
      <a:accent5>
        <a:srgbClr val="E5D6B5"/>
      </a:accent5>
      <a:accent6>
        <a:srgbClr val="D8E488"/>
      </a:accent6>
      <a:hlink>
        <a:srgbClr val="1FBF7E"/>
      </a:hlink>
      <a:folHlink>
        <a:srgbClr val="1FBF7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B9B2CA-EDF7-4407-9951-4E000200D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OIC Theme A</Template>
  <TotalTime>0</TotalTime>
  <Words>588</Words>
  <Application>Microsoft Office PowerPoint</Application>
  <PresentationFormat>Personnalisé</PresentationFormat>
  <Paragraphs>156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Graphic Deck_Theme A</vt:lpstr>
      <vt:lpstr>Open Interconnect Consortium  Introduction for oneM2M </vt:lpstr>
      <vt:lpstr>Agenda</vt:lpstr>
      <vt:lpstr>Vision</vt:lpstr>
      <vt:lpstr>OIC Objectives</vt:lpstr>
      <vt:lpstr>Organization</vt:lpstr>
      <vt:lpstr>Standardization</vt:lpstr>
      <vt:lpstr>Vertical Use Case Example (Smart Home) </vt:lpstr>
      <vt:lpstr>Conceptual Framework</vt:lpstr>
      <vt:lpstr>OIC Intellectual Property Rights Policy</vt:lpstr>
      <vt:lpstr>Members</vt:lpstr>
      <vt:lpstr>2015 Roadmap – High Level</vt:lpstr>
      <vt:lpstr>Motivations of Collaboration</vt:lpstr>
      <vt:lpstr>Potential Way Forwards</vt:lpstr>
      <vt:lpstr>Diapositive 14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2014-06-18T19:40:08Z</dcterms:created>
  <dcterms:modified xsi:type="dcterms:W3CDTF">2015-01-19T04:09:49Z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TC102282699990</vt:lpwstr>
  </property>
</Properties>
</file>