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0" r:id="rId3"/>
    <p:sldId id="262" r:id="rId4"/>
    <p:sldId id="265" r:id="rId5"/>
    <p:sldId id="267" r:id="rId6"/>
    <p:sldId id="282" r:id="rId7"/>
    <p:sldId id="295" r:id="rId8"/>
    <p:sldId id="271" r:id="rId9"/>
    <p:sldId id="297" r:id="rId10"/>
    <p:sldId id="278" r:id="rId11"/>
    <p:sldId id="292" r:id="rId12"/>
    <p:sldId id="268" r:id="rId13"/>
    <p:sldId id="298" r:id="rId14"/>
    <p:sldId id="269" r:id="rId15"/>
    <p:sldId id="291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582" autoAdjust="0"/>
    <p:restoredTop sz="94660" autoAdjust="0"/>
  </p:normalViewPr>
  <p:slideViewPr>
    <p:cSldViewPr>
      <p:cViewPr>
        <p:scale>
          <a:sx n="75" d="100"/>
          <a:sy n="75" d="100"/>
        </p:scale>
        <p:origin x="-122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1/22/2015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2015/1/22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10</a:t>
            </a:fld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TP-2015-0584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TP-2015-0584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WG5 - MAS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Progress Report at TP </a:t>
            </a:r>
            <a:r>
              <a:rPr lang="en-US" altLang="zh-CN" sz="4800" b="1" smtClean="0">
                <a:solidFill>
                  <a:srgbClr val="A0A0A3"/>
                </a:solidFill>
              </a:rPr>
              <a:t>#15</a:t>
            </a:r>
            <a:endParaRPr lang="en-US" altLang="zh-CN" sz="4800" b="1" dirty="0" smtClean="0">
              <a:solidFill>
                <a:srgbClr val="A0A0A3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10312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2015-01-19 to 2015-01-23</a:t>
            </a:r>
            <a:endParaRPr lang="en-US" altLang="zh-CN" dirty="0">
              <a:solidFill>
                <a:srgbClr val="B42025"/>
              </a:solidFill>
            </a:endParaRPr>
          </a:p>
          <a:p>
            <a:r>
              <a:rPr lang="en-US" altLang="zh-CN" dirty="0">
                <a:solidFill>
                  <a:srgbClr val="B42025"/>
                </a:solidFill>
              </a:rPr>
              <a:t>Agenda Item: </a:t>
            </a:r>
            <a:r>
              <a:rPr lang="en-US" altLang="zh-CN" dirty="0" smtClean="0">
                <a:solidFill>
                  <a:srgbClr val="B42025"/>
                </a:solidFill>
              </a:rPr>
              <a:t>TP#15, </a:t>
            </a:r>
            <a:r>
              <a:rPr lang="en-US" altLang="zh-CN" dirty="0">
                <a:solidFill>
                  <a:srgbClr val="B42025"/>
                </a:solidFill>
              </a:rPr>
              <a:t>Item </a:t>
            </a:r>
            <a:r>
              <a:rPr lang="en-US" altLang="zh-CN" dirty="0" smtClean="0">
                <a:solidFill>
                  <a:srgbClr val="B42025"/>
                </a:solidFill>
              </a:rPr>
              <a:t>11, </a:t>
            </a:r>
            <a:r>
              <a:rPr lang="en-US" altLang="zh-CN" dirty="0">
                <a:solidFill>
                  <a:srgbClr val="B42025"/>
                </a:solidFill>
              </a:rPr>
              <a:t>Reports from Working Groups </a:t>
            </a: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Open Issues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zh-CN" sz="2800" smtClean="0"/>
          </a:p>
        </p:txBody>
      </p:sp>
      <p:sp>
        <p:nvSpPr>
          <p:cNvPr id="12292" name="TextBox 4"/>
          <p:cNvSpPr txBox="1">
            <a:spLocks noChangeArrowheads="1"/>
          </p:cNvSpPr>
          <p:nvPr/>
        </p:nvSpPr>
        <p:spPr bwMode="auto">
          <a:xfrm rot="-1984489">
            <a:off x="2841625" y="3441700"/>
            <a:ext cx="3048000" cy="708025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4000">
                <a:solidFill>
                  <a:srgbClr val="C00000"/>
                </a:solidFill>
              </a:rPr>
              <a:t>N/A</a:t>
            </a:r>
            <a:endParaRPr lang="zh-CN" altLang="en-US" sz="4000">
              <a:solidFill>
                <a:srgbClr val="C00000"/>
              </a:solidFill>
            </a:endParaRP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10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mtClean="0"/>
              <a:t>Open Action Items</a:t>
            </a:r>
            <a:endParaRPr lang="zh-CN" altLang="en-US" smtClean="0"/>
          </a:p>
        </p:txBody>
      </p:sp>
      <p:graphicFrame>
        <p:nvGraphicFramePr>
          <p:cNvPr id="4" name="内容占位符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001000" cy="1602740"/>
        </p:xfrm>
        <a:graphic>
          <a:graphicData uri="http://schemas.openxmlformats.org/drawingml/2006/table">
            <a:tbl>
              <a:tblPr/>
              <a:tblGrid>
                <a:gridCol w="914400"/>
                <a:gridCol w="4800600"/>
                <a:gridCol w="1371600"/>
                <a:gridCol w="914400"/>
              </a:tblGrid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#</a:t>
                      </a:r>
                      <a:endParaRPr kumimoji="0" lang="zh-CN" altLang="zh-C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Action Item Description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Owner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Status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A-WG5-10.0-001</a:t>
                      </a: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 to ensure oneM2M requirements are correctly shared with HGI / BBF Smart Home team on Device Template activity.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Including the relationship with </a:t>
                      </a:r>
                      <a:r>
                        <a:rPr kumimoji="0" lang="en-US" altLang="zh-CN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ontologyRef</a:t>
                      </a: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.</a:t>
                      </a:r>
                      <a:endParaRPr kumimoji="0" lang="zh-CN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NEC, Orange</a:t>
                      </a:r>
                      <a:endParaRPr kumimoji="0" lang="zh-CN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3">
                <a:tc>
                  <a:txBody>
                    <a:bodyPr/>
                    <a:lstStyle/>
                    <a:p>
                      <a:pPr>
                        <a:spcBef>
                          <a:spcPts val="900"/>
                        </a:spcBef>
                        <a:spcAft>
                          <a:spcPts val="0"/>
                        </a:spcAft>
                        <a:tabLst>
                          <a:tab pos="270510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A-WG5-14.3-001</a:t>
                      </a:r>
                      <a:endParaRPr kumimoji="0" lang="zh-CN" altLang="zh-CN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57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900"/>
                        </a:spcBef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kumimoji="0" lang="en-GB" altLang="zh-CN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provide status report regarding semantic TR</a:t>
                      </a:r>
                      <a:endParaRPr kumimoji="0" lang="zh-CN" altLang="zh-CN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57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900"/>
                        </a:spcBef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kumimoji="0" lang="en-US" altLang="zh-CN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Martin (NEC)</a:t>
                      </a:r>
                      <a:endParaRPr kumimoji="0" lang="zh-CN" altLang="zh-CN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57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900"/>
                        </a:spcBef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kumimoji="0" lang="en-US" altLang="zh-CN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CLOSED</a:t>
                      </a:r>
                      <a:endParaRPr kumimoji="0" lang="zh-CN" altLang="zh-CN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57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86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9BAF671-1878-4949-80A0-F89E4F0DC664}" type="slidenum">
              <a:rPr lang="en-US" altLang="zh-CN" smtClean="0"/>
              <a:pPr/>
              <a:t>11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 – Abstraction &amp; Semantics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Semantic capability for R2</a:t>
            </a:r>
          </a:p>
          <a:p>
            <a:pPr lvl="1" eaLnBrk="1" hangingPunct="1"/>
            <a:r>
              <a:rPr lang="en-US" altLang="zh-CN" sz="2000" dirty="0" smtClean="0"/>
              <a:t>1. take RDF/OWL as the assumption of semantic/ontology modeling language.</a:t>
            </a:r>
          </a:p>
          <a:p>
            <a:pPr lvl="1" eaLnBrk="1" hangingPunct="1"/>
            <a:r>
              <a:rPr lang="en-US" altLang="zh-CN" sz="2000" dirty="0" smtClean="0"/>
              <a:t>2. start to work in TR 0007 on </a:t>
            </a:r>
          </a:p>
          <a:p>
            <a:pPr lvl="2" eaLnBrk="1" hangingPunct="1"/>
            <a:r>
              <a:rPr lang="en-US" altLang="zh-CN" sz="1600" dirty="0" smtClean="0"/>
              <a:t>“Semantic engine” CSF description</a:t>
            </a:r>
          </a:p>
          <a:p>
            <a:pPr lvl="2" eaLnBrk="1" hangingPunct="1"/>
            <a:r>
              <a:rPr lang="en-US" altLang="zh-CN" sz="1600" dirty="0" smtClean="0"/>
              <a:t>oneM2M base ontology</a:t>
            </a:r>
          </a:p>
          <a:p>
            <a:pPr lvl="2" eaLnBrk="1" hangingPunct="1"/>
            <a:r>
              <a:rPr lang="en-US" altLang="zh-CN" sz="1600" dirty="0" smtClean="0"/>
              <a:t>architectural high level flow and examples about semantic enhancement and impact to other CSFs.</a:t>
            </a:r>
          </a:p>
          <a:p>
            <a:pPr lvl="1" eaLnBrk="1" hangingPunct="1"/>
            <a:r>
              <a:rPr lang="en-US" altLang="zh-CN" sz="2000" dirty="0" smtClean="0"/>
              <a:t>3. bring TR0007 to ARC WG for common understanding</a:t>
            </a:r>
          </a:p>
          <a:p>
            <a:pPr lvl="1" eaLnBrk="1" hangingPunct="1"/>
            <a:r>
              <a:rPr lang="en-US" altLang="zh-CN" sz="2000" dirty="0" smtClean="0"/>
              <a:t>4. setup normative WI (by TP#16) and develop technical details in MAS jointly with ARC/PRO (as did for Management)</a:t>
            </a:r>
          </a:p>
          <a:p>
            <a:pPr lvl="1" eaLnBrk="1" hangingPunct="1"/>
            <a:r>
              <a:rPr lang="en-US" altLang="zh-CN" sz="2000" dirty="0" smtClean="0"/>
              <a:t>5. take specific examples (e.g. ETSI SAP and W3C SSN) to validate the semantic work for interworking with verticals</a:t>
            </a:r>
            <a:endParaRPr lang="en-US" altLang="zh-CN" sz="2400" dirty="0" smtClean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12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 – Abstraction &amp; Semantics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Work on New WI: Generic Interworking</a:t>
            </a:r>
          </a:p>
          <a:p>
            <a:pPr eaLnBrk="1" hangingPunct="1"/>
            <a:r>
              <a:rPr lang="en-US" altLang="zh-CN" sz="2400" dirty="0" smtClean="0"/>
              <a:t>Work on New TR: Home Domain Abstract Information Model under WI-0017 </a:t>
            </a:r>
          </a:p>
          <a:p>
            <a:pPr lvl="1" eaLnBrk="1" hangingPunct="1"/>
            <a:r>
              <a:rPr lang="en-US" altLang="zh-CN" sz="2000" dirty="0" smtClean="0"/>
              <a:t>TBD based on TP decision</a:t>
            </a:r>
          </a:p>
          <a:p>
            <a:pPr eaLnBrk="1" hangingPunct="1"/>
            <a:r>
              <a:rPr lang="en-US" altLang="zh-CN" sz="2400" dirty="0" smtClean="0"/>
              <a:t>Collaboration with ETSI SmartM2M on Smart Appliances (SAP)</a:t>
            </a:r>
          </a:p>
          <a:p>
            <a:pPr lvl="1" eaLnBrk="1" hangingPunct="1"/>
            <a:r>
              <a:rPr lang="en-US" altLang="zh-CN" sz="1800" dirty="0" smtClean="0"/>
              <a:t>E.g. use SAP ontology to check against oneM2M base ontology and generic interworking</a:t>
            </a:r>
            <a:endParaRPr lang="en-US" altLang="zh-CN" sz="1400" dirty="0" smtClean="0"/>
          </a:p>
          <a:p>
            <a:pPr eaLnBrk="1" hangingPunct="1"/>
            <a:r>
              <a:rPr lang="en-US" altLang="zh-CN" sz="2400" dirty="0" smtClean="0"/>
              <a:t>Collaboration with HGI/BBF</a:t>
            </a:r>
          </a:p>
          <a:p>
            <a:pPr eaLnBrk="1" hangingPunct="1"/>
            <a:r>
              <a:rPr lang="en-US" altLang="zh-CN" sz="2400" dirty="0" smtClean="0"/>
              <a:t>Collaboration with OMA on LWM2M object registration</a:t>
            </a:r>
            <a:endParaRPr lang="pt-BR" altLang="zh-CN" sz="2400" dirty="0" smtClean="0">
              <a:solidFill>
                <a:schemeClr val="tx1"/>
              </a:solidFill>
            </a:endParaRPr>
          </a:p>
          <a:p>
            <a:pPr lvl="1" eaLnBrk="1" hangingPunct="1"/>
            <a:endParaRPr lang="en-US" altLang="zh-CN" sz="2400" dirty="0" smtClean="0">
              <a:solidFill>
                <a:schemeClr val="tx1"/>
              </a:solidFill>
            </a:endParaRPr>
          </a:p>
          <a:p>
            <a:pPr eaLnBrk="1" hangingPunct="1"/>
            <a:endParaRPr lang="en-US" altLang="zh-CN" sz="2000" dirty="0" smtClean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13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en-US" altLang="zh-CN" sz="2400" dirty="0" smtClean="0"/>
              <a:t>MAS#15.1: Monday, Feb 16, 2015, UTC 21:00-23:00? </a:t>
            </a:r>
          </a:p>
          <a:p>
            <a:pPr lvl="1" eaLnBrk="1" hangingPunct="1"/>
            <a:r>
              <a:rPr lang="en-US" altLang="zh-CN" sz="2400" dirty="0" smtClean="0"/>
              <a:t>MAS#15.2: Monday, Mar 16, 2015, UTC 21:00-23:00? </a:t>
            </a:r>
          </a:p>
          <a:p>
            <a:pPr lvl="2" eaLnBrk="1" hangingPunct="1"/>
            <a:endParaRPr lang="en-US" altLang="zh-CN" sz="2400" dirty="0" smtClean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es-ES" altLang="zh-CN" sz="2400" dirty="0" smtClean="0"/>
              <a:t>MAS#16.0: March23-27, Sophia Antipolis, France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14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CR PACKs for TP APPROVAL</a:t>
            </a:r>
          </a:p>
          <a:p>
            <a:pPr lvl="1" eaLnBrk="1" hangingPunct="1"/>
            <a:r>
              <a:rPr lang="en-US" altLang="zh-CN" sz="2400" dirty="0" smtClean="0"/>
              <a:t>TS-0005: Management enablement (OMA)</a:t>
            </a:r>
          </a:p>
          <a:p>
            <a:pPr lvl="1" eaLnBrk="1" hangingPunct="1"/>
            <a:endParaRPr lang="en-US" altLang="zh-CN" sz="2400" dirty="0" smtClean="0"/>
          </a:p>
          <a:p>
            <a:pPr lvl="2" eaLnBrk="1" hangingPunct="1"/>
            <a:r>
              <a:rPr lang="en-US" altLang="zh-CN" sz="2000" dirty="0" smtClean="0"/>
              <a:t>Output  version:  v1.0.0</a:t>
            </a:r>
          </a:p>
          <a:p>
            <a:pPr lvl="1" eaLnBrk="1" hangingPunct="1"/>
            <a:r>
              <a:rPr lang="en-US" altLang="zh-CN" sz="2400" dirty="0" smtClean="0"/>
              <a:t>TS-0006: Management enablement (BBF)</a:t>
            </a:r>
          </a:p>
          <a:p>
            <a:pPr lvl="1" eaLnBrk="1" hangingPunct="1"/>
            <a:endParaRPr lang="en-US" altLang="zh-CN" sz="2400" dirty="0" smtClean="0"/>
          </a:p>
          <a:p>
            <a:pPr lvl="2" eaLnBrk="1" hangingPunct="1"/>
            <a:r>
              <a:rPr lang="en-US" altLang="zh-CN" sz="2000" dirty="0" smtClean="0"/>
              <a:t>Output version: v1.0.0</a:t>
            </a:r>
            <a:endParaRPr lang="en-US" altLang="zh-CN" sz="2400" dirty="0" smtClean="0"/>
          </a:p>
          <a:p>
            <a:pPr lvl="1" eaLnBrk="1" hangingPunct="1">
              <a:buNone/>
            </a:pPr>
            <a:endParaRPr lang="en-US" altLang="zh-CN" sz="2400" dirty="0" smtClean="0"/>
          </a:p>
          <a:p>
            <a:pPr lvl="1" eaLnBrk="1" hangingPunct="1"/>
            <a:endParaRPr lang="en-US" altLang="zh-CN" sz="2400" dirty="0" smtClean="0"/>
          </a:p>
          <a:p>
            <a:pPr lvl="2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>
              <a:solidFill>
                <a:schemeClr val="tx1"/>
              </a:solidFill>
            </a:endParaRP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1447800" y="2667000"/>
          <a:ext cx="6553200" cy="365760"/>
        </p:xfrm>
        <a:graphic>
          <a:graphicData uri="http://schemas.openxmlformats.org/drawingml/2006/table">
            <a:tbl>
              <a:tblPr/>
              <a:tblGrid>
                <a:gridCol w="2415379"/>
                <a:gridCol w="4137821"/>
              </a:tblGrid>
              <a:tr h="34290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TP-2015-0585</a:t>
                      </a:r>
                      <a:endParaRPr lang="zh-CN" alt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CR pack for TS0005 for TP#15 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447800" y="3886200"/>
          <a:ext cx="6553200" cy="365760"/>
        </p:xfrm>
        <a:graphic>
          <a:graphicData uri="http://schemas.openxmlformats.org/drawingml/2006/table">
            <a:tbl>
              <a:tblPr/>
              <a:tblGrid>
                <a:gridCol w="2415379"/>
                <a:gridCol w="4137821"/>
              </a:tblGrid>
              <a:tr h="34290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TP-2015-0586</a:t>
                      </a:r>
                      <a:endParaRPr lang="zh-CN" alt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CR pack for TS0006 for TP#15 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DISCUSSION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b="1" smtClean="0"/>
              <a:t>Issue 1</a:t>
            </a:r>
            <a:r>
              <a:rPr lang="en-US" altLang="zh-CN" sz="2800" smtClean="0"/>
              <a:t>:</a:t>
            </a:r>
            <a:r>
              <a:rPr lang="en-US" altLang="zh-CN" smtClean="0"/>
              <a:t/>
            </a:r>
            <a:br>
              <a:rPr lang="en-US" altLang="zh-CN" smtClean="0"/>
            </a:br>
            <a:r>
              <a:rPr lang="en-US" altLang="zh-CN" sz="2800" smtClean="0"/>
              <a:t>&lt;text&gt;</a:t>
            </a:r>
          </a:p>
          <a:p>
            <a:pPr eaLnBrk="1" hangingPunct="1"/>
            <a:r>
              <a:rPr lang="en-US" altLang="zh-CN" sz="2800" b="1" smtClean="0"/>
              <a:t>Issue 2</a:t>
            </a:r>
            <a:r>
              <a:rPr lang="en-US" altLang="zh-CN" sz="2800" smtClean="0"/>
              <a:t>:</a:t>
            </a:r>
            <a:br>
              <a:rPr lang="en-US" altLang="zh-CN" sz="2800" smtClean="0"/>
            </a:br>
            <a:r>
              <a:rPr lang="en-US" altLang="zh-CN" sz="2800" smtClean="0"/>
              <a:t>&lt;text&gt;</a:t>
            </a:r>
          </a:p>
          <a:p>
            <a:pPr eaLnBrk="1" hangingPunct="1"/>
            <a:endParaRPr lang="en-US" altLang="zh-CN" smtClean="0"/>
          </a:p>
          <a:p>
            <a:pPr eaLnBrk="1" hangingPunct="1"/>
            <a:endParaRPr lang="en-US" altLang="zh-CN" smtClean="0"/>
          </a:p>
          <a:p>
            <a:pPr eaLnBrk="1" hangingPunct="1"/>
            <a:endParaRPr lang="en-US" altLang="zh-CN" smtClean="0"/>
          </a:p>
        </p:txBody>
      </p:sp>
      <p:sp>
        <p:nvSpPr>
          <p:cNvPr id="5124" name="TextBox 4"/>
          <p:cNvSpPr txBox="1">
            <a:spLocks noChangeArrowheads="1"/>
          </p:cNvSpPr>
          <p:nvPr/>
        </p:nvSpPr>
        <p:spPr bwMode="auto">
          <a:xfrm rot="-1984489">
            <a:off x="2841625" y="3441700"/>
            <a:ext cx="3048000" cy="708025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4000" dirty="0">
                <a:solidFill>
                  <a:srgbClr val="C00000"/>
                </a:solidFill>
              </a:rPr>
              <a:t>N/A</a:t>
            </a:r>
            <a:endParaRPr lang="zh-CN" altLang="en-US" sz="4000" dirty="0">
              <a:solidFill>
                <a:srgbClr val="C00000"/>
              </a:solidFill>
            </a:endParaRPr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Items for INFORMATION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pitchFamily="34" charset="0"/>
              <a:buNone/>
            </a:pPr>
            <a:endParaRPr lang="en-US" altLang="zh-CN" sz="1600" dirty="0" smtClean="0"/>
          </a:p>
          <a:p>
            <a:pPr marL="712788" lvl="2" indent="-231775" eaLnBrk="1" hangingPunct="1"/>
            <a:endParaRPr lang="en-US" altLang="zh-CN" sz="2000" dirty="0" smtClean="0"/>
          </a:p>
          <a:p>
            <a:pPr marL="712788" lvl="2" indent="-231775" eaLnBrk="1" hangingPunct="1"/>
            <a:endParaRPr lang="en-US" altLang="zh-CN" sz="2000" dirty="0" smtClean="0"/>
          </a:p>
          <a:p>
            <a:pPr marL="712788" lvl="2" indent="-231775" eaLnBrk="1" hangingPunct="1"/>
            <a:endParaRPr lang="en-US" altLang="zh-CN" dirty="0" smtClean="0"/>
          </a:p>
          <a:p>
            <a:pPr marL="1169988" lvl="3" indent="-231775" eaLnBrk="1" hangingPunct="1"/>
            <a:endParaRPr lang="pt-BR" altLang="zh-CN" dirty="0" smtClean="0"/>
          </a:p>
        </p:txBody>
      </p:sp>
      <p:sp>
        <p:nvSpPr>
          <p:cNvPr id="6148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4666716-9B2F-4A27-8BE8-D4158253C7F5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 rot="-1984489">
            <a:off x="2841625" y="3441700"/>
            <a:ext cx="3048000" cy="708025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4000" dirty="0">
                <a:solidFill>
                  <a:srgbClr val="C00000"/>
                </a:solidFill>
              </a:rPr>
              <a:t>N/A</a:t>
            </a:r>
            <a:endParaRPr lang="zh-CN" altLang="en-US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Highlights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7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TS-0001 Functional Architecture</a:t>
            </a:r>
          </a:p>
          <a:p>
            <a:pPr lvl="1" eaLnBrk="1" hangingPunct="1"/>
            <a:r>
              <a:rPr lang="en-US" altLang="zh-CN" sz="2000" dirty="0" smtClean="0"/>
              <a:t>Address external comments</a:t>
            </a:r>
          </a:p>
          <a:p>
            <a:pPr lvl="1" eaLnBrk="1" hangingPunct="1"/>
            <a:r>
              <a:rPr lang="en-US" altLang="zh-CN" sz="2000" dirty="0" smtClean="0"/>
              <a:t>Agreed contributions by WG2/WG5:</a:t>
            </a:r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eaLnBrk="1" hangingPunct="1"/>
            <a:r>
              <a:rPr lang="en-US" altLang="zh-CN" sz="2400" dirty="0" smtClean="0"/>
              <a:t>TS-0007 Service Component</a:t>
            </a:r>
          </a:p>
          <a:p>
            <a:pPr lvl="1" eaLnBrk="1" hangingPunct="1"/>
            <a:r>
              <a:rPr lang="en-US" altLang="zh-CN" sz="2000" dirty="0" smtClean="0"/>
              <a:t>Editor’s note cleanup</a:t>
            </a:r>
          </a:p>
          <a:p>
            <a:pPr lvl="1" eaLnBrk="1" hangingPunct="1"/>
            <a:r>
              <a:rPr lang="en-US" altLang="zh-CN" sz="2000" dirty="0" smtClean="0"/>
              <a:t>Agreed contributions by WG2/WG5 :</a:t>
            </a:r>
          </a:p>
          <a:p>
            <a:pPr lvl="1" eaLnBrk="1" hangingPunct="1"/>
            <a:endParaRPr lang="en-US" altLang="zh-CN" sz="2000" dirty="0" smtClean="0"/>
          </a:p>
          <a:p>
            <a:pPr eaLnBrk="1" hangingPunct="1"/>
            <a:endParaRPr lang="en-US" altLang="zh-CN" sz="2400" dirty="0" smtClean="0"/>
          </a:p>
        </p:txBody>
      </p:sp>
      <p:sp>
        <p:nvSpPr>
          <p:cNvPr id="7205" name="灯片编号占位符 6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02217D2-53B9-4463-BF23-F42F0AC80B0A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1447800" y="5257800"/>
          <a:ext cx="6477000" cy="243840"/>
        </p:xfrm>
        <a:graphic>
          <a:graphicData uri="http://schemas.openxmlformats.org/drawingml/2006/table">
            <a:tbl>
              <a:tblPr/>
              <a:tblGrid>
                <a:gridCol w="1828800"/>
                <a:gridCol w="4648200"/>
              </a:tblGrid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ARC-2015-0008R04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TS-0007-DM_editor_notes_cleanup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1295400" y="2667000"/>
          <a:ext cx="6858000" cy="243840"/>
        </p:xfrm>
        <a:graphic>
          <a:graphicData uri="http://schemas.openxmlformats.org/drawingml/2006/table">
            <a:tbl>
              <a:tblPr/>
              <a:tblGrid>
                <a:gridCol w="1532965"/>
                <a:gridCol w="5325035"/>
              </a:tblGrid>
              <a:tr h="24098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ARC-2015-1705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Address Device Management comments from IEEE P2413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Highlights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41438"/>
            <a:ext cx="8229600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TS-0005: Management enablement (OMA)</a:t>
            </a:r>
          </a:p>
          <a:p>
            <a:pPr lvl="1" eaLnBrk="1" hangingPunct="1"/>
            <a:r>
              <a:rPr lang="en-US" altLang="zh-CN" sz="2000" dirty="0" smtClean="0"/>
              <a:t>Editor’s note cleanup</a:t>
            </a:r>
          </a:p>
          <a:p>
            <a:pPr lvl="1" eaLnBrk="1" hangingPunct="1"/>
            <a:r>
              <a:rPr lang="en-US" altLang="zh-CN" sz="2000" dirty="0" smtClean="0"/>
              <a:t>Additional mapping to LWM2M on </a:t>
            </a:r>
            <a:r>
              <a:rPr lang="en-US" altLang="zh-CN" sz="2000" dirty="0" err="1" smtClean="0"/>
              <a:t>CMDHpolicies</a:t>
            </a:r>
            <a:endParaRPr lang="en-US" altLang="zh-CN" sz="2000" dirty="0" smtClean="0"/>
          </a:p>
          <a:p>
            <a:pPr lvl="1" eaLnBrk="1" hangingPunct="1"/>
            <a:r>
              <a:rPr lang="en-US" altLang="zh-CN" sz="2000" dirty="0" smtClean="0"/>
              <a:t>Agreed contributions:</a:t>
            </a:r>
            <a:endParaRPr lang="en-US" altLang="zh-CN" sz="2000" dirty="0" smtClean="0">
              <a:solidFill>
                <a:srgbClr val="00B050"/>
              </a:solidFill>
            </a:endParaRPr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r>
              <a:rPr lang="en-US" altLang="zh-CN" sz="2000" dirty="0" smtClean="0"/>
              <a:t>Output version: v1.0.0</a:t>
            </a:r>
            <a:endParaRPr lang="en-US" altLang="zh-CN" sz="1600" dirty="0" smtClean="0"/>
          </a:p>
          <a:p>
            <a:pPr lvl="1" eaLnBrk="1" hangingPunct="1"/>
            <a:r>
              <a:rPr lang="en-US" altLang="zh-CN" sz="2000" dirty="0" smtClean="0"/>
              <a:t>Current status: draft (95%)</a:t>
            </a:r>
          </a:p>
          <a:p>
            <a:pPr lvl="1" eaLnBrk="1" hangingPunct="1"/>
            <a:endParaRPr lang="en-US" altLang="zh-CN" sz="2000" dirty="0" smtClean="0"/>
          </a:p>
        </p:txBody>
      </p:sp>
      <p:sp>
        <p:nvSpPr>
          <p:cNvPr id="9267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09CAB90-5B34-4ADF-ADA4-A15DBD392AEE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1676400" y="3004182"/>
          <a:ext cx="6019800" cy="1872620"/>
        </p:xfrm>
        <a:graphic>
          <a:graphicData uri="http://schemas.openxmlformats.org/drawingml/2006/table">
            <a:tbl>
              <a:tblPr/>
              <a:tblGrid>
                <a:gridCol w="1974235"/>
                <a:gridCol w="4045565"/>
              </a:tblGrid>
              <a:tr h="27062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MAS-2015-0006R02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access-control-mapping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062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MAS-2015-0007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cleanup-of-the-editors-note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062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MAS-2015-0012R03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宋体"/>
                        </a:rPr>
                        <a:t>EditHelp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062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MAS-2015-0017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CR_TS0005_OMADM_CMDHpolicies_bugfixes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062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MAS-2014-0509R01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LWM2M  MgmtLink Mapping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062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MAS-2014-0510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LWM2M CMDH Policy Mapping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4885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latin typeface="宋体"/>
                          <a:ea typeface="+mn-ea"/>
                          <a:cs typeface="+mn-cs"/>
                        </a:rPr>
                        <a:t>MAS-2015-0513R01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kern="1200" dirty="0" err="1">
                          <a:solidFill>
                            <a:srgbClr val="000000"/>
                          </a:solidFill>
                          <a:latin typeface="宋体"/>
                          <a:ea typeface="+mn-ea"/>
                          <a:cs typeface="+mn-cs"/>
                        </a:rPr>
                        <a:t>Datatype_of_LimitsDelAggregation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latin typeface="宋体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Highlights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41438"/>
            <a:ext cx="8229600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TS-0006: Management enablement (BBF)</a:t>
            </a:r>
          </a:p>
          <a:p>
            <a:pPr lvl="1" eaLnBrk="1" hangingPunct="1"/>
            <a:r>
              <a:rPr lang="en-US" altLang="zh-CN" sz="2000" dirty="0" smtClean="0"/>
              <a:t>Editorial changes</a:t>
            </a:r>
          </a:p>
          <a:p>
            <a:pPr lvl="1" eaLnBrk="1" hangingPunct="1"/>
            <a:r>
              <a:rPr lang="en-US" altLang="zh-CN" sz="2000" dirty="0" smtClean="0"/>
              <a:t>Agreed contributions:</a:t>
            </a:r>
            <a:endParaRPr lang="en-US" altLang="zh-CN" sz="2000" dirty="0" smtClean="0">
              <a:solidFill>
                <a:srgbClr val="00B050"/>
              </a:solidFill>
            </a:endParaRPr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r>
              <a:rPr lang="en-US" altLang="zh-CN" sz="2000" dirty="0" smtClean="0"/>
              <a:t>Output version: v1.0.0</a:t>
            </a:r>
            <a:endParaRPr lang="en-US" altLang="zh-CN" sz="1600" dirty="0" smtClean="0"/>
          </a:p>
          <a:p>
            <a:pPr lvl="1" eaLnBrk="1" hangingPunct="1"/>
            <a:r>
              <a:rPr lang="en-US" altLang="zh-CN" sz="2000" dirty="0" smtClean="0"/>
              <a:t>Current status: draft (95%)</a:t>
            </a:r>
          </a:p>
          <a:p>
            <a:pPr lvl="1" eaLnBrk="1" hangingPunct="1"/>
            <a:endParaRPr lang="en-US" altLang="zh-CN" sz="2000" dirty="0" smtClean="0"/>
          </a:p>
        </p:txBody>
      </p:sp>
      <p:sp>
        <p:nvSpPr>
          <p:cNvPr id="9267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09CAB90-5B34-4ADF-ADA4-A15DBD392AEE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905000" y="2667000"/>
          <a:ext cx="5715000" cy="634366"/>
        </p:xfrm>
        <a:graphic>
          <a:graphicData uri="http://schemas.openxmlformats.org/drawingml/2006/table">
            <a:tbl>
              <a:tblPr/>
              <a:tblGrid>
                <a:gridCol w="1752600"/>
                <a:gridCol w="3962400"/>
              </a:tblGrid>
              <a:tr h="317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MAS-2015-0013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TS-0006 Edit Help and Reference Update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7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latin typeface="宋体"/>
                          <a:ea typeface="+mn-ea"/>
                          <a:cs typeface="+mn-cs"/>
                        </a:rPr>
                        <a:t>MAS-2015-0515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latin typeface="宋体"/>
                          <a:ea typeface="+mn-ea"/>
                          <a:cs typeface="+mn-cs"/>
                        </a:rPr>
                        <a:t>TS-0006 Model Reference Correction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Highlights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TR-0007: Abstraction &amp; Semantics TR</a:t>
            </a:r>
          </a:p>
          <a:p>
            <a:pPr lvl="1" eaLnBrk="1" hangingPunct="1"/>
            <a:r>
              <a:rPr lang="en-US" altLang="zh-CN" sz="2000" dirty="0" smtClean="0"/>
              <a:t>Status report to TP#15</a:t>
            </a:r>
          </a:p>
          <a:p>
            <a:pPr lvl="1" eaLnBrk="1" hangingPunct="1"/>
            <a:r>
              <a:rPr lang="en-US" altLang="zh-CN" sz="2000" dirty="0" smtClean="0"/>
              <a:t>Initial discussion on R2 semantic architecture,  assumptions (RDF/OWL), method of work</a:t>
            </a:r>
          </a:p>
          <a:p>
            <a:pPr lvl="1" eaLnBrk="1" hangingPunct="1"/>
            <a:r>
              <a:rPr lang="en-US" altLang="zh-CN" sz="2000" dirty="0" smtClean="0"/>
              <a:t>Clarification on different ways of interworking (abstraction-based, semantic-based)</a:t>
            </a:r>
          </a:p>
          <a:p>
            <a:pPr lvl="1" eaLnBrk="1" hangingPunct="1"/>
            <a:r>
              <a:rPr lang="en-US" altLang="zh-CN" sz="2000" dirty="0" smtClean="0"/>
              <a:t>Invited presentation on Semantic Interoperability experience by </a:t>
            </a:r>
            <a:r>
              <a:rPr lang="en-US" altLang="zh-CN" sz="2000" dirty="0" err="1" smtClean="0"/>
              <a:t>Fraunhofer</a:t>
            </a:r>
            <a:r>
              <a:rPr lang="en-US" altLang="zh-CN" sz="2000" dirty="0" smtClean="0"/>
              <a:t> IGD</a:t>
            </a:r>
          </a:p>
          <a:p>
            <a:pPr lvl="1" eaLnBrk="1" hangingPunct="1"/>
            <a:r>
              <a:rPr lang="en-US" altLang="zh-CN" sz="2000" dirty="0" smtClean="0"/>
              <a:t>Agreed contributions: (in MAS#14.3 + MAS#15)</a:t>
            </a:r>
          </a:p>
          <a:p>
            <a:pPr lvl="2" eaLnBrk="1" hangingPunct="1"/>
            <a:endParaRPr lang="en-US" altLang="zh-CN" sz="1800" dirty="0" smtClean="0"/>
          </a:p>
          <a:p>
            <a:pPr lvl="2" eaLnBrk="1" hangingPunct="1"/>
            <a:endParaRPr lang="en-US" altLang="zh-CN" sz="1800" dirty="0" smtClean="0"/>
          </a:p>
          <a:p>
            <a:pPr lvl="1" eaLnBrk="1" hangingPunct="1"/>
            <a:r>
              <a:rPr lang="en-US" altLang="zh-CN" sz="2000" dirty="0" smtClean="0"/>
              <a:t>Output version: v2.3.0 </a:t>
            </a:r>
          </a:p>
          <a:p>
            <a:pPr lvl="1" eaLnBrk="1" hangingPunct="1"/>
            <a:r>
              <a:rPr lang="en-US" altLang="zh-CN" sz="2000" dirty="0" smtClean="0"/>
              <a:t>Current status: Draft (15%)</a:t>
            </a:r>
          </a:p>
          <a:p>
            <a:pPr lvl="3" eaLnBrk="1" hangingPunct="1"/>
            <a:endParaRPr lang="en-US" altLang="zh-CN" sz="1600" dirty="0" smtClean="0"/>
          </a:p>
        </p:txBody>
      </p:sp>
      <p:sp>
        <p:nvSpPr>
          <p:cNvPr id="11300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6763A0A-BA84-4DAA-8CBC-077F3C8F98DA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371600" y="4572000"/>
          <a:ext cx="7162800" cy="634366"/>
        </p:xfrm>
        <a:graphic>
          <a:graphicData uri="http://schemas.openxmlformats.org/drawingml/2006/table">
            <a:tbl>
              <a:tblPr/>
              <a:tblGrid>
                <a:gridCol w="2743200"/>
                <a:gridCol w="4419600"/>
              </a:tblGrid>
              <a:tr h="317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MAS-2014-0508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CR_to_Update_Requirements_in_TR-0007_v2_1_0.doc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7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MAS-2015-0512R01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TR-0007_sec7_figure_change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Highlights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Revised WI-0017 to support home domain abstract information model (see. MAS-2015-0002R06)</a:t>
            </a:r>
            <a:endParaRPr lang="en-US" altLang="zh-CN" sz="2000" dirty="0" smtClean="0"/>
          </a:p>
        </p:txBody>
      </p:sp>
      <p:sp>
        <p:nvSpPr>
          <p:cNvPr id="11300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6763A0A-BA84-4DAA-8CBC-077F3C8F98DA}" type="slidenum">
              <a:rPr lang="en-US" altLang="zh-CN" smtClean="0"/>
              <a:pPr/>
              <a:t>9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5974</TotalTime>
  <Words>592</Words>
  <Application>Microsoft Office PowerPoint</Application>
  <PresentationFormat>全屏显示(4:3)</PresentationFormat>
  <Paragraphs>156</Paragraphs>
  <Slides>15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6" baseType="lpstr">
      <vt:lpstr>Office Theme</vt:lpstr>
      <vt:lpstr>WG5 - MAS  Progress Report at TP #15</vt:lpstr>
      <vt:lpstr>Issues for DECISION in TP</vt:lpstr>
      <vt:lpstr>Issues for DISCUSSION in TP</vt:lpstr>
      <vt:lpstr>Items for INFORMATION</vt:lpstr>
      <vt:lpstr>Highlights</vt:lpstr>
      <vt:lpstr>Highlights</vt:lpstr>
      <vt:lpstr>Highlights</vt:lpstr>
      <vt:lpstr>Highlights</vt:lpstr>
      <vt:lpstr>Highlights</vt:lpstr>
      <vt:lpstr>Open Issues</vt:lpstr>
      <vt:lpstr>Open Action Items</vt:lpstr>
      <vt:lpstr>Next Steps – Abstraction &amp; Semantics</vt:lpstr>
      <vt:lpstr>Next Steps – Abstraction &amp; Semantics</vt:lpstr>
      <vt:lpstr>Next Meetings / Calls</vt:lpstr>
      <vt:lpstr>幻灯片 15</vt:lpstr>
    </vt:vector>
  </TitlesOfParts>
  <Company>Huawei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Yongjing Zhang</cp:lastModifiedBy>
  <cp:revision>756</cp:revision>
  <dcterms:created xsi:type="dcterms:W3CDTF">2012-09-11T22:52:11Z</dcterms:created>
  <dcterms:modified xsi:type="dcterms:W3CDTF">2015-01-22T22:01:39Z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(3)8jowbj3S+1WS4ywUUK0Ysa/Arvqb4TOC7XgWlDXIzvBdkwdx0xRTvPb8EQ7ySPycf1H3znAz_x000d_
zvYc5rRWaWuBHLK8bNn3gQI0zCM+/RHO1o1ceOMJ2l2W7jQ1TPySm+Da4yrGe/T6i7x7v9z5_x000d_
6PExAUEDUB2wjTDCIPRjSeTm+G0MIB2WUXLEVWxLAHb0sk0wC7kTQ3LMQdO0x6yqeHiRmnsZ_x000d_
KlQEYM6lgMt3S+kOgr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SCGjJ2ue6PUQSkndOYPmdCsHa1zkBCkg5PQT2yQV4qZs9W0GD9v8BX_x000d_
rGGOAI6uX6wdlx8oyhmN22UgwKqc07zMQTERaqwrza37dTizgv8EYSVO+/GYMuu5Ng1loTRd_x000d_
xYvAm7PW4mhJiUTRsnsleTLEO+Cj7c8F41Sf7biv35jC8pvvxXBXTlgndQNuygn6uMiOnR5f_x000d_
fGMuxfvQo0c2/AsklVnhV1WIt0ezCiwl3tFU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PblNrpEVFwyCBL5xSAV3XuGvN6x2qE/KaXC6_x000d_
pFF+i6XpiGagyz4+9DF2kiUtar5mZtjt2zwVktNFkYOCnztPsARWnXi9sY5dwunHfEfj+kVB_x000d_
eSKVAEVnhJ7FbmPTtEEJYo0+6HurwnP/bJMMowPLa11VCGo3QWUdkcQdO9dMN3XuydLnRRWL_x000d_
TMHmLTexLr2Wwg==</vt:lpwstr>
  </property>
  <property fmtid="{D5CDD505-2E9C-101B-9397-08002B2CF9AE}" pid="15" name="_new_ms_pID_725432_00">
    <vt:lpwstr>_new_ms_pID_725432</vt:lpwstr>
  </property>
  <property fmtid="{D5CDD505-2E9C-101B-9397-08002B2CF9AE}" pid="16" name="sflag">
    <vt:lpwstr>1415880413</vt:lpwstr>
  </property>
</Properties>
</file>