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57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27/03/2015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oti.e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oti.eu/" TargetMode="External"/><Relationship Id="rId2" Type="http://schemas.openxmlformats.org/officeDocument/2006/relationships/hyperlink" Target="http://ec.europa.eu/digital-agenda/en/news/call-expression-interest-join-alliance-internet-things-innovation-aiot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AIOTI EC initiative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Marylin ARNDT</a:t>
            </a:r>
          </a:p>
          <a:p>
            <a:r>
              <a:rPr lang="en-GB" dirty="0" smtClean="0"/>
              <a:t>ETSI SmartM2M chair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121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Call for expression of interest to join the Alliance for Internet of Things Innovation (AIOTI)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24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March 2015</a:t>
            </a:r>
            <a:endParaRPr lang="en-GB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European Commission is launching a call for expression of interest to join the </a:t>
            </a:r>
            <a:r>
              <a:rPr lang="en-US" b="1" dirty="0">
                <a:solidFill>
                  <a:srgbClr val="FF0000"/>
                </a:solidFill>
              </a:rPr>
              <a:t>Alliance for Internet of Things Innovation (AIOTI). </a:t>
            </a:r>
          </a:p>
          <a:p>
            <a:pPr marL="400050" lvl="1" indent="0">
              <a:buNone/>
            </a:pPr>
            <a:r>
              <a:rPr lang="en-US" sz="1800" dirty="0" smtClean="0"/>
              <a:t>Any </a:t>
            </a:r>
            <a:r>
              <a:rPr lang="en-US" sz="1800" dirty="0"/>
              <a:t>entity recognized by law and having a distinct legal personality, part of the Internet of Things (</a:t>
            </a:r>
            <a:r>
              <a:rPr lang="en-US" sz="1800" dirty="0" err="1"/>
              <a:t>IoT</a:t>
            </a:r>
            <a:r>
              <a:rPr lang="en-US" sz="1800" dirty="0"/>
              <a:t>) value chain and demonstrating to have a legitimate interest in being part of AIOTI, may register their interest to become a member. </a:t>
            </a:r>
            <a:endParaRPr lang="en-US" sz="1800" dirty="0" smtClean="0"/>
          </a:p>
          <a:p>
            <a:pPr marL="400050" lvl="1" indent="0">
              <a:buNone/>
            </a:pPr>
            <a:endParaRPr lang="en-US" sz="1800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/>
              <a:t>The </a:t>
            </a:r>
            <a:r>
              <a:rPr lang="en-US" sz="2400" dirty="0"/>
              <a:t>Commission is particularly interested in the demand side and in the service providers of the </a:t>
            </a:r>
            <a:r>
              <a:rPr lang="en-US" sz="2400" dirty="0" err="1"/>
              <a:t>IoT</a:t>
            </a:r>
            <a:r>
              <a:rPr lang="en-US" sz="2400" dirty="0"/>
              <a:t> value chain. </a:t>
            </a:r>
            <a:endParaRPr lang="en-US" sz="2400" dirty="0" smtClean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inherit"/>
              </a:rPr>
              <a:t>How to join AIOTI?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/>
              <a:t>Please </a:t>
            </a:r>
            <a:r>
              <a:rPr lang="en-US" sz="2400" dirty="0"/>
              <a:t>send us your expression of interest </a:t>
            </a:r>
            <a:r>
              <a:rPr lang="en-US" sz="2400" dirty="0" smtClean="0"/>
              <a:t>through </a:t>
            </a:r>
            <a:r>
              <a:rPr lang="en-US" sz="2400" dirty="0"/>
              <a:t>the </a:t>
            </a:r>
            <a:r>
              <a:rPr lang="en-US" sz="2400" dirty="0" smtClean="0"/>
              <a:t>website :</a:t>
            </a:r>
          </a:p>
          <a:p>
            <a:pPr marL="114300" lvl="1" indent="0" algn="ctr"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www.aioti.eu/</a:t>
            </a:r>
            <a:r>
              <a:rPr lang="en-US" dirty="0" smtClean="0"/>
              <a:t> </a:t>
            </a:r>
            <a:endParaRPr lang="en-US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7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inherit"/>
              </a:rPr>
              <a:t>What is the AIOTI?</a:t>
            </a:r>
            <a:br>
              <a:rPr lang="en-US" b="1" dirty="0">
                <a:latin typeface="inherit"/>
              </a:rPr>
            </a:br>
            <a:r>
              <a:rPr lang="en-US" b="1" dirty="0" smtClean="0">
                <a:latin typeface="inherit"/>
              </a:rPr>
              <a:t>Cross sector Synergies expected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/>
              <a:t>AIOTI </a:t>
            </a:r>
            <a:r>
              <a:rPr lang="en-US" sz="2400" dirty="0"/>
              <a:t>brings together:</a:t>
            </a:r>
          </a:p>
          <a:p>
            <a:pPr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</a:rPr>
              <a:t>different industries:</a:t>
            </a:r>
            <a:r>
              <a:rPr lang="en-US" sz="2400" dirty="0">
                <a:solidFill>
                  <a:srgbClr val="000000"/>
                </a:solidFill>
              </a:rPr>
              <a:t>  </a:t>
            </a:r>
            <a:r>
              <a:rPr lang="en-US" sz="2400" dirty="0" err="1">
                <a:solidFill>
                  <a:srgbClr val="000000"/>
                </a:solidFill>
              </a:rPr>
              <a:t>nanoelectronics</a:t>
            </a:r>
            <a:r>
              <a:rPr lang="en-US" sz="2400" dirty="0">
                <a:solidFill>
                  <a:srgbClr val="000000"/>
                </a:solidFill>
              </a:rPr>
              <a:t>/semiconductor companies, Telecom companies, Network operators, Platform Providers (</a:t>
            </a:r>
            <a:r>
              <a:rPr lang="en-US" sz="2400" dirty="0" err="1">
                <a:solidFill>
                  <a:srgbClr val="000000"/>
                </a:solidFill>
              </a:rPr>
              <a:t>IoT</a:t>
            </a:r>
            <a:r>
              <a:rPr lang="en-US" sz="2400" dirty="0">
                <a:solidFill>
                  <a:srgbClr val="000000"/>
                </a:solidFill>
              </a:rPr>
              <a:t>/Cloud), Security, Service providers</a:t>
            </a:r>
          </a:p>
          <a:p>
            <a:pPr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</a:rPr>
              <a:t>Different sectors</a:t>
            </a:r>
            <a:r>
              <a:rPr lang="en-US" sz="2400" dirty="0">
                <a:solidFill>
                  <a:srgbClr val="000000"/>
                </a:solidFill>
              </a:rPr>
              <a:t>: energy, utilities, automotive, mobility, lighting, buildings, manufacturing, well-being, supply chains, cities etc.</a:t>
            </a:r>
          </a:p>
          <a:p>
            <a:pPr>
              <a:spcBef>
                <a:spcPts val="0"/>
              </a:spcBef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And </a:t>
            </a:r>
            <a:r>
              <a:rPr lang="en-US" sz="2400" dirty="0">
                <a:solidFill>
                  <a:srgbClr val="000000"/>
                </a:solidFill>
              </a:rPr>
              <a:t>some of Europe's largest tech and </a:t>
            </a:r>
            <a:r>
              <a:rPr lang="en-US" sz="2400" dirty="0" smtClean="0">
                <a:solidFill>
                  <a:srgbClr val="000000"/>
                </a:solidFill>
              </a:rPr>
              <a:t>digital companies</a:t>
            </a:r>
            <a:r>
              <a:rPr lang="en-US" sz="2400" dirty="0">
                <a:solidFill>
                  <a:srgbClr val="000000"/>
                </a:solidFill>
              </a:rPr>
              <a:t>:  </a:t>
            </a:r>
            <a:endParaRPr lang="en-US" sz="2400" dirty="0" smtClean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</a:rPr>
              <a:t>Alcatel</a:t>
            </a:r>
            <a:r>
              <a:rPr lang="en-US" sz="2000" dirty="0">
                <a:solidFill>
                  <a:srgbClr val="000000"/>
                </a:solidFill>
              </a:rPr>
              <a:t>, Bosch, Cisco, Hildebrand, IBM, Intel, </a:t>
            </a:r>
            <a:r>
              <a:rPr lang="en-US" sz="2000" dirty="0" err="1">
                <a:solidFill>
                  <a:srgbClr val="000000"/>
                </a:solidFill>
              </a:rPr>
              <a:t>Landis+Gyr</a:t>
            </a:r>
            <a:r>
              <a:rPr lang="en-US" sz="2000" dirty="0">
                <a:solidFill>
                  <a:srgbClr val="000000"/>
                </a:solidFill>
              </a:rPr>
              <a:t>, Nokia, NXP Semiconductors</a:t>
            </a:r>
            <a:r>
              <a:rPr lang="en-US" sz="2000" dirty="0" smtClean="0">
                <a:solidFill>
                  <a:srgbClr val="000000"/>
                </a:solidFill>
              </a:rPr>
              <a:t>, ON </a:t>
            </a:r>
            <a:r>
              <a:rPr lang="en-US" sz="2000" dirty="0">
                <a:solidFill>
                  <a:srgbClr val="000000"/>
                </a:solidFill>
              </a:rPr>
              <a:t>Semiconductor , Orange , OSRAM, Philips, Samsung , SIGFOX, Schneider  Electric, Siemens, STMicroelectronics, Telecom Italia, Telefonica, </a:t>
            </a:r>
            <a:r>
              <a:rPr lang="en-US" sz="2000" dirty="0" err="1">
                <a:solidFill>
                  <a:srgbClr val="000000"/>
                </a:solidFill>
              </a:rPr>
              <a:t>Telit</a:t>
            </a:r>
            <a:r>
              <a:rPr lang="en-US" sz="2000" dirty="0">
                <a:solidFill>
                  <a:srgbClr val="000000"/>
                </a:solidFill>
              </a:rPr>
              <a:t>, Vodafone, Volvo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 </a:t>
            </a:r>
          </a:p>
          <a:p>
            <a:pPr marL="0" indent="0"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4993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inherit"/>
              </a:rPr>
              <a:t>AIOTI Governance</a:t>
            </a:r>
            <a:br>
              <a:rPr lang="en-US" b="1" dirty="0">
                <a:latin typeface="inherit"/>
              </a:rPr>
            </a:b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97152"/>
          </a:xfrm>
        </p:spPr>
        <p:txBody>
          <a:bodyPr>
            <a:normAutofit fontScale="70000" lnSpcReduction="2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dirty="0"/>
              <a:t> The Working groups are structured as following, corresponding to current prominent areas of development in the field of </a:t>
            </a:r>
            <a:r>
              <a:rPr lang="en-US" sz="3400" dirty="0" err="1"/>
              <a:t>IoT</a:t>
            </a:r>
            <a:r>
              <a:rPr lang="en-US" sz="3400" dirty="0" smtClean="0"/>
              <a:t>: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3400" dirty="0"/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1: </a:t>
            </a:r>
            <a:r>
              <a:rPr lang="en-US" sz="3400" dirty="0" err="1">
                <a:solidFill>
                  <a:srgbClr val="000000"/>
                </a:solidFill>
              </a:rPr>
              <a:t>IoT</a:t>
            </a:r>
            <a:r>
              <a:rPr lang="en-US" sz="3400" dirty="0">
                <a:solidFill>
                  <a:srgbClr val="000000"/>
                </a:solidFill>
              </a:rPr>
              <a:t> European research cluster</a:t>
            </a: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2: Innovation Ecosystems</a:t>
            </a: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3: </a:t>
            </a:r>
            <a:r>
              <a:rPr lang="en-US" sz="3400" dirty="0" err="1">
                <a:solidFill>
                  <a:srgbClr val="000000"/>
                </a:solidFill>
              </a:rPr>
              <a:t>IoT</a:t>
            </a:r>
            <a:r>
              <a:rPr lang="en-US" sz="3400" dirty="0">
                <a:solidFill>
                  <a:srgbClr val="000000"/>
                </a:solidFill>
              </a:rPr>
              <a:t> </a:t>
            </a:r>
            <a:r>
              <a:rPr lang="en-US" sz="3400" dirty="0" err="1">
                <a:solidFill>
                  <a:srgbClr val="000000"/>
                </a:solidFill>
              </a:rPr>
              <a:t>Standardisation</a:t>
            </a:r>
            <a:endParaRPr lang="en-US" sz="3400" dirty="0">
              <a:solidFill>
                <a:srgbClr val="000000"/>
              </a:solidFill>
            </a:endParaRP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4: Policy issues (trust, security, liability, privacy)</a:t>
            </a: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5: Smart living environments for ageing well (e.g. smart house)</a:t>
            </a: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6: Smart farming and food security</a:t>
            </a: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7: Wearables</a:t>
            </a: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8: Smart cities</a:t>
            </a: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9: Smart mobility (smart transport/smart vehicles/connected cars)</a:t>
            </a: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10: Smart environment (smart water management)</a:t>
            </a:r>
          </a:p>
          <a:p>
            <a:pPr marL="0">
              <a:spcBef>
                <a:spcPts val="0"/>
              </a:spcBef>
              <a:buFont typeface="Arial"/>
              <a:buChar char="•"/>
            </a:pPr>
            <a:r>
              <a:rPr lang="en-US" sz="3400" dirty="0">
                <a:solidFill>
                  <a:srgbClr val="000000"/>
                </a:solidFill>
              </a:rPr>
              <a:t>WG 11: Smart manufacturing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66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 going on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Formal launch of the Alliance the 25</a:t>
            </a:r>
            <a:r>
              <a:rPr lang="en-GB" baseline="30000" dirty="0" smtClean="0"/>
              <a:t>th</a:t>
            </a:r>
            <a:r>
              <a:rPr lang="en-GB" dirty="0" smtClean="0"/>
              <a:t> March 2015 during Net Future event in Brussels.</a:t>
            </a:r>
          </a:p>
          <a:p>
            <a:r>
              <a:rPr lang="en-GB" dirty="0" smtClean="0"/>
              <a:t>ETSI has been nominated for chairing WG3 : Standardisation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907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links</a:t>
            </a:r>
            <a:endParaRPr lang="en-GB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ec.europa.eu/digital-agenda/en/news/call-expression-interest-join-alliance-internet-things-innovation-aioti</a:t>
            </a:r>
            <a:endParaRPr lang="en-GB" dirty="0" smtClean="0"/>
          </a:p>
          <a:p>
            <a:r>
              <a:rPr lang="en-US">
                <a:hlinkClick r:id="rId3"/>
              </a:rPr>
              <a:t>http://www.aioti.eu/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87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176</Words>
  <Application>Microsoft Office PowerPoint</Application>
  <PresentationFormat>Affichage à l'écran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AIOTI EC initiative</vt:lpstr>
      <vt:lpstr>Call for expression of interest to join the Alliance for Internet of Things Innovation (AIOTI)  24th March 2015</vt:lpstr>
      <vt:lpstr>What is the AIOTI? Cross sector Synergies expected</vt:lpstr>
      <vt:lpstr>AIOTI Governance </vt:lpstr>
      <vt:lpstr>Work going on </vt:lpstr>
      <vt:lpstr>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AIOTI EC initiative</dc:title>
  <dc:creator>ARNDT Marylin IMT/OLPS</dc:creator>
  <cp:lastModifiedBy>ARNDT Marylin IMT/OLPS</cp:lastModifiedBy>
  <cp:revision>5</cp:revision>
  <dcterms:created xsi:type="dcterms:W3CDTF">2015-03-27T08:38:30Z</dcterms:created>
  <dcterms:modified xsi:type="dcterms:W3CDTF">2015-03-27T13:04:02Z</dcterms:modified>
</cp:coreProperties>
</file>