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62" r:id="rId4"/>
    <p:sldId id="305" r:id="rId5"/>
    <p:sldId id="309" r:id="rId6"/>
    <p:sldId id="310" r:id="rId7"/>
    <p:sldId id="306" r:id="rId8"/>
    <p:sldId id="300" r:id="rId9"/>
    <p:sldId id="299" r:id="rId10"/>
    <p:sldId id="311" r:id="rId11"/>
    <p:sldId id="278" r:id="rId12"/>
    <p:sldId id="307" r:id="rId13"/>
    <p:sldId id="268" r:id="rId14"/>
    <p:sldId id="298" r:id="rId15"/>
    <p:sldId id="313" r:id="rId16"/>
    <p:sldId id="269" r:id="rId17"/>
    <p:sldId id="291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2" autoAdjust="0"/>
    <p:restoredTop sz="94660" autoAdjust="0"/>
  </p:normalViewPr>
  <p:slideViewPr>
    <p:cSldViewPr>
      <p:cViewPr>
        <p:scale>
          <a:sx n="75" d="100"/>
          <a:sy n="75" d="100"/>
        </p:scale>
        <p:origin x="-122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5/22/2015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2015/5/22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11</a:t>
            </a:fld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12</a:t>
            </a:fld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TP-2015-0669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TP-2015-0669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WG5 - MAS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Progress Report at TP #17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10312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2015-05-18 to 2015-05-22</a:t>
            </a:r>
            <a:endParaRPr lang="en-US" altLang="zh-CN" dirty="0">
              <a:solidFill>
                <a:srgbClr val="B42025"/>
              </a:solidFill>
            </a:endParaRPr>
          </a:p>
          <a:p>
            <a:r>
              <a:rPr lang="en-US" altLang="zh-CN" dirty="0">
                <a:solidFill>
                  <a:srgbClr val="B42025"/>
                </a:solidFill>
              </a:rPr>
              <a:t>Agenda Item: </a:t>
            </a:r>
            <a:r>
              <a:rPr lang="en-US" altLang="zh-CN" dirty="0" smtClean="0">
                <a:solidFill>
                  <a:srgbClr val="B42025"/>
                </a:solidFill>
              </a:rPr>
              <a:t>TP#17, </a:t>
            </a:r>
            <a:r>
              <a:rPr lang="en-US" altLang="zh-CN" dirty="0">
                <a:solidFill>
                  <a:srgbClr val="B42025"/>
                </a:solidFill>
              </a:rPr>
              <a:t>Item </a:t>
            </a:r>
            <a:r>
              <a:rPr lang="en-US" altLang="zh-CN" dirty="0" smtClean="0">
                <a:solidFill>
                  <a:srgbClr val="B42025"/>
                </a:solidFill>
              </a:rPr>
              <a:t>10.3, </a:t>
            </a:r>
            <a:r>
              <a:rPr lang="en-US" altLang="zh-CN" dirty="0">
                <a:solidFill>
                  <a:srgbClr val="B42025"/>
                </a:solidFill>
              </a:rPr>
              <a:t>Reports from Working Groups </a:t>
            </a: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Highlights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WI-0030 - M2M Application &amp; Field Domain Component Configuration (R2)</a:t>
            </a:r>
          </a:p>
          <a:p>
            <a:pPr lvl="1" eaLnBrk="1" hangingPunct="1"/>
            <a:r>
              <a:rPr lang="en-US" altLang="zh-CN" sz="2000" dirty="0" smtClean="0"/>
              <a:t>TR-0001 Use Cases Collection</a:t>
            </a:r>
          </a:p>
          <a:p>
            <a:pPr lvl="2" eaLnBrk="1" hangingPunct="1"/>
            <a:r>
              <a:rPr lang="en-US" altLang="zh-CN" sz="1600" dirty="0" smtClean="0"/>
              <a:t>Device configuration use case</a:t>
            </a:r>
          </a:p>
          <a:p>
            <a:pPr lvl="2" eaLnBrk="1" hangingPunct="1"/>
            <a:r>
              <a:rPr lang="en-US" altLang="zh-CN" sz="1600" dirty="0" smtClean="0"/>
              <a:t>Agreed contributions (only in MAS*):</a:t>
            </a:r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2" eaLnBrk="1" hangingPunct="1"/>
            <a:endParaRPr lang="en-US" altLang="zh-CN" sz="1800" dirty="0" smtClean="0"/>
          </a:p>
          <a:p>
            <a:pPr lvl="2" eaLnBrk="1" hangingPunct="1">
              <a:buNone/>
            </a:pPr>
            <a:r>
              <a:rPr lang="en-US" altLang="zh-CN" sz="1800" i="1" dirty="0" smtClean="0">
                <a:solidFill>
                  <a:srgbClr val="FF0000"/>
                </a:solidFill>
              </a:rPr>
              <a:t>*See final disposition in REQ report</a:t>
            </a:r>
          </a:p>
          <a:p>
            <a:pPr lvl="3" eaLnBrk="1" hangingPunct="1"/>
            <a:endParaRPr lang="en-US" altLang="zh-CN" sz="1600" dirty="0" smtClean="0"/>
          </a:p>
        </p:txBody>
      </p:sp>
      <p:sp>
        <p:nvSpPr>
          <p:cNvPr id="11300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763A0A-BA84-4DAA-8CBC-077F3C8F98DA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  <p:sp>
        <p:nvSpPr>
          <p:cNvPr id="6" name="矩形 5"/>
          <p:cNvSpPr/>
          <p:nvPr/>
        </p:nvSpPr>
        <p:spPr>
          <a:xfrm>
            <a:off x="2057400" y="3352800"/>
            <a:ext cx="5638800" cy="369332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n-US" altLang="zh-CN" dirty="0" smtClean="0"/>
              <a:t>MAS-2015-0534R02 </a:t>
            </a:r>
            <a:r>
              <a:rPr lang="en-US" altLang="zh-CN" dirty="0" err="1" smtClean="0"/>
              <a:t>DeviceConfigurationUseCases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Open Issues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zh-CN" sz="2800" smtClean="0"/>
          </a:p>
        </p:txBody>
      </p:sp>
      <p:sp>
        <p:nvSpPr>
          <p:cNvPr id="12292" name="TextBox 4"/>
          <p:cNvSpPr txBox="1">
            <a:spLocks noChangeArrowheads="1"/>
          </p:cNvSpPr>
          <p:nvPr/>
        </p:nvSpPr>
        <p:spPr bwMode="auto">
          <a:xfrm rot="-1984489">
            <a:off x="2841625" y="3441700"/>
            <a:ext cx="3048000" cy="7080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4000">
                <a:solidFill>
                  <a:srgbClr val="C00000"/>
                </a:solidFill>
              </a:rPr>
              <a:t>N/A</a:t>
            </a:r>
            <a:endParaRPr lang="zh-CN" altLang="en-US" sz="4000">
              <a:solidFill>
                <a:srgbClr val="C00000"/>
              </a:solidFill>
            </a:endParaRP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11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12</a:t>
            </a:fld>
            <a:endParaRPr lang="en-US" altLang="zh-CN" smtClean="0"/>
          </a:p>
        </p:txBody>
      </p:sp>
      <p:graphicFrame>
        <p:nvGraphicFramePr>
          <p:cNvPr id="6" name="内容占位符 5"/>
          <p:cNvGraphicFramePr>
            <a:graphicFrameLocks/>
          </p:cNvGraphicFramePr>
          <p:nvPr/>
        </p:nvGraphicFramePr>
        <p:xfrm>
          <a:off x="457200" y="1600200"/>
          <a:ext cx="8001000" cy="2339975"/>
        </p:xfrm>
        <a:graphic>
          <a:graphicData uri="http://schemas.openxmlformats.org/drawingml/2006/table">
            <a:tbl>
              <a:tblPr/>
              <a:tblGrid>
                <a:gridCol w="914400"/>
                <a:gridCol w="4800600"/>
                <a:gridCol w="1371600"/>
                <a:gridCol w="914400"/>
              </a:tblGrid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#</a:t>
                      </a:r>
                      <a:endParaRPr kumimoji="0" lang="zh-CN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Action Item Description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Owner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Status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A-WG5-10.0-001</a:t>
                      </a: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 to ensure oneM2M requirements are correctly shared with HGI Smart Home team on Device Template activity.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Including the relationship with </a:t>
                      </a:r>
                      <a:r>
                        <a:rPr kumimoji="0" lang="en-US" altLang="zh-CN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ontologyRef</a:t>
                      </a: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.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NEC, Orange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  <a:tab pos="266700" algn="l"/>
                        </a:tabLst>
                        <a:defRPr/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A-WG5-17.0-001</a:t>
                      </a:r>
                      <a:endParaRPr kumimoji="0" lang="zh-CN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900"/>
                        </a:spcBef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kumimoji="0" lang="en-US" altLang="zh-CN" sz="1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check TS0006 to align objects with the latest TS0004</a:t>
                      </a:r>
                      <a:endParaRPr kumimoji="0" lang="zh-CN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900"/>
                        </a:spcBef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Timothy Carey (ALU)</a:t>
                      </a:r>
                      <a:endParaRPr kumimoji="0" lang="zh-CN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00"/>
                        </a:spcBef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CLOSED</a:t>
                      </a:r>
                      <a:endParaRPr kumimoji="0" lang="zh-CN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  <a:tab pos="266700" algn="l"/>
                        </a:tabLst>
                        <a:defRPr/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A-WG5-17.0-002</a:t>
                      </a:r>
                      <a:endParaRPr kumimoji="0" lang="zh-CN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check TS0005 to align objects with the latest TS0004</a:t>
                      </a:r>
                      <a:endParaRPr kumimoji="0" lang="zh-CN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900"/>
                        </a:spcBef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Thierry  GARNIER (</a:t>
                      </a:r>
                      <a:r>
                        <a:rPr kumimoji="0" lang="en-US" altLang="zh-CN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Gemalto</a:t>
                      </a: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)</a:t>
                      </a:r>
                      <a:endParaRPr kumimoji="0" lang="zh-CN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00"/>
                        </a:spcBef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Semantics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Further development of oneM2M base ontology</a:t>
            </a:r>
          </a:p>
          <a:p>
            <a:pPr eaLnBrk="1" hangingPunct="1"/>
            <a:r>
              <a:rPr lang="en-US" altLang="zh-CN" sz="2800" dirty="0" smtClean="0"/>
              <a:t>Refinement of &lt;</a:t>
            </a:r>
            <a:r>
              <a:rPr lang="en-US" altLang="zh-CN" sz="2800" dirty="0" err="1" smtClean="0"/>
              <a:t>semanticDescriptor</a:t>
            </a:r>
            <a:r>
              <a:rPr lang="en-US" altLang="zh-CN" sz="2800" dirty="0" smtClean="0"/>
              <a:t>&gt;</a:t>
            </a:r>
          </a:p>
          <a:p>
            <a:pPr eaLnBrk="1" hangingPunct="1"/>
            <a:r>
              <a:rPr lang="en-US" altLang="zh-CN" sz="2800" dirty="0" smtClean="0"/>
              <a:t>Management and usage of ontology</a:t>
            </a:r>
            <a:endParaRPr lang="en-US" altLang="zh-CN" sz="2800" dirty="0" smtClean="0"/>
          </a:p>
          <a:p>
            <a:pPr eaLnBrk="1" hangingPunct="1"/>
            <a:r>
              <a:rPr lang="en-US" altLang="zh-CN" sz="2800" dirty="0" smtClean="0"/>
              <a:t>Semantic </a:t>
            </a:r>
            <a:r>
              <a:rPr lang="en-US" altLang="zh-CN" sz="2800" dirty="0" smtClean="0"/>
              <a:t>functions (e.g. </a:t>
            </a:r>
            <a:r>
              <a:rPr lang="en-US" altLang="zh-CN" sz="2800" dirty="0" smtClean="0"/>
              <a:t>discovery) </a:t>
            </a:r>
            <a:r>
              <a:rPr lang="en-US" altLang="zh-CN" sz="2800" dirty="0" smtClean="0"/>
              <a:t>&amp; architectural </a:t>
            </a:r>
            <a:r>
              <a:rPr lang="en-US" altLang="zh-CN" sz="2800" dirty="0" smtClean="0"/>
              <a:t>procedures</a:t>
            </a:r>
            <a:endParaRPr lang="en-US" altLang="zh-CN" sz="2800" dirty="0" smtClean="0"/>
          </a:p>
          <a:p>
            <a:pPr eaLnBrk="1" hangingPunct="1"/>
            <a:r>
              <a:rPr lang="en-US" altLang="zh-CN" sz="2800" dirty="0" smtClean="0"/>
              <a:t>Mapping rules for base ontology to resource structure</a:t>
            </a:r>
          </a:p>
          <a:p>
            <a:pPr eaLnBrk="1" hangingPunct="1"/>
            <a:r>
              <a:rPr lang="en-US" altLang="zh-CN" sz="2800" dirty="0" smtClean="0"/>
              <a:t>Mapping external </a:t>
            </a:r>
            <a:r>
              <a:rPr lang="en-US" altLang="zh-CN" sz="2800" dirty="0" err="1" smtClean="0"/>
              <a:t>ontologies</a:t>
            </a:r>
            <a:r>
              <a:rPr lang="en-US" altLang="zh-CN" sz="2800" dirty="0" smtClean="0"/>
              <a:t> to base ontology</a:t>
            </a:r>
          </a:p>
          <a:p>
            <a:pPr eaLnBrk="1" hangingPunct="1"/>
            <a:r>
              <a:rPr lang="en-US" altLang="zh-CN" sz="2800" dirty="0" smtClean="0"/>
              <a:t>Stage 3  </a:t>
            </a:r>
          </a:p>
          <a:p>
            <a:pPr eaLnBrk="1" hangingPunct="1"/>
            <a:endParaRPr lang="en-US" altLang="zh-CN" sz="28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13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Abstraction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Solutions regarding HGI model</a:t>
            </a:r>
          </a:p>
          <a:p>
            <a:pPr eaLnBrk="1" hangingPunct="1"/>
            <a:r>
              <a:rPr lang="en-US" altLang="zh-CN" sz="2400" dirty="0" smtClean="0"/>
              <a:t>Architectural impact (e.g. resource mapping)</a:t>
            </a:r>
          </a:p>
          <a:p>
            <a:pPr lvl="1" eaLnBrk="1" hangingPunct="1"/>
            <a:endParaRPr lang="en-US" altLang="zh-CN" sz="2400" dirty="0" smtClean="0">
              <a:solidFill>
                <a:schemeClr val="tx1"/>
              </a:solidFill>
            </a:endParaRPr>
          </a:p>
          <a:p>
            <a:pPr eaLnBrk="1" hangingPunct="1"/>
            <a:endParaRPr lang="en-US" altLang="zh-CN" sz="20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14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Management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Maintenance of R1</a:t>
            </a:r>
          </a:p>
          <a:p>
            <a:pPr eaLnBrk="1" hangingPunct="1"/>
            <a:r>
              <a:rPr lang="en-US" altLang="zh-CN" sz="2800" dirty="0" smtClean="0"/>
              <a:t>Open R2?</a:t>
            </a:r>
            <a:endParaRPr lang="en-US" altLang="zh-CN" sz="2400" dirty="0" smtClean="0"/>
          </a:p>
          <a:p>
            <a:pPr lvl="1" eaLnBrk="1" hangingPunct="1"/>
            <a:endParaRPr lang="en-US" altLang="zh-CN" sz="2400" dirty="0" smtClean="0">
              <a:solidFill>
                <a:schemeClr val="tx1"/>
              </a:solidFill>
            </a:endParaRPr>
          </a:p>
          <a:p>
            <a:pPr eaLnBrk="1" hangingPunct="1"/>
            <a:endParaRPr lang="en-US" altLang="zh-CN" sz="20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15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en-US" altLang="zh-CN" sz="2400" dirty="0" smtClean="0"/>
              <a:t>MAS#17.1: UTC 13:00-15:00, Jun 8, 2015</a:t>
            </a:r>
          </a:p>
          <a:p>
            <a:pPr lvl="1" eaLnBrk="1" hangingPunct="1"/>
            <a:r>
              <a:rPr lang="en-US" altLang="zh-CN" sz="2400" dirty="0" smtClean="0"/>
              <a:t>MAS#17.2: UTC 13:00-15:00, Jun 29, 2015</a:t>
            </a:r>
          </a:p>
          <a:p>
            <a:pPr lvl="1" eaLnBrk="1" hangingPunct="1"/>
            <a:r>
              <a:rPr lang="en-US" altLang="zh-CN" sz="2400" dirty="0" smtClean="0"/>
              <a:t>MAS#17.3: UTC 13:00-15:00, July 6, 2015</a:t>
            </a:r>
          </a:p>
          <a:p>
            <a:pPr lvl="1" eaLnBrk="1" hangingPunct="1"/>
            <a:endParaRPr lang="en-US" altLang="zh-CN" sz="2400" dirty="0" smtClean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es-ES" altLang="zh-CN" sz="2400" dirty="0" smtClean="0"/>
              <a:t>MAS#18.0: July 20-24, Philadelphia, USA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16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dirty="0" smtClean="0"/>
              <a:t>CR Pack for </a:t>
            </a:r>
            <a:r>
              <a:rPr lang="en-US" altLang="zh-CN" sz="2800" dirty="0" smtClean="0"/>
              <a:t>TS0005 (R1)</a:t>
            </a:r>
            <a:endParaRPr lang="en-US" altLang="zh-CN" sz="2800" dirty="0" smtClean="0"/>
          </a:p>
          <a:p>
            <a:pPr lvl="1"/>
            <a:r>
              <a:rPr lang="en-US" altLang="zh-CN" sz="2400" dirty="0" smtClean="0"/>
              <a:t>TP-2015-0700</a:t>
            </a:r>
          </a:p>
          <a:p>
            <a:r>
              <a:rPr lang="en-US" altLang="zh-CN" sz="2800" dirty="0" smtClean="0"/>
              <a:t>CR Pack for </a:t>
            </a:r>
            <a:r>
              <a:rPr lang="en-US" altLang="zh-CN" sz="2800" dirty="0" smtClean="0"/>
              <a:t>TS0006 (R1)</a:t>
            </a:r>
            <a:endParaRPr lang="en-US" altLang="zh-CN" sz="2800" dirty="0" smtClean="0"/>
          </a:p>
          <a:p>
            <a:pPr lvl="1"/>
            <a:r>
              <a:rPr lang="en-US" altLang="zh-CN" sz="2400" dirty="0" smtClean="0"/>
              <a:t>TP-2015-0701</a:t>
            </a:r>
          </a:p>
          <a:p>
            <a:r>
              <a:rPr lang="en-US" altLang="zh-CN" sz="2800" dirty="0" smtClean="0"/>
              <a:t>CR Pack for </a:t>
            </a:r>
            <a:r>
              <a:rPr lang="en-US" altLang="zh-CN" sz="2800" dirty="0" smtClean="0"/>
              <a:t>TR0007 (R2)</a:t>
            </a:r>
            <a:endParaRPr lang="en-US" altLang="zh-CN" sz="2800" dirty="0" smtClean="0"/>
          </a:p>
          <a:p>
            <a:pPr lvl="1"/>
            <a:r>
              <a:rPr lang="en-US" altLang="zh-CN" sz="2400" dirty="0" smtClean="0"/>
              <a:t>TP-2015-0702</a:t>
            </a:r>
          </a:p>
          <a:p>
            <a:pPr lvl="1"/>
            <a:endParaRPr lang="en-US" altLang="zh-CN" sz="2400" dirty="0" smtClean="0"/>
          </a:p>
          <a:p>
            <a:r>
              <a:rPr lang="en-US" altLang="zh-CN" sz="2400" dirty="0" smtClean="0"/>
              <a:t>Endorse Martin Bauer </a:t>
            </a:r>
            <a:r>
              <a:rPr lang="en-US" altLang="zh-CN" sz="2400" dirty="0" smtClean="0"/>
              <a:t>(NEC) as the speaker (topic on semantics) to </a:t>
            </a:r>
            <a:r>
              <a:rPr lang="en-US" altLang="zh-CN" sz="2400" dirty="0" err="1" smtClean="0"/>
              <a:t>IoT</a:t>
            </a:r>
            <a:r>
              <a:rPr lang="en-US" altLang="zh-CN" sz="2400" dirty="0" smtClean="0"/>
              <a:t> Week 2015 Lisbon Portugal event on behalf of oneM2M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DISCUSSION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b="1" smtClean="0"/>
              <a:t>Issue 1</a:t>
            </a:r>
            <a:r>
              <a:rPr lang="en-US" altLang="zh-CN" sz="2800" smtClean="0"/>
              <a:t>:</a:t>
            </a:r>
            <a:r>
              <a:rPr lang="en-US" altLang="zh-CN" smtClean="0"/>
              <a:t/>
            </a:r>
            <a:br>
              <a:rPr lang="en-US" altLang="zh-CN" smtClean="0"/>
            </a:br>
            <a:r>
              <a:rPr lang="en-US" altLang="zh-CN" sz="2800" smtClean="0"/>
              <a:t>&lt;text&gt;</a:t>
            </a:r>
          </a:p>
          <a:p>
            <a:pPr eaLnBrk="1" hangingPunct="1"/>
            <a:r>
              <a:rPr lang="en-US" altLang="zh-CN" sz="2800" b="1" smtClean="0"/>
              <a:t>Issue 2</a:t>
            </a:r>
            <a:r>
              <a:rPr lang="en-US" altLang="zh-CN" sz="2800" smtClean="0"/>
              <a:t>:</a:t>
            </a:r>
            <a:br>
              <a:rPr lang="en-US" altLang="zh-CN" sz="2800" smtClean="0"/>
            </a:br>
            <a:r>
              <a:rPr lang="en-US" altLang="zh-CN" sz="2800" smtClean="0"/>
              <a:t>&lt;text&gt;</a:t>
            </a:r>
          </a:p>
          <a:p>
            <a:pPr eaLnBrk="1" hangingPunct="1"/>
            <a:endParaRPr lang="en-US" altLang="zh-CN" smtClean="0"/>
          </a:p>
          <a:p>
            <a:pPr eaLnBrk="1" hangingPunct="1"/>
            <a:endParaRPr lang="en-US" altLang="zh-CN" smtClean="0"/>
          </a:p>
          <a:p>
            <a:pPr eaLnBrk="1" hangingPunct="1"/>
            <a:endParaRPr lang="en-US" altLang="zh-CN" smtClean="0"/>
          </a:p>
        </p:txBody>
      </p:sp>
      <p:sp>
        <p:nvSpPr>
          <p:cNvPr id="5124" name="TextBox 4"/>
          <p:cNvSpPr txBox="1">
            <a:spLocks noChangeArrowheads="1"/>
          </p:cNvSpPr>
          <p:nvPr/>
        </p:nvSpPr>
        <p:spPr bwMode="auto">
          <a:xfrm rot="-1984489">
            <a:off x="2841625" y="3441700"/>
            <a:ext cx="3048000" cy="7080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4000" dirty="0">
                <a:solidFill>
                  <a:srgbClr val="C00000"/>
                </a:solidFill>
              </a:rPr>
              <a:t>N/A</a:t>
            </a:r>
            <a:endParaRPr lang="zh-CN" altLang="en-US" sz="4000" dirty="0">
              <a:solidFill>
                <a:srgbClr val="C00000"/>
              </a:solidFill>
            </a:endParaRPr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b="1" dirty="0" smtClean="0"/>
              <a:t>Deliverables/WIs addressed</a:t>
            </a:r>
          </a:p>
          <a:p>
            <a:pPr lvl="1" eaLnBrk="1" hangingPunct="1"/>
            <a:r>
              <a:rPr lang="en-US" altLang="zh-CN" sz="2000" dirty="0" smtClean="0"/>
              <a:t>MAS</a:t>
            </a:r>
          </a:p>
          <a:p>
            <a:pPr lvl="2" eaLnBrk="1" hangingPunct="1"/>
            <a:r>
              <a:rPr lang="en-US" altLang="zh-CN" sz="1800" dirty="0" smtClean="0"/>
              <a:t>TR-0007 (WI-0005)	Semantic Study</a:t>
            </a:r>
          </a:p>
          <a:p>
            <a:pPr lvl="2" eaLnBrk="1" hangingPunct="1"/>
            <a:r>
              <a:rPr lang="en-US" altLang="zh-CN" sz="1800" dirty="0" smtClean="0"/>
              <a:t>TR-0017 (WI-0017)	Home Domain Abstract Info. Model</a:t>
            </a:r>
          </a:p>
          <a:p>
            <a:pPr lvl="2" eaLnBrk="1" hangingPunct="1"/>
            <a:r>
              <a:rPr lang="en-US" altLang="zh-CN" sz="1800" dirty="0" smtClean="0"/>
              <a:t>TS-0012 (WI-0025)	oneM2M Base Ontology</a:t>
            </a:r>
          </a:p>
          <a:p>
            <a:pPr lvl="2" eaLnBrk="1" hangingPunct="1"/>
            <a:r>
              <a:rPr lang="en-US" altLang="zh-CN" sz="1800" dirty="0" smtClean="0"/>
              <a:t>TS-0005 (WI-0010)	OMA Mapping</a:t>
            </a:r>
          </a:p>
          <a:p>
            <a:pPr lvl="2" eaLnBrk="1" hangingPunct="1"/>
            <a:r>
              <a:rPr lang="en-US" altLang="zh-CN" sz="1800" dirty="0" smtClean="0"/>
              <a:t>TR-0001 </a:t>
            </a:r>
            <a:r>
              <a:rPr lang="en-US" altLang="zh-CN" sz="1800" dirty="0" smtClean="0"/>
              <a:t>(WI-0030)	Device Configuration Use Case</a:t>
            </a:r>
          </a:p>
          <a:p>
            <a:pPr lvl="1" eaLnBrk="1" hangingPunct="1"/>
            <a:r>
              <a:rPr lang="en-US" altLang="zh-CN" sz="2000" dirty="0" smtClean="0"/>
              <a:t>Joint with ARC</a:t>
            </a:r>
          </a:p>
          <a:p>
            <a:pPr lvl="2" eaLnBrk="1" hangingPunct="1"/>
            <a:r>
              <a:rPr lang="en-US" altLang="zh-CN" sz="1800" dirty="0" smtClean="0"/>
              <a:t>TS-0001 (WI-0002)	Architecture</a:t>
            </a:r>
          </a:p>
          <a:p>
            <a:pPr lvl="2" eaLnBrk="1" hangingPunct="1"/>
            <a:r>
              <a:rPr lang="en-US" altLang="zh-CN" sz="1800" dirty="0" smtClean="0"/>
              <a:t>TS-0007 (WI-0011)	Service Components</a:t>
            </a:r>
          </a:p>
          <a:p>
            <a:pPr lvl="2" eaLnBrk="1" hangingPunct="1"/>
            <a:r>
              <a:rPr lang="en-US" altLang="zh-CN" sz="1800" dirty="0" smtClean="0"/>
              <a:t>TS-0014 (WI-0024)	LWM2M Interworking</a:t>
            </a:r>
          </a:p>
          <a:p>
            <a:pPr lvl="1" eaLnBrk="1" hangingPunct="1"/>
            <a:r>
              <a:rPr lang="en-US" altLang="zh-CN" sz="2000" dirty="0" smtClean="0"/>
              <a:t>Joint with PRO</a:t>
            </a:r>
          </a:p>
          <a:p>
            <a:pPr lvl="2" eaLnBrk="1" hangingPunct="1"/>
            <a:r>
              <a:rPr lang="en-US" altLang="zh-CN" sz="1800" dirty="0" smtClean="0"/>
              <a:t>TS-0006 </a:t>
            </a:r>
            <a:r>
              <a:rPr lang="en-US" altLang="zh-CN" sz="1800" dirty="0" smtClean="0"/>
              <a:t>(WI-0010)	BBF Mapping</a:t>
            </a:r>
          </a:p>
          <a:p>
            <a:pPr lvl="2" eaLnBrk="1" hangingPunct="1"/>
            <a:endParaRPr lang="en-US" altLang="zh-CN" sz="2000" dirty="0" smtClean="0"/>
          </a:p>
          <a:p>
            <a:pPr lvl="2" eaLnBrk="1" hangingPunct="1"/>
            <a:endParaRPr lang="en-US" altLang="zh-CN" sz="2000" dirty="0" smtClean="0"/>
          </a:p>
          <a:p>
            <a:pPr lvl="1" eaLnBrk="1" hangingPunct="1"/>
            <a:endParaRPr lang="en-US" altLang="zh-CN" sz="2400" dirty="0" smtClean="0"/>
          </a:p>
          <a:p>
            <a:pPr lvl="1" eaLnBrk="1" hangingPunct="1"/>
            <a:endParaRPr lang="en-US" altLang="zh-CN" sz="2000" dirty="0" smtClean="0"/>
          </a:p>
          <a:p>
            <a:pPr eaLnBrk="1" hangingPunct="1"/>
            <a:endParaRPr lang="en-US" altLang="zh-CN" sz="2800" dirty="0" smtClean="0"/>
          </a:p>
          <a:p>
            <a:pPr eaLnBrk="1" hangingPunct="1"/>
            <a:endParaRPr lang="en-US" altLang="zh-CN" sz="2800" dirty="0" smtClean="0"/>
          </a:p>
          <a:p>
            <a:pPr eaLnBrk="1" hangingPunct="1"/>
            <a:endParaRPr lang="en-US" altLang="zh-CN" sz="2800" dirty="0" smtClean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Highlights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7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WI-0010 Management Enablement (R1)</a:t>
            </a:r>
          </a:p>
          <a:p>
            <a:pPr lvl="1" eaLnBrk="1" hangingPunct="1"/>
            <a:r>
              <a:rPr lang="en-US" altLang="zh-CN" sz="2000" dirty="0" smtClean="0"/>
              <a:t>TS-0005 (OMA mapping) </a:t>
            </a:r>
            <a:r>
              <a:rPr lang="en-US" altLang="zh-CN" sz="2000" dirty="0" smtClean="0">
                <a:sym typeface="Wingdings" pitchFamily="2" charset="2"/>
              </a:rPr>
              <a:t> v1.1.0</a:t>
            </a:r>
            <a:endParaRPr lang="en-US" altLang="zh-CN" sz="2000" dirty="0" smtClean="0"/>
          </a:p>
          <a:p>
            <a:pPr lvl="2" eaLnBrk="1" hangingPunct="1"/>
            <a:r>
              <a:rPr lang="en-US" altLang="zh-CN" sz="1600" dirty="0" smtClean="0"/>
              <a:t>MNT: Alignment with OMA LWM2M progress.</a:t>
            </a:r>
          </a:p>
          <a:p>
            <a:pPr lvl="2" eaLnBrk="1" hangingPunct="1"/>
            <a:r>
              <a:rPr lang="en-US" altLang="zh-CN" sz="1600" dirty="0" smtClean="0"/>
              <a:t>Agreed jointly with PRO:</a:t>
            </a:r>
          </a:p>
          <a:p>
            <a:pPr lvl="2" eaLnBrk="1" hangingPunct="1"/>
            <a:endParaRPr lang="en-US" altLang="zh-CN" sz="12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r>
              <a:rPr lang="en-US" altLang="zh-CN" sz="2000" dirty="0" smtClean="0"/>
              <a:t>TS-0006 (BBF mapping) </a:t>
            </a:r>
            <a:r>
              <a:rPr lang="en-US" altLang="zh-CN" sz="2000" dirty="0" smtClean="0">
                <a:sym typeface="Wingdings" pitchFamily="2" charset="2"/>
              </a:rPr>
              <a:t> v1.1.0</a:t>
            </a:r>
            <a:endParaRPr lang="en-US" altLang="zh-CN" sz="2000" dirty="0" smtClean="0"/>
          </a:p>
          <a:p>
            <a:pPr lvl="2" eaLnBrk="1" hangingPunct="1"/>
            <a:r>
              <a:rPr lang="en-US" altLang="zh-CN" sz="1600" dirty="0" smtClean="0"/>
              <a:t>MNT: Alignment with TS-0004.</a:t>
            </a:r>
          </a:p>
          <a:p>
            <a:pPr lvl="2" eaLnBrk="1" hangingPunct="1"/>
            <a:r>
              <a:rPr lang="en-US" altLang="zh-CN" sz="1600" dirty="0" smtClean="0"/>
              <a:t>Agreed jointly with PRO:</a:t>
            </a:r>
          </a:p>
          <a:p>
            <a:pPr lvl="2" eaLnBrk="1" hangingPunct="1"/>
            <a:endParaRPr lang="en-US" altLang="zh-CN" sz="1600" dirty="0" smtClean="0"/>
          </a:p>
          <a:p>
            <a:pPr lvl="2" eaLnBrk="1" hangingPunct="1"/>
            <a:endParaRPr lang="en-US" altLang="zh-CN" sz="1600" dirty="0" smtClean="0"/>
          </a:p>
          <a:p>
            <a:pPr lvl="2" eaLnBrk="1" hangingPunct="1"/>
            <a:endParaRPr lang="en-US" altLang="zh-CN" sz="1600" dirty="0" smtClean="0"/>
          </a:p>
          <a:p>
            <a:pPr lvl="2" eaLnBrk="1" hangingPunct="1"/>
            <a:endParaRPr lang="en-US" altLang="zh-CN" sz="1600" dirty="0" smtClean="0"/>
          </a:p>
          <a:p>
            <a:pPr eaLnBrk="1" hangingPunct="1"/>
            <a:endParaRPr lang="en-US" altLang="zh-CN" sz="2400" dirty="0" smtClean="0"/>
          </a:p>
        </p:txBody>
      </p:sp>
      <p:sp>
        <p:nvSpPr>
          <p:cNvPr id="7205" name="灯片编号占位符 6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2217D2-53B9-4463-BF23-F42F0AC80B0A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676400" y="5105400"/>
          <a:ext cx="5562600" cy="445770"/>
        </p:xfrm>
        <a:graphic>
          <a:graphicData uri="http://schemas.openxmlformats.org/drawingml/2006/table">
            <a:tbl>
              <a:tblPr/>
              <a:tblGrid>
                <a:gridCol w="1594954"/>
                <a:gridCol w="3967646"/>
              </a:tblGrid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MAS-2015-0550R01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Update TS-0006 XML namespace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MAS-2015-0580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Align Resource Names and Attributes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2133600" y="2971800"/>
            <a:ext cx="4572000" cy="307777"/>
          </a:xfrm>
          <a:prstGeom prst="rect">
            <a:avLst/>
          </a:prstGeom>
          <a:solidFill>
            <a:srgbClr val="92D050"/>
          </a:solidFill>
        </p:spPr>
        <p:txBody>
          <a:bodyPr>
            <a:spAutoFit/>
          </a:bodyPr>
          <a:lstStyle/>
          <a:p>
            <a:r>
              <a:rPr lang="en-US" altLang="zh-CN" sz="1400" dirty="0" smtClean="0">
                <a:solidFill>
                  <a:srgbClr val="000000"/>
                </a:solidFill>
                <a:latin typeface="+mn-ea"/>
              </a:rPr>
              <a:t>MAS-2015-0555R02</a:t>
            </a:r>
            <a:r>
              <a:rPr lang="en-US" altLang="zh-CN" sz="1400" dirty="0" smtClean="0">
                <a:latin typeface="+mn-ea"/>
              </a:rPr>
              <a:t> </a:t>
            </a:r>
            <a:r>
              <a:rPr lang="en-US" altLang="zh-CN" sz="1400" dirty="0" smtClean="0">
                <a:solidFill>
                  <a:srgbClr val="000000"/>
                </a:solidFill>
                <a:latin typeface="+mn-ea"/>
              </a:rPr>
              <a:t>TS-0005-LWM2M-V1_0_1_Fix</a:t>
            </a:r>
            <a:endParaRPr lang="zh-CN" altLang="en-US" sz="14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Highlights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7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WI-0005 Abstraction &amp; Semantic Enablement (R2)</a:t>
            </a:r>
          </a:p>
          <a:p>
            <a:pPr lvl="1" eaLnBrk="1" hangingPunct="1"/>
            <a:r>
              <a:rPr lang="en-US" altLang="zh-CN" sz="2000" dirty="0" smtClean="0"/>
              <a:t>TR-0007 Abstraction &amp; Semantic  Study </a:t>
            </a:r>
            <a:r>
              <a:rPr lang="en-US" altLang="zh-CN" sz="2000" dirty="0" smtClean="0">
                <a:sym typeface="Wingdings" pitchFamily="2" charset="2"/>
              </a:rPr>
              <a:t> v2.5.0</a:t>
            </a:r>
            <a:endParaRPr lang="en-US" altLang="zh-CN" sz="2000" dirty="0" smtClean="0"/>
          </a:p>
          <a:p>
            <a:pPr lvl="2" eaLnBrk="1" hangingPunct="1"/>
            <a:r>
              <a:rPr lang="en-US" altLang="zh-CN" sz="1600" dirty="0" smtClean="0"/>
              <a:t>General concepts</a:t>
            </a:r>
          </a:p>
          <a:p>
            <a:pPr lvl="2" eaLnBrk="1" hangingPunct="1"/>
            <a:r>
              <a:rPr lang="en-US" altLang="zh-CN" sz="1600" dirty="0" smtClean="0"/>
              <a:t>Agreed contributions:</a:t>
            </a:r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r>
              <a:rPr lang="en-US" altLang="zh-CN" sz="2000" dirty="0" smtClean="0"/>
              <a:t>TS-0001 Functional Architecture</a:t>
            </a:r>
          </a:p>
          <a:p>
            <a:pPr lvl="2" eaLnBrk="1" hangingPunct="1"/>
            <a:r>
              <a:rPr lang="en-US" altLang="zh-CN" sz="1600" dirty="0" smtClean="0"/>
              <a:t>Important progress of R2: </a:t>
            </a:r>
            <a:r>
              <a:rPr lang="en-US" altLang="zh-CN" sz="1600" dirty="0" err="1" smtClean="0"/>
              <a:t>semanticDescriptor</a:t>
            </a:r>
            <a:endParaRPr lang="en-US" altLang="zh-CN" sz="1600" dirty="0" smtClean="0"/>
          </a:p>
          <a:p>
            <a:pPr lvl="2" eaLnBrk="1" hangingPunct="1"/>
            <a:r>
              <a:rPr lang="en-US" altLang="zh-CN" sz="1600" dirty="0" smtClean="0"/>
              <a:t>Agreed contributions by MAS/ARC:</a:t>
            </a:r>
          </a:p>
          <a:p>
            <a:pPr lvl="1" eaLnBrk="1" hangingPunct="1"/>
            <a:endParaRPr lang="en-US" altLang="zh-CN" sz="2000" dirty="0" smtClean="0"/>
          </a:p>
          <a:p>
            <a:pPr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eaLnBrk="1" hangingPunct="1"/>
            <a:endParaRPr lang="en-US" altLang="zh-CN" sz="2400" dirty="0" smtClean="0"/>
          </a:p>
        </p:txBody>
      </p:sp>
      <p:sp>
        <p:nvSpPr>
          <p:cNvPr id="7205" name="灯片编号占位符 6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2217D2-53B9-4463-BF23-F42F0AC80B0A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sp>
        <p:nvSpPr>
          <p:cNvPr id="12" name="矩形 11"/>
          <p:cNvSpPr/>
          <p:nvPr/>
        </p:nvSpPr>
        <p:spPr>
          <a:xfrm>
            <a:off x="1981200" y="5562600"/>
            <a:ext cx="4343400" cy="369332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n-US" altLang="zh-CN" dirty="0" smtClean="0"/>
              <a:t>ARC-2015-1844R04 </a:t>
            </a:r>
            <a:r>
              <a:rPr lang="en-US" altLang="zh-CN" dirty="0" err="1" smtClean="0"/>
              <a:t>semanticDescriptor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1600200" y="3048000"/>
          <a:ext cx="5588001" cy="853440"/>
        </p:xfrm>
        <a:graphic>
          <a:graphicData uri="http://schemas.openxmlformats.org/drawingml/2006/table">
            <a:tbl>
              <a:tblPr/>
              <a:tblGrid>
                <a:gridCol w="1602238"/>
                <a:gridCol w="3985763"/>
              </a:tblGrid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MAS-2015-0567R02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TR0007 sec8_4_1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MAS-2015-0569R02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oneM2M_architecture_semantics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MAS-2015-0570R02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semnatics_data_analytics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MAS-2015-0552R05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CR_to_Add_Semantic_Descriptor_in_TR-0007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Highlights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WI-0024 - LWM2M Interworking (R2)</a:t>
            </a:r>
          </a:p>
          <a:p>
            <a:pPr lvl="1" eaLnBrk="1" hangingPunct="1"/>
            <a:r>
              <a:rPr lang="en-US" altLang="zh-CN" sz="2000" dirty="0" smtClean="0"/>
              <a:t>TS-0014 LWM2M Interworking </a:t>
            </a:r>
          </a:p>
          <a:p>
            <a:pPr lvl="2" eaLnBrk="1" hangingPunct="1"/>
            <a:r>
              <a:rPr lang="en-US" altLang="zh-CN" sz="1600" dirty="0" smtClean="0"/>
              <a:t>Object subscription, IPE admin</a:t>
            </a:r>
          </a:p>
          <a:p>
            <a:pPr lvl="2" eaLnBrk="1" hangingPunct="1"/>
            <a:r>
              <a:rPr lang="en-US" altLang="zh-CN" sz="1600" dirty="0" smtClean="0"/>
              <a:t>Agreed jointly by ARC/MAS:</a:t>
            </a:r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eaLnBrk="1" hangingPunct="1"/>
            <a:r>
              <a:rPr lang="en-US" altLang="zh-CN" sz="2400" dirty="0" smtClean="0"/>
              <a:t>WI-0011 - Service Component Architecture (R2) </a:t>
            </a:r>
          </a:p>
          <a:p>
            <a:pPr lvl="1" eaLnBrk="1" hangingPunct="1"/>
            <a:r>
              <a:rPr lang="en-US" altLang="zh-CN" sz="2000" dirty="0" smtClean="0"/>
              <a:t>TS-0007 Service Component</a:t>
            </a:r>
          </a:p>
          <a:p>
            <a:pPr lvl="2" eaLnBrk="1" hangingPunct="1"/>
            <a:r>
              <a:rPr lang="en-US" altLang="zh-CN" sz="1600" dirty="0" smtClean="0"/>
              <a:t>New baseline according to editor help</a:t>
            </a:r>
          </a:p>
          <a:p>
            <a:pPr lvl="2" eaLnBrk="1" hangingPunct="1"/>
            <a:r>
              <a:rPr lang="en-US" altLang="zh-CN" sz="1600" dirty="0" smtClean="0"/>
              <a:t>Agreed contributions by WG2/WG5 :</a:t>
            </a:r>
          </a:p>
          <a:p>
            <a:pPr lvl="2" eaLnBrk="1" hangingPunct="1"/>
            <a:endParaRPr lang="en-US" altLang="zh-CN" sz="1600" dirty="0" smtClean="0"/>
          </a:p>
          <a:p>
            <a:pPr lvl="2" eaLnBrk="1" hangingPunct="1"/>
            <a:endParaRPr lang="en-US" altLang="zh-CN" sz="1600" dirty="0" smtClean="0"/>
          </a:p>
          <a:p>
            <a:pPr lvl="3" eaLnBrk="1" hangingPunct="1"/>
            <a:endParaRPr lang="en-US" altLang="zh-CN" sz="1400" dirty="0" smtClean="0"/>
          </a:p>
          <a:p>
            <a:pPr lvl="2" eaLnBrk="1" hangingPunct="1">
              <a:buNone/>
            </a:pPr>
            <a:endParaRPr lang="en-US" altLang="zh-CN" sz="1600" dirty="0" smtClean="0"/>
          </a:p>
          <a:p>
            <a:pPr lvl="3" eaLnBrk="1" hangingPunct="1"/>
            <a:endParaRPr lang="en-US" altLang="zh-CN" sz="1600" dirty="0" smtClean="0"/>
          </a:p>
          <a:p>
            <a:pPr lvl="1" eaLnBrk="1" hangingPunct="1"/>
            <a:endParaRPr lang="en-US" altLang="zh-CN" sz="2000" dirty="0" smtClean="0"/>
          </a:p>
          <a:p>
            <a:pPr lvl="2" eaLnBrk="1" hangingPunct="1"/>
            <a:endParaRPr lang="en-US" altLang="zh-CN" sz="1800" dirty="0" smtClean="0"/>
          </a:p>
          <a:p>
            <a:pPr lvl="2" eaLnBrk="1" hangingPunct="1"/>
            <a:endParaRPr lang="en-US" altLang="zh-CN" sz="1800" dirty="0" smtClean="0"/>
          </a:p>
          <a:p>
            <a:pPr lvl="3" eaLnBrk="1" hangingPunct="1"/>
            <a:endParaRPr lang="en-US" altLang="zh-CN" sz="1600" dirty="0" smtClean="0"/>
          </a:p>
        </p:txBody>
      </p:sp>
      <p:sp>
        <p:nvSpPr>
          <p:cNvPr id="11300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763A0A-BA84-4DAA-8CBC-077F3C8F98DA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2286000" y="2895600"/>
          <a:ext cx="4470400" cy="445770"/>
        </p:xfrm>
        <a:graphic>
          <a:graphicData uri="http://schemas.openxmlformats.org/drawingml/2006/table">
            <a:tbl>
              <a:tblPr/>
              <a:tblGrid>
                <a:gridCol w="1281790"/>
                <a:gridCol w="3188610"/>
              </a:tblGrid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ARC-2015-1829R03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TS-0014-LWM2M_Object_Subscription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ARC-2015-1858R02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TS-0014-LWM2M_IPE_Administration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1676400" y="5181600"/>
            <a:ext cx="5410200" cy="30480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n-US" altLang="zh-CN" sz="1400" dirty="0" smtClean="0"/>
              <a:t>ARC-2015-1843 TS-0007-Service_Components-V0_8_1_Draft-Baseline </a:t>
            </a:r>
            <a:endParaRPr lang="zh-CN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Highlights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altLang="zh-CN" sz="2400" dirty="0" smtClean="0"/>
              <a:t>WI-0025 - Generic Interworking (R2)</a:t>
            </a:r>
          </a:p>
          <a:p>
            <a:pPr lvl="1" eaLnBrk="1" hangingPunct="1"/>
            <a:r>
              <a:rPr lang="pt-BR" altLang="zh-CN" sz="2000" dirty="0" smtClean="0"/>
              <a:t>TS-0012 oneM2M Base Ontology </a:t>
            </a:r>
            <a:r>
              <a:rPr lang="pt-BR" altLang="zh-CN" sz="2000" dirty="0" smtClean="0">
                <a:sym typeface="Wingdings" pitchFamily="2" charset="2"/>
              </a:rPr>
              <a:t> v0.2.0</a:t>
            </a:r>
            <a:endParaRPr lang="pt-BR" altLang="zh-CN" sz="2000" dirty="0" smtClean="0"/>
          </a:p>
          <a:p>
            <a:pPr lvl="2" eaLnBrk="1" hangingPunct="1"/>
            <a:r>
              <a:rPr lang="en-US" altLang="zh-CN" sz="1600" dirty="0" smtClean="0"/>
              <a:t>General concepts, base ontology baseline</a:t>
            </a:r>
          </a:p>
          <a:p>
            <a:pPr lvl="2" eaLnBrk="1" hangingPunct="1"/>
            <a:r>
              <a:rPr lang="en-US" altLang="zh-CN" sz="1600" dirty="0" smtClean="0"/>
              <a:t>Agreed contributions:</a:t>
            </a:r>
          </a:p>
          <a:p>
            <a:pPr lvl="2" eaLnBrk="1" hangingPunct="1"/>
            <a:endParaRPr lang="en-US" altLang="zh-CN" sz="1600" dirty="0" smtClean="0"/>
          </a:p>
          <a:p>
            <a:pPr lvl="2" eaLnBrk="1" hangingPunct="1"/>
            <a:endParaRPr lang="en-US" altLang="zh-CN" sz="1600" dirty="0" smtClean="0"/>
          </a:p>
          <a:p>
            <a:pPr lvl="3" eaLnBrk="1" hangingPunct="1"/>
            <a:endParaRPr lang="en-US" altLang="zh-CN" sz="1400" dirty="0" smtClean="0"/>
          </a:p>
          <a:p>
            <a:pPr lvl="2" eaLnBrk="1" hangingPunct="1">
              <a:buNone/>
            </a:pPr>
            <a:endParaRPr lang="en-US" altLang="zh-CN" sz="1600" dirty="0" smtClean="0"/>
          </a:p>
          <a:p>
            <a:pPr lvl="3" eaLnBrk="1" hangingPunct="1"/>
            <a:endParaRPr lang="en-US" altLang="zh-CN" sz="1600" dirty="0" smtClean="0"/>
          </a:p>
        </p:txBody>
      </p:sp>
      <p:sp>
        <p:nvSpPr>
          <p:cNvPr id="11300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763A0A-BA84-4DAA-8CBC-077F3C8F98DA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1447800" y="2922270"/>
          <a:ext cx="5943600" cy="1280160"/>
        </p:xfrm>
        <a:graphic>
          <a:graphicData uri="http://schemas.openxmlformats.org/drawingml/2006/table">
            <a:tbl>
              <a:tblPr/>
              <a:tblGrid>
                <a:gridCol w="1704198"/>
                <a:gridCol w="4239402"/>
              </a:tblGrid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MAS-2015-0560R04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components of the base ontology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MAS-2015-0561R01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methods for jointly using ontologies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MAS-2015-0563R04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Update on TS-0012 on general principles and generic interworking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MAS-2015-0566R03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Mapping SAREF to oneM2M - initial discussion draft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Highlights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WI-0017 - Home Domain Enablement (R2)</a:t>
            </a:r>
          </a:p>
          <a:p>
            <a:pPr lvl="1" eaLnBrk="1" hangingPunct="1"/>
            <a:r>
              <a:rPr lang="en-US" altLang="zh-CN" sz="2000" dirty="0" smtClean="0"/>
              <a:t>TR-0017 Home Domain Abstract Information Model </a:t>
            </a:r>
            <a:r>
              <a:rPr lang="en-US" altLang="zh-CN" sz="2000" dirty="0" smtClean="0">
                <a:sym typeface="Wingdings" pitchFamily="2" charset="2"/>
              </a:rPr>
              <a:t> v0.3.0</a:t>
            </a:r>
            <a:endParaRPr lang="en-US" altLang="zh-CN" sz="2000" dirty="0" smtClean="0"/>
          </a:p>
          <a:p>
            <a:pPr lvl="2" eaLnBrk="1" hangingPunct="1"/>
            <a:r>
              <a:rPr lang="en-US" altLang="zh-CN" sz="1600" dirty="0" smtClean="0"/>
              <a:t>Addition of ECONET, HGI, </a:t>
            </a:r>
          </a:p>
          <a:p>
            <a:pPr lvl="2" eaLnBrk="1" hangingPunct="1"/>
            <a:r>
              <a:rPr lang="en-US" altLang="zh-CN" sz="1600" dirty="0" smtClean="0"/>
              <a:t>Device set extension</a:t>
            </a:r>
          </a:p>
          <a:p>
            <a:pPr lvl="2" eaLnBrk="1" hangingPunct="1"/>
            <a:r>
              <a:rPr lang="en-US" altLang="zh-CN" sz="1600" dirty="0" smtClean="0"/>
              <a:t>Agreed contributions:</a:t>
            </a:r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2" eaLnBrk="1" hangingPunct="1"/>
            <a:endParaRPr lang="en-US" altLang="zh-CN" sz="1800" dirty="0" smtClean="0"/>
          </a:p>
          <a:p>
            <a:pPr lvl="2" eaLnBrk="1" hangingPunct="1"/>
            <a:endParaRPr lang="en-US" altLang="zh-CN" sz="1800" dirty="0" smtClean="0"/>
          </a:p>
          <a:p>
            <a:pPr lvl="3" eaLnBrk="1" hangingPunct="1"/>
            <a:endParaRPr lang="en-US" altLang="zh-CN" sz="1600" dirty="0" smtClean="0"/>
          </a:p>
        </p:txBody>
      </p:sp>
      <p:sp>
        <p:nvSpPr>
          <p:cNvPr id="11300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763A0A-BA84-4DAA-8CBC-077F3C8F98DA}" type="slidenum">
              <a:rPr lang="en-US" altLang="zh-CN" smtClean="0"/>
              <a:pPr/>
              <a:t>9</a:t>
            </a:fld>
            <a:endParaRPr lang="en-US" altLang="zh-CN" smtClean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066800" y="3657600"/>
          <a:ext cx="6934200" cy="891540"/>
        </p:xfrm>
        <a:graphic>
          <a:graphicData uri="http://schemas.openxmlformats.org/drawingml/2006/table">
            <a:tbl>
              <a:tblPr/>
              <a:tblGrid>
                <a:gridCol w="1988232"/>
                <a:gridCol w="4945968"/>
              </a:tblGrid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MAS-2015-0575R02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Clarification_of_abstract_information_model_Approach_1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038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MAS-2015-0557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TR-0017 support of HGI SmartHome Device Template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MAS-2015-0571R03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Analysis from ECHONET on TR-0017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MAS-2015-0572R02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Extension to Device Sets on TR-0017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6720</TotalTime>
  <Words>621</Words>
  <Application>Microsoft Office PowerPoint</Application>
  <PresentationFormat>全屏显示(4:3)</PresentationFormat>
  <Paragraphs>206</Paragraphs>
  <Slides>17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Office Theme</vt:lpstr>
      <vt:lpstr>WG5 - MAS  Progress Report at TP #17</vt:lpstr>
      <vt:lpstr>Issues for DECISION in TP</vt:lpstr>
      <vt:lpstr>Issues for DISCUSSION in TP</vt:lpstr>
      <vt:lpstr>Issues for INFORMATION in TP</vt:lpstr>
      <vt:lpstr>Highlights</vt:lpstr>
      <vt:lpstr>Highlights</vt:lpstr>
      <vt:lpstr>Highlights</vt:lpstr>
      <vt:lpstr>Highlights</vt:lpstr>
      <vt:lpstr>Highlights</vt:lpstr>
      <vt:lpstr>Highlights</vt:lpstr>
      <vt:lpstr>Open Issues</vt:lpstr>
      <vt:lpstr>Open Action Items</vt:lpstr>
      <vt:lpstr>Next Steps – Semantics</vt:lpstr>
      <vt:lpstr>Next Steps – Abstraction</vt:lpstr>
      <vt:lpstr>Next Steps – Management</vt:lpstr>
      <vt:lpstr>Next Meetings / Calls</vt:lpstr>
      <vt:lpstr>幻灯片 17</vt:lpstr>
    </vt:vector>
  </TitlesOfParts>
  <Company>Huawei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Yongjing Zhang</cp:lastModifiedBy>
  <cp:revision>849</cp:revision>
  <dcterms:created xsi:type="dcterms:W3CDTF">2012-09-11T22:52:11Z</dcterms:created>
  <dcterms:modified xsi:type="dcterms:W3CDTF">2015-05-22T00:50:00Z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(3)Ad1R+WJdbMoPbCFps5748aSvfpnJHve2XnvdA5EWSAQBGWSlPfprlNjV1rBw8HzARA/kpNu3
gurzLgfKD40FTvuPm5yYxsGCRZUx9wyNsI2rvtMesmODLQBzdMn0mx4hLFsegkVriHseS0N4
yFoB38arZ05J4Bug/dkK+EyoRuIh0vqQhL3uBw52Ziw8j2AbLpl70wPfH/bBHzudDojDqRxT
jjQimh4X+VqPXdI4jV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D8D53mwZhQIFC52BtGGw2SZRyVLS1290PvI5c9DadElM8AMymph5e0
zBBbHsROsHOVA/27l5LHvC4teisAnTDnSknFKNIM454jOqerReU/apZFN3ZgMT8R658lzhSs
uuS6uz5z6qU73aCQL2d9jgft8q6wkFmgR9QHLry0FCKeoAgLU3nxLelVVl9Sm9huFG2msdOa
DJWyUQfnGE3CRjOJ3VRR8NGSjQ6fsMIE8q26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gqqqD0UyxLtCNjlNEKLTV9lLXjmbCmy7ZpUz
TfauZwinvv+sJshz/XyNTI1YQ2/m++XuaHzb6RZKZQdoP+nebxGd9EJgorH3UwNqMvRLuBEI
211rU6NXNqWd+1Ce1dBLx/x4GiI5gf+H+IWQ2XUjfJ2k4hLr6ll6nBpFHGta29O3PLUsoxq8
Aha6fNT1HEItYQ==</vt:lpwstr>
  </property>
  <property fmtid="{D5CDD505-2E9C-101B-9397-08002B2CF9AE}" pid="15" name="_new_ms_pID_725432_00">
    <vt:lpwstr>_new_ms_pID_725432</vt:lpwstr>
  </property>
  <property fmtid="{D5CDD505-2E9C-101B-9397-08002B2CF9AE}" pid="16" name="sflag">
    <vt:lpwstr>1432252981</vt:lpwstr>
  </property>
</Properties>
</file>