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Default Extension="xlsm" ContentType="application/vnd.ms-excel.sheet.macroEnabled.12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2" r:id="rId4"/>
    <p:sldId id="305" r:id="rId5"/>
    <p:sldId id="309" r:id="rId6"/>
    <p:sldId id="310" r:id="rId7"/>
    <p:sldId id="300" r:id="rId8"/>
    <p:sldId id="299" r:id="rId9"/>
    <p:sldId id="311" r:id="rId10"/>
    <p:sldId id="313" r:id="rId11"/>
    <p:sldId id="278" r:id="rId12"/>
    <p:sldId id="307" r:id="rId13"/>
    <p:sldId id="268" r:id="rId14"/>
    <p:sldId id="298" r:id="rId15"/>
    <p:sldId id="269" r:id="rId16"/>
    <p:sldId id="29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2" autoAdjust="0"/>
    <p:restoredTop sz="94660" autoAdjust="0"/>
  </p:normalViewPr>
  <p:slideViewPr>
    <p:cSldViewPr>
      <p:cViewPr varScale="1">
        <p:scale>
          <a:sx n="72" d="100"/>
          <a:sy n="72" d="100"/>
        </p:scale>
        <p:origin x="-13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7/24/2015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2015/7/24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11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12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TP-2015-0774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TP-2015-0669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________1.xlsm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________2.xlsm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________3.xlsm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________4.xlsm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WG5 - MAS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Progress Report at TP #18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103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2015-07-20 to 2015-05-24</a:t>
            </a:r>
            <a:endParaRPr lang="en-US" altLang="zh-CN" dirty="0">
              <a:solidFill>
                <a:srgbClr val="B42025"/>
              </a:solidFill>
            </a:endParaRPr>
          </a:p>
          <a:p>
            <a:r>
              <a:rPr lang="en-US" altLang="zh-CN" dirty="0">
                <a:solidFill>
                  <a:srgbClr val="B42025"/>
                </a:solidFill>
              </a:rPr>
              <a:t>Agenda Item: </a:t>
            </a:r>
            <a:r>
              <a:rPr lang="en-US" altLang="zh-CN" dirty="0" smtClean="0">
                <a:solidFill>
                  <a:srgbClr val="B42025"/>
                </a:solidFill>
              </a:rPr>
              <a:t>TP#18, </a:t>
            </a:r>
            <a:r>
              <a:rPr lang="en-US" altLang="zh-CN" dirty="0">
                <a:solidFill>
                  <a:srgbClr val="B42025"/>
                </a:solidFill>
              </a:rPr>
              <a:t>Item </a:t>
            </a:r>
            <a:r>
              <a:rPr lang="en-US" altLang="zh-CN" dirty="0" smtClean="0">
                <a:solidFill>
                  <a:srgbClr val="B42025"/>
                </a:solidFill>
              </a:rPr>
              <a:t>10.3, </a:t>
            </a:r>
            <a:r>
              <a:rPr lang="en-US" altLang="zh-CN" dirty="0">
                <a:solidFill>
                  <a:srgbClr val="B42025"/>
                </a:solidFill>
              </a:rPr>
              <a:t>Reports from Working Groups </a:t>
            </a: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HGI work continuation and integration</a:t>
            </a:r>
          </a:p>
          <a:p>
            <a:pPr lvl="1" eaLnBrk="1" hangingPunct="1"/>
            <a:r>
              <a:rPr lang="en-US" altLang="zh-CN" sz="2400" dirty="0" smtClean="0"/>
              <a:t>Work plan proposal (MAS-2015-0599R02)</a:t>
            </a:r>
          </a:p>
          <a:p>
            <a:pPr lvl="2" eaLnBrk="1" hangingPunct="1"/>
            <a:r>
              <a:rPr lang="en-US" altLang="zh-CN" sz="2000" dirty="0" smtClean="0"/>
              <a:t>Joint conference call planned on Aug 31.</a:t>
            </a:r>
          </a:p>
          <a:p>
            <a:pPr lvl="1" eaLnBrk="1" hangingPunct="1"/>
            <a:r>
              <a:rPr lang="en-US" altLang="zh-CN" sz="2400" dirty="0" smtClean="0"/>
              <a:t>New dedicated WI approved (TP-2015-0767)</a:t>
            </a:r>
          </a:p>
          <a:p>
            <a:pPr lvl="1" eaLnBrk="1" hangingPunct="1"/>
            <a:r>
              <a:rPr lang="en-US" altLang="zh-CN" sz="2400" dirty="0" smtClean="0"/>
              <a:t>LS out to HGI </a:t>
            </a:r>
            <a:r>
              <a:rPr lang="en-US" altLang="zh-CN" sz="2400" smtClean="0"/>
              <a:t>(</a:t>
            </a:r>
            <a:r>
              <a:rPr lang="en-US" altLang="zh-CN" sz="2400" smtClean="0"/>
              <a:t>TP-2015-0773R01)</a:t>
            </a:r>
            <a:endParaRPr lang="en-US" altLang="zh-CN" sz="24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CN" sz="2800" dirty="0" smtClean="0"/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 rot="-1984489">
            <a:off x="2841625" y="3441700"/>
            <a:ext cx="3048000" cy="7080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000">
                <a:solidFill>
                  <a:srgbClr val="C00000"/>
                </a:solidFill>
              </a:rPr>
              <a:t>N/A</a:t>
            </a:r>
            <a:endParaRPr lang="zh-CN" altLang="en-US" sz="4000">
              <a:solidFill>
                <a:srgbClr val="C00000"/>
              </a:solidFill>
            </a:endParaRP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11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12</a:t>
            </a:fld>
            <a:endParaRPr lang="en-US" altLang="zh-CN" smtClean="0"/>
          </a:p>
        </p:txBody>
      </p:sp>
      <p:graphicFrame>
        <p:nvGraphicFramePr>
          <p:cNvPr id="6" name="内容占位符 5"/>
          <p:cNvGraphicFramePr>
            <a:graphicFrameLocks/>
          </p:cNvGraphicFramePr>
          <p:nvPr/>
        </p:nvGraphicFramePr>
        <p:xfrm>
          <a:off x="457200" y="1600200"/>
          <a:ext cx="8001000" cy="1846580"/>
        </p:xfrm>
        <a:graphic>
          <a:graphicData uri="http://schemas.openxmlformats.org/drawingml/2006/table">
            <a:tbl>
              <a:tblPr/>
              <a:tblGrid>
                <a:gridCol w="914400"/>
                <a:gridCol w="4800600"/>
                <a:gridCol w="1371600"/>
                <a:gridCol w="914400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#</a:t>
                      </a:r>
                      <a:endParaRPr kumimoji="0" lang="zh-CN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Action Item Description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Owner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宋体" pitchFamily="2" charset="-122"/>
                          <a:cs typeface="Times New Roman" pitchFamily="18" charset="0"/>
                        </a:rPr>
                        <a:t>Status</a:t>
                      </a:r>
                      <a:endParaRPr kumimoji="0" lang="zh-CN" altLang="zh-CN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A-WG5-10.0-001</a:t>
                      </a:r>
                      <a:endParaRPr kumimoji="0" lang="zh-CN" altLang="zh-CN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yriad pro"/>
                        <a:ea typeface="宋体" pitchFamily="2" charset="-122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 to ensure oneM2M requirements are correctly shared with HGI Smart Home team on Device Template activity.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Including the relationship with </a:t>
                      </a:r>
                      <a:r>
                        <a:rPr kumimoji="0" lang="en-US" altLang="zh-CN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ontologyRef</a:t>
                      </a: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.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NEC, Orange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  <a:tab pos="266700" algn="l"/>
                        </a:tabLst>
                      </a:pPr>
                      <a:r>
                        <a:rPr kumimoji="0" lang="en-US" altLang="zh-CN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OPEN</a:t>
                      </a:r>
                      <a:endParaRPr kumimoji="0" lang="zh-CN" altLang="zh-CN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  <a:tab pos="26670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A-WG5-17.0-002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70510" algn="l"/>
                        </a:tabLst>
                        <a:defRPr/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check TS0005 to align objects with the latest TS0004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Thierry  GARNIER (</a:t>
                      </a:r>
                      <a:r>
                        <a:rPr kumimoji="0" lang="en-US" altLang="zh-CN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Gemalto</a:t>
                      </a: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)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kumimoji="0" lang="en-US" altLang="zh-CN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ea typeface="宋体" pitchFamily="2" charset="-122"/>
                          <a:cs typeface="Arial" pitchFamily="34" charset="0"/>
                        </a:rPr>
                        <a:t>CLOSED</a:t>
                      </a:r>
                      <a:endParaRPr kumimoji="0" lang="zh-CN" altLang="zh-CN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ea typeface="宋体" pitchFamily="2" charset="-122"/>
                        <a:cs typeface="Arial" pitchFamily="34" charset="0"/>
                      </a:endParaRPr>
                    </a:p>
                  </a:txBody>
                  <a:tcPr marL="68580" marR="68580" marT="57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Semantics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000" dirty="0" smtClean="0"/>
              <a:t>Further development of oneM2M base </a:t>
            </a:r>
            <a:r>
              <a:rPr lang="en-US" altLang="zh-CN" sz="2000" dirty="0" smtClean="0"/>
              <a:t>ontology</a:t>
            </a:r>
          </a:p>
          <a:p>
            <a:pPr lvl="1" eaLnBrk="1" hangingPunct="1"/>
            <a:r>
              <a:rPr lang="en-US" altLang="zh-CN" sz="1600" dirty="0" smtClean="0"/>
              <a:t>‘Thing’ part, ‘Interworked Device’ part</a:t>
            </a:r>
            <a:endParaRPr lang="en-US" altLang="zh-CN" sz="1600" dirty="0" smtClean="0"/>
          </a:p>
          <a:p>
            <a:pPr eaLnBrk="1" hangingPunct="1"/>
            <a:r>
              <a:rPr lang="en-US" altLang="zh-CN" sz="2000" dirty="0" smtClean="0"/>
              <a:t>Mapping rules for Base Ontology to resource </a:t>
            </a:r>
            <a:r>
              <a:rPr lang="en-US" altLang="zh-CN" sz="2000" dirty="0" smtClean="0"/>
              <a:t>structure</a:t>
            </a:r>
          </a:p>
          <a:p>
            <a:pPr lvl="1" eaLnBrk="1" hangingPunct="1"/>
            <a:r>
              <a:rPr lang="en-US" altLang="zh-CN" sz="1800" dirty="0" smtClean="0"/>
              <a:t>Mapping of </a:t>
            </a:r>
            <a:r>
              <a:rPr lang="en-US" altLang="zh-CN" sz="1800" dirty="0" smtClean="0"/>
              <a:t>RPC-like operations (e.g. </a:t>
            </a:r>
            <a:r>
              <a:rPr lang="en-US" altLang="zh-CN" sz="1800" dirty="0" smtClean="0"/>
              <a:t>multiple input/output) to oneM2M resources</a:t>
            </a:r>
            <a:endParaRPr lang="en-US" altLang="zh-CN" sz="1800" dirty="0" smtClean="0"/>
          </a:p>
          <a:p>
            <a:pPr eaLnBrk="1" hangingPunct="1"/>
            <a:r>
              <a:rPr lang="en-US" altLang="zh-CN" sz="2000" dirty="0" smtClean="0"/>
              <a:t>Mapping external </a:t>
            </a:r>
            <a:r>
              <a:rPr lang="en-US" altLang="zh-CN" sz="2000" dirty="0" err="1" smtClean="0"/>
              <a:t>ontologies</a:t>
            </a:r>
            <a:r>
              <a:rPr lang="en-US" altLang="zh-CN" sz="2000" dirty="0" smtClean="0"/>
              <a:t> (e.g. SAREF) </a:t>
            </a:r>
            <a:r>
              <a:rPr lang="en-US" altLang="zh-CN" sz="2000" dirty="0" smtClean="0"/>
              <a:t>to Base Ontology</a:t>
            </a:r>
          </a:p>
          <a:p>
            <a:pPr eaLnBrk="1" hangingPunct="1"/>
            <a:r>
              <a:rPr lang="en-US" altLang="zh-CN" sz="2000" dirty="0" smtClean="0"/>
              <a:t>Further </a:t>
            </a:r>
            <a:r>
              <a:rPr lang="en-US" altLang="zh-CN" sz="2000" dirty="0" smtClean="0"/>
              <a:t>development of </a:t>
            </a:r>
            <a:r>
              <a:rPr lang="en-US" altLang="zh-CN" sz="2000" dirty="0" smtClean="0"/>
              <a:t>&lt;</a:t>
            </a:r>
            <a:r>
              <a:rPr lang="en-US" altLang="zh-CN" sz="2000" dirty="0" err="1" smtClean="0"/>
              <a:t>semanticDescriptor</a:t>
            </a:r>
            <a:r>
              <a:rPr lang="en-US" altLang="zh-CN" sz="2000" dirty="0" smtClean="0"/>
              <a:t>&gt;</a:t>
            </a:r>
          </a:p>
          <a:p>
            <a:pPr lvl="1" eaLnBrk="1" hangingPunct="1"/>
            <a:r>
              <a:rPr lang="en-US" altLang="zh-CN" sz="1800" dirty="0" smtClean="0"/>
              <a:t>Extended usage for other resources</a:t>
            </a:r>
          </a:p>
          <a:p>
            <a:pPr lvl="1" eaLnBrk="1" hangingPunct="1"/>
            <a:r>
              <a:rPr lang="en-US" altLang="zh-CN" sz="1800" dirty="0" smtClean="0"/>
              <a:t>Distributed access right</a:t>
            </a:r>
            <a:endParaRPr lang="en-US" altLang="zh-CN" sz="1800" dirty="0" smtClean="0"/>
          </a:p>
          <a:p>
            <a:pPr eaLnBrk="1" hangingPunct="1"/>
            <a:r>
              <a:rPr lang="en-US" altLang="zh-CN" sz="2000" dirty="0" smtClean="0"/>
              <a:t>Management </a:t>
            </a:r>
            <a:r>
              <a:rPr lang="en-US" altLang="zh-CN" sz="2000" dirty="0" smtClean="0"/>
              <a:t>of &lt;ontology&gt; resource</a:t>
            </a:r>
          </a:p>
          <a:p>
            <a:pPr lvl="1" eaLnBrk="1" hangingPunct="1"/>
            <a:r>
              <a:rPr lang="en-US" altLang="zh-CN" sz="1800" dirty="0" smtClean="0"/>
              <a:t>Import, mapping, access</a:t>
            </a:r>
            <a:endParaRPr lang="en-US" altLang="zh-CN" sz="1800" dirty="0" smtClean="0"/>
          </a:p>
          <a:p>
            <a:pPr eaLnBrk="1" hangingPunct="1"/>
            <a:r>
              <a:rPr lang="en-US" altLang="zh-CN" sz="2000" dirty="0" smtClean="0"/>
              <a:t>Architectural </a:t>
            </a:r>
            <a:r>
              <a:rPr lang="en-US" altLang="zh-CN" sz="2000" dirty="0" smtClean="0"/>
              <a:t>procedures</a:t>
            </a:r>
          </a:p>
          <a:p>
            <a:pPr eaLnBrk="1" hangingPunct="1"/>
            <a:r>
              <a:rPr lang="en-US" altLang="zh-CN" sz="2000" dirty="0" smtClean="0"/>
              <a:t>Stage </a:t>
            </a:r>
            <a:r>
              <a:rPr lang="en-US" altLang="zh-CN" sz="2000" dirty="0" smtClean="0"/>
              <a:t>3  </a:t>
            </a:r>
            <a:r>
              <a:rPr lang="en-US" altLang="zh-CN" sz="2000" dirty="0" smtClean="0"/>
              <a:t>(RDF, SPARQL, payload vs. header)</a:t>
            </a:r>
            <a:endParaRPr lang="en-US" altLang="zh-CN" sz="2000" dirty="0" smtClean="0"/>
          </a:p>
          <a:p>
            <a:pPr eaLnBrk="1" hangingPunct="1"/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Abstraction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Home domain information model</a:t>
            </a:r>
          </a:p>
          <a:p>
            <a:pPr lvl="1" eaLnBrk="1" hangingPunct="1"/>
            <a:r>
              <a:rPr lang="en-US" altLang="zh-CN" sz="2400" dirty="0" smtClean="0"/>
              <a:t>Progress TR-0017</a:t>
            </a:r>
          </a:p>
          <a:p>
            <a:pPr lvl="1" eaLnBrk="1" hangingPunct="1"/>
            <a:r>
              <a:rPr lang="en-US" altLang="zh-CN" sz="2400" dirty="0" smtClean="0"/>
              <a:t>Start Normative work?</a:t>
            </a:r>
          </a:p>
          <a:p>
            <a:pPr lvl="1" eaLnBrk="1" hangingPunct="1"/>
            <a:r>
              <a:rPr lang="en-US" altLang="zh-CN" sz="2400" dirty="0" smtClean="0"/>
              <a:t>Architectural impact (e.g. resource mapping)</a:t>
            </a:r>
          </a:p>
          <a:p>
            <a:pPr eaLnBrk="1" hangingPunct="1"/>
            <a:r>
              <a:rPr lang="en-US" altLang="zh-CN" sz="2800" dirty="0" smtClean="0"/>
              <a:t>HGI </a:t>
            </a:r>
            <a:r>
              <a:rPr lang="en-US" altLang="zh-CN" sz="2800" dirty="0" smtClean="0"/>
              <a:t>continuation &amp; </a:t>
            </a:r>
            <a:r>
              <a:rPr lang="en-US" altLang="zh-CN" sz="2800" dirty="0" smtClean="0"/>
              <a:t>integration (see. Page 10) </a:t>
            </a:r>
            <a:endParaRPr lang="en-US" altLang="zh-CN" sz="2800" dirty="0" smtClean="0"/>
          </a:p>
          <a:p>
            <a:pPr lvl="1" eaLnBrk="1" hangingPunct="1"/>
            <a:endParaRPr lang="en-US" altLang="zh-CN" sz="2400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14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MAS#18.1: UTC 13:00-15:00, Aug 10, 2015</a:t>
            </a:r>
          </a:p>
          <a:p>
            <a:pPr lvl="1" eaLnBrk="1" hangingPunct="1"/>
            <a:r>
              <a:rPr lang="en-US" altLang="zh-CN" sz="2400" dirty="0" smtClean="0"/>
              <a:t>MAS-HGI joint: UTC 13:00-15:00, Aug 31, 2015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s-ES" altLang="zh-CN" sz="2400" dirty="0" smtClean="0"/>
              <a:t>MAS#19: Sept 7-11,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15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800" dirty="0" smtClean="0"/>
              <a:t>CR Pack for TS0005 (R1)</a:t>
            </a:r>
          </a:p>
          <a:p>
            <a:pPr lvl="1"/>
            <a:r>
              <a:rPr lang="en-US" altLang="zh-CN" sz="2400" dirty="0" smtClean="0"/>
              <a:t>TP-2015-0775</a:t>
            </a:r>
          </a:p>
          <a:p>
            <a:pPr lvl="1">
              <a:buNone/>
            </a:pPr>
            <a:endParaRPr lang="en-US" altLang="zh-CN" sz="2400" dirty="0" smtClean="0"/>
          </a:p>
          <a:p>
            <a:r>
              <a:rPr lang="en-US" altLang="zh-CN" sz="2800" dirty="0" smtClean="0"/>
              <a:t>CR Pack for TR0007 (R2)</a:t>
            </a:r>
          </a:p>
          <a:p>
            <a:pPr lvl="1"/>
            <a:r>
              <a:rPr lang="en-US" altLang="zh-CN" sz="2400" dirty="0" smtClean="0"/>
              <a:t>TP-2015-0776</a:t>
            </a:r>
          </a:p>
          <a:p>
            <a:pPr lvl="1"/>
            <a:endParaRPr lang="en-US" altLang="zh-CN" sz="2400" dirty="0" smtClean="0"/>
          </a:p>
          <a:p>
            <a:pPr lvl="1"/>
            <a:endParaRPr lang="en-US" altLang="zh-CN" sz="2400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DISCUSSION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b="1" smtClean="0"/>
              <a:t>Issue 1</a:t>
            </a:r>
            <a:r>
              <a:rPr lang="en-US" altLang="zh-CN" sz="2800" smtClean="0"/>
              <a:t>:</a:t>
            </a:r>
            <a:r>
              <a:rPr lang="en-US" altLang="zh-CN" smtClean="0"/>
              <a:t/>
            </a:r>
            <a:br>
              <a:rPr lang="en-US" altLang="zh-CN" smtClean="0"/>
            </a:br>
            <a:r>
              <a:rPr lang="en-US" altLang="zh-CN" sz="2800" smtClean="0"/>
              <a:t>&lt;text&gt;</a:t>
            </a:r>
          </a:p>
          <a:p>
            <a:pPr eaLnBrk="1" hangingPunct="1"/>
            <a:r>
              <a:rPr lang="en-US" altLang="zh-CN" sz="2800" b="1" smtClean="0"/>
              <a:t>Issue 2</a:t>
            </a:r>
            <a:r>
              <a:rPr lang="en-US" altLang="zh-CN" sz="2800" smtClean="0"/>
              <a:t>:</a:t>
            </a:r>
            <a:br>
              <a:rPr lang="en-US" altLang="zh-CN" sz="2800" smtClean="0"/>
            </a:br>
            <a:r>
              <a:rPr lang="en-US" altLang="zh-CN" sz="2800" smtClean="0"/>
              <a:t>&lt;text&gt;</a:t>
            </a:r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  <a:p>
            <a:pPr eaLnBrk="1" hangingPunct="1"/>
            <a:endParaRPr lang="en-US" altLang="zh-CN" smtClean="0"/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 rot="-1984489">
            <a:off x="2841625" y="3441700"/>
            <a:ext cx="3048000" cy="7080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zh-CN" sz="4000" dirty="0">
                <a:solidFill>
                  <a:srgbClr val="C00000"/>
                </a:solidFill>
              </a:rPr>
              <a:t>N/A</a:t>
            </a:r>
            <a:endParaRPr lang="zh-CN" altLang="en-US" sz="4000" dirty="0">
              <a:solidFill>
                <a:srgbClr val="C00000"/>
              </a:solidFill>
            </a:endParaRP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b="1" dirty="0" smtClean="0"/>
              <a:t>Deliverables/WIs addressed</a:t>
            </a:r>
          </a:p>
          <a:p>
            <a:pPr lvl="1" eaLnBrk="1" hangingPunct="1"/>
            <a:r>
              <a:rPr lang="en-US" altLang="zh-CN" sz="2000" dirty="0" smtClean="0"/>
              <a:t>MAS</a:t>
            </a:r>
          </a:p>
          <a:p>
            <a:pPr lvl="2" eaLnBrk="1" hangingPunct="1"/>
            <a:r>
              <a:rPr lang="en-US" altLang="zh-CN" sz="1800" dirty="0" smtClean="0"/>
              <a:t>TS-0005 (WI-0010)	OMA Mapping</a:t>
            </a:r>
          </a:p>
          <a:p>
            <a:pPr lvl="2" eaLnBrk="1" hangingPunct="1"/>
            <a:r>
              <a:rPr lang="en-US" altLang="zh-CN" sz="1800" dirty="0" smtClean="0"/>
              <a:t>TR-0007 (WI-0005)	Semantic Study</a:t>
            </a:r>
          </a:p>
          <a:p>
            <a:pPr lvl="2" eaLnBrk="1" hangingPunct="1"/>
            <a:r>
              <a:rPr lang="en-US" altLang="zh-CN" sz="1800" dirty="0" smtClean="0"/>
              <a:t>TR-0017 (WI-0017)	Home Domain Abstract Information Model</a:t>
            </a:r>
          </a:p>
          <a:p>
            <a:pPr lvl="2" eaLnBrk="1" hangingPunct="1"/>
            <a:r>
              <a:rPr lang="en-US" altLang="zh-CN" sz="1800" dirty="0" smtClean="0"/>
              <a:t>TS-0012 (WI-0025)	oneM2M Base Ontology</a:t>
            </a:r>
          </a:p>
          <a:p>
            <a:pPr lvl="2" eaLnBrk="1" hangingPunct="1"/>
            <a:endParaRPr lang="en-US" altLang="zh-CN" sz="1800" dirty="0" smtClean="0"/>
          </a:p>
          <a:p>
            <a:pPr lvl="1" eaLnBrk="1" hangingPunct="1"/>
            <a:r>
              <a:rPr lang="en-US" altLang="zh-CN" sz="2000" dirty="0" smtClean="0"/>
              <a:t>Joint with ARC/REQ</a:t>
            </a:r>
          </a:p>
          <a:p>
            <a:pPr lvl="2" eaLnBrk="1" hangingPunct="1"/>
            <a:r>
              <a:rPr lang="en-US" altLang="zh-CN" sz="1800" dirty="0" smtClean="0"/>
              <a:t>TS-0001 (WI-0002)	Architecture</a:t>
            </a:r>
          </a:p>
          <a:p>
            <a:pPr lvl="2" eaLnBrk="1" hangingPunct="1"/>
            <a:r>
              <a:rPr lang="en-US" altLang="zh-CN" sz="1800" dirty="0" smtClean="0"/>
              <a:t>TS-0002 (WI-0030)	Remote Configuration</a:t>
            </a:r>
          </a:p>
          <a:p>
            <a:pPr lvl="2" eaLnBrk="1" hangingPunct="1"/>
            <a:endParaRPr lang="en-US" altLang="zh-CN" sz="2000" dirty="0" smtClean="0"/>
          </a:p>
          <a:p>
            <a:pPr lvl="2" eaLnBrk="1" hangingPunct="1"/>
            <a:endParaRPr lang="en-US" altLang="zh-CN" sz="2000" dirty="0" smtClean="0"/>
          </a:p>
          <a:p>
            <a:pPr lvl="1" eaLnBrk="1" hangingPunct="1"/>
            <a:endParaRPr lang="en-US" altLang="zh-CN" sz="2400" dirty="0" smtClean="0"/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4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7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WI-0010 Management Enablement (R1)</a:t>
            </a:r>
          </a:p>
          <a:p>
            <a:pPr lvl="1" eaLnBrk="1" hangingPunct="1"/>
            <a:r>
              <a:rPr lang="en-US" altLang="zh-CN" sz="2000" dirty="0" smtClean="0"/>
              <a:t>TS-0005 (OMA mapping) </a:t>
            </a:r>
            <a:r>
              <a:rPr lang="en-US" altLang="zh-CN" sz="2000" dirty="0" smtClean="0">
                <a:sym typeface="Wingdings" pitchFamily="2" charset="2"/>
              </a:rPr>
              <a:t> v1.2.0</a:t>
            </a:r>
            <a:endParaRPr lang="en-US" altLang="zh-CN" sz="2000" dirty="0" smtClean="0"/>
          </a:p>
          <a:p>
            <a:pPr lvl="2" eaLnBrk="1" hangingPunct="1"/>
            <a:r>
              <a:rPr lang="en-US" altLang="zh-CN" sz="1600" dirty="0" smtClean="0"/>
              <a:t>MNT: Alignment with latest TS-0004.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2" eaLnBrk="1" hangingPunct="1"/>
            <a:endParaRPr lang="en-US" altLang="zh-CN" sz="16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7205" name="灯片编号占位符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2217D2-53B9-4463-BF23-F42F0AC80B0A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762000" y="2743200"/>
          <a:ext cx="7363341" cy="242888"/>
        </p:xfrm>
        <a:graphic>
          <a:graphicData uri="http://schemas.openxmlformats.org/presentationml/2006/ole">
            <p:oleObj spid="_x0000_s1028" name="启用了宏的工作表" r:id="rId3" imgW="5486278" imgH="180855" progId="Excel.SheetMacroEnabled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7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WI-0005 Abstraction &amp; Semantic Enablement (R2)</a:t>
            </a:r>
          </a:p>
          <a:p>
            <a:pPr lvl="1" eaLnBrk="1" hangingPunct="1"/>
            <a:r>
              <a:rPr lang="en-US" altLang="zh-CN" sz="2000" dirty="0" smtClean="0"/>
              <a:t>TR-0007 Abstraction &amp; Semantic  Study </a:t>
            </a:r>
            <a:r>
              <a:rPr lang="en-US" altLang="zh-CN" sz="2000" dirty="0" smtClean="0">
                <a:sym typeface="Wingdings" pitchFamily="2" charset="2"/>
              </a:rPr>
              <a:t> v2.6.0</a:t>
            </a:r>
            <a:endParaRPr lang="en-US" altLang="zh-CN" sz="2000" dirty="0" smtClean="0"/>
          </a:p>
          <a:p>
            <a:pPr lvl="2" eaLnBrk="1" hangingPunct="1"/>
            <a:r>
              <a:rPr lang="en-US" altLang="zh-CN" sz="1600" dirty="0" smtClean="0"/>
              <a:t>Support of filter criteria for semantic discovery.</a:t>
            </a:r>
          </a:p>
          <a:p>
            <a:pPr lvl="2" eaLnBrk="1" hangingPunct="1"/>
            <a:r>
              <a:rPr lang="en-US" altLang="zh-CN" sz="1600" dirty="0" smtClean="0"/>
              <a:t>Agreed contributions: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r>
              <a:rPr lang="en-US" altLang="zh-CN" sz="2000" dirty="0" smtClean="0"/>
              <a:t>TS-0001 Functional Architecture</a:t>
            </a:r>
          </a:p>
          <a:p>
            <a:pPr lvl="2" eaLnBrk="1" hangingPunct="1"/>
            <a:r>
              <a:rPr lang="en-US" altLang="zh-CN" sz="1600" dirty="0" smtClean="0"/>
              <a:t>Semantic Discovery, </a:t>
            </a:r>
            <a:r>
              <a:rPr lang="en-US" altLang="zh-CN" sz="1600" dirty="0" err="1" smtClean="0"/>
              <a:t>semanticDescriptor</a:t>
            </a:r>
            <a:r>
              <a:rPr lang="en-US" altLang="zh-CN" sz="1600" dirty="0" smtClean="0"/>
              <a:t> extension, </a:t>
            </a:r>
          </a:p>
          <a:p>
            <a:pPr lvl="2" eaLnBrk="1" hangingPunct="1"/>
            <a:r>
              <a:rPr lang="en-US" altLang="zh-CN" sz="1600" dirty="0" smtClean="0"/>
              <a:t>Discussion of &lt;ontology&gt; resource management</a:t>
            </a:r>
          </a:p>
          <a:p>
            <a:pPr lvl="2" eaLnBrk="1" hangingPunct="1"/>
            <a:r>
              <a:rPr lang="en-US" altLang="zh-CN" sz="1600" dirty="0" smtClean="0"/>
              <a:t>MNT of device management</a:t>
            </a:r>
          </a:p>
          <a:p>
            <a:pPr lvl="2" eaLnBrk="1" hangingPunct="1"/>
            <a:r>
              <a:rPr lang="en-US" altLang="zh-CN" sz="1600" dirty="0" smtClean="0"/>
              <a:t>Agreed contributions by MAS/ARC:</a:t>
            </a:r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eaLnBrk="1" hangingPunct="1"/>
            <a:endParaRPr lang="en-US" altLang="zh-CN" sz="2400" dirty="0" smtClean="0"/>
          </a:p>
        </p:txBody>
      </p:sp>
      <p:sp>
        <p:nvSpPr>
          <p:cNvPr id="7205" name="灯片编号占位符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02217D2-53B9-4463-BF23-F42F0AC80B0A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990600" y="2895600"/>
          <a:ext cx="7210941" cy="237861"/>
        </p:xfrm>
        <a:graphic>
          <a:graphicData uri="http://schemas.openxmlformats.org/presentationml/2006/ole">
            <p:oleObj spid="_x0000_s2051" name="启用了宏的工作表" r:id="rId3" imgW="5486278" imgH="180855" progId="Excel.SheetMacroEnabled.12">
              <p:embed/>
            </p:oleObj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524000" y="5105400"/>
          <a:ext cx="5486400" cy="1196340"/>
        </p:xfrm>
        <a:graphic>
          <a:graphicData uri="http://schemas.openxmlformats.org/drawingml/2006/table">
            <a:tbl>
              <a:tblPr/>
              <a:tblGrid>
                <a:gridCol w="1320800"/>
                <a:gridCol w="4165600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ARC-2015-1947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Multiplicity correction to objectAttribute 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ARC-2015-1948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Multiplicity correction to objectAttribute R2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ARC-2015-2019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SemanticFilterCriteria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ARC-2015-2044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Multiplicity Naming Convention Alignment 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ARC-2015-2045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Multiplicity Naming Convention Alignment R2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ARC-2015-1970R02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Group update semantics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ARC-2015-1971R02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Node update semantics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zh-CN" sz="2400" dirty="0" smtClean="0"/>
              <a:t>WI-0025 - Generic Interworking (R2)</a:t>
            </a:r>
          </a:p>
          <a:p>
            <a:pPr lvl="1" eaLnBrk="1" hangingPunct="1"/>
            <a:r>
              <a:rPr lang="pt-BR" altLang="zh-CN" sz="2000" dirty="0" smtClean="0"/>
              <a:t>TS-0012 oneM2M Base Ontology </a:t>
            </a:r>
            <a:r>
              <a:rPr lang="pt-BR" altLang="zh-CN" sz="2000" dirty="0" smtClean="0">
                <a:sym typeface="Wingdings" pitchFamily="2" charset="2"/>
              </a:rPr>
              <a:t> v0.4.0</a:t>
            </a:r>
            <a:endParaRPr lang="pt-BR" altLang="zh-CN" sz="2000" dirty="0" smtClean="0"/>
          </a:p>
          <a:p>
            <a:pPr lvl="2" eaLnBrk="1" hangingPunct="1"/>
            <a:r>
              <a:rPr lang="en-US" altLang="zh-CN" sz="1600" dirty="0" smtClean="0"/>
              <a:t>New baseline, restructuring</a:t>
            </a:r>
          </a:p>
          <a:p>
            <a:pPr lvl="2" eaLnBrk="1" hangingPunct="1"/>
            <a:r>
              <a:rPr lang="en-US" altLang="zh-CN" sz="1600" dirty="0" smtClean="0"/>
              <a:t>Extensive discussion on mapping rules between Base Ontology and oneM2M resources</a:t>
            </a:r>
          </a:p>
          <a:p>
            <a:pPr lvl="2" eaLnBrk="1" hangingPunct="1"/>
            <a:r>
              <a:rPr lang="en-US" altLang="zh-CN" sz="1600" dirty="0" smtClean="0"/>
              <a:t>Agreed contributions:</a:t>
            </a:r>
          </a:p>
          <a:p>
            <a:pPr lvl="2" eaLnBrk="1" hangingPunct="1"/>
            <a:endParaRPr lang="en-US" altLang="zh-CN" sz="1600" dirty="0" smtClean="0"/>
          </a:p>
          <a:p>
            <a:pPr lvl="2" eaLnBrk="1" hangingPunct="1"/>
            <a:endParaRPr lang="en-US" altLang="zh-CN" sz="1600" dirty="0" smtClean="0"/>
          </a:p>
          <a:p>
            <a:pPr lvl="3" eaLnBrk="1" hangingPunct="1"/>
            <a:endParaRPr lang="en-US" altLang="zh-CN" sz="1400" dirty="0" smtClean="0"/>
          </a:p>
          <a:p>
            <a:pPr lvl="2" eaLnBrk="1" hangingPunct="1">
              <a:buNone/>
            </a:pPr>
            <a:endParaRPr lang="en-US" altLang="zh-CN" sz="1600" dirty="0" smtClean="0"/>
          </a:p>
          <a:p>
            <a:pPr lvl="3" eaLnBrk="1" hangingPunct="1"/>
            <a:endParaRPr lang="en-US" altLang="zh-CN" sz="16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295400" y="3581400"/>
          <a:ext cx="6019800" cy="699135"/>
        </p:xfrm>
        <a:graphic>
          <a:graphicData uri="http://schemas.openxmlformats.org/drawingml/2006/table">
            <a:tbl>
              <a:tblPr/>
              <a:tblGrid>
                <a:gridCol w="1449211"/>
                <a:gridCol w="4570589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MAS-2015-0591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TS-0012-V0_3_0 Base Ontology update after MAS#17.3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MAS-2015-0596R03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Proposed modification for Section 7 on mapping of the base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ontoloy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 and external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latin typeface="宋体"/>
                        </a:rPr>
                        <a:t>ontologies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MAS-2015-0595R07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TS-0012 Update on Base Ontology and Mapping to oneM2M Resources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WI-0017 - Home Domain Enablement (R2)</a:t>
            </a:r>
          </a:p>
          <a:p>
            <a:pPr lvl="1" eaLnBrk="1" hangingPunct="1"/>
            <a:r>
              <a:rPr lang="en-US" altLang="zh-CN" sz="2000" dirty="0" smtClean="0"/>
              <a:t>TR-0017 Home Domain Abstract Information Model </a:t>
            </a:r>
            <a:r>
              <a:rPr lang="en-US" altLang="zh-CN" sz="2000" dirty="0" smtClean="0">
                <a:sym typeface="Wingdings" pitchFamily="2" charset="2"/>
              </a:rPr>
              <a:t> v0.5.0</a:t>
            </a:r>
            <a:endParaRPr lang="en-US" altLang="zh-CN" sz="2000" dirty="0" smtClean="0"/>
          </a:p>
          <a:p>
            <a:pPr lvl="2" eaLnBrk="1" hangingPunct="1"/>
            <a:r>
              <a:rPr lang="en-US" altLang="zh-CN" sz="1600" dirty="0" smtClean="0"/>
              <a:t>New baseline.</a:t>
            </a:r>
          </a:p>
          <a:p>
            <a:pPr lvl="2" eaLnBrk="1" hangingPunct="1"/>
            <a:r>
              <a:rPr lang="en-US" altLang="zh-CN" sz="1600" dirty="0" smtClean="0"/>
              <a:t>Agreed contributions:</a:t>
            </a:r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2" eaLnBrk="1" hangingPunct="1"/>
            <a:endParaRPr lang="en-US" altLang="zh-CN" sz="1800" dirty="0" smtClean="0"/>
          </a:p>
          <a:p>
            <a:pPr lvl="2" eaLnBrk="1" hangingPunct="1"/>
            <a:endParaRPr lang="en-US" altLang="zh-CN" sz="1800" dirty="0" smtClean="0"/>
          </a:p>
          <a:p>
            <a:pPr lvl="3" eaLnBrk="1" hangingPunct="1"/>
            <a:endParaRPr lang="en-US" altLang="zh-CN" sz="16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914400" y="3352800"/>
          <a:ext cx="7363311" cy="242887"/>
        </p:xfrm>
        <a:graphic>
          <a:graphicData uri="http://schemas.openxmlformats.org/presentationml/2006/ole">
            <p:oleObj spid="_x0000_s3075" name="启用了宏的工作表" r:id="rId3" imgW="5486278" imgH="180855" progId="Excel.SheetMacroEnabled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Highlights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WI-0030 - M2M Application &amp; Field Domain Component Configuration (R2)</a:t>
            </a:r>
          </a:p>
          <a:p>
            <a:pPr lvl="1" eaLnBrk="1" hangingPunct="1"/>
            <a:r>
              <a:rPr lang="en-US" altLang="zh-CN" sz="2000" dirty="0" smtClean="0"/>
              <a:t>TS-0002 </a:t>
            </a:r>
            <a:r>
              <a:rPr lang="en-US" altLang="zh-CN" sz="2000" dirty="0" smtClean="0"/>
              <a:t>Requirements</a:t>
            </a:r>
          </a:p>
          <a:p>
            <a:pPr lvl="2" eaLnBrk="1" hangingPunct="1"/>
            <a:r>
              <a:rPr lang="en-US" altLang="zh-CN" sz="1600" dirty="0" smtClean="0"/>
              <a:t>Additional requirement discussed. </a:t>
            </a:r>
          </a:p>
          <a:p>
            <a:pPr lvl="2" eaLnBrk="1" hangingPunct="1"/>
            <a:r>
              <a:rPr lang="en-US" altLang="zh-CN" sz="1600" dirty="0" smtClean="0"/>
              <a:t>See final disposition in REQ report.</a:t>
            </a:r>
            <a:endParaRPr lang="en-US" altLang="zh-CN" sz="1600" dirty="0" smtClean="0"/>
          </a:p>
          <a:p>
            <a:pPr lvl="1" eaLnBrk="1" hangingPunct="1"/>
            <a:endParaRPr lang="en-US" altLang="zh-CN" sz="2000" dirty="0" smtClean="0"/>
          </a:p>
          <a:p>
            <a:pPr lvl="1" eaLnBrk="1" hangingPunct="1"/>
            <a:endParaRPr lang="en-US" altLang="zh-CN" sz="2000" dirty="0" smtClean="0"/>
          </a:p>
          <a:p>
            <a:pPr lvl="2" eaLnBrk="1" hangingPunct="1">
              <a:buNone/>
            </a:pPr>
            <a:endParaRPr lang="en-US" altLang="zh-CN" sz="1800" dirty="0" smtClean="0"/>
          </a:p>
        </p:txBody>
      </p:sp>
      <p:sp>
        <p:nvSpPr>
          <p:cNvPr id="11300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763A0A-BA84-4DAA-8CBC-077F3C8F98DA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762000" y="3352800"/>
          <a:ext cx="7543800" cy="248840"/>
        </p:xfrm>
        <a:graphic>
          <a:graphicData uri="http://schemas.openxmlformats.org/presentationml/2006/ole">
            <p:oleObj spid="_x0000_s14339" name="启用了宏的工作表" r:id="rId3" imgW="5486278" imgH="180855" progId="Excel.SheetMacroEnabled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6869</TotalTime>
  <Words>574</Words>
  <Application>Microsoft Office PowerPoint</Application>
  <PresentationFormat>全屏显示(4:3)</PresentationFormat>
  <Paragraphs>161</Paragraphs>
  <Slides>16</Slides>
  <Notes>2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19" baseType="lpstr">
      <vt:lpstr>Office Theme</vt:lpstr>
      <vt:lpstr>启用了宏的工作表</vt:lpstr>
      <vt:lpstr>Microsoft Office Excel 启用了宏的工作表</vt:lpstr>
      <vt:lpstr>WG5 - MAS  Progress Report at TP #18</vt:lpstr>
      <vt:lpstr>Issues for DECISION in TP</vt:lpstr>
      <vt:lpstr>Issues for DISCUSSION in TP</vt:lpstr>
      <vt:lpstr>Issues for INFORMATION in TP</vt:lpstr>
      <vt:lpstr>Highlights</vt:lpstr>
      <vt:lpstr>Highlights</vt:lpstr>
      <vt:lpstr>Highlights</vt:lpstr>
      <vt:lpstr>Highlights</vt:lpstr>
      <vt:lpstr>Highlights</vt:lpstr>
      <vt:lpstr>Highlights</vt:lpstr>
      <vt:lpstr>Open Issues</vt:lpstr>
      <vt:lpstr>Open Action Items</vt:lpstr>
      <vt:lpstr>Next Steps – Semantics</vt:lpstr>
      <vt:lpstr>Next Steps – Abstraction</vt:lpstr>
      <vt:lpstr>Next Meetings / Calls</vt:lpstr>
      <vt:lpstr>幻灯片 16</vt:lpstr>
    </vt:vector>
  </TitlesOfParts>
  <Company>Huawei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</cp:lastModifiedBy>
  <cp:revision>888</cp:revision>
  <dcterms:created xsi:type="dcterms:W3CDTF">2012-09-11T22:52:11Z</dcterms:created>
  <dcterms:modified xsi:type="dcterms:W3CDTF">2015-07-24T15:52:13Z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(4)Fex5qCKZs0Bj37vporTCxDn1BvQWmcsCr4tADYjdLA1GlpAB+z+ETGvZiRkO4DMt7tt0t82f
0rs4TrlKAK9/n8nctMH9hIU3dnoTUl7hT7+IP5HJNMQrNXSiQ0fP1xSJM6ScZNoyyd/Jce/H
XK3I4vfdX5ipMdgutbP305wRgm88+lG/9v7lnG9MRZJ8QwQymcsao4KFU29zgoaet++ejjd4
xatXNvceUjgyFVz5p5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dibkCP5J94HULB9TDd9s6WnQgShYVYi5Z1xAzcGiZ4CoOA+S4C3CHM
bgdEkKKpYHc0EBvah1HraKfkB6pNwQ3K8MCdU766qDIBtaf2hFla813ZJNob8AFWrDRSabsI
mpowu+oO6jgaPoOmTv4JYOx6ddhiTHNCH7+tEzWDKZb5rAHCSrVmtCaQUQsGkgB/F6dgWPxz
V3Ll2w9mLhEcUnzEkwS4BWYtET0XPscgcxC2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ydqJUGoxgbaF4BQ3FmIQPlA6v/4Qdg+ytBhL
1BvySfm5519L4/Iaq3IzjNSYs+exMO5IKp9gtE8D+u3YNNpsJELLtHIf3bwDGf02iQFxk2qr
xhJDOi26CIMw0nX4a0mdmEXXLPYR1qt2BgiOjVrD6JBHvCagfUG4pePNuWZsSqN4Tc2enptK
1bcq4b9h7rJaCFvLDrrnkph14eD5T/euFAuwsV4CcgGnMsNHV8YHvI</vt:lpwstr>
  </property>
  <property fmtid="{D5CDD505-2E9C-101B-9397-08002B2CF9AE}" pid="15" name="_new_ms_pID_725432_00">
    <vt:lpwstr>_new_ms_pID_725432</vt:lpwstr>
  </property>
  <property fmtid="{D5CDD505-2E9C-101B-9397-08002B2CF9AE}" pid="16" name="sflag">
    <vt:lpwstr>1432252981</vt:lpwstr>
  </property>
  <property fmtid="{D5CDD505-2E9C-101B-9397-08002B2CF9AE}" pid="17" name="_new_ms_pID_725433">
    <vt:lpwstr>o5JcO+9CpMgYYlfD9e
TYjUIQ==</vt:lpwstr>
  </property>
</Properties>
</file>