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37" r:id="rId2"/>
  </p:sldMasterIdLst>
  <p:notesMasterIdLst>
    <p:notesMasterId r:id="rId20"/>
  </p:notesMasterIdLst>
  <p:sldIdLst>
    <p:sldId id="256" r:id="rId3"/>
    <p:sldId id="492" r:id="rId4"/>
    <p:sldId id="462" r:id="rId5"/>
    <p:sldId id="494" r:id="rId6"/>
    <p:sldId id="496" r:id="rId7"/>
    <p:sldId id="498" r:id="rId8"/>
    <p:sldId id="486" r:id="rId9"/>
    <p:sldId id="409" r:id="rId10"/>
    <p:sldId id="410" r:id="rId11"/>
    <p:sldId id="499" r:id="rId12"/>
    <p:sldId id="464" r:id="rId13"/>
    <p:sldId id="453" r:id="rId14"/>
    <p:sldId id="471" r:id="rId15"/>
    <p:sldId id="500" r:id="rId16"/>
    <p:sldId id="491" r:id="rId17"/>
    <p:sldId id="501" r:id="rId18"/>
    <p:sldId id="374" r:id="rId19"/>
  </p:sldIdLst>
  <p:sldSz cx="10160000" cy="5715000"/>
  <p:notesSz cx="6807200" cy="9939338"/>
  <p:defaultTextStyle>
    <a:defPPr>
      <a:defRPr lang="bg-BG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7E1"/>
    <a:srgbClr val="FFFFFF"/>
    <a:srgbClr val="88898A"/>
    <a:srgbClr val="F2F5FA"/>
    <a:srgbClr val="2BA388"/>
    <a:srgbClr val="93B850"/>
    <a:srgbClr val="C8E7EA"/>
    <a:srgbClr val="B2DDE1"/>
    <a:srgbClr val="EAEFF1"/>
    <a:srgbClr val="27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003" autoAdjust="0"/>
  </p:normalViewPr>
  <p:slideViewPr>
    <p:cSldViewPr snapToGrid="0">
      <p:cViewPr varScale="1">
        <p:scale>
          <a:sx n="78" d="100"/>
          <a:sy n="78" d="100"/>
        </p:scale>
        <p:origin x="112" y="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49B31F7-1D0F-4100-A99C-DC93AA4BA939}" type="datetimeFigureOut">
              <a:rPr lang="bg-BG" smtClean="0"/>
              <a:t>10.9.2015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1FA003C-ACE2-4EF7-AF62-71758D32E63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33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86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476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12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068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088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0295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856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6013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01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07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  <a:latin typeface="맑은 고딕"/>
              </a:rPr>
              <a:pPr/>
              <a:t>3</a:t>
            </a:fld>
            <a:endParaRPr lang="bg-BG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1755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764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414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667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04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26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30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5715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263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4724000" y="708663"/>
            <a:ext cx="712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98500" y="304272"/>
            <a:ext cx="8763000" cy="42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724000" y="708663"/>
            <a:ext cx="712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>
              <a:solidFill>
                <a:schemeClr val="accent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98503" y="759501"/>
            <a:ext cx="8763001" cy="218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42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697470" y="5424138"/>
            <a:ext cx="401278" cy="1668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98500" y="304272"/>
            <a:ext cx="8763000" cy="42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724000" y="708663"/>
            <a:ext cx="712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>
              <a:solidFill>
                <a:schemeClr val="accent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6" y="5393020"/>
            <a:ext cx="525500" cy="229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98503" y="759501"/>
            <a:ext cx="8763001" cy="218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15" name="Rounded Rectangle 14"/>
          <p:cNvSpPr/>
          <p:nvPr userDrawn="1"/>
        </p:nvSpPr>
        <p:spPr>
          <a:xfrm flipV="1">
            <a:off x="698500" y="5310263"/>
            <a:ext cx="876300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>
              <a:solidFill>
                <a:schemeClr val="accent2"/>
              </a:solidFill>
            </a:endParaRPr>
          </a:p>
        </p:txBody>
      </p:sp>
      <p:sp>
        <p:nvSpPr>
          <p:cNvPr id="18" name="Freeform 539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9283951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Freeform 539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9082885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42523" y="5348159"/>
            <a:ext cx="289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 smtClean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HERIT        www.herit.net</a:t>
            </a:r>
            <a:endParaRPr lang="bg-BG" sz="800" dirty="0">
              <a:solidFill>
                <a:schemeClr val="bg2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Open Sans Light" panose="020B0306030504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061052" y="5476077"/>
            <a:ext cx="45719" cy="4571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7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697470" y="5424138"/>
            <a:ext cx="401278" cy="1668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6" y="5393020"/>
            <a:ext cx="525500" cy="229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flipV="1">
            <a:off x="698500" y="5310263"/>
            <a:ext cx="876300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404">
              <a:solidFill>
                <a:schemeClr val="accent2"/>
              </a:solidFill>
            </a:endParaRPr>
          </a:p>
        </p:txBody>
      </p:sp>
      <p:sp>
        <p:nvSpPr>
          <p:cNvPr id="18" name="Freeform 539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9283951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Freeform 539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9082885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91723" y="5348159"/>
            <a:ext cx="289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㈜헤리트</a:t>
            </a:r>
            <a:r>
              <a:rPr lang="en-US" sz="800" dirty="0" smtClean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        www.herit.net</a:t>
            </a:r>
            <a:endParaRPr lang="bg-BG" sz="800" dirty="0">
              <a:solidFill>
                <a:schemeClr val="bg2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Open Sans Light" panose="020B0306030504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061052" y="5476077"/>
            <a:ext cx="45719" cy="4571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3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0"/>
          </a:p>
        </p:txBody>
      </p:sp>
    </p:spTree>
    <p:extLst>
      <p:ext uri="{BB962C8B-B14F-4D97-AF65-F5344CB8AC3E}">
        <p14:creationId xmlns:p14="http://schemas.microsoft.com/office/powerpoint/2010/main" val="385759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697470" y="5424138"/>
            <a:ext cx="401278" cy="1668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34719E"/>
              </a:solidFill>
            </a:endParaRP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98500" y="304272"/>
            <a:ext cx="8763000" cy="42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724000" y="708663"/>
            <a:ext cx="712000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DC6A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6" y="5393020"/>
            <a:ext cx="525500" cy="229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AFAFA"/>
                </a:solidFill>
              </a:rPr>
              <a:pPr/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98503" y="759501"/>
            <a:ext cx="8763001" cy="218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15" name="Rounded Rectangle 14"/>
          <p:cNvSpPr/>
          <p:nvPr userDrawn="1"/>
        </p:nvSpPr>
        <p:spPr>
          <a:xfrm flipV="1">
            <a:off x="698500" y="5310263"/>
            <a:ext cx="876300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DC6A5"/>
              </a:solidFill>
            </a:endParaRPr>
          </a:p>
        </p:txBody>
      </p:sp>
      <p:sp>
        <p:nvSpPr>
          <p:cNvPr id="18" name="Freeform 539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9283951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719E">
                  <a:lumMod val="85000"/>
                </a:srgbClr>
              </a:solidFill>
            </a:endParaRPr>
          </a:p>
        </p:txBody>
      </p:sp>
      <p:sp>
        <p:nvSpPr>
          <p:cNvPr id="19" name="Freeform 539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9082885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719E">
                  <a:lumMod val="8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662333" y="5348159"/>
            <a:ext cx="289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800" dirty="0" smtClean="0">
                <a:solidFill>
                  <a:srgbClr val="56565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HERIT</a:t>
            </a:r>
            <a:r>
              <a:rPr lang="en-US" altLang="ko-KR" sz="800" baseline="0" dirty="0" smtClean="0">
                <a:solidFill>
                  <a:srgbClr val="56565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                 </a:t>
            </a:r>
            <a:r>
              <a:rPr lang="en-US" sz="800" dirty="0" smtClean="0">
                <a:solidFill>
                  <a:srgbClr val="56565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   www.herit.net</a:t>
            </a:r>
            <a:endParaRPr lang="bg-BG" sz="800" dirty="0">
              <a:solidFill>
                <a:srgbClr val="565656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Open Sans Light" panose="020B0306030504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061052" y="5476077"/>
            <a:ext cx="45719" cy="4571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2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697470" y="5424138"/>
            <a:ext cx="401278" cy="1668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34719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6" y="5393020"/>
            <a:ext cx="525500" cy="229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AFAFA"/>
                </a:solidFill>
              </a:rPr>
              <a:pPr/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 flipV="1">
            <a:off x="698500" y="5310263"/>
            <a:ext cx="876300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DC6A5"/>
              </a:solidFill>
            </a:endParaRPr>
          </a:p>
        </p:txBody>
      </p:sp>
      <p:sp>
        <p:nvSpPr>
          <p:cNvPr id="18" name="Freeform 539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9283951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719E">
                  <a:lumMod val="85000"/>
                </a:srgbClr>
              </a:solidFill>
            </a:endParaRPr>
          </a:p>
        </p:txBody>
      </p:sp>
      <p:sp>
        <p:nvSpPr>
          <p:cNvPr id="19" name="Freeform 539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9082885" y="5426785"/>
            <a:ext cx="176279" cy="176904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464 h 512"/>
              <a:gd name="T12" fmla="*/ 48 w 512"/>
              <a:gd name="T13" fmla="*/ 256 h 512"/>
              <a:gd name="T14" fmla="*/ 256 w 512"/>
              <a:gd name="T15" fmla="*/ 48 h 512"/>
              <a:gd name="T16" fmla="*/ 464 w 512"/>
              <a:gd name="T17" fmla="*/ 256 h 512"/>
              <a:gd name="T18" fmla="*/ 256 w 512"/>
              <a:gd name="T19" fmla="*/ 464 h 512"/>
              <a:gd name="T20" fmla="*/ 192 w 512"/>
              <a:gd name="T21" fmla="*/ 144 h 512"/>
              <a:gd name="T22" fmla="*/ 384 w 512"/>
              <a:gd name="T23" fmla="*/ 256 h 512"/>
              <a:gd name="T24" fmla="*/ 192 w 512"/>
              <a:gd name="T25" fmla="*/ 368 h 512"/>
              <a:gd name="T26" fmla="*/ 192 w 512"/>
              <a:gd name="T27" fmla="*/ 1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256" y="464"/>
                </a:move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lose/>
                <a:moveTo>
                  <a:pt x="192" y="144"/>
                </a:moveTo>
                <a:cubicBezTo>
                  <a:pt x="384" y="256"/>
                  <a:pt x="384" y="256"/>
                  <a:pt x="384" y="256"/>
                </a:cubicBezTo>
                <a:cubicBezTo>
                  <a:pt x="192" y="368"/>
                  <a:pt x="192" y="368"/>
                  <a:pt x="192" y="368"/>
                </a:cubicBezTo>
                <a:lnTo>
                  <a:pt x="192" y="144"/>
                </a:ln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719E">
                  <a:lumMod val="8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91723" y="5348159"/>
            <a:ext cx="289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 smtClean="0">
                <a:solidFill>
                  <a:srgbClr val="56565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Open Sans Light" panose="020B0306030504020204" pitchFamily="34" charset="0"/>
              </a:rPr>
              <a:t>HERIT        www.herit.net</a:t>
            </a:r>
            <a:endParaRPr lang="bg-BG" sz="800" dirty="0">
              <a:solidFill>
                <a:srgbClr val="565656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Open Sans Light" panose="020B0306030504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5061052" y="5476077"/>
            <a:ext cx="45719" cy="4571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0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0">
              <a:solidFill>
                <a:srgbClr val="347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0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42" r:id="rId2"/>
    <p:sldLayoutId id="2147483743" r:id="rId3"/>
    <p:sldLayoutId id="2147483678" r:id="rId4"/>
    <p:sldLayoutId id="2147483680" r:id="rId5"/>
    <p:sldLayoutId id="214748371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www.z-wave.com/" TargetMode="Externa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nem2m.org/news-events/news/77-first-onem2m-interoperability-event-14-16-september-2015-in-sophia-antipolis-france" TargetMode="Externa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362423" y="1766187"/>
            <a:ext cx="7961769" cy="96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bg2"/>
                </a:solidFill>
                <a:latin typeface="Calibri" panose="020F0502020204030204"/>
              </a:rPr>
              <a:t>Introduction of HERIT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3" name="Group 15"/>
          <p:cNvGrpSpPr/>
          <p:nvPr/>
        </p:nvGrpSpPr>
        <p:grpSpPr>
          <a:xfrm>
            <a:off x="362424" y="2704125"/>
            <a:ext cx="9391653" cy="98571"/>
            <a:chOff x="2571750" y="1828800"/>
            <a:chExt cx="13430250" cy="209550"/>
          </a:xfrm>
        </p:grpSpPr>
        <p:sp>
          <p:nvSpPr>
            <p:cNvPr id="35" name="Rectangle 17"/>
            <p:cNvSpPr/>
            <p:nvPr/>
          </p:nvSpPr>
          <p:spPr>
            <a:xfrm>
              <a:off x="5257800" y="1828800"/>
              <a:ext cx="2686050" cy="20955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16"/>
            <p:cNvSpPr/>
            <p:nvPr/>
          </p:nvSpPr>
          <p:spPr>
            <a:xfrm>
              <a:off x="2571750" y="1828800"/>
              <a:ext cx="2686050" cy="2095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18"/>
            <p:cNvSpPr/>
            <p:nvPr/>
          </p:nvSpPr>
          <p:spPr>
            <a:xfrm>
              <a:off x="7943850" y="1828800"/>
              <a:ext cx="2686050" cy="20955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19"/>
            <p:cNvSpPr/>
            <p:nvPr/>
          </p:nvSpPr>
          <p:spPr>
            <a:xfrm>
              <a:off x="10629900" y="1828800"/>
              <a:ext cx="2686050" cy="20955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0"/>
            <p:cNvSpPr/>
            <p:nvPr/>
          </p:nvSpPr>
          <p:spPr>
            <a:xfrm>
              <a:off x="13315950" y="1828800"/>
              <a:ext cx="2686050" cy="20955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270" y="2923942"/>
            <a:ext cx="2267457" cy="71876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62424" y="2923942"/>
            <a:ext cx="7347748" cy="63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ko-KR" sz="2000" dirty="0" smtClean="0">
              <a:solidFill>
                <a:srgbClr val="565656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565656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62423" y="2923942"/>
            <a:ext cx="2589055" cy="367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565656"/>
                </a:solidFill>
              </a:rPr>
              <a:t>September, 2015</a:t>
            </a:r>
          </a:p>
        </p:txBody>
      </p:sp>
    </p:spTree>
    <p:extLst>
      <p:ext uri="{BB962C8B-B14F-4D97-AF65-F5344CB8AC3E}">
        <p14:creationId xmlns:p14="http://schemas.microsoft.com/office/powerpoint/2010/main" val="543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 Diagonal Corner Rectangle 57"/>
          <p:cNvSpPr/>
          <p:nvPr/>
        </p:nvSpPr>
        <p:spPr>
          <a:xfrm>
            <a:off x="2956712" y="733338"/>
            <a:ext cx="4246576" cy="42465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 Diagonal Corner Rectangle 4"/>
          <p:cNvSpPr/>
          <p:nvPr/>
        </p:nvSpPr>
        <p:spPr>
          <a:xfrm>
            <a:off x="3365500" y="1142126"/>
            <a:ext cx="3429000" cy="3429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0" name="Rectangle 59"/>
          <p:cNvSpPr/>
          <p:nvPr/>
        </p:nvSpPr>
        <p:spPr>
          <a:xfrm>
            <a:off x="3848973" y="2802228"/>
            <a:ext cx="2465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Our References</a:t>
            </a:r>
            <a:endParaRPr lang="bg-BG" sz="2800" b="1" dirty="0">
              <a:solidFill>
                <a:schemeClr val="accent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78246" y="3300705"/>
            <a:ext cx="260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LGU+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Samsung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KT</a:t>
            </a:r>
            <a:endParaRPr lang="en-US" sz="20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5503" y="4687265"/>
            <a:ext cx="179315" cy="1793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4" name="Oval 63"/>
          <p:cNvSpPr/>
          <p:nvPr/>
        </p:nvSpPr>
        <p:spPr>
          <a:xfrm>
            <a:off x="3618570" y="4687265"/>
            <a:ext cx="179315" cy="179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8" name="Oval 67"/>
          <p:cNvSpPr/>
          <p:nvPr/>
        </p:nvSpPr>
        <p:spPr>
          <a:xfrm>
            <a:off x="3871637" y="4687265"/>
            <a:ext cx="179315" cy="179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9" name="Freeform 9"/>
          <p:cNvSpPr>
            <a:spLocks noEditPoints="1"/>
          </p:cNvSpPr>
          <p:nvPr/>
        </p:nvSpPr>
        <p:spPr bwMode="auto">
          <a:xfrm>
            <a:off x="4652997" y="1725066"/>
            <a:ext cx="396271" cy="396271"/>
          </a:xfrm>
          <a:custGeom>
            <a:avLst/>
            <a:gdLst>
              <a:gd name="T0" fmla="*/ 1648 w 1648"/>
              <a:gd name="T1" fmla="*/ 935 h 1648"/>
              <a:gd name="T2" fmla="*/ 1648 w 1648"/>
              <a:gd name="T3" fmla="*/ 713 h 1648"/>
              <a:gd name="T4" fmla="*/ 1528 w 1648"/>
              <a:gd name="T5" fmla="*/ 670 h 1648"/>
              <a:gd name="T6" fmla="*/ 1427 w 1648"/>
              <a:gd name="T7" fmla="*/ 574 h 1648"/>
              <a:gd name="T8" fmla="*/ 1427 w 1648"/>
              <a:gd name="T9" fmla="*/ 574 h 1648"/>
              <a:gd name="T10" fmla="*/ 1431 w 1648"/>
              <a:gd name="T11" fmla="*/ 435 h 1648"/>
              <a:gd name="T12" fmla="*/ 1485 w 1648"/>
              <a:gd name="T13" fmla="*/ 320 h 1648"/>
              <a:gd name="T14" fmla="*/ 1328 w 1648"/>
              <a:gd name="T15" fmla="*/ 163 h 1648"/>
              <a:gd name="T16" fmla="*/ 1213 w 1648"/>
              <a:gd name="T17" fmla="*/ 217 h 1648"/>
              <a:gd name="T18" fmla="*/ 1074 w 1648"/>
              <a:gd name="T19" fmla="*/ 221 h 1648"/>
              <a:gd name="T20" fmla="*/ 1074 w 1648"/>
              <a:gd name="T21" fmla="*/ 221 h 1648"/>
              <a:gd name="T22" fmla="*/ 978 w 1648"/>
              <a:gd name="T23" fmla="*/ 120 h 1648"/>
              <a:gd name="T24" fmla="*/ 935 w 1648"/>
              <a:gd name="T25" fmla="*/ 0 h 1648"/>
              <a:gd name="T26" fmla="*/ 713 w 1648"/>
              <a:gd name="T27" fmla="*/ 0 h 1648"/>
              <a:gd name="T28" fmla="*/ 670 w 1648"/>
              <a:gd name="T29" fmla="*/ 120 h 1648"/>
              <a:gd name="T30" fmla="*/ 574 w 1648"/>
              <a:gd name="T31" fmla="*/ 221 h 1648"/>
              <a:gd name="T32" fmla="*/ 574 w 1648"/>
              <a:gd name="T33" fmla="*/ 221 h 1648"/>
              <a:gd name="T34" fmla="*/ 435 w 1648"/>
              <a:gd name="T35" fmla="*/ 217 h 1648"/>
              <a:gd name="T36" fmla="*/ 320 w 1648"/>
              <a:gd name="T37" fmla="*/ 163 h 1648"/>
              <a:gd name="T38" fmla="*/ 163 w 1648"/>
              <a:gd name="T39" fmla="*/ 320 h 1648"/>
              <a:gd name="T40" fmla="*/ 217 w 1648"/>
              <a:gd name="T41" fmla="*/ 435 h 1648"/>
              <a:gd name="T42" fmla="*/ 221 w 1648"/>
              <a:gd name="T43" fmla="*/ 574 h 1648"/>
              <a:gd name="T44" fmla="*/ 221 w 1648"/>
              <a:gd name="T45" fmla="*/ 574 h 1648"/>
              <a:gd name="T46" fmla="*/ 120 w 1648"/>
              <a:gd name="T47" fmla="*/ 670 h 1648"/>
              <a:gd name="T48" fmla="*/ 0 w 1648"/>
              <a:gd name="T49" fmla="*/ 713 h 1648"/>
              <a:gd name="T50" fmla="*/ 0 w 1648"/>
              <a:gd name="T51" fmla="*/ 935 h 1648"/>
              <a:gd name="T52" fmla="*/ 120 w 1648"/>
              <a:gd name="T53" fmla="*/ 978 h 1648"/>
              <a:gd name="T54" fmla="*/ 221 w 1648"/>
              <a:gd name="T55" fmla="*/ 1074 h 1648"/>
              <a:gd name="T56" fmla="*/ 221 w 1648"/>
              <a:gd name="T57" fmla="*/ 1074 h 1648"/>
              <a:gd name="T58" fmla="*/ 217 w 1648"/>
              <a:gd name="T59" fmla="*/ 1213 h 1648"/>
              <a:gd name="T60" fmla="*/ 163 w 1648"/>
              <a:gd name="T61" fmla="*/ 1328 h 1648"/>
              <a:gd name="T62" fmla="*/ 320 w 1648"/>
              <a:gd name="T63" fmla="*/ 1485 h 1648"/>
              <a:gd name="T64" fmla="*/ 435 w 1648"/>
              <a:gd name="T65" fmla="*/ 1431 h 1648"/>
              <a:gd name="T66" fmla="*/ 574 w 1648"/>
              <a:gd name="T67" fmla="*/ 1427 h 1648"/>
              <a:gd name="T68" fmla="*/ 574 w 1648"/>
              <a:gd name="T69" fmla="*/ 1427 h 1648"/>
              <a:gd name="T70" fmla="*/ 670 w 1648"/>
              <a:gd name="T71" fmla="*/ 1528 h 1648"/>
              <a:gd name="T72" fmla="*/ 713 w 1648"/>
              <a:gd name="T73" fmla="*/ 1648 h 1648"/>
              <a:gd name="T74" fmla="*/ 935 w 1648"/>
              <a:gd name="T75" fmla="*/ 1648 h 1648"/>
              <a:gd name="T76" fmla="*/ 977 w 1648"/>
              <a:gd name="T77" fmla="*/ 1529 h 1648"/>
              <a:gd name="T78" fmla="*/ 1074 w 1648"/>
              <a:gd name="T79" fmla="*/ 1427 h 1648"/>
              <a:gd name="T80" fmla="*/ 1074 w 1648"/>
              <a:gd name="T81" fmla="*/ 1427 h 1648"/>
              <a:gd name="T82" fmla="*/ 1213 w 1648"/>
              <a:gd name="T83" fmla="*/ 1430 h 1648"/>
              <a:gd name="T84" fmla="*/ 1328 w 1648"/>
              <a:gd name="T85" fmla="*/ 1485 h 1648"/>
              <a:gd name="T86" fmla="*/ 1485 w 1648"/>
              <a:gd name="T87" fmla="*/ 1328 h 1648"/>
              <a:gd name="T88" fmla="*/ 1430 w 1648"/>
              <a:gd name="T89" fmla="*/ 1213 h 1648"/>
              <a:gd name="T90" fmla="*/ 1427 w 1648"/>
              <a:gd name="T91" fmla="*/ 1074 h 1648"/>
              <a:gd name="T92" fmla="*/ 1427 w 1648"/>
              <a:gd name="T93" fmla="*/ 1074 h 1648"/>
              <a:gd name="T94" fmla="*/ 1528 w 1648"/>
              <a:gd name="T95" fmla="*/ 978 h 1648"/>
              <a:gd name="T96" fmla="*/ 1648 w 1648"/>
              <a:gd name="T97" fmla="*/ 935 h 1648"/>
              <a:gd name="T98" fmla="*/ 824 w 1648"/>
              <a:gd name="T99" fmla="*/ 1126 h 1648"/>
              <a:gd name="T100" fmla="*/ 522 w 1648"/>
              <a:gd name="T101" fmla="*/ 824 h 1648"/>
              <a:gd name="T102" fmla="*/ 824 w 1648"/>
              <a:gd name="T103" fmla="*/ 522 h 1648"/>
              <a:gd name="T104" fmla="*/ 1126 w 1648"/>
              <a:gd name="T105" fmla="*/ 824 h 1648"/>
              <a:gd name="T106" fmla="*/ 824 w 1648"/>
              <a:gd name="T107" fmla="*/ 1126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48" h="1648">
                <a:moveTo>
                  <a:pt x="1648" y="935"/>
                </a:moveTo>
                <a:cubicBezTo>
                  <a:pt x="1648" y="713"/>
                  <a:pt x="1648" y="713"/>
                  <a:pt x="1648" y="713"/>
                </a:cubicBezTo>
                <a:cubicBezTo>
                  <a:pt x="1528" y="670"/>
                  <a:pt x="1528" y="670"/>
                  <a:pt x="1528" y="670"/>
                </a:cubicBezTo>
                <a:cubicBezTo>
                  <a:pt x="1482" y="654"/>
                  <a:pt x="1446" y="619"/>
                  <a:pt x="1427" y="574"/>
                </a:cubicBezTo>
                <a:cubicBezTo>
                  <a:pt x="1427" y="574"/>
                  <a:pt x="1427" y="574"/>
                  <a:pt x="1427" y="574"/>
                </a:cubicBezTo>
                <a:cubicBezTo>
                  <a:pt x="1408" y="529"/>
                  <a:pt x="1410" y="479"/>
                  <a:pt x="1431" y="435"/>
                </a:cubicBezTo>
                <a:cubicBezTo>
                  <a:pt x="1485" y="320"/>
                  <a:pt x="1485" y="320"/>
                  <a:pt x="1485" y="320"/>
                </a:cubicBezTo>
                <a:cubicBezTo>
                  <a:pt x="1328" y="163"/>
                  <a:pt x="1328" y="163"/>
                  <a:pt x="1328" y="163"/>
                </a:cubicBezTo>
                <a:cubicBezTo>
                  <a:pt x="1213" y="217"/>
                  <a:pt x="1213" y="217"/>
                  <a:pt x="1213" y="217"/>
                </a:cubicBezTo>
                <a:cubicBezTo>
                  <a:pt x="1169" y="238"/>
                  <a:pt x="1119" y="240"/>
                  <a:pt x="1074" y="221"/>
                </a:cubicBezTo>
                <a:cubicBezTo>
                  <a:pt x="1074" y="221"/>
                  <a:pt x="1074" y="221"/>
                  <a:pt x="1074" y="221"/>
                </a:cubicBezTo>
                <a:cubicBezTo>
                  <a:pt x="1029" y="202"/>
                  <a:pt x="994" y="166"/>
                  <a:pt x="978" y="120"/>
                </a:cubicBezTo>
                <a:cubicBezTo>
                  <a:pt x="935" y="0"/>
                  <a:pt x="935" y="0"/>
                  <a:pt x="935" y="0"/>
                </a:cubicBezTo>
                <a:cubicBezTo>
                  <a:pt x="713" y="0"/>
                  <a:pt x="713" y="0"/>
                  <a:pt x="713" y="0"/>
                </a:cubicBezTo>
                <a:cubicBezTo>
                  <a:pt x="670" y="120"/>
                  <a:pt x="670" y="120"/>
                  <a:pt x="670" y="120"/>
                </a:cubicBezTo>
                <a:cubicBezTo>
                  <a:pt x="654" y="166"/>
                  <a:pt x="619" y="202"/>
                  <a:pt x="574" y="22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29" y="240"/>
                  <a:pt x="479" y="238"/>
                  <a:pt x="435" y="217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217" y="435"/>
                  <a:pt x="217" y="435"/>
                  <a:pt x="217" y="435"/>
                </a:cubicBezTo>
                <a:cubicBezTo>
                  <a:pt x="238" y="479"/>
                  <a:pt x="240" y="529"/>
                  <a:pt x="221" y="574"/>
                </a:cubicBezTo>
                <a:cubicBezTo>
                  <a:pt x="221" y="574"/>
                  <a:pt x="221" y="574"/>
                  <a:pt x="221" y="574"/>
                </a:cubicBezTo>
                <a:cubicBezTo>
                  <a:pt x="202" y="619"/>
                  <a:pt x="166" y="654"/>
                  <a:pt x="120" y="670"/>
                </a:cubicBezTo>
                <a:cubicBezTo>
                  <a:pt x="0" y="713"/>
                  <a:pt x="0" y="713"/>
                  <a:pt x="0" y="713"/>
                </a:cubicBezTo>
                <a:cubicBezTo>
                  <a:pt x="0" y="935"/>
                  <a:pt x="0" y="935"/>
                  <a:pt x="0" y="935"/>
                </a:cubicBezTo>
                <a:cubicBezTo>
                  <a:pt x="120" y="978"/>
                  <a:pt x="120" y="978"/>
                  <a:pt x="120" y="978"/>
                </a:cubicBezTo>
                <a:cubicBezTo>
                  <a:pt x="166" y="994"/>
                  <a:pt x="202" y="1029"/>
                  <a:pt x="221" y="1074"/>
                </a:cubicBezTo>
                <a:cubicBezTo>
                  <a:pt x="221" y="1074"/>
                  <a:pt x="221" y="1074"/>
                  <a:pt x="221" y="1074"/>
                </a:cubicBezTo>
                <a:cubicBezTo>
                  <a:pt x="240" y="1119"/>
                  <a:pt x="238" y="1169"/>
                  <a:pt x="217" y="1213"/>
                </a:cubicBezTo>
                <a:cubicBezTo>
                  <a:pt x="163" y="1328"/>
                  <a:pt x="163" y="1328"/>
                  <a:pt x="163" y="1328"/>
                </a:cubicBezTo>
                <a:cubicBezTo>
                  <a:pt x="320" y="1485"/>
                  <a:pt x="320" y="1485"/>
                  <a:pt x="320" y="1485"/>
                </a:cubicBezTo>
                <a:cubicBezTo>
                  <a:pt x="435" y="1431"/>
                  <a:pt x="435" y="1431"/>
                  <a:pt x="435" y="1431"/>
                </a:cubicBezTo>
                <a:cubicBezTo>
                  <a:pt x="479" y="1410"/>
                  <a:pt x="529" y="1408"/>
                  <a:pt x="574" y="1427"/>
                </a:cubicBezTo>
                <a:cubicBezTo>
                  <a:pt x="574" y="1427"/>
                  <a:pt x="574" y="1427"/>
                  <a:pt x="574" y="1427"/>
                </a:cubicBezTo>
                <a:cubicBezTo>
                  <a:pt x="619" y="1446"/>
                  <a:pt x="654" y="1482"/>
                  <a:pt x="670" y="1528"/>
                </a:cubicBezTo>
                <a:cubicBezTo>
                  <a:pt x="713" y="1648"/>
                  <a:pt x="713" y="1648"/>
                  <a:pt x="713" y="1648"/>
                </a:cubicBezTo>
                <a:cubicBezTo>
                  <a:pt x="935" y="1648"/>
                  <a:pt x="935" y="1648"/>
                  <a:pt x="935" y="1648"/>
                </a:cubicBezTo>
                <a:cubicBezTo>
                  <a:pt x="977" y="1529"/>
                  <a:pt x="977" y="1529"/>
                  <a:pt x="977" y="1529"/>
                </a:cubicBezTo>
                <a:cubicBezTo>
                  <a:pt x="994" y="1483"/>
                  <a:pt x="1029" y="1446"/>
                  <a:pt x="1074" y="1427"/>
                </a:cubicBezTo>
                <a:cubicBezTo>
                  <a:pt x="1074" y="1427"/>
                  <a:pt x="1074" y="1427"/>
                  <a:pt x="1074" y="1427"/>
                </a:cubicBezTo>
                <a:cubicBezTo>
                  <a:pt x="1119" y="1408"/>
                  <a:pt x="1169" y="1409"/>
                  <a:pt x="1213" y="1430"/>
                </a:cubicBezTo>
                <a:cubicBezTo>
                  <a:pt x="1328" y="1485"/>
                  <a:pt x="1328" y="1485"/>
                  <a:pt x="1328" y="1485"/>
                </a:cubicBezTo>
                <a:cubicBezTo>
                  <a:pt x="1485" y="1328"/>
                  <a:pt x="1485" y="1328"/>
                  <a:pt x="1485" y="1328"/>
                </a:cubicBezTo>
                <a:cubicBezTo>
                  <a:pt x="1430" y="1213"/>
                  <a:pt x="1430" y="1213"/>
                  <a:pt x="1430" y="1213"/>
                </a:cubicBezTo>
                <a:cubicBezTo>
                  <a:pt x="1410" y="1169"/>
                  <a:pt x="1408" y="1119"/>
                  <a:pt x="1427" y="1074"/>
                </a:cubicBezTo>
                <a:cubicBezTo>
                  <a:pt x="1427" y="1074"/>
                  <a:pt x="1427" y="1074"/>
                  <a:pt x="1427" y="1074"/>
                </a:cubicBezTo>
                <a:cubicBezTo>
                  <a:pt x="1446" y="1029"/>
                  <a:pt x="1482" y="994"/>
                  <a:pt x="1528" y="978"/>
                </a:cubicBezTo>
                <a:lnTo>
                  <a:pt x="1648" y="935"/>
                </a:lnTo>
                <a:close/>
                <a:moveTo>
                  <a:pt x="824" y="1126"/>
                </a:moveTo>
                <a:cubicBezTo>
                  <a:pt x="657" y="1126"/>
                  <a:pt x="522" y="991"/>
                  <a:pt x="522" y="824"/>
                </a:cubicBezTo>
                <a:cubicBezTo>
                  <a:pt x="522" y="657"/>
                  <a:pt x="657" y="522"/>
                  <a:pt x="824" y="522"/>
                </a:cubicBezTo>
                <a:cubicBezTo>
                  <a:pt x="991" y="522"/>
                  <a:pt x="1126" y="657"/>
                  <a:pt x="1126" y="824"/>
                </a:cubicBezTo>
                <a:cubicBezTo>
                  <a:pt x="1126" y="991"/>
                  <a:pt x="991" y="1126"/>
                  <a:pt x="824" y="1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024" y="1373548"/>
            <a:ext cx="201795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HUBISS- Smart Home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11</a:t>
            </a:fld>
            <a:endParaRPr lang="en-US" sz="1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IoT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plafrom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for LGU+ </a:t>
            </a:r>
            <a:r>
              <a:rPr lang="en-US" altLang="ko-KR" sz="1400" dirty="0" err="1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IoT@home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services</a:t>
            </a:r>
            <a:endParaRPr lang="bg-BG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605179" y="1144690"/>
            <a:ext cx="5856321" cy="4128820"/>
            <a:chOff x="2148523" y="1103008"/>
            <a:chExt cx="5856321" cy="4128820"/>
          </a:xfrm>
        </p:grpSpPr>
        <p:pic>
          <p:nvPicPr>
            <p:cNvPr id="78" name="Picture 2" descr="IoT@home은 집에 있는 물건/사물(Things)들을 인터넷으로 연결하여 집 안팎 어디서나 집 상태를 확인할 수 있고 손쉽게 제어할수 있으며,기기 간 센싱과 상호 반응에 의해 자동 실행하여 기존에는 불가능했던 새롭고 똑똑한(intelligent) 집을 만들어 드립니다. IoT@home만 있으면 나의 가족의 안전을 지켜주고, 에너지와 시간을 절약해주고, 손발이 편해집니다.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3" b="15158"/>
            <a:stretch/>
          </p:blipFill>
          <p:spPr bwMode="auto">
            <a:xfrm>
              <a:off x="2155156" y="1103008"/>
              <a:ext cx="5849688" cy="4120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직사각형 78"/>
            <p:cNvSpPr/>
            <p:nvPr/>
          </p:nvSpPr>
          <p:spPr>
            <a:xfrm>
              <a:off x="2148523" y="3422650"/>
              <a:ext cx="1627504" cy="18091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5878" y="3192693"/>
              <a:ext cx="1047394" cy="332018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76" name="Picture 2" descr="https://encrypted-tbn3.gstatic.com/images?q=tbn:ANd9GcQl-5SMRowk7xnH4xTk-bqctlK3UTkKirkel45wFf1-PNWrlfUnXfrzkpR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356" y="1261454"/>
              <a:ext cx="790378" cy="38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0" descr="alljoyn에 대한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734" y="1250959"/>
              <a:ext cx="653429" cy="39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32739" y="2571801"/>
            <a:ext cx="20986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Gas Lock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Thermostat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Switch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Plug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Door lock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Energy meter</a:t>
            </a:r>
          </a:p>
          <a:p>
            <a:pPr algn="ctr"/>
            <a:r>
              <a:rPr lang="en-US" altLang="ko-KR" sz="1800" dirty="0" smtClean="0">
                <a:solidFill>
                  <a:schemeClr val="accent5"/>
                </a:solidFill>
              </a:rPr>
              <a:t>Open/Closed Sensor</a:t>
            </a:r>
            <a:endParaRPr lang="ko-KR" altLang="en-US" sz="1800" dirty="0">
              <a:solidFill>
                <a:schemeClr val="accent5"/>
              </a:solidFill>
            </a:endParaRPr>
          </a:p>
        </p:txBody>
      </p:sp>
      <p:pic>
        <p:nvPicPr>
          <p:cNvPr id="2052" name="Picture 4" descr="써봐야 아니까 아껴주고 지켜주고 말이 통하는 IoT@home 설치비 무료, 요금도 할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8" t="17839" r="3154" b="20443"/>
          <a:stretch/>
        </p:blipFill>
        <p:spPr bwMode="auto">
          <a:xfrm>
            <a:off x="911966" y="1303136"/>
            <a:ext cx="2064300" cy="11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HUBISS- Smart Office(DM) IoT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12</a:t>
            </a:fld>
            <a:endParaRPr lang="en-US" sz="1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Remote maintenance system for Samsung products (system air conditioner, printers, medical equipment)</a:t>
            </a:r>
            <a:endParaRPr lang="bg-BG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22" name="Picture 2" descr="http://www.herit.net/en/images/contents/pc_use_cases_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15733"/>
          <a:stretch/>
        </p:blipFill>
        <p:spPr bwMode="auto">
          <a:xfrm>
            <a:off x="863600" y="1190123"/>
            <a:ext cx="8597900" cy="39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HUBISS-Smart Transportation </a:t>
            </a:r>
            <a:r>
              <a:rPr 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IoT 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13</a:t>
            </a:fld>
            <a:endParaRPr lang="en-US" sz="1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Real-time vehicle operation and management service for KT</a:t>
            </a:r>
            <a:endParaRPr lang="bg-BG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6" name="Picture 2" descr="http://www.herit.net/en/images/contents/pc_use_cases_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 b="16521"/>
          <a:stretch/>
        </p:blipFill>
        <p:spPr bwMode="auto">
          <a:xfrm>
            <a:off x="689456" y="1280626"/>
            <a:ext cx="8763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 Diagonal Corner Rectangle 57"/>
          <p:cNvSpPr/>
          <p:nvPr/>
        </p:nvSpPr>
        <p:spPr>
          <a:xfrm>
            <a:off x="2956712" y="733338"/>
            <a:ext cx="4246576" cy="42465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 Diagonal Corner Rectangle 4"/>
          <p:cNvSpPr/>
          <p:nvPr/>
        </p:nvSpPr>
        <p:spPr>
          <a:xfrm>
            <a:off x="3365500" y="1142126"/>
            <a:ext cx="3429000" cy="3429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0" name="Rectangle 59"/>
          <p:cNvSpPr/>
          <p:nvPr/>
        </p:nvSpPr>
        <p:spPr>
          <a:xfrm>
            <a:off x="3620645" y="2802228"/>
            <a:ext cx="29218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oneM2M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Open </a:t>
            </a:r>
            <a:r>
              <a:rPr lang="en-US" sz="2800" b="1" dirty="0" err="1" smtClean="0">
                <a:solidFill>
                  <a:schemeClr val="accent6"/>
                </a:solidFill>
              </a:rPr>
              <a:t>IoT</a:t>
            </a:r>
            <a:r>
              <a:rPr lang="en-US" sz="2800" b="1" dirty="0" smtClean="0">
                <a:solidFill>
                  <a:schemeClr val="accent6"/>
                </a:solidFill>
              </a:rPr>
              <a:t> Platform</a:t>
            </a:r>
          </a:p>
        </p:txBody>
      </p:sp>
      <p:sp>
        <p:nvSpPr>
          <p:cNvPr id="6" name="Oval 5"/>
          <p:cNvSpPr/>
          <p:nvPr/>
        </p:nvSpPr>
        <p:spPr>
          <a:xfrm>
            <a:off x="3365503" y="4687265"/>
            <a:ext cx="179315" cy="1793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4" name="Oval 63"/>
          <p:cNvSpPr/>
          <p:nvPr/>
        </p:nvSpPr>
        <p:spPr>
          <a:xfrm>
            <a:off x="3618570" y="4687265"/>
            <a:ext cx="179315" cy="179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8" name="Oval 67"/>
          <p:cNvSpPr/>
          <p:nvPr/>
        </p:nvSpPr>
        <p:spPr>
          <a:xfrm>
            <a:off x="3871637" y="4687265"/>
            <a:ext cx="179315" cy="179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52" y="1328769"/>
            <a:ext cx="2088989" cy="18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"/>
          <p:cNvSpPr>
            <a:spLocks/>
          </p:cNvSpPr>
          <p:nvPr/>
        </p:nvSpPr>
        <p:spPr bwMode="auto">
          <a:xfrm>
            <a:off x="1984534" y="605790"/>
            <a:ext cx="5593556" cy="4051358"/>
          </a:xfrm>
          <a:custGeom>
            <a:avLst/>
            <a:gdLst/>
            <a:ahLst/>
            <a:cxnLst>
              <a:cxn ang="0">
                <a:pos x="704" y="0"/>
              </a:cxn>
              <a:cxn ang="0">
                <a:pos x="704" y="61"/>
              </a:cxn>
              <a:cxn ang="0">
                <a:pos x="708" y="195"/>
              </a:cxn>
              <a:cxn ang="0">
                <a:pos x="721" y="326"/>
              </a:cxn>
              <a:cxn ang="0">
                <a:pos x="741" y="454"/>
              </a:cxn>
              <a:cxn ang="0">
                <a:pos x="770" y="581"/>
              </a:cxn>
              <a:cxn ang="0">
                <a:pos x="807" y="702"/>
              </a:cxn>
              <a:cxn ang="0">
                <a:pos x="849" y="821"/>
              </a:cxn>
              <a:cxn ang="0">
                <a:pos x="901" y="937"/>
              </a:cxn>
              <a:cxn ang="0">
                <a:pos x="0" y="937"/>
              </a:cxn>
              <a:cxn ang="0">
                <a:pos x="35" y="867"/>
              </a:cxn>
              <a:cxn ang="0">
                <a:pos x="64" y="794"/>
              </a:cxn>
              <a:cxn ang="0">
                <a:pos x="90" y="717"/>
              </a:cxn>
              <a:cxn ang="0">
                <a:pos x="114" y="638"/>
              </a:cxn>
              <a:cxn ang="0">
                <a:pos x="132" y="561"/>
              </a:cxn>
              <a:cxn ang="0">
                <a:pos x="147" y="482"/>
              </a:cxn>
              <a:cxn ang="0">
                <a:pos x="160" y="406"/>
              </a:cxn>
              <a:cxn ang="0">
                <a:pos x="171" y="335"/>
              </a:cxn>
              <a:cxn ang="0">
                <a:pos x="178" y="265"/>
              </a:cxn>
              <a:cxn ang="0">
                <a:pos x="183" y="202"/>
              </a:cxn>
              <a:cxn ang="0">
                <a:pos x="187" y="146"/>
              </a:cxn>
              <a:cxn ang="0">
                <a:pos x="191" y="98"/>
              </a:cxn>
              <a:cxn ang="0">
                <a:pos x="191" y="57"/>
              </a:cxn>
              <a:cxn ang="0">
                <a:pos x="193" y="28"/>
              </a:cxn>
              <a:cxn ang="0">
                <a:pos x="193" y="2"/>
              </a:cxn>
              <a:cxn ang="0">
                <a:pos x="704" y="0"/>
              </a:cxn>
            </a:cxnLst>
            <a:rect l="0" t="0" r="r" b="b"/>
            <a:pathLst>
              <a:path w="901" h="937">
                <a:moveTo>
                  <a:pt x="704" y="0"/>
                </a:moveTo>
                <a:lnTo>
                  <a:pt x="704" y="61"/>
                </a:lnTo>
                <a:lnTo>
                  <a:pt x="708" y="195"/>
                </a:lnTo>
                <a:lnTo>
                  <a:pt x="721" y="326"/>
                </a:lnTo>
                <a:lnTo>
                  <a:pt x="741" y="454"/>
                </a:lnTo>
                <a:lnTo>
                  <a:pt x="770" y="581"/>
                </a:lnTo>
                <a:lnTo>
                  <a:pt x="807" y="702"/>
                </a:lnTo>
                <a:lnTo>
                  <a:pt x="849" y="821"/>
                </a:lnTo>
                <a:lnTo>
                  <a:pt x="901" y="937"/>
                </a:lnTo>
                <a:lnTo>
                  <a:pt x="0" y="937"/>
                </a:lnTo>
                <a:lnTo>
                  <a:pt x="35" y="867"/>
                </a:lnTo>
                <a:lnTo>
                  <a:pt x="64" y="794"/>
                </a:lnTo>
                <a:lnTo>
                  <a:pt x="90" y="717"/>
                </a:lnTo>
                <a:lnTo>
                  <a:pt x="114" y="638"/>
                </a:lnTo>
                <a:lnTo>
                  <a:pt x="132" y="561"/>
                </a:lnTo>
                <a:lnTo>
                  <a:pt x="147" y="482"/>
                </a:lnTo>
                <a:lnTo>
                  <a:pt x="160" y="406"/>
                </a:lnTo>
                <a:lnTo>
                  <a:pt x="171" y="335"/>
                </a:lnTo>
                <a:lnTo>
                  <a:pt x="178" y="265"/>
                </a:lnTo>
                <a:lnTo>
                  <a:pt x="183" y="202"/>
                </a:lnTo>
                <a:lnTo>
                  <a:pt x="187" y="146"/>
                </a:lnTo>
                <a:lnTo>
                  <a:pt x="191" y="98"/>
                </a:lnTo>
                <a:lnTo>
                  <a:pt x="191" y="57"/>
                </a:lnTo>
                <a:lnTo>
                  <a:pt x="193" y="28"/>
                </a:lnTo>
                <a:lnTo>
                  <a:pt x="193" y="2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606"/>
          <p:cNvSpPr>
            <a:spLocks/>
          </p:cNvSpPr>
          <p:nvPr/>
        </p:nvSpPr>
        <p:spPr bwMode="auto">
          <a:xfrm>
            <a:off x="696533" y="3936258"/>
            <a:ext cx="8708231" cy="1202951"/>
          </a:xfrm>
          <a:custGeom>
            <a:avLst/>
            <a:gdLst>
              <a:gd name="T0" fmla="*/ 1549 w 2340"/>
              <a:gd name="T1" fmla="*/ 6 h 1643"/>
              <a:gd name="T2" fmla="*/ 1666 w 2340"/>
              <a:gd name="T3" fmla="*/ 46 h 1643"/>
              <a:gd name="T4" fmla="*/ 1761 w 2340"/>
              <a:gd name="T5" fmla="*/ 123 h 1643"/>
              <a:gd name="T6" fmla="*/ 1824 w 2340"/>
              <a:gd name="T7" fmla="*/ 224 h 1643"/>
              <a:gd name="T8" fmla="*/ 1847 w 2340"/>
              <a:gd name="T9" fmla="*/ 347 h 1643"/>
              <a:gd name="T10" fmla="*/ 1837 w 2340"/>
              <a:gd name="T11" fmla="*/ 426 h 1643"/>
              <a:gd name="T12" fmla="*/ 1906 w 2340"/>
              <a:gd name="T13" fmla="*/ 495 h 1643"/>
              <a:gd name="T14" fmla="*/ 1954 w 2340"/>
              <a:gd name="T15" fmla="*/ 581 h 1643"/>
              <a:gd name="T16" fmla="*/ 2064 w 2340"/>
              <a:gd name="T17" fmla="*/ 583 h 1643"/>
              <a:gd name="T18" fmla="*/ 2173 w 2340"/>
              <a:gd name="T19" fmla="*/ 622 h 1643"/>
              <a:gd name="T20" fmla="*/ 2262 w 2340"/>
              <a:gd name="T21" fmla="*/ 693 h 1643"/>
              <a:gd name="T22" fmla="*/ 2319 w 2340"/>
              <a:gd name="T23" fmla="*/ 789 h 1643"/>
              <a:gd name="T24" fmla="*/ 2340 w 2340"/>
              <a:gd name="T25" fmla="*/ 902 h 1643"/>
              <a:gd name="T26" fmla="*/ 2321 w 2340"/>
              <a:gd name="T27" fmla="*/ 1009 h 1643"/>
              <a:gd name="T28" fmla="*/ 2269 w 2340"/>
              <a:gd name="T29" fmla="*/ 1100 h 1643"/>
              <a:gd name="T30" fmla="*/ 2193 w 2340"/>
              <a:gd name="T31" fmla="*/ 1171 h 1643"/>
              <a:gd name="T32" fmla="*/ 2093 w 2340"/>
              <a:gd name="T33" fmla="*/ 1215 h 1643"/>
              <a:gd name="T34" fmla="*/ 2066 w 2340"/>
              <a:gd name="T35" fmla="*/ 1317 h 1643"/>
              <a:gd name="T36" fmla="*/ 2006 w 2340"/>
              <a:gd name="T37" fmla="*/ 1399 h 1643"/>
              <a:gd name="T38" fmla="*/ 1918 w 2340"/>
              <a:gd name="T39" fmla="*/ 1457 h 1643"/>
              <a:gd name="T40" fmla="*/ 1814 w 2340"/>
              <a:gd name="T41" fmla="*/ 1476 h 1643"/>
              <a:gd name="T42" fmla="*/ 1751 w 2340"/>
              <a:gd name="T43" fmla="*/ 1468 h 1643"/>
              <a:gd name="T44" fmla="*/ 1636 w 2340"/>
              <a:gd name="T45" fmla="*/ 1562 h 1643"/>
              <a:gd name="T46" fmla="*/ 1499 w 2340"/>
              <a:gd name="T47" fmla="*/ 1622 h 1643"/>
              <a:gd name="T48" fmla="*/ 1346 w 2340"/>
              <a:gd name="T49" fmla="*/ 1643 h 1643"/>
              <a:gd name="T50" fmla="*/ 1190 w 2340"/>
              <a:gd name="T51" fmla="*/ 1622 h 1643"/>
              <a:gd name="T52" fmla="*/ 1052 w 2340"/>
              <a:gd name="T53" fmla="*/ 1562 h 1643"/>
              <a:gd name="T54" fmla="*/ 937 w 2340"/>
              <a:gd name="T55" fmla="*/ 1468 h 1643"/>
              <a:gd name="T56" fmla="*/ 835 w 2340"/>
              <a:gd name="T57" fmla="*/ 1416 h 1643"/>
              <a:gd name="T58" fmla="*/ 735 w 2340"/>
              <a:gd name="T59" fmla="*/ 1397 h 1643"/>
              <a:gd name="T60" fmla="*/ 649 w 2340"/>
              <a:gd name="T61" fmla="*/ 1345 h 1643"/>
              <a:gd name="T62" fmla="*/ 589 w 2340"/>
              <a:gd name="T63" fmla="*/ 1267 h 1643"/>
              <a:gd name="T64" fmla="*/ 491 w 2340"/>
              <a:gd name="T65" fmla="*/ 1313 h 1643"/>
              <a:gd name="T66" fmla="*/ 380 w 2340"/>
              <a:gd name="T67" fmla="*/ 1328 h 1643"/>
              <a:gd name="T68" fmla="*/ 261 w 2340"/>
              <a:gd name="T69" fmla="*/ 1309 h 1643"/>
              <a:gd name="T70" fmla="*/ 155 w 2340"/>
              <a:gd name="T71" fmla="*/ 1255 h 1643"/>
              <a:gd name="T72" fmla="*/ 73 w 2340"/>
              <a:gd name="T73" fmla="*/ 1173 h 1643"/>
              <a:gd name="T74" fmla="*/ 19 w 2340"/>
              <a:gd name="T75" fmla="*/ 1069 h 1643"/>
              <a:gd name="T76" fmla="*/ 0 w 2340"/>
              <a:gd name="T77" fmla="*/ 950 h 1643"/>
              <a:gd name="T78" fmla="*/ 15 w 2340"/>
              <a:gd name="T79" fmla="*/ 841 h 1643"/>
              <a:gd name="T80" fmla="*/ 59 w 2340"/>
              <a:gd name="T81" fmla="*/ 747 h 1643"/>
              <a:gd name="T82" fmla="*/ 130 w 2340"/>
              <a:gd name="T83" fmla="*/ 662 h 1643"/>
              <a:gd name="T84" fmla="*/ 225 w 2340"/>
              <a:gd name="T85" fmla="*/ 603 h 1643"/>
              <a:gd name="T86" fmla="*/ 326 w 2340"/>
              <a:gd name="T87" fmla="*/ 574 h 1643"/>
              <a:gd name="T88" fmla="*/ 432 w 2340"/>
              <a:gd name="T89" fmla="*/ 574 h 1643"/>
              <a:gd name="T90" fmla="*/ 528 w 2340"/>
              <a:gd name="T91" fmla="*/ 599 h 1643"/>
              <a:gd name="T92" fmla="*/ 609 w 2340"/>
              <a:gd name="T93" fmla="*/ 589 h 1643"/>
              <a:gd name="T94" fmla="*/ 697 w 2340"/>
              <a:gd name="T95" fmla="*/ 543 h 1643"/>
              <a:gd name="T96" fmla="*/ 797 w 2340"/>
              <a:gd name="T97" fmla="*/ 526 h 1643"/>
              <a:gd name="T98" fmla="*/ 802 w 2340"/>
              <a:gd name="T99" fmla="*/ 441 h 1643"/>
              <a:gd name="T100" fmla="*/ 843 w 2340"/>
              <a:gd name="T101" fmla="*/ 336 h 1643"/>
              <a:gd name="T102" fmla="*/ 918 w 2340"/>
              <a:gd name="T103" fmla="*/ 251 h 1643"/>
              <a:gd name="T104" fmla="*/ 1018 w 2340"/>
              <a:gd name="T105" fmla="*/ 196 h 1643"/>
              <a:gd name="T106" fmla="*/ 1135 w 2340"/>
              <a:gd name="T107" fmla="*/ 175 h 1643"/>
              <a:gd name="T108" fmla="*/ 1204 w 2340"/>
              <a:gd name="T109" fmla="*/ 127 h 1643"/>
              <a:gd name="T110" fmla="*/ 1298 w 2340"/>
              <a:gd name="T111" fmla="*/ 48 h 1643"/>
              <a:gd name="T112" fmla="*/ 1417 w 2340"/>
              <a:gd name="T113" fmla="*/ 6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40" h="1643">
                <a:moveTo>
                  <a:pt x="1484" y="0"/>
                </a:moveTo>
                <a:lnTo>
                  <a:pt x="1549" y="6"/>
                </a:lnTo>
                <a:lnTo>
                  <a:pt x="1611" y="21"/>
                </a:lnTo>
                <a:lnTo>
                  <a:pt x="1666" y="46"/>
                </a:lnTo>
                <a:lnTo>
                  <a:pt x="1716" y="80"/>
                </a:lnTo>
                <a:lnTo>
                  <a:pt x="1761" y="123"/>
                </a:lnTo>
                <a:lnTo>
                  <a:pt x="1797" y="171"/>
                </a:lnTo>
                <a:lnTo>
                  <a:pt x="1824" y="224"/>
                </a:lnTo>
                <a:lnTo>
                  <a:pt x="1841" y="284"/>
                </a:lnTo>
                <a:lnTo>
                  <a:pt x="1847" y="347"/>
                </a:lnTo>
                <a:lnTo>
                  <a:pt x="1843" y="386"/>
                </a:lnTo>
                <a:lnTo>
                  <a:pt x="1837" y="426"/>
                </a:lnTo>
                <a:lnTo>
                  <a:pt x="1874" y="457"/>
                </a:lnTo>
                <a:lnTo>
                  <a:pt x="1906" y="495"/>
                </a:lnTo>
                <a:lnTo>
                  <a:pt x="1933" y="535"/>
                </a:lnTo>
                <a:lnTo>
                  <a:pt x="1954" y="581"/>
                </a:lnTo>
                <a:lnTo>
                  <a:pt x="2002" y="578"/>
                </a:lnTo>
                <a:lnTo>
                  <a:pt x="2064" y="583"/>
                </a:lnTo>
                <a:lnTo>
                  <a:pt x="2120" y="599"/>
                </a:lnTo>
                <a:lnTo>
                  <a:pt x="2173" y="622"/>
                </a:lnTo>
                <a:lnTo>
                  <a:pt x="2219" y="654"/>
                </a:lnTo>
                <a:lnTo>
                  <a:pt x="2262" y="693"/>
                </a:lnTo>
                <a:lnTo>
                  <a:pt x="2294" y="739"/>
                </a:lnTo>
                <a:lnTo>
                  <a:pt x="2319" y="789"/>
                </a:lnTo>
                <a:lnTo>
                  <a:pt x="2335" y="844"/>
                </a:lnTo>
                <a:lnTo>
                  <a:pt x="2340" y="902"/>
                </a:lnTo>
                <a:lnTo>
                  <a:pt x="2337" y="958"/>
                </a:lnTo>
                <a:lnTo>
                  <a:pt x="2321" y="1009"/>
                </a:lnTo>
                <a:lnTo>
                  <a:pt x="2300" y="1057"/>
                </a:lnTo>
                <a:lnTo>
                  <a:pt x="2269" y="1100"/>
                </a:lnTo>
                <a:lnTo>
                  <a:pt x="2235" y="1138"/>
                </a:lnTo>
                <a:lnTo>
                  <a:pt x="2193" y="1171"/>
                </a:lnTo>
                <a:lnTo>
                  <a:pt x="2145" y="1196"/>
                </a:lnTo>
                <a:lnTo>
                  <a:pt x="2093" y="1215"/>
                </a:lnTo>
                <a:lnTo>
                  <a:pt x="2085" y="1269"/>
                </a:lnTo>
                <a:lnTo>
                  <a:pt x="2066" y="1317"/>
                </a:lnTo>
                <a:lnTo>
                  <a:pt x="2039" y="1361"/>
                </a:lnTo>
                <a:lnTo>
                  <a:pt x="2006" y="1399"/>
                </a:lnTo>
                <a:lnTo>
                  <a:pt x="1964" y="1432"/>
                </a:lnTo>
                <a:lnTo>
                  <a:pt x="1918" y="1457"/>
                </a:lnTo>
                <a:lnTo>
                  <a:pt x="1868" y="1470"/>
                </a:lnTo>
                <a:lnTo>
                  <a:pt x="1814" y="1476"/>
                </a:lnTo>
                <a:lnTo>
                  <a:pt x="1782" y="1474"/>
                </a:lnTo>
                <a:lnTo>
                  <a:pt x="1751" y="1468"/>
                </a:lnTo>
                <a:lnTo>
                  <a:pt x="1697" y="1520"/>
                </a:lnTo>
                <a:lnTo>
                  <a:pt x="1636" y="1562"/>
                </a:lnTo>
                <a:lnTo>
                  <a:pt x="1570" y="1597"/>
                </a:lnTo>
                <a:lnTo>
                  <a:pt x="1499" y="1622"/>
                </a:lnTo>
                <a:lnTo>
                  <a:pt x="1423" y="1639"/>
                </a:lnTo>
                <a:lnTo>
                  <a:pt x="1346" y="1643"/>
                </a:lnTo>
                <a:lnTo>
                  <a:pt x="1265" y="1637"/>
                </a:lnTo>
                <a:lnTo>
                  <a:pt x="1190" y="1622"/>
                </a:lnTo>
                <a:lnTo>
                  <a:pt x="1119" y="1597"/>
                </a:lnTo>
                <a:lnTo>
                  <a:pt x="1052" y="1562"/>
                </a:lnTo>
                <a:lnTo>
                  <a:pt x="993" y="1518"/>
                </a:lnTo>
                <a:lnTo>
                  <a:pt x="937" y="1468"/>
                </a:lnTo>
                <a:lnTo>
                  <a:pt x="891" y="1411"/>
                </a:lnTo>
                <a:lnTo>
                  <a:pt x="835" y="1416"/>
                </a:lnTo>
                <a:lnTo>
                  <a:pt x="783" y="1411"/>
                </a:lnTo>
                <a:lnTo>
                  <a:pt x="735" y="1397"/>
                </a:lnTo>
                <a:lnTo>
                  <a:pt x="689" y="1374"/>
                </a:lnTo>
                <a:lnTo>
                  <a:pt x="649" y="1345"/>
                </a:lnTo>
                <a:lnTo>
                  <a:pt x="616" y="1309"/>
                </a:lnTo>
                <a:lnTo>
                  <a:pt x="589" y="1267"/>
                </a:lnTo>
                <a:lnTo>
                  <a:pt x="541" y="1294"/>
                </a:lnTo>
                <a:lnTo>
                  <a:pt x="491" y="1313"/>
                </a:lnTo>
                <a:lnTo>
                  <a:pt x="438" y="1324"/>
                </a:lnTo>
                <a:lnTo>
                  <a:pt x="380" y="1328"/>
                </a:lnTo>
                <a:lnTo>
                  <a:pt x="319" y="1324"/>
                </a:lnTo>
                <a:lnTo>
                  <a:pt x="261" y="1309"/>
                </a:lnTo>
                <a:lnTo>
                  <a:pt x="205" y="1286"/>
                </a:lnTo>
                <a:lnTo>
                  <a:pt x="155" y="1255"/>
                </a:lnTo>
                <a:lnTo>
                  <a:pt x="111" y="1217"/>
                </a:lnTo>
                <a:lnTo>
                  <a:pt x="73" y="1173"/>
                </a:lnTo>
                <a:lnTo>
                  <a:pt x="42" y="1123"/>
                </a:lnTo>
                <a:lnTo>
                  <a:pt x="19" y="1069"/>
                </a:lnTo>
                <a:lnTo>
                  <a:pt x="6" y="1011"/>
                </a:lnTo>
                <a:lnTo>
                  <a:pt x="0" y="950"/>
                </a:lnTo>
                <a:lnTo>
                  <a:pt x="4" y="894"/>
                </a:lnTo>
                <a:lnTo>
                  <a:pt x="15" y="841"/>
                </a:lnTo>
                <a:lnTo>
                  <a:pt x="34" y="793"/>
                </a:lnTo>
                <a:lnTo>
                  <a:pt x="59" y="747"/>
                </a:lnTo>
                <a:lnTo>
                  <a:pt x="90" y="704"/>
                </a:lnTo>
                <a:lnTo>
                  <a:pt x="130" y="662"/>
                </a:lnTo>
                <a:lnTo>
                  <a:pt x="178" y="628"/>
                </a:lnTo>
                <a:lnTo>
                  <a:pt x="225" y="603"/>
                </a:lnTo>
                <a:lnTo>
                  <a:pt x="273" y="585"/>
                </a:lnTo>
                <a:lnTo>
                  <a:pt x="326" y="574"/>
                </a:lnTo>
                <a:lnTo>
                  <a:pt x="380" y="570"/>
                </a:lnTo>
                <a:lnTo>
                  <a:pt x="432" y="574"/>
                </a:lnTo>
                <a:lnTo>
                  <a:pt x="480" y="583"/>
                </a:lnTo>
                <a:lnTo>
                  <a:pt x="528" y="599"/>
                </a:lnTo>
                <a:lnTo>
                  <a:pt x="570" y="622"/>
                </a:lnTo>
                <a:lnTo>
                  <a:pt x="609" y="589"/>
                </a:lnTo>
                <a:lnTo>
                  <a:pt x="651" y="564"/>
                </a:lnTo>
                <a:lnTo>
                  <a:pt x="697" y="543"/>
                </a:lnTo>
                <a:lnTo>
                  <a:pt x="745" y="532"/>
                </a:lnTo>
                <a:lnTo>
                  <a:pt x="797" y="526"/>
                </a:lnTo>
                <a:lnTo>
                  <a:pt x="797" y="499"/>
                </a:lnTo>
                <a:lnTo>
                  <a:pt x="802" y="441"/>
                </a:lnTo>
                <a:lnTo>
                  <a:pt x="818" y="386"/>
                </a:lnTo>
                <a:lnTo>
                  <a:pt x="843" y="336"/>
                </a:lnTo>
                <a:lnTo>
                  <a:pt x="875" y="290"/>
                </a:lnTo>
                <a:lnTo>
                  <a:pt x="918" y="251"/>
                </a:lnTo>
                <a:lnTo>
                  <a:pt x="964" y="219"/>
                </a:lnTo>
                <a:lnTo>
                  <a:pt x="1018" y="196"/>
                </a:lnTo>
                <a:lnTo>
                  <a:pt x="1073" y="180"/>
                </a:lnTo>
                <a:lnTo>
                  <a:pt x="1135" y="175"/>
                </a:lnTo>
                <a:lnTo>
                  <a:pt x="1167" y="176"/>
                </a:lnTo>
                <a:lnTo>
                  <a:pt x="1204" y="127"/>
                </a:lnTo>
                <a:lnTo>
                  <a:pt x="1246" y="84"/>
                </a:lnTo>
                <a:lnTo>
                  <a:pt x="1298" y="48"/>
                </a:lnTo>
                <a:lnTo>
                  <a:pt x="1355" y="21"/>
                </a:lnTo>
                <a:lnTo>
                  <a:pt x="1417" y="6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>
              <a:lumMod val="90000"/>
              <a:alpha val="84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15</a:t>
            </a:fld>
            <a:endParaRPr lang="en-US" sz="10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3197939" y="1439035"/>
            <a:ext cx="3145992" cy="2962870"/>
            <a:chOff x="1846263" y="3175"/>
            <a:chExt cx="5454650" cy="5137151"/>
          </a:xfrm>
        </p:grpSpPr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3051176" y="3175"/>
              <a:ext cx="3054350" cy="3052763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522 w 1219"/>
                <a:gd name="T5" fmla="*/ 1212 h 1218"/>
                <a:gd name="T6" fmla="*/ 609 w 1219"/>
                <a:gd name="T7" fmla="*/ 1218 h 1218"/>
                <a:gd name="T8" fmla="*/ 903 w 1219"/>
                <a:gd name="T9" fmla="*/ 1143 h 1218"/>
                <a:gd name="T10" fmla="*/ 922 w 1219"/>
                <a:gd name="T11" fmla="*/ 1132 h 1218"/>
                <a:gd name="T12" fmla="*/ 1174 w 1219"/>
                <a:gd name="T13" fmla="*/ 838 h 1218"/>
                <a:gd name="T14" fmla="*/ 1219 w 1219"/>
                <a:gd name="T15" fmla="*/ 609 h 1218"/>
                <a:gd name="T16" fmla="*/ 609 w 1219"/>
                <a:gd name="T17" fmla="*/ 0 h 1218"/>
                <a:gd name="T18" fmla="*/ 774 w 1219"/>
                <a:gd name="T19" fmla="*/ 918 h 1218"/>
                <a:gd name="T20" fmla="*/ 609 w 1219"/>
                <a:gd name="T21" fmla="*/ 959 h 1218"/>
                <a:gd name="T22" fmla="*/ 260 w 1219"/>
                <a:gd name="T23" fmla="*/ 609 h 1218"/>
                <a:gd name="T24" fmla="*/ 609 w 1219"/>
                <a:gd name="T25" fmla="*/ 260 h 1218"/>
                <a:gd name="T26" fmla="*/ 959 w 1219"/>
                <a:gd name="T27" fmla="*/ 609 h 1218"/>
                <a:gd name="T28" fmla="*/ 793 w 1219"/>
                <a:gd name="T29" fmla="*/ 907 h 1218"/>
                <a:gd name="T30" fmla="*/ 774 w 1219"/>
                <a:gd name="T31" fmla="*/ 9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16"/>
                    <a:pt x="227" y="1169"/>
                    <a:pt x="522" y="1212"/>
                  </a:cubicBezTo>
                  <a:cubicBezTo>
                    <a:pt x="550" y="1216"/>
                    <a:pt x="580" y="1218"/>
                    <a:pt x="609" y="1218"/>
                  </a:cubicBezTo>
                  <a:cubicBezTo>
                    <a:pt x="716" y="1218"/>
                    <a:pt x="816" y="1191"/>
                    <a:pt x="903" y="1143"/>
                  </a:cubicBezTo>
                  <a:cubicBezTo>
                    <a:pt x="909" y="1139"/>
                    <a:pt x="916" y="1136"/>
                    <a:pt x="922" y="1132"/>
                  </a:cubicBezTo>
                  <a:cubicBezTo>
                    <a:pt x="1035" y="1064"/>
                    <a:pt x="1124" y="961"/>
                    <a:pt x="1174" y="838"/>
                  </a:cubicBezTo>
                  <a:cubicBezTo>
                    <a:pt x="1203" y="767"/>
                    <a:pt x="1219" y="690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774" y="918"/>
                  </a:moveTo>
                  <a:cubicBezTo>
                    <a:pt x="725" y="944"/>
                    <a:pt x="669" y="959"/>
                    <a:pt x="609" y="959"/>
                  </a:cubicBez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735"/>
                    <a:pt x="892" y="845"/>
                    <a:pt x="793" y="907"/>
                  </a:cubicBezTo>
                  <a:cubicBezTo>
                    <a:pt x="787" y="911"/>
                    <a:pt x="780" y="914"/>
                    <a:pt x="774" y="9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1846263" y="2081213"/>
              <a:ext cx="3054350" cy="3052763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609 w 1219"/>
                <a:gd name="T5" fmla="*/ 1218 h 1218"/>
                <a:gd name="T6" fmla="*/ 1219 w 1219"/>
                <a:gd name="T7" fmla="*/ 609 h 1218"/>
                <a:gd name="T8" fmla="*/ 609 w 1219"/>
                <a:gd name="T9" fmla="*/ 0 h 1218"/>
                <a:gd name="T10" fmla="*/ 609 w 1219"/>
                <a:gd name="T11" fmla="*/ 959 h 1218"/>
                <a:gd name="T12" fmla="*/ 260 w 1219"/>
                <a:gd name="T13" fmla="*/ 609 h 1218"/>
                <a:gd name="T14" fmla="*/ 609 w 1219"/>
                <a:gd name="T15" fmla="*/ 260 h 1218"/>
                <a:gd name="T16" fmla="*/ 959 w 1219"/>
                <a:gd name="T17" fmla="*/ 609 h 1218"/>
                <a:gd name="T18" fmla="*/ 609 w 1219"/>
                <a:gd name="T19" fmla="*/ 959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946" y="1218"/>
                    <a:pt x="1219" y="946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609" y="959"/>
                  </a:move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802"/>
                    <a:pt x="802" y="959"/>
                    <a:pt x="609" y="9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246563" y="2103438"/>
              <a:ext cx="3054350" cy="3036888"/>
            </a:xfrm>
            <a:custGeom>
              <a:avLst/>
              <a:gdLst>
                <a:gd name="T0" fmla="*/ 697 w 1219"/>
                <a:gd name="T1" fmla="*/ 0 h 1212"/>
                <a:gd name="T2" fmla="*/ 445 w 1219"/>
                <a:gd name="T3" fmla="*/ 294 h 1212"/>
                <a:gd name="T4" fmla="*/ 609 w 1219"/>
                <a:gd name="T5" fmla="*/ 253 h 1212"/>
                <a:gd name="T6" fmla="*/ 959 w 1219"/>
                <a:gd name="T7" fmla="*/ 603 h 1212"/>
                <a:gd name="T8" fmla="*/ 609 w 1219"/>
                <a:gd name="T9" fmla="*/ 952 h 1212"/>
                <a:gd name="T10" fmla="*/ 260 w 1219"/>
                <a:gd name="T11" fmla="*/ 603 h 1212"/>
                <a:gd name="T12" fmla="*/ 260 w 1219"/>
                <a:gd name="T13" fmla="*/ 600 h 1212"/>
                <a:gd name="T14" fmla="*/ 0 w 1219"/>
                <a:gd name="T15" fmla="*/ 600 h 1212"/>
                <a:gd name="T16" fmla="*/ 0 w 1219"/>
                <a:gd name="T17" fmla="*/ 603 h 1212"/>
                <a:gd name="T18" fmla="*/ 609 w 1219"/>
                <a:gd name="T19" fmla="*/ 1212 h 1212"/>
                <a:gd name="T20" fmla="*/ 1219 w 1219"/>
                <a:gd name="T21" fmla="*/ 603 h 1212"/>
                <a:gd name="T22" fmla="*/ 697 w 1219"/>
                <a:gd name="T23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9" h="1212">
                  <a:moveTo>
                    <a:pt x="697" y="0"/>
                  </a:moveTo>
                  <a:cubicBezTo>
                    <a:pt x="647" y="123"/>
                    <a:pt x="558" y="226"/>
                    <a:pt x="445" y="294"/>
                  </a:cubicBezTo>
                  <a:cubicBezTo>
                    <a:pt x="494" y="268"/>
                    <a:pt x="550" y="253"/>
                    <a:pt x="609" y="253"/>
                  </a:cubicBezTo>
                  <a:cubicBezTo>
                    <a:pt x="803" y="253"/>
                    <a:pt x="959" y="410"/>
                    <a:pt x="959" y="603"/>
                  </a:cubicBezTo>
                  <a:cubicBezTo>
                    <a:pt x="959" y="796"/>
                    <a:pt x="803" y="952"/>
                    <a:pt x="609" y="952"/>
                  </a:cubicBezTo>
                  <a:cubicBezTo>
                    <a:pt x="416" y="952"/>
                    <a:pt x="260" y="796"/>
                    <a:pt x="260" y="603"/>
                  </a:cubicBezTo>
                  <a:cubicBezTo>
                    <a:pt x="260" y="602"/>
                    <a:pt x="260" y="601"/>
                    <a:pt x="260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1"/>
                    <a:pt x="0" y="602"/>
                    <a:pt x="0" y="603"/>
                  </a:cubicBezTo>
                  <a:cubicBezTo>
                    <a:pt x="0" y="939"/>
                    <a:pt x="273" y="1212"/>
                    <a:pt x="609" y="1212"/>
                  </a:cubicBezTo>
                  <a:cubicBezTo>
                    <a:pt x="946" y="1212"/>
                    <a:pt x="1219" y="939"/>
                    <a:pt x="1219" y="603"/>
                  </a:cubicBezTo>
                  <a:cubicBezTo>
                    <a:pt x="1219" y="296"/>
                    <a:pt x="992" y="42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09693" y="2064370"/>
            <a:ext cx="92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Open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3299" y="3358364"/>
            <a:ext cx="11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Co-work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9941" y="3358364"/>
            <a:ext cx="11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Standard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3192" y="1900994"/>
            <a:ext cx="280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Open</a:t>
            </a:r>
            <a:r>
              <a:rPr lang="en-US" sz="1600" b="1" dirty="0" smtClean="0">
                <a:solidFill>
                  <a:schemeClr val="bg2"/>
                </a:solidFill>
              </a:rPr>
              <a:t> Web </a:t>
            </a:r>
            <a:r>
              <a:rPr lang="en-US" sz="1600" b="1" dirty="0" smtClean="0">
                <a:solidFill>
                  <a:srgbClr val="FF0000"/>
                </a:solidFill>
              </a:rPr>
              <a:t>Service</a:t>
            </a:r>
            <a:r>
              <a:rPr lang="en-US" sz="1600" b="1" dirty="0" smtClean="0">
                <a:solidFill>
                  <a:schemeClr val="bg2"/>
                </a:solidFill>
              </a:rPr>
              <a:t> for </a:t>
            </a:r>
            <a:r>
              <a:rPr lang="en-US" sz="1600" b="1" dirty="0" err="1" smtClean="0">
                <a:solidFill>
                  <a:schemeClr val="bg2"/>
                </a:solidFill>
              </a:rPr>
              <a:t>IoB</a:t>
            </a:r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(Internet of Business)</a:t>
            </a:r>
          </a:p>
          <a:p>
            <a:r>
              <a:rPr lang="en-US" sz="1600" b="1" i="1" dirty="0" smtClean="0">
                <a:solidFill>
                  <a:srgbClr val="2BA388"/>
                </a:solidFill>
              </a:rPr>
              <a:t>EASY </a:t>
            </a:r>
            <a:r>
              <a:rPr lang="en-US" altLang="ko-KR" sz="1600" b="1" i="1" dirty="0" smtClean="0">
                <a:solidFill>
                  <a:srgbClr val="2BA388"/>
                </a:solidFill>
              </a:rPr>
              <a:t>ENABLE &amp; </a:t>
            </a:r>
            <a:r>
              <a:rPr lang="en-US" sz="1600" b="1" i="1" dirty="0" smtClean="0">
                <a:solidFill>
                  <a:srgbClr val="2BA388"/>
                </a:solidFill>
              </a:rPr>
              <a:t>MANAGE </a:t>
            </a:r>
            <a:endParaRPr lang="en-US" sz="1600" b="1" i="1" dirty="0">
              <a:solidFill>
                <a:srgbClr val="2BA388"/>
              </a:solidFill>
            </a:endParaRPr>
          </a:p>
        </p:txBody>
      </p:sp>
      <p:grpSp>
        <p:nvGrpSpPr>
          <p:cNvPr id="22" name="Group 2177"/>
          <p:cNvGrpSpPr/>
          <p:nvPr/>
        </p:nvGrpSpPr>
        <p:grpSpPr>
          <a:xfrm>
            <a:off x="5463127" y="1921776"/>
            <a:ext cx="950118" cy="539884"/>
            <a:chOff x="33075" y="126780"/>
            <a:chExt cx="3467961" cy="1207452"/>
          </a:xfrm>
        </p:grpSpPr>
        <p:sp>
          <p:nvSpPr>
            <p:cNvPr id="24" name="Shape 2175"/>
            <p:cNvSpPr/>
            <p:nvPr/>
          </p:nvSpPr>
          <p:spPr>
            <a:xfrm flipV="1">
              <a:off x="3488334" y="126780"/>
              <a:ext cx="0" cy="1207452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5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59869" y="3337233"/>
            <a:ext cx="217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Global Standard</a:t>
            </a:r>
          </a:p>
          <a:p>
            <a:r>
              <a:rPr lang="en-US" altLang="ko-KR" sz="1600" b="1" i="1" dirty="0">
                <a:solidFill>
                  <a:srgbClr val="2BA388"/>
                </a:solidFill>
              </a:rPr>
              <a:t>EASY </a:t>
            </a:r>
            <a:r>
              <a:rPr lang="en-US" altLang="ko-KR" sz="1600" b="1" i="1" dirty="0" smtClean="0">
                <a:solidFill>
                  <a:srgbClr val="2BA388"/>
                </a:solidFill>
              </a:rPr>
              <a:t>CONNECT </a:t>
            </a:r>
            <a:endParaRPr lang="en-US" altLang="ko-KR" sz="1600" b="1" i="1" dirty="0">
              <a:solidFill>
                <a:srgbClr val="2BA388"/>
              </a:solidFill>
            </a:endParaRPr>
          </a:p>
        </p:txBody>
      </p:sp>
      <p:grpSp>
        <p:nvGrpSpPr>
          <p:cNvPr id="40" name="Group 2177"/>
          <p:cNvGrpSpPr/>
          <p:nvPr/>
        </p:nvGrpSpPr>
        <p:grpSpPr>
          <a:xfrm>
            <a:off x="6198925" y="3177987"/>
            <a:ext cx="660515" cy="539884"/>
            <a:chOff x="33075" y="126780"/>
            <a:chExt cx="3467961" cy="1207452"/>
          </a:xfrm>
        </p:grpSpPr>
        <p:sp>
          <p:nvSpPr>
            <p:cNvPr id="41" name="Shape 2175"/>
            <p:cNvSpPr/>
            <p:nvPr/>
          </p:nvSpPr>
          <p:spPr>
            <a:xfrm flipV="1">
              <a:off x="3488334" y="126780"/>
              <a:ext cx="0" cy="1207452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pic>
        <p:nvPicPr>
          <p:cNvPr id="26" name="Picture 2" descr="oneM2M Logo transparent 196x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18" y="3088260"/>
            <a:ext cx="601795" cy="3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2177"/>
          <p:cNvGrpSpPr/>
          <p:nvPr/>
        </p:nvGrpSpPr>
        <p:grpSpPr>
          <a:xfrm flipH="1">
            <a:off x="2878744" y="3011132"/>
            <a:ext cx="527395" cy="593872"/>
            <a:chOff x="33075" y="66408"/>
            <a:chExt cx="3467961" cy="1328196"/>
          </a:xfrm>
        </p:grpSpPr>
        <p:sp>
          <p:nvSpPr>
            <p:cNvPr id="32" name="Shape 2175"/>
            <p:cNvSpPr/>
            <p:nvPr/>
          </p:nvSpPr>
          <p:spPr>
            <a:xfrm flipV="1">
              <a:off x="3488336" y="66408"/>
              <a:ext cx="0" cy="1328196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76197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667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06586" y="2929044"/>
            <a:ext cx="260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Open Source</a:t>
            </a:r>
          </a:p>
          <a:p>
            <a:pPr algn="r"/>
            <a:r>
              <a:rPr lang="en-US" sz="1600" b="1" dirty="0" smtClean="0">
                <a:solidFill>
                  <a:schemeClr val="bg2"/>
                </a:solidFill>
              </a:rPr>
              <a:t>&amp; Social Coding</a:t>
            </a:r>
          </a:p>
          <a:p>
            <a:pPr algn="r"/>
            <a:r>
              <a:rPr lang="en-US" sz="1600" b="1" i="1" dirty="0" smtClean="0">
                <a:solidFill>
                  <a:srgbClr val="2BA388"/>
                </a:solidFill>
              </a:rPr>
              <a:t>EASY ENGAGE</a:t>
            </a:r>
            <a:endParaRPr lang="en-US" sz="1600" b="1" dirty="0" smtClean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2596" y="4554340"/>
            <a:ext cx="381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+mn-ea"/>
              </a:rPr>
              <a:t>Internet of Things Eco System</a:t>
            </a:r>
            <a:endParaRPr lang="en-US" sz="18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5" y="831050"/>
            <a:ext cx="1476911" cy="4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HERIT </a:t>
            </a:r>
            <a:r>
              <a:rPr 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IoT</a:t>
            </a:r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Platform based on oneM2M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044901" y="5485118"/>
            <a:ext cx="525500" cy="229882"/>
          </a:xfrm>
        </p:spPr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16</a:t>
            </a:fld>
            <a:endParaRPr lang="en-US" sz="1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26" y="1486467"/>
            <a:ext cx="5572008" cy="320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74" y="2110865"/>
            <a:ext cx="1047394" cy="33201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직사각형 14"/>
          <p:cNvSpPr/>
          <p:nvPr/>
        </p:nvSpPr>
        <p:spPr>
          <a:xfrm>
            <a:off x="3716977" y="2483331"/>
            <a:ext cx="2195657" cy="79274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243191" y="2523586"/>
            <a:ext cx="3218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dirty="0" smtClean="0">
                <a:hlinkClick r:id="rId5" action="ppaction://hlinkfile"/>
              </a:rPr>
              <a:t>oneM2M </a:t>
            </a:r>
            <a:r>
              <a:rPr lang="en-US" altLang="ko-KR" sz="1800" b="1" dirty="0">
                <a:hlinkClick r:id="rId5" action="ppaction://hlinkfile"/>
              </a:rPr>
              <a:t>Interoperability event, </a:t>
            </a:r>
            <a:endParaRPr lang="en-US" altLang="ko-KR" sz="1800" b="1" dirty="0" smtClean="0">
              <a:hlinkClick r:id="rId5" action="ppaction://hlinkfile"/>
            </a:endParaRPr>
          </a:p>
          <a:p>
            <a:r>
              <a:rPr lang="en-US" altLang="ko-KR" sz="1800" b="1" dirty="0" smtClean="0">
                <a:hlinkClick r:id="rId5" action="ppaction://hlinkfile"/>
              </a:rPr>
              <a:t>14-16 </a:t>
            </a:r>
            <a:r>
              <a:rPr lang="en-US" altLang="ko-KR" sz="1800" b="1" dirty="0">
                <a:hlinkClick r:id="rId5" action="ppaction://hlinkfile"/>
              </a:rPr>
              <a:t>September 2015, in Sophia </a:t>
            </a:r>
            <a:r>
              <a:rPr lang="en-US" altLang="ko-KR" sz="1800" b="1" dirty="0" err="1">
                <a:hlinkClick r:id="rId5" action="ppaction://hlinkfile"/>
              </a:rPr>
              <a:t>Antipolis</a:t>
            </a:r>
            <a:r>
              <a:rPr lang="en-US" altLang="ko-KR" sz="1800" b="1" dirty="0">
                <a:hlinkClick r:id="rId5" action="ppaction://hlinkfile"/>
              </a:rPr>
              <a:t>, France</a:t>
            </a:r>
            <a:r>
              <a:rPr lang="en-US" altLang="ko-KR" sz="1800" b="1" dirty="0"/>
              <a:t>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01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7333" y="3382334"/>
            <a:ext cx="624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</a:t>
            </a:r>
            <a:r>
              <a:rPr lang="en-US" sz="4000" b="1" dirty="0" smtClean="0">
                <a:solidFill>
                  <a:schemeClr val="bg1"/>
                </a:solidFill>
              </a:rPr>
              <a:t>YOU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948" y="4004337"/>
            <a:ext cx="3228939" cy="533479"/>
          </a:xfrm>
          <a:prstGeom prst="rect">
            <a:avLst/>
          </a:prstGeom>
          <a:noFill/>
        </p:spPr>
        <p:txBody>
          <a:bodyPr wrap="square" lIns="101600" tIns="50800" rIns="101600" bIns="508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Discussion </a:t>
            </a:r>
            <a:r>
              <a:rPr lang="en-US" sz="1400" dirty="0">
                <a:solidFill>
                  <a:schemeClr val="bg1"/>
                </a:solidFill>
              </a:rPr>
              <a:t>&amp; </a:t>
            </a:r>
            <a:r>
              <a:rPr lang="en-US" sz="1400" dirty="0" smtClean="0">
                <a:solidFill>
                  <a:schemeClr val="bg1"/>
                </a:solidFill>
              </a:rPr>
              <a:t>Questions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sales@herit.net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97144" y="1543134"/>
            <a:ext cx="2008046" cy="1582537"/>
            <a:chOff x="4835525" y="7242175"/>
            <a:chExt cx="1760538" cy="1387475"/>
          </a:xfrm>
          <a:solidFill>
            <a:schemeClr val="accent3"/>
          </a:solidFill>
        </p:grpSpPr>
        <p:sp>
          <p:nvSpPr>
            <p:cNvPr id="11" name="Freeform 159"/>
            <p:cNvSpPr>
              <a:spLocks noEditPoints="1"/>
            </p:cNvSpPr>
            <p:nvPr/>
          </p:nvSpPr>
          <p:spPr bwMode="auto">
            <a:xfrm>
              <a:off x="4835525" y="7242175"/>
              <a:ext cx="1384300" cy="1133475"/>
            </a:xfrm>
            <a:custGeom>
              <a:avLst/>
              <a:gdLst>
                <a:gd name="T0" fmla="*/ 276 w 367"/>
                <a:gd name="T1" fmla="*/ 249 h 300"/>
                <a:gd name="T2" fmla="*/ 343 w 367"/>
                <a:gd name="T3" fmla="*/ 200 h 300"/>
                <a:gd name="T4" fmla="*/ 367 w 367"/>
                <a:gd name="T5" fmla="*/ 133 h 300"/>
                <a:gd name="T6" fmla="*/ 343 w 367"/>
                <a:gd name="T7" fmla="*/ 66 h 300"/>
                <a:gd name="T8" fmla="*/ 276 w 367"/>
                <a:gd name="T9" fmla="*/ 18 h 300"/>
                <a:gd name="T10" fmla="*/ 184 w 367"/>
                <a:gd name="T11" fmla="*/ 0 h 300"/>
                <a:gd name="T12" fmla="*/ 91 w 367"/>
                <a:gd name="T13" fmla="*/ 18 h 300"/>
                <a:gd name="T14" fmla="*/ 25 w 367"/>
                <a:gd name="T15" fmla="*/ 66 h 300"/>
                <a:gd name="T16" fmla="*/ 0 w 367"/>
                <a:gd name="T17" fmla="*/ 133 h 300"/>
                <a:gd name="T18" fmla="*/ 19 w 367"/>
                <a:gd name="T19" fmla="*/ 192 h 300"/>
                <a:gd name="T20" fmla="*/ 69 w 367"/>
                <a:gd name="T21" fmla="*/ 238 h 300"/>
                <a:gd name="T22" fmla="*/ 64 w 367"/>
                <a:gd name="T23" fmla="*/ 250 h 300"/>
                <a:gd name="T24" fmla="*/ 57 w 367"/>
                <a:gd name="T25" fmla="*/ 260 h 300"/>
                <a:gd name="T26" fmla="*/ 52 w 367"/>
                <a:gd name="T27" fmla="*/ 267 h 300"/>
                <a:gd name="T28" fmla="*/ 45 w 367"/>
                <a:gd name="T29" fmla="*/ 275 h 300"/>
                <a:gd name="T30" fmla="*/ 39 w 367"/>
                <a:gd name="T31" fmla="*/ 281 h 300"/>
                <a:gd name="T32" fmla="*/ 38 w 367"/>
                <a:gd name="T33" fmla="*/ 282 h 300"/>
                <a:gd name="T34" fmla="*/ 37 w 367"/>
                <a:gd name="T35" fmla="*/ 284 h 300"/>
                <a:gd name="T36" fmla="*/ 36 w 367"/>
                <a:gd name="T37" fmla="*/ 285 h 300"/>
                <a:gd name="T38" fmla="*/ 35 w 367"/>
                <a:gd name="T39" fmla="*/ 287 h 300"/>
                <a:gd name="T40" fmla="*/ 34 w 367"/>
                <a:gd name="T41" fmla="*/ 288 h 300"/>
                <a:gd name="T42" fmla="*/ 34 w 367"/>
                <a:gd name="T43" fmla="*/ 289 h 300"/>
                <a:gd name="T44" fmla="*/ 33 w 367"/>
                <a:gd name="T45" fmla="*/ 291 h 300"/>
                <a:gd name="T46" fmla="*/ 34 w 367"/>
                <a:gd name="T47" fmla="*/ 293 h 300"/>
                <a:gd name="T48" fmla="*/ 37 w 367"/>
                <a:gd name="T49" fmla="*/ 298 h 300"/>
                <a:gd name="T50" fmla="*/ 42 w 367"/>
                <a:gd name="T51" fmla="*/ 300 h 300"/>
                <a:gd name="T52" fmla="*/ 43 w 367"/>
                <a:gd name="T53" fmla="*/ 300 h 300"/>
                <a:gd name="T54" fmla="*/ 65 w 367"/>
                <a:gd name="T55" fmla="*/ 296 h 300"/>
                <a:gd name="T56" fmla="*/ 138 w 367"/>
                <a:gd name="T57" fmla="*/ 263 h 300"/>
                <a:gd name="T58" fmla="*/ 184 w 367"/>
                <a:gd name="T59" fmla="*/ 267 h 300"/>
                <a:gd name="T60" fmla="*/ 276 w 367"/>
                <a:gd name="T61" fmla="*/ 249 h 300"/>
                <a:gd name="T62" fmla="*/ 130 w 367"/>
                <a:gd name="T63" fmla="*/ 227 h 300"/>
                <a:gd name="T64" fmla="*/ 118 w 367"/>
                <a:gd name="T65" fmla="*/ 235 h 300"/>
                <a:gd name="T66" fmla="*/ 102 w 367"/>
                <a:gd name="T67" fmla="*/ 246 h 300"/>
                <a:gd name="T68" fmla="*/ 111 w 367"/>
                <a:gd name="T69" fmla="*/ 224 h 300"/>
                <a:gd name="T70" fmla="*/ 86 w 367"/>
                <a:gd name="T71" fmla="*/ 209 h 300"/>
                <a:gd name="T72" fmla="*/ 47 w 367"/>
                <a:gd name="T73" fmla="*/ 175 h 300"/>
                <a:gd name="T74" fmla="*/ 33 w 367"/>
                <a:gd name="T75" fmla="*/ 133 h 300"/>
                <a:gd name="T76" fmla="*/ 54 w 367"/>
                <a:gd name="T77" fmla="*/ 84 h 300"/>
                <a:gd name="T78" fmla="*/ 109 w 367"/>
                <a:gd name="T79" fmla="*/ 47 h 300"/>
                <a:gd name="T80" fmla="*/ 184 w 367"/>
                <a:gd name="T81" fmla="*/ 33 h 300"/>
                <a:gd name="T82" fmla="*/ 258 w 367"/>
                <a:gd name="T83" fmla="*/ 47 h 300"/>
                <a:gd name="T84" fmla="*/ 313 w 367"/>
                <a:gd name="T85" fmla="*/ 84 h 300"/>
                <a:gd name="T86" fmla="*/ 334 w 367"/>
                <a:gd name="T87" fmla="*/ 133 h 300"/>
                <a:gd name="T88" fmla="*/ 313 w 367"/>
                <a:gd name="T89" fmla="*/ 183 h 300"/>
                <a:gd name="T90" fmla="*/ 258 w 367"/>
                <a:gd name="T91" fmla="*/ 220 h 300"/>
                <a:gd name="T92" fmla="*/ 184 w 367"/>
                <a:gd name="T93" fmla="*/ 234 h 300"/>
                <a:gd name="T94" fmla="*/ 144 w 367"/>
                <a:gd name="T95" fmla="*/ 230 h 300"/>
                <a:gd name="T96" fmla="*/ 130 w 367"/>
                <a:gd name="T97" fmla="*/ 227 h 300"/>
                <a:gd name="T98" fmla="*/ 130 w 367"/>
                <a:gd name="T99" fmla="*/ 227 h 300"/>
                <a:gd name="T100" fmla="*/ 130 w 367"/>
                <a:gd name="T101" fmla="*/ 22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7" h="300">
                  <a:moveTo>
                    <a:pt x="276" y="249"/>
                  </a:moveTo>
                  <a:cubicBezTo>
                    <a:pt x="304" y="237"/>
                    <a:pt x="326" y="221"/>
                    <a:pt x="343" y="200"/>
                  </a:cubicBezTo>
                  <a:cubicBezTo>
                    <a:pt x="359" y="180"/>
                    <a:pt x="367" y="158"/>
                    <a:pt x="367" y="133"/>
                  </a:cubicBezTo>
                  <a:cubicBezTo>
                    <a:pt x="367" y="109"/>
                    <a:pt x="359" y="87"/>
                    <a:pt x="343" y="66"/>
                  </a:cubicBezTo>
                  <a:cubicBezTo>
                    <a:pt x="326" y="46"/>
                    <a:pt x="304" y="30"/>
                    <a:pt x="276" y="18"/>
                  </a:cubicBezTo>
                  <a:cubicBezTo>
                    <a:pt x="247" y="6"/>
                    <a:pt x="217" y="0"/>
                    <a:pt x="184" y="0"/>
                  </a:cubicBezTo>
                  <a:cubicBezTo>
                    <a:pt x="150" y="0"/>
                    <a:pt x="120" y="6"/>
                    <a:pt x="91" y="18"/>
                  </a:cubicBezTo>
                  <a:cubicBezTo>
                    <a:pt x="63" y="30"/>
                    <a:pt x="41" y="46"/>
                    <a:pt x="25" y="66"/>
                  </a:cubicBezTo>
                  <a:cubicBezTo>
                    <a:pt x="8" y="87"/>
                    <a:pt x="0" y="109"/>
                    <a:pt x="0" y="133"/>
                  </a:cubicBezTo>
                  <a:cubicBezTo>
                    <a:pt x="0" y="154"/>
                    <a:pt x="6" y="174"/>
                    <a:pt x="19" y="192"/>
                  </a:cubicBezTo>
                  <a:cubicBezTo>
                    <a:pt x="31" y="210"/>
                    <a:pt x="48" y="226"/>
                    <a:pt x="69" y="238"/>
                  </a:cubicBezTo>
                  <a:cubicBezTo>
                    <a:pt x="68" y="242"/>
                    <a:pt x="66" y="246"/>
                    <a:pt x="64" y="250"/>
                  </a:cubicBezTo>
                  <a:cubicBezTo>
                    <a:pt x="62" y="253"/>
                    <a:pt x="60" y="256"/>
                    <a:pt x="57" y="260"/>
                  </a:cubicBezTo>
                  <a:cubicBezTo>
                    <a:pt x="55" y="263"/>
                    <a:pt x="53" y="265"/>
                    <a:pt x="52" y="267"/>
                  </a:cubicBezTo>
                  <a:cubicBezTo>
                    <a:pt x="50" y="269"/>
                    <a:pt x="48" y="271"/>
                    <a:pt x="45" y="275"/>
                  </a:cubicBezTo>
                  <a:cubicBezTo>
                    <a:pt x="42" y="278"/>
                    <a:pt x="40" y="280"/>
                    <a:pt x="39" y="281"/>
                  </a:cubicBezTo>
                  <a:cubicBezTo>
                    <a:pt x="39" y="281"/>
                    <a:pt x="39" y="282"/>
                    <a:pt x="38" y="282"/>
                  </a:cubicBezTo>
                  <a:cubicBezTo>
                    <a:pt x="37" y="283"/>
                    <a:pt x="37" y="284"/>
                    <a:pt x="37" y="284"/>
                  </a:cubicBezTo>
                  <a:cubicBezTo>
                    <a:pt x="37" y="284"/>
                    <a:pt x="36" y="284"/>
                    <a:pt x="36" y="285"/>
                  </a:cubicBezTo>
                  <a:cubicBezTo>
                    <a:pt x="35" y="286"/>
                    <a:pt x="35" y="287"/>
                    <a:pt x="35" y="287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34" y="288"/>
                    <a:pt x="34" y="289"/>
                    <a:pt x="34" y="289"/>
                  </a:cubicBezTo>
                  <a:cubicBezTo>
                    <a:pt x="33" y="290"/>
                    <a:pt x="33" y="290"/>
                    <a:pt x="33" y="291"/>
                  </a:cubicBezTo>
                  <a:cubicBezTo>
                    <a:pt x="33" y="292"/>
                    <a:pt x="33" y="292"/>
                    <a:pt x="34" y="293"/>
                  </a:cubicBezTo>
                  <a:cubicBezTo>
                    <a:pt x="34" y="295"/>
                    <a:pt x="35" y="297"/>
                    <a:pt x="37" y="298"/>
                  </a:cubicBezTo>
                  <a:cubicBezTo>
                    <a:pt x="38" y="300"/>
                    <a:pt x="40" y="300"/>
                    <a:pt x="42" y="300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51" y="299"/>
                    <a:pt x="59" y="298"/>
                    <a:pt x="65" y="296"/>
                  </a:cubicBezTo>
                  <a:cubicBezTo>
                    <a:pt x="92" y="289"/>
                    <a:pt x="116" y="278"/>
                    <a:pt x="138" y="263"/>
                  </a:cubicBezTo>
                  <a:cubicBezTo>
                    <a:pt x="153" y="266"/>
                    <a:pt x="169" y="267"/>
                    <a:pt x="184" y="267"/>
                  </a:cubicBezTo>
                  <a:cubicBezTo>
                    <a:pt x="217" y="267"/>
                    <a:pt x="247" y="261"/>
                    <a:pt x="276" y="249"/>
                  </a:cubicBezTo>
                  <a:close/>
                  <a:moveTo>
                    <a:pt x="130" y="227"/>
                  </a:moveTo>
                  <a:cubicBezTo>
                    <a:pt x="118" y="235"/>
                    <a:pt x="118" y="235"/>
                    <a:pt x="118" y="235"/>
                  </a:cubicBezTo>
                  <a:cubicBezTo>
                    <a:pt x="114" y="239"/>
                    <a:pt x="108" y="242"/>
                    <a:pt x="102" y="246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69" y="199"/>
                    <a:pt x="56" y="188"/>
                    <a:pt x="47" y="175"/>
                  </a:cubicBezTo>
                  <a:cubicBezTo>
                    <a:pt x="38" y="161"/>
                    <a:pt x="33" y="148"/>
                    <a:pt x="33" y="133"/>
                  </a:cubicBezTo>
                  <a:cubicBezTo>
                    <a:pt x="33" y="116"/>
                    <a:pt x="40" y="99"/>
                    <a:pt x="54" y="84"/>
                  </a:cubicBezTo>
                  <a:cubicBezTo>
                    <a:pt x="67" y="68"/>
                    <a:pt x="86" y="56"/>
                    <a:pt x="109" y="47"/>
                  </a:cubicBezTo>
                  <a:cubicBezTo>
                    <a:pt x="132" y="38"/>
                    <a:pt x="157" y="33"/>
                    <a:pt x="184" y="33"/>
                  </a:cubicBezTo>
                  <a:cubicBezTo>
                    <a:pt x="210" y="33"/>
                    <a:pt x="235" y="38"/>
                    <a:pt x="258" y="47"/>
                  </a:cubicBezTo>
                  <a:cubicBezTo>
                    <a:pt x="281" y="56"/>
                    <a:pt x="300" y="68"/>
                    <a:pt x="313" y="84"/>
                  </a:cubicBezTo>
                  <a:cubicBezTo>
                    <a:pt x="327" y="99"/>
                    <a:pt x="334" y="116"/>
                    <a:pt x="334" y="133"/>
                  </a:cubicBezTo>
                  <a:cubicBezTo>
                    <a:pt x="334" y="151"/>
                    <a:pt x="327" y="168"/>
                    <a:pt x="313" y="183"/>
                  </a:cubicBezTo>
                  <a:cubicBezTo>
                    <a:pt x="300" y="199"/>
                    <a:pt x="281" y="211"/>
                    <a:pt x="258" y="220"/>
                  </a:cubicBezTo>
                  <a:cubicBezTo>
                    <a:pt x="235" y="229"/>
                    <a:pt x="210" y="234"/>
                    <a:pt x="184" y="234"/>
                  </a:cubicBezTo>
                  <a:cubicBezTo>
                    <a:pt x="171" y="234"/>
                    <a:pt x="157" y="232"/>
                    <a:pt x="144" y="230"/>
                  </a:cubicBezTo>
                  <a:lnTo>
                    <a:pt x="130" y="227"/>
                  </a:lnTo>
                  <a:close/>
                  <a:moveTo>
                    <a:pt x="130" y="227"/>
                  </a:moveTo>
                  <a:cubicBezTo>
                    <a:pt x="130" y="227"/>
                    <a:pt x="130" y="227"/>
                    <a:pt x="130" y="2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800" tIns="25400" rIns="50800" bIns="25400" numCol="1" anchor="t" anchorCtr="0" compatLnSpc="1">
              <a:prstTxWarp prst="textNoShape">
                <a:avLst/>
              </a:prstTxWarp>
            </a:bodyPr>
            <a:lstStyle/>
            <a:p>
              <a:endParaRPr lang="en-US" sz="780"/>
            </a:p>
          </p:txBody>
        </p:sp>
        <p:sp>
          <p:nvSpPr>
            <p:cNvPr id="12" name="Freeform 160"/>
            <p:cNvSpPr>
              <a:spLocks noEditPoints="1"/>
            </p:cNvSpPr>
            <p:nvPr/>
          </p:nvSpPr>
          <p:spPr bwMode="auto">
            <a:xfrm>
              <a:off x="5441950" y="7596188"/>
              <a:ext cx="1154113" cy="1033462"/>
            </a:xfrm>
            <a:custGeom>
              <a:avLst/>
              <a:gdLst>
                <a:gd name="T0" fmla="*/ 288 w 306"/>
                <a:gd name="T1" fmla="*/ 165 h 273"/>
                <a:gd name="T2" fmla="*/ 306 w 306"/>
                <a:gd name="T3" fmla="*/ 106 h 273"/>
                <a:gd name="T4" fmla="*/ 287 w 306"/>
                <a:gd name="T5" fmla="*/ 46 h 273"/>
                <a:gd name="T6" fmla="*/ 233 w 306"/>
                <a:gd name="T7" fmla="*/ 0 h 273"/>
                <a:gd name="T8" fmla="*/ 239 w 306"/>
                <a:gd name="T9" fmla="*/ 39 h 273"/>
                <a:gd name="T10" fmla="*/ 222 w 306"/>
                <a:gd name="T11" fmla="*/ 106 h 273"/>
                <a:gd name="T12" fmla="*/ 172 w 306"/>
                <a:gd name="T13" fmla="*/ 161 h 273"/>
                <a:gd name="T14" fmla="*/ 103 w 306"/>
                <a:gd name="T15" fmla="*/ 195 h 273"/>
                <a:gd name="T16" fmla="*/ 23 w 306"/>
                <a:gd name="T17" fmla="*/ 206 h 273"/>
                <a:gd name="T18" fmla="*/ 0 w 306"/>
                <a:gd name="T19" fmla="*/ 205 h 273"/>
                <a:gd name="T20" fmla="*/ 123 w 306"/>
                <a:gd name="T21" fmla="*/ 240 h 273"/>
                <a:gd name="T22" fmla="*/ 169 w 306"/>
                <a:gd name="T23" fmla="*/ 236 h 273"/>
                <a:gd name="T24" fmla="*/ 241 w 306"/>
                <a:gd name="T25" fmla="*/ 269 h 273"/>
                <a:gd name="T26" fmla="*/ 263 w 306"/>
                <a:gd name="T27" fmla="*/ 273 h 273"/>
                <a:gd name="T28" fmla="*/ 269 w 306"/>
                <a:gd name="T29" fmla="*/ 271 h 273"/>
                <a:gd name="T30" fmla="*/ 273 w 306"/>
                <a:gd name="T31" fmla="*/ 266 h 273"/>
                <a:gd name="T32" fmla="*/ 273 w 306"/>
                <a:gd name="T33" fmla="*/ 264 h 273"/>
                <a:gd name="T34" fmla="*/ 273 w 306"/>
                <a:gd name="T35" fmla="*/ 262 h 273"/>
                <a:gd name="T36" fmla="*/ 272 w 306"/>
                <a:gd name="T37" fmla="*/ 261 h 273"/>
                <a:gd name="T38" fmla="*/ 272 w 306"/>
                <a:gd name="T39" fmla="*/ 259 h 273"/>
                <a:gd name="T40" fmla="*/ 271 w 306"/>
                <a:gd name="T41" fmla="*/ 258 h 273"/>
                <a:gd name="T42" fmla="*/ 270 w 306"/>
                <a:gd name="T43" fmla="*/ 257 h 273"/>
                <a:gd name="T44" fmla="*/ 268 w 306"/>
                <a:gd name="T45" fmla="*/ 255 h 273"/>
                <a:gd name="T46" fmla="*/ 267 w 306"/>
                <a:gd name="T47" fmla="*/ 254 h 273"/>
                <a:gd name="T48" fmla="*/ 261 w 306"/>
                <a:gd name="T49" fmla="*/ 248 h 273"/>
                <a:gd name="T50" fmla="*/ 255 w 306"/>
                <a:gd name="T51" fmla="*/ 240 h 273"/>
                <a:gd name="T52" fmla="*/ 249 w 306"/>
                <a:gd name="T53" fmla="*/ 232 h 273"/>
                <a:gd name="T54" fmla="*/ 242 w 306"/>
                <a:gd name="T55" fmla="*/ 222 h 273"/>
                <a:gd name="T56" fmla="*/ 237 w 306"/>
                <a:gd name="T57" fmla="*/ 211 h 273"/>
                <a:gd name="T58" fmla="*/ 288 w 306"/>
                <a:gd name="T59" fmla="*/ 165 h 273"/>
                <a:gd name="T60" fmla="*/ 288 w 306"/>
                <a:gd name="T61" fmla="*/ 165 h 273"/>
                <a:gd name="T62" fmla="*/ 288 w 306"/>
                <a:gd name="T63" fmla="*/ 1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6" h="273">
                  <a:moveTo>
                    <a:pt x="288" y="165"/>
                  </a:moveTo>
                  <a:cubicBezTo>
                    <a:pt x="300" y="147"/>
                    <a:pt x="306" y="127"/>
                    <a:pt x="306" y="106"/>
                  </a:cubicBezTo>
                  <a:cubicBezTo>
                    <a:pt x="306" y="85"/>
                    <a:pt x="300" y="65"/>
                    <a:pt x="287" y="46"/>
                  </a:cubicBezTo>
                  <a:cubicBezTo>
                    <a:pt x="274" y="28"/>
                    <a:pt x="256" y="12"/>
                    <a:pt x="233" y="0"/>
                  </a:cubicBezTo>
                  <a:cubicBezTo>
                    <a:pt x="237" y="13"/>
                    <a:pt x="239" y="26"/>
                    <a:pt x="239" y="39"/>
                  </a:cubicBezTo>
                  <a:cubicBezTo>
                    <a:pt x="239" y="63"/>
                    <a:pt x="234" y="85"/>
                    <a:pt x="222" y="106"/>
                  </a:cubicBezTo>
                  <a:cubicBezTo>
                    <a:pt x="210" y="127"/>
                    <a:pt x="194" y="145"/>
                    <a:pt x="172" y="161"/>
                  </a:cubicBezTo>
                  <a:cubicBezTo>
                    <a:pt x="152" y="176"/>
                    <a:pt x="129" y="187"/>
                    <a:pt x="103" y="195"/>
                  </a:cubicBezTo>
                  <a:cubicBezTo>
                    <a:pt x="77" y="202"/>
                    <a:pt x="51" y="206"/>
                    <a:pt x="23" y="206"/>
                  </a:cubicBezTo>
                  <a:cubicBezTo>
                    <a:pt x="17" y="206"/>
                    <a:pt x="10" y="206"/>
                    <a:pt x="0" y="205"/>
                  </a:cubicBezTo>
                  <a:cubicBezTo>
                    <a:pt x="35" y="228"/>
                    <a:pt x="76" y="240"/>
                    <a:pt x="123" y="240"/>
                  </a:cubicBezTo>
                  <a:cubicBezTo>
                    <a:pt x="138" y="240"/>
                    <a:pt x="153" y="238"/>
                    <a:pt x="169" y="236"/>
                  </a:cubicBezTo>
                  <a:cubicBezTo>
                    <a:pt x="190" y="251"/>
                    <a:pt x="214" y="262"/>
                    <a:pt x="241" y="269"/>
                  </a:cubicBezTo>
                  <a:cubicBezTo>
                    <a:pt x="247" y="270"/>
                    <a:pt x="255" y="272"/>
                    <a:pt x="263" y="273"/>
                  </a:cubicBezTo>
                  <a:cubicBezTo>
                    <a:pt x="266" y="273"/>
                    <a:pt x="267" y="273"/>
                    <a:pt x="269" y="271"/>
                  </a:cubicBezTo>
                  <a:cubicBezTo>
                    <a:pt x="271" y="270"/>
                    <a:pt x="272" y="268"/>
                    <a:pt x="273" y="266"/>
                  </a:cubicBezTo>
                  <a:cubicBezTo>
                    <a:pt x="272" y="264"/>
                    <a:pt x="273" y="264"/>
                    <a:pt x="273" y="264"/>
                  </a:cubicBezTo>
                  <a:cubicBezTo>
                    <a:pt x="273" y="264"/>
                    <a:pt x="273" y="263"/>
                    <a:pt x="273" y="262"/>
                  </a:cubicBezTo>
                  <a:cubicBezTo>
                    <a:pt x="272" y="261"/>
                    <a:pt x="272" y="261"/>
                    <a:pt x="272" y="261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8"/>
                    <a:pt x="271" y="258"/>
                  </a:cubicBezTo>
                  <a:cubicBezTo>
                    <a:pt x="270" y="257"/>
                    <a:pt x="270" y="257"/>
                    <a:pt x="270" y="257"/>
                  </a:cubicBezTo>
                  <a:cubicBezTo>
                    <a:pt x="269" y="256"/>
                    <a:pt x="269" y="256"/>
                    <a:pt x="268" y="255"/>
                  </a:cubicBezTo>
                  <a:cubicBezTo>
                    <a:pt x="268" y="255"/>
                    <a:pt x="268" y="254"/>
                    <a:pt x="267" y="254"/>
                  </a:cubicBezTo>
                  <a:cubicBezTo>
                    <a:pt x="266" y="253"/>
                    <a:pt x="264" y="251"/>
                    <a:pt x="261" y="248"/>
                  </a:cubicBezTo>
                  <a:cubicBezTo>
                    <a:pt x="258" y="244"/>
                    <a:pt x="256" y="242"/>
                    <a:pt x="255" y="240"/>
                  </a:cubicBezTo>
                  <a:cubicBezTo>
                    <a:pt x="253" y="238"/>
                    <a:pt x="251" y="236"/>
                    <a:pt x="249" y="232"/>
                  </a:cubicBezTo>
                  <a:cubicBezTo>
                    <a:pt x="246" y="229"/>
                    <a:pt x="244" y="226"/>
                    <a:pt x="242" y="222"/>
                  </a:cubicBezTo>
                  <a:cubicBezTo>
                    <a:pt x="240" y="219"/>
                    <a:pt x="239" y="215"/>
                    <a:pt x="237" y="211"/>
                  </a:cubicBezTo>
                  <a:cubicBezTo>
                    <a:pt x="258" y="198"/>
                    <a:pt x="275" y="183"/>
                    <a:pt x="288" y="165"/>
                  </a:cubicBezTo>
                  <a:close/>
                  <a:moveTo>
                    <a:pt x="288" y="165"/>
                  </a:moveTo>
                  <a:cubicBezTo>
                    <a:pt x="288" y="165"/>
                    <a:pt x="288" y="165"/>
                    <a:pt x="288" y="1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800" tIns="25400" rIns="50800" bIns="25400" numCol="1" anchor="t" anchorCtr="0" compatLnSpc="1">
              <a:prstTxWarp prst="textNoShape">
                <a:avLst/>
              </a:prstTxWarp>
            </a:bodyPr>
            <a:lstStyle/>
            <a:p>
              <a:endParaRPr lang="en-US" sz="780"/>
            </a:p>
          </p:txBody>
        </p:sp>
      </p:grpSp>
    </p:spTree>
    <p:extLst>
      <p:ext uri="{BB962C8B-B14F-4D97-AF65-F5344CB8AC3E}">
        <p14:creationId xmlns:p14="http://schemas.microsoft.com/office/powerpoint/2010/main" val="34152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6"/>
          <p:cNvCxnSpPr>
            <a:endCxn id="27" idx="1"/>
          </p:cNvCxnSpPr>
          <p:nvPr/>
        </p:nvCxnSpPr>
        <p:spPr>
          <a:xfrm>
            <a:off x="3876241" y="1795520"/>
            <a:ext cx="867674" cy="7163"/>
          </a:xfrm>
          <a:prstGeom prst="line">
            <a:avLst/>
          </a:prstGeom>
          <a:noFill/>
          <a:ln w="12700" cap="flat" cmpd="sng" algn="ctr">
            <a:solidFill>
              <a:srgbClr val="FCFCFC">
                <a:lumMod val="50000"/>
              </a:srgbClr>
            </a:solidFill>
            <a:prstDash val="solid"/>
            <a:miter lim="800000"/>
            <a:headEnd type="oval" w="sm" len="sm"/>
            <a:tailEnd type="none"/>
          </a:ln>
          <a:effectLst/>
        </p:spPr>
      </p:cxnSp>
      <p:cxnSp>
        <p:nvCxnSpPr>
          <p:cNvPr id="30" name="Straight Connector 27"/>
          <p:cNvCxnSpPr/>
          <p:nvPr/>
        </p:nvCxnSpPr>
        <p:spPr>
          <a:xfrm>
            <a:off x="5404512" y="2773895"/>
            <a:ext cx="955942" cy="6624"/>
          </a:xfrm>
          <a:prstGeom prst="line">
            <a:avLst/>
          </a:prstGeom>
          <a:noFill/>
          <a:ln w="12700" cap="flat" cmpd="sng" algn="ctr">
            <a:solidFill>
              <a:srgbClr val="FCFCFC">
                <a:lumMod val="50000"/>
              </a:srgbClr>
            </a:solidFill>
            <a:prstDash val="solid"/>
            <a:miter lim="800000"/>
            <a:headEnd type="none"/>
            <a:tailEnd type="oval" w="sm" len="sm"/>
          </a:ln>
          <a:effectLst/>
        </p:spPr>
      </p:cxnSp>
      <p:cxnSp>
        <p:nvCxnSpPr>
          <p:cNvPr id="44" name="Straight Connector 35"/>
          <p:cNvCxnSpPr/>
          <p:nvPr/>
        </p:nvCxnSpPr>
        <p:spPr>
          <a:xfrm>
            <a:off x="5091863" y="4700819"/>
            <a:ext cx="0" cy="755674"/>
          </a:xfrm>
          <a:prstGeom prst="line">
            <a:avLst/>
          </a:prstGeom>
          <a:noFill/>
          <a:ln w="381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  <a:headEnd type="none" w="med" len="med"/>
            <a:tailEnd type="oval" w="sm" len="sm"/>
          </a:ln>
          <a:effectLst/>
        </p:spPr>
      </p:cxnSp>
      <p:cxnSp>
        <p:nvCxnSpPr>
          <p:cNvPr id="23" name="Straight Connector 25"/>
          <p:cNvCxnSpPr/>
          <p:nvPr/>
        </p:nvCxnSpPr>
        <p:spPr>
          <a:xfrm>
            <a:off x="5076600" y="1136807"/>
            <a:ext cx="0" cy="818666"/>
          </a:xfrm>
          <a:prstGeom prst="line">
            <a:avLst/>
          </a:prstGeom>
          <a:noFill/>
          <a:ln w="4445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  <a:headEnd type="oval" w="sm" len="sm"/>
            <a:tailEnd type="none" w="med" len="med"/>
          </a:ln>
          <a:effectLst/>
        </p:spPr>
      </p:cxnSp>
      <p:cxnSp>
        <p:nvCxnSpPr>
          <p:cNvPr id="24" name="Straight Connector 34"/>
          <p:cNvCxnSpPr/>
          <p:nvPr/>
        </p:nvCxnSpPr>
        <p:spPr>
          <a:xfrm>
            <a:off x="5076600" y="2059007"/>
            <a:ext cx="0" cy="1692172"/>
          </a:xfrm>
          <a:prstGeom prst="line">
            <a:avLst/>
          </a:prstGeom>
          <a:noFill/>
          <a:ln w="4445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1093818" y="1622442"/>
            <a:ext cx="2713301" cy="714358"/>
          </a:xfrm>
          <a:prstGeom prst="rect">
            <a:avLst/>
          </a:prstGeom>
        </p:spPr>
        <p:txBody>
          <a:bodyPr anchor="t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6AA3">
                  <a:lumMod val="75000"/>
                </a:srgbClr>
              </a:buClr>
              <a:defRPr/>
            </a:pPr>
            <a:r>
              <a:rPr lang="en-US" sz="1800" b="1" dirty="0" smtClean="0">
                <a:solidFill>
                  <a:srgbClr val="5C5C5C"/>
                </a:solidFill>
                <a:ea typeface="Roboto" panose="02000000000000000000" pitchFamily="2" charset="0"/>
              </a:rPr>
              <a:t>Company </a:t>
            </a:r>
            <a:r>
              <a:rPr lang="id-ID" sz="1800" b="1" dirty="0" smtClean="0">
                <a:solidFill>
                  <a:srgbClr val="5C5C5C"/>
                </a:solidFill>
                <a:ea typeface="Roboto" panose="02000000000000000000" pitchFamily="2" charset="0"/>
              </a:rPr>
              <a:t>Introduction</a:t>
            </a:r>
            <a:endParaRPr lang="en-US" sz="1800" b="1" dirty="0" smtClean="0">
              <a:solidFill>
                <a:srgbClr val="5C5C5C"/>
              </a:solidFill>
              <a:ea typeface="Roboto" panose="02000000000000000000" pitchFamily="2" charset="0"/>
            </a:endParaRPr>
          </a:p>
          <a:p>
            <a:pPr>
              <a:buClr>
                <a:srgbClr val="1B6AA3">
                  <a:lumMod val="75000"/>
                </a:srgbClr>
              </a:buClr>
              <a:defRPr/>
            </a:pPr>
            <a:r>
              <a:rPr lang="en-US" sz="1600" dirty="0" smtClean="0">
                <a:solidFill>
                  <a:srgbClr val="5C5C5C"/>
                </a:solidFill>
                <a:ea typeface="Roboto" panose="02000000000000000000" pitchFamily="2" charset="0"/>
              </a:rPr>
              <a:t>HERIT Overview</a:t>
            </a:r>
            <a:endParaRPr lang="id-ID" sz="1600" dirty="0" smtClean="0">
              <a:solidFill>
                <a:srgbClr val="5C5C5C"/>
              </a:solidFill>
              <a:ea typeface="Roboto" panose="02000000000000000000" pitchFamily="2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431011" y="2595397"/>
            <a:ext cx="2713301" cy="79118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1B6AA3">
                  <a:lumMod val="75000"/>
                </a:srgbClr>
              </a:buClr>
              <a:defRPr/>
            </a:pPr>
            <a:r>
              <a:rPr lang="en-US" sz="1800" b="1" dirty="0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Our </a:t>
            </a:r>
            <a:r>
              <a:rPr lang="en-US" sz="1800" b="1" dirty="0" err="1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IoT</a:t>
            </a:r>
            <a:r>
              <a:rPr lang="en-US" sz="1800" b="1" dirty="0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 Business</a:t>
            </a:r>
          </a:p>
          <a:p>
            <a:pPr algn="l">
              <a:buClr>
                <a:srgbClr val="1B6AA3">
                  <a:lumMod val="75000"/>
                </a:srgbClr>
              </a:buClr>
              <a:defRPr/>
            </a:pPr>
            <a:r>
              <a:rPr lang="en-US" sz="1600" dirty="0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 HUBISS </a:t>
            </a:r>
            <a:r>
              <a:rPr lang="en-US" sz="1600" dirty="0" err="1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IoT</a:t>
            </a:r>
            <a:r>
              <a:rPr lang="en-US" sz="1600" dirty="0" smtClean="0">
                <a:solidFill>
                  <a:srgbClr val="1B6AA3">
                    <a:lumMod val="75000"/>
                  </a:srgbClr>
                </a:solidFill>
                <a:ea typeface="Roboto" panose="02000000000000000000" pitchFamily="2" charset="0"/>
              </a:rPr>
              <a:t> solution</a:t>
            </a:r>
            <a:endParaRPr lang="id-ID" sz="1600" dirty="0" smtClean="0">
              <a:solidFill>
                <a:srgbClr val="1B6AA3">
                  <a:lumMod val="75000"/>
                </a:srgbClr>
              </a:solidFill>
              <a:ea typeface="Roboto" panose="02000000000000000000" pitchFamily="2" charset="0"/>
            </a:endParaRPr>
          </a:p>
        </p:txBody>
      </p:sp>
      <p:cxnSp>
        <p:nvCxnSpPr>
          <p:cNvPr id="40" name="Straight Connector 25"/>
          <p:cNvCxnSpPr/>
          <p:nvPr/>
        </p:nvCxnSpPr>
        <p:spPr>
          <a:xfrm>
            <a:off x="5078227" y="3827730"/>
            <a:ext cx="0" cy="818666"/>
          </a:xfrm>
          <a:prstGeom prst="line">
            <a:avLst/>
          </a:prstGeom>
          <a:noFill/>
          <a:ln w="381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26"/>
          <p:cNvCxnSpPr/>
          <p:nvPr/>
        </p:nvCxnSpPr>
        <p:spPr>
          <a:xfrm>
            <a:off x="3884273" y="3717007"/>
            <a:ext cx="902776" cy="2687"/>
          </a:xfrm>
          <a:prstGeom prst="line">
            <a:avLst/>
          </a:prstGeom>
          <a:noFill/>
          <a:ln w="12700" cap="flat" cmpd="sng" algn="ctr">
            <a:solidFill>
              <a:srgbClr val="FCFCFC">
                <a:lumMod val="50000"/>
              </a:srgbClr>
            </a:solidFill>
            <a:prstDash val="solid"/>
            <a:miter lim="800000"/>
            <a:headEnd type="oval" w="sm" len="sm"/>
            <a:tailEnd type="none" w="med" len="med"/>
          </a:ln>
          <a:effectLst/>
        </p:spPr>
      </p:cxnSp>
      <p:cxnSp>
        <p:nvCxnSpPr>
          <p:cNvPr id="42" name="Straight Connector 27"/>
          <p:cNvCxnSpPr/>
          <p:nvPr/>
        </p:nvCxnSpPr>
        <p:spPr>
          <a:xfrm>
            <a:off x="5393671" y="4706370"/>
            <a:ext cx="902776" cy="2687"/>
          </a:xfrm>
          <a:prstGeom prst="line">
            <a:avLst/>
          </a:prstGeom>
          <a:noFill/>
          <a:ln w="12700" cap="flat" cmpd="sng" algn="ctr">
            <a:solidFill>
              <a:srgbClr val="FCFCFC">
                <a:lumMod val="50000"/>
              </a:srgbClr>
            </a:solidFill>
            <a:prstDash val="solid"/>
            <a:miter lim="800000"/>
            <a:headEnd type="none" w="med" len="med"/>
            <a:tailEnd type="oval" w="sm" len="sm"/>
          </a:ln>
          <a:effectLst/>
        </p:spPr>
      </p:cxnSp>
      <p:cxnSp>
        <p:nvCxnSpPr>
          <p:cNvPr id="43" name="Straight Connector 34"/>
          <p:cNvCxnSpPr/>
          <p:nvPr/>
        </p:nvCxnSpPr>
        <p:spPr>
          <a:xfrm>
            <a:off x="5078227" y="4059892"/>
            <a:ext cx="0" cy="818666"/>
          </a:xfrm>
          <a:prstGeom prst="line">
            <a:avLst/>
          </a:prstGeom>
          <a:noFill/>
          <a:ln w="38100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1117473" y="3527417"/>
            <a:ext cx="2713301" cy="856635"/>
          </a:xfrm>
          <a:prstGeom prst="rect">
            <a:avLst/>
          </a:prstGeom>
        </p:spPr>
        <p:txBody>
          <a:bodyPr anchor="t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6AA3">
                  <a:lumMod val="75000"/>
                </a:srgbClr>
              </a:buClr>
              <a:defRPr/>
            </a:pPr>
            <a:r>
              <a:rPr lang="en-US" sz="1800" b="1" dirty="0" smtClean="0">
                <a:solidFill>
                  <a:srgbClr val="2DA7E1"/>
                </a:solidFill>
                <a:ea typeface="Roboto" panose="02000000000000000000" pitchFamily="2" charset="0"/>
              </a:rPr>
              <a:t>Our References</a:t>
            </a:r>
          </a:p>
          <a:p>
            <a:pPr>
              <a:buClr>
                <a:srgbClr val="1B6AA3">
                  <a:lumMod val="75000"/>
                </a:srgbClr>
              </a:buClr>
              <a:defRPr/>
            </a:pPr>
            <a:r>
              <a:rPr lang="en-US" sz="1600" dirty="0" smtClean="0">
                <a:solidFill>
                  <a:srgbClr val="2DA7E1"/>
                </a:solidFill>
                <a:ea typeface="Roboto" panose="02000000000000000000" pitchFamily="2" charset="0"/>
              </a:rPr>
              <a:t>LGU+, Samsung, KT</a:t>
            </a:r>
            <a:endParaRPr lang="id-ID" sz="1600" dirty="0" smtClean="0">
              <a:solidFill>
                <a:srgbClr val="2DA7E1"/>
              </a:solidFill>
              <a:ea typeface="Roboto" panose="02000000000000000000" pitchFamily="2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362081" y="4545296"/>
            <a:ext cx="3239119" cy="335635"/>
          </a:xfrm>
          <a:prstGeom prst="rect">
            <a:avLst/>
          </a:prstGeom>
        </p:spPr>
        <p:txBody>
          <a:bodyPr anchor="t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1B6AA3">
                  <a:lumMod val="75000"/>
                </a:srgbClr>
              </a:buClr>
              <a:defRPr/>
            </a:pPr>
            <a:r>
              <a:rPr lang="en-US" sz="1800" b="1" dirty="0" smtClean="0">
                <a:solidFill>
                  <a:schemeClr val="accent4"/>
                </a:solidFill>
                <a:ea typeface="Roboto" panose="02000000000000000000" pitchFamily="2" charset="0"/>
              </a:rPr>
              <a:t>oneM2M &amp; Open </a:t>
            </a:r>
            <a:r>
              <a:rPr lang="en-US" sz="1800" b="1" dirty="0" err="1" smtClean="0">
                <a:solidFill>
                  <a:schemeClr val="accent4"/>
                </a:solidFill>
                <a:ea typeface="Roboto" panose="02000000000000000000" pitchFamily="2" charset="0"/>
              </a:rPr>
              <a:t>IoT</a:t>
            </a:r>
            <a:r>
              <a:rPr lang="en-US" sz="1800" b="1" dirty="0" smtClean="0">
                <a:solidFill>
                  <a:schemeClr val="accent4"/>
                </a:solidFill>
                <a:ea typeface="Roboto" panose="02000000000000000000" pitchFamily="2" charset="0"/>
              </a:rPr>
              <a:t> Platform</a:t>
            </a:r>
            <a:endParaRPr lang="id-ID" sz="1600" i="1" dirty="0" smtClean="0">
              <a:solidFill>
                <a:schemeClr val="accent4"/>
              </a:solidFill>
              <a:ea typeface="Roboto" panose="02000000000000000000" pitchFamily="2" charset="0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Presentation Agenda</a:t>
            </a:r>
            <a:endParaRPr lang="ko-KR" altLang="en-US" dirty="0"/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31" y="1385922"/>
            <a:ext cx="847417" cy="963251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569" y="2402294"/>
            <a:ext cx="902286" cy="859611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696" y="3411576"/>
            <a:ext cx="786452" cy="76816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704" y="4345952"/>
            <a:ext cx="9632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z="1000">
                <a:solidFill>
                  <a:srgbClr val="FAFAFA"/>
                </a:solidFill>
                <a:latin typeface="Calibri" panose="020F0502020204030204"/>
              </a:rPr>
              <a:pPr/>
              <a:t>3</a:t>
            </a:fld>
            <a:endParaRPr lang="en-US" sz="1000" dirty="0">
              <a:solidFill>
                <a:srgbClr val="FAFAFA"/>
              </a:solidFill>
              <a:latin typeface="Calibri" panose="020F0502020204030204"/>
            </a:endParaRP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698500" y="304272"/>
            <a:ext cx="8763000" cy="42724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Company Overview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4524" r="50000"/>
          <a:stretch/>
        </p:blipFill>
        <p:spPr>
          <a:xfrm>
            <a:off x="854555" y="1458722"/>
            <a:ext cx="4071703" cy="3468550"/>
          </a:xfrm>
          <a:prstGeom prst="rect">
            <a:avLst/>
          </a:prstGeom>
        </p:spPr>
      </p:pic>
      <p:sp>
        <p:nvSpPr>
          <p:cNvPr id="34" name="Subtitle 4"/>
          <p:cNvSpPr>
            <a:spLocks noGrp="1"/>
          </p:cNvSpPr>
          <p:nvPr>
            <p:ph type="subTitle" idx="1"/>
          </p:nvPr>
        </p:nvSpPr>
        <p:spPr>
          <a:xfrm>
            <a:off x="698503" y="759501"/>
            <a:ext cx="8763001" cy="218732"/>
          </a:xfrm>
        </p:spPr>
        <p:txBody>
          <a:bodyPr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Company Introduction</a:t>
            </a:r>
            <a:endParaRPr lang="en-US" altLang="ko-KR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0" y="2124484"/>
            <a:ext cx="320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18, January , 2000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0000" y="1355072"/>
            <a:ext cx="454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 smtClean="0">
                <a:solidFill>
                  <a:schemeClr val="tx2"/>
                </a:solidFill>
              </a:rPr>
              <a:t>Kangnam-gu</a:t>
            </a:r>
            <a:r>
              <a:rPr lang="en-US" altLang="ko-KR" sz="3200" dirty="0" smtClean="0">
                <a:solidFill>
                  <a:schemeClr val="tx2"/>
                </a:solidFill>
              </a:rPr>
              <a:t>, Seoul, Korea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0000" y="4323819"/>
            <a:ext cx="260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www.herit.net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000" y="3583400"/>
            <a:ext cx="486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80% of them are developers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0" y="2861682"/>
            <a:ext cx="235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40 personnel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Our Business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4</a:t>
            </a:fld>
            <a:endParaRPr lang="en-US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6676065" y="4967728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 : Intelligent Network</a:t>
            </a:r>
          </a:p>
          <a:p>
            <a:pPr marL="88900" indent="-8890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SCP/AS : Service Control Point/Application Server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19080" y="1193805"/>
            <a:ext cx="9041897" cy="3366124"/>
            <a:chOff x="519080" y="1395195"/>
            <a:chExt cx="9041897" cy="3366124"/>
          </a:xfrm>
        </p:grpSpPr>
        <p:grpSp>
          <p:nvGrpSpPr>
            <p:cNvPr id="31" name="그룹 30"/>
            <p:cNvGrpSpPr/>
            <p:nvPr/>
          </p:nvGrpSpPr>
          <p:grpSpPr>
            <a:xfrm>
              <a:off x="519080" y="1395195"/>
              <a:ext cx="9041897" cy="1381149"/>
              <a:chOff x="1658245" y="2358744"/>
              <a:chExt cx="14996826" cy="2290763"/>
            </a:xfrm>
          </p:grpSpPr>
          <p:sp>
            <p:nvSpPr>
              <p:cNvPr id="105" name="Flowchart: Manual Input 11"/>
              <p:cNvSpPr/>
              <p:nvPr/>
            </p:nvSpPr>
            <p:spPr>
              <a:xfrm>
                <a:off x="1658245" y="2360849"/>
                <a:ext cx="3680060" cy="2288658"/>
              </a:xfrm>
              <a:prstGeom prst="flowChartManualInpu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lowchart: Manual Input 15"/>
              <p:cNvSpPr/>
              <p:nvPr/>
            </p:nvSpPr>
            <p:spPr>
              <a:xfrm flipH="1">
                <a:off x="5430500" y="2358744"/>
                <a:ext cx="3680060" cy="2288658"/>
              </a:xfrm>
              <a:prstGeom prst="flowChartManualInput">
                <a:avLst/>
              </a:prstGeom>
              <a:solidFill>
                <a:schemeClr val="accent4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lowchart: Manual Input 21"/>
              <p:cNvSpPr/>
              <p:nvPr/>
            </p:nvSpPr>
            <p:spPr>
              <a:xfrm>
                <a:off x="9202756" y="2360849"/>
                <a:ext cx="3680060" cy="2288658"/>
              </a:xfrm>
              <a:prstGeom prst="flowChartManualInpu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lowchart: Manual Input 29"/>
              <p:cNvSpPr/>
              <p:nvPr/>
            </p:nvSpPr>
            <p:spPr>
              <a:xfrm flipH="1">
                <a:off x="12975011" y="2358744"/>
                <a:ext cx="3680060" cy="2288658"/>
              </a:xfrm>
              <a:prstGeom prst="flowChartManualInput">
                <a:avLst/>
              </a:prstGeom>
              <a:solidFill>
                <a:schemeClr val="accent2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5086258" y="2239687"/>
              <a:ext cx="2180431" cy="50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Open Solution</a:t>
              </a:r>
              <a:endPara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812628" y="2235325"/>
              <a:ext cx="2180431" cy="50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IoT</a:t>
              </a:r>
              <a:r>
                <a:rPr kumimoji="0" lang="en-US" altLang="ko-K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Solution</a:t>
              </a:r>
              <a:endPara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38257" y="2235325"/>
              <a:ext cx="2180431" cy="50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IoT</a:t>
              </a:r>
              <a:r>
                <a:rPr kumimoji="0" lang="en-US" altLang="ko-K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 Platform</a:t>
              </a:r>
              <a:endPara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2706" y="1636205"/>
              <a:ext cx="797756" cy="738973"/>
            </a:xfrm>
            <a:prstGeom prst="rect">
              <a:avLst/>
            </a:prstGeom>
          </p:spPr>
        </p:pic>
        <p:sp>
          <p:nvSpPr>
            <p:cNvPr id="36" name="직사각형 35"/>
            <p:cNvSpPr/>
            <p:nvPr/>
          </p:nvSpPr>
          <p:spPr>
            <a:xfrm>
              <a:off x="7322275" y="2235325"/>
              <a:ext cx="2180431" cy="50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IN Solution</a:t>
              </a:r>
              <a:endParaRPr kumimoji="0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624417" y="2776344"/>
              <a:ext cx="2136781" cy="1725825"/>
              <a:chOff x="1123950" y="4649508"/>
              <a:chExt cx="3846205" cy="3106484"/>
            </a:xfrm>
          </p:grpSpPr>
          <p:sp>
            <p:nvSpPr>
              <p:cNvPr id="93" name="Rectangle 32"/>
              <p:cNvSpPr/>
              <p:nvPr/>
            </p:nvSpPr>
            <p:spPr>
              <a:xfrm>
                <a:off x="1457189" y="5434338"/>
                <a:ext cx="3483937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HUBISS (</a:t>
                </a:r>
                <a:r>
                  <a:rPr lang="en-US" sz="1200" b="1" kern="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IoT</a:t>
                </a:r>
                <a:r>
                  <a:rPr lang="en-US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Middleware)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1123950" y="5518957"/>
                <a:ext cx="215842" cy="215842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1123950" y="6295361"/>
                <a:ext cx="215842" cy="215842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96" name="직선 연결선 95"/>
              <p:cNvCxnSpPr>
                <a:stCxn id="94" idx="4"/>
                <a:endCxn id="95" idx="0"/>
              </p:cNvCxnSpPr>
              <p:nvPr/>
            </p:nvCxnSpPr>
            <p:spPr>
              <a:xfrm>
                <a:off x="1231871" y="5734798"/>
                <a:ext cx="0" cy="5605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97" name="타원 96"/>
              <p:cNvSpPr/>
              <p:nvPr/>
            </p:nvSpPr>
            <p:spPr>
              <a:xfrm>
                <a:off x="1123950" y="7062007"/>
                <a:ext cx="215842" cy="215842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100" name="직선 연결선 99"/>
              <p:cNvCxnSpPr>
                <a:stCxn id="95" idx="4"/>
                <a:endCxn id="97" idx="0"/>
              </p:cNvCxnSpPr>
              <p:nvPr/>
            </p:nvCxnSpPr>
            <p:spPr>
              <a:xfrm>
                <a:off x="1231871" y="6511202"/>
                <a:ext cx="0" cy="55080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1" name="Rectangle 32"/>
              <p:cNvSpPr/>
              <p:nvPr/>
            </p:nvSpPr>
            <p:spPr>
              <a:xfrm>
                <a:off x="1471705" y="6120086"/>
                <a:ext cx="34839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HUBISS DM </a:t>
                </a:r>
              </a:p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1200" b="1" kern="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IoT</a:t>
                </a:r>
                <a:r>
                  <a:rPr lang="en-US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 Device Management</a:t>
                </a:r>
                <a:r>
                  <a:rPr lang="en-US" altLang="ko-KR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32"/>
              <p:cNvSpPr/>
              <p:nvPr/>
            </p:nvSpPr>
            <p:spPr>
              <a:xfrm>
                <a:off x="1486218" y="6924995"/>
                <a:ext cx="34839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HUBISS SE </a:t>
                </a:r>
              </a:p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(</a:t>
                </a:r>
                <a:r>
                  <a:rPr kumimoji="0" lang="en-US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IoT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Service</a:t>
                </a:r>
                <a:r>
                  <a:rPr kumimoji="0" lang="en-US" altLang="ko-KR" sz="1200" b="1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Enabler</a:t>
                </a: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직선 연결선 15"/>
              <p:cNvCxnSpPr>
                <a:stCxn id="94" idx="0"/>
                <a:endCxn id="105" idx="2"/>
              </p:cNvCxnSpPr>
              <p:nvPr/>
            </p:nvCxnSpPr>
            <p:spPr>
              <a:xfrm rot="5400000" flipH="1" flipV="1">
                <a:off x="1646835" y="4234543"/>
                <a:ext cx="869450" cy="1699379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8" name="그룹 37"/>
            <p:cNvGrpSpPr/>
            <p:nvPr/>
          </p:nvGrpSpPr>
          <p:grpSpPr>
            <a:xfrm>
              <a:off x="2833447" y="2780195"/>
              <a:ext cx="2136781" cy="1981124"/>
              <a:chOff x="5100204" y="4656434"/>
              <a:chExt cx="3846205" cy="3566019"/>
            </a:xfrm>
          </p:grpSpPr>
          <p:sp>
            <p:nvSpPr>
              <p:cNvPr id="57" name="Rectangle 32"/>
              <p:cNvSpPr/>
              <p:nvPr/>
            </p:nvSpPr>
            <p:spPr>
              <a:xfrm>
                <a:off x="5433443" y="5441264"/>
                <a:ext cx="3483937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Smart home</a:t>
                </a:r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5100204" y="5525883"/>
                <a:ext cx="215842" cy="215842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5100204" y="6302287"/>
                <a:ext cx="215842" cy="215842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60" name="직선 연결선 59"/>
              <p:cNvCxnSpPr>
                <a:stCxn id="58" idx="4"/>
                <a:endCxn id="59" idx="0"/>
              </p:cNvCxnSpPr>
              <p:nvPr/>
            </p:nvCxnSpPr>
            <p:spPr>
              <a:xfrm>
                <a:off x="5208125" y="5741724"/>
                <a:ext cx="0" cy="5605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5" name="타원 84"/>
              <p:cNvSpPr/>
              <p:nvPr/>
            </p:nvSpPr>
            <p:spPr>
              <a:xfrm>
                <a:off x="5100204" y="7068933"/>
                <a:ext cx="215842" cy="215842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5100204" y="7831955"/>
                <a:ext cx="215842" cy="215842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87" name="직선 연결선 86"/>
              <p:cNvCxnSpPr>
                <a:stCxn id="85" idx="4"/>
                <a:endCxn id="86" idx="0"/>
              </p:cNvCxnSpPr>
              <p:nvPr/>
            </p:nvCxnSpPr>
            <p:spPr>
              <a:xfrm>
                <a:off x="5208125" y="7284775"/>
                <a:ext cx="0" cy="5471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직선 연결선 87"/>
              <p:cNvCxnSpPr>
                <a:stCxn id="59" idx="4"/>
                <a:endCxn id="85" idx="0"/>
              </p:cNvCxnSpPr>
              <p:nvPr/>
            </p:nvCxnSpPr>
            <p:spPr>
              <a:xfrm>
                <a:off x="5208125" y="6518128"/>
                <a:ext cx="0" cy="55080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9" name="Rectangle 32"/>
              <p:cNvSpPr/>
              <p:nvPr/>
            </p:nvSpPr>
            <p:spPr>
              <a:xfrm>
                <a:off x="5447959" y="6172732"/>
                <a:ext cx="3483937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Times New Roman" panose="02020603050405020304" pitchFamily="18" charset="0"/>
                  </a:rPr>
                  <a:t>Remote maintenances 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32"/>
              <p:cNvSpPr/>
              <p:nvPr/>
            </p:nvSpPr>
            <p:spPr>
              <a:xfrm>
                <a:off x="5462472" y="6931921"/>
                <a:ext cx="3483937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Smart farm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32"/>
              <p:cNvSpPr/>
              <p:nvPr/>
            </p:nvSpPr>
            <p:spPr>
              <a:xfrm>
                <a:off x="5444749" y="7723855"/>
                <a:ext cx="3483937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620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Smart transportation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" name="직선 연결선 15"/>
              <p:cNvCxnSpPr>
                <a:stCxn id="58" idx="0"/>
              </p:cNvCxnSpPr>
              <p:nvPr/>
            </p:nvCxnSpPr>
            <p:spPr>
              <a:xfrm rot="5400000" flipH="1" flipV="1">
                <a:off x="5623089" y="4241469"/>
                <a:ext cx="869450" cy="1699379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Rectangle 32"/>
            <p:cNvSpPr/>
            <p:nvPr/>
          </p:nvSpPr>
          <p:spPr>
            <a:xfrm>
              <a:off x="5285335" y="3220057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Open API 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service</a:t>
              </a:r>
              <a:r>
                <a:rPr kumimoji="0" lang="en-US" altLang="ko-KR" sz="1200" b="1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solution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5100202" y="3267068"/>
              <a:ext cx="119912" cy="1199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100202" y="3698403"/>
              <a:ext cx="119912" cy="1199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2" name="직선 연결선 41"/>
            <p:cNvCxnSpPr>
              <a:stCxn id="40" idx="4"/>
              <a:endCxn id="41" idx="0"/>
            </p:cNvCxnSpPr>
            <p:nvPr/>
          </p:nvCxnSpPr>
          <p:spPr>
            <a:xfrm>
              <a:off x="5160158" y="3386980"/>
              <a:ext cx="0" cy="31142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3" name="Rectangle 32"/>
            <p:cNvSpPr/>
            <p:nvPr/>
          </p:nvSpPr>
          <p:spPr>
            <a:xfrm>
              <a:off x="5293398" y="3618994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Open common DB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cxnSp>
          <p:nvCxnSpPr>
            <p:cNvPr id="44" name="직선 연결선 15"/>
            <p:cNvCxnSpPr>
              <a:stCxn id="40" idx="0"/>
            </p:cNvCxnSpPr>
            <p:nvPr/>
          </p:nvCxnSpPr>
          <p:spPr>
            <a:xfrm rot="5400000" flipH="1" flipV="1">
              <a:off x="5390694" y="2553504"/>
              <a:ext cx="483028" cy="944100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5" name="Rectangle 32"/>
            <p:cNvSpPr/>
            <p:nvPr/>
          </p:nvSpPr>
          <p:spPr>
            <a:xfrm>
              <a:off x="7571335" y="3220057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SCP/AS </a:t>
              </a:r>
              <a:r>
                <a:rPr 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Times New Roman" panose="02020603050405020304" pitchFamily="18" charset="0"/>
                </a:rPr>
                <a:t>IN solution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7386202" y="3267068"/>
              <a:ext cx="119912" cy="119912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7386202" y="3698403"/>
              <a:ext cx="119912" cy="119912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48" name="직선 연결선 47"/>
            <p:cNvCxnSpPr>
              <a:stCxn id="46" idx="4"/>
              <a:endCxn id="47" idx="0"/>
            </p:cNvCxnSpPr>
            <p:nvPr/>
          </p:nvCxnSpPr>
          <p:spPr>
            <a:xfrm>
              <a:off x="7446158" y="3386980"/>
              <a:ext cx="0" cy="31142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9" name="타원 48"/>
            <p:cNvSpPr/>
            <p:nvPr/>
          </p:nvSpPr>
          <p:spPr>
            <a:xfrm>
              <a:off x="7386202" y="4124318"/>
              <a:ext cx="119912" cy="119912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0" name="직선 연결선 49"/>
            <p:cNvCxnSpPr>
              <a:stCxn id="47" idx="4"/>
              <a:endCxn id="49" idx="0"/>
            </p:cNvCxnSpPr>
            <p:nvPr/>
          </p:nvCxnSpPr>
          <p:spPr>
            <a:xfrm>
              <a:off x="7446158" y="3818315"/>
              <a:ext cx="0" cy="3060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1" name="Rectangle 32"/>
            <p:cNvSpPr/>
            <p:nvPr/>
          </p:nvSpPr>
          <p:spPr>
            <a:xfrm>
              <a:off x="7579398" y="3626428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Number Portability DB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7587462" y="4040766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Value added services</a:t>
              </a:r>
            </a:p>
          </p:txBody>
        </p:sp>
        <p:cxnSp>
          <p:nvCxnSpPr>
            <p:cNvPr id="53" name="직선 연결선 15"/>
            <p:cNvCxnSpPr>
              <a:stCxn id="46" idx="0"/>
            </p:cNvCxnSpPr>
            <p:nvPr/>
          </p:nvCxnSpPr>
          <p:spPr>
            <a:xfrm rot="5400000" flipH="1" flipV="1">
              <a:off x="7676694" y="2553504"/>
              <a:ext cx="483028" cy="944100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1442716" y="1834922"/>
              <a:ext cx="371512" cy="333374"/>
            </a:xfrm>
            <a:custGeom>
              <a:avLst/>
              <a:gdLst>
                <a:gd name="T0" fmla="*/ 1328 w 1648"/>
                <a:gd name="T1" fmla="*/ 0 h 1480"/>
                <a:gd name="T2" fmla="*/ 320 w 1648"/>
                <a:gd name="T3" fmla="*/ 0 h 1480"/>
                <a:gd name="T4" fmla="*/ 0 w 1648"/>
                <a:gd name="T5" fmla="*/ 320 h 1480"/>
                <a:gd name="T6" fmla="*/ 320 w 1648"/>
                <a:gd name="T7" fmla="*/ 640 h 1480"/>
                <a:gd name="T8" fmla="*/ 1328 w 1648"/>
                <a:gd name="T9" fmla="*/ 640 h 1480"/>
                <a:gd name="T10" fmla="*/ 1648 w 1648"/>
                <a:gd name="T11" fmla="*/ 320 h 1480"/>
                <a:gd name="T12" fmla="*/ 1328 w 1648"/>
                <a:gd name="T13" fmla="*/ 0 h 1480"/>
                <a:gd name="T14" fmla="*/ 492 w 1648"/>
                <a:gd name="T15" fmla="*/ 480 h 1480"/>
                <a:gd name="T16" fmla="*/ 332 w 1648"/>
                <a:gd name="T17" fmla="*/ 320 h 1480"/>
                <a:gd name="T18" fmla="*/ 492 w 1648"/>
                <a:gd name="T19" fmla="*/ 160 h 1480"/>
                <a:gd name="T20" fmla="*/ 652 w 1648"/>
                <a:gd name="T21" fmla="*/ 320 h 1480"/>
                <a:gd name="T22" fmla="*/ 492 w 1648"/>
                <a:gd name="T23" fmla="*/ 480 h 1480"/>
                <a:gd name="T24" fmla="*/ 1328 w 1648"/>
                <a:gd name="T25" fmla="*/ 960 h 1480"/>
                <a:gd name="T26" fmla="*/ 1528 w 1648"/>
                <a:gd name="T27" fmla="*/ 1160 h 1480"/>
                <a:gd name="T28" fmla="*/ 1328 w 1648"/>
                <a:gd name="T29" fmla="*/ 1360 h 1480"/>
                <a:gd name="T30" fmla="*/ 320 w 1648"/>
                <a:gd name="T31" fmla="*/ 1360 h 1480"/>
                <a:gd name="T32" fmla="*/ 120 w 1648"/>
                <a:gd name="T33" fmla="*/ 1160 h 1480"/>
                <a:gd name="T34" fmla="*/ 320 w 1648"/>
                <a:gd name="T35" fmla="*/ 960 h 1480"/>
                <a:gd name="T36" fmla="*/ 1328 w 1648"/>
                <a:gd name="T37" fmla="*/ 960 h 1480"/>
                <a:gd name="T38" fmla="*/ 1328 w 1648"/>
                <a:gd name="T39" fmla="*/ 840 h 1480"/>
                <a:gd name="T40" fmla="*/ 320 w 1648"/>
                <a:gd name="T41" fmla="*/ 840 h 1480"/>
                <a:gd name="T42" fmla="*/ 0 w 1648"/>
                <a:gd name="T43" fmla="*/ 1160 h 1480"/>
                <a:gd name="T44" fmla="*/ 320 w 1648"/>
                <a:gd name="T45" fmla="*/ 1480 h 1480"/>
                <a:gd name="T46" fmla="*/ 1328 w 1648"/>
                <a:gd name="T47" fmla="*/ 1480 h 1480"/>
                <a:gd name="T48" fmla="*/ 1648 w 1648"/>
                <a:gd name="T49" fmla="*/ 1160 h 1480"/>
                <a:gd name="T50" fmla="*/ 1328 w 1648"/>
                <a:gd name="T51" fmla="*/ 840 h 1480"/>
                <a:gd name="T52" fmla="*/ 1180 w 1648"/>
                <a:gd name="T53" fmla="*/ 1000 h 1480"/>
                <a:gd name="T54" fmla="*/ 1020 w 1648"/>
                <a:gd name="T55" fmla="*/ 1160 h 1480"/>
                <a:gd name="T56" fmla="*/ 1180 w 1648"/>
                <a:gd name="T57" fmla="*/ 1320 h 1480"/>
                <a:gd name="T58" fmla="*/ 1340 w 1648"/>
                <a:gd name="T59" fmla="*/ 1160 h 1480"/>
                <a:gd name="T60" fmla="*/ 1180 w 1648"/>
                <a:gd name="T61" fmla="*/ 100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8" h="1480">
                  <a:moveTo>
                    <a:pt x="1328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1328" y="640"/>
                    <a:pt x="1328" y="640"/>
                    <a:pt x="1328" y="640"/>
                  </a:cubicBezTo>
                  <a:cubicBezTo>
                    <a:pt x="1505" y="640"/>
                    <a:pt x="1648" y="497"/>
                    <a:pt x="1648" y="320"/>
                  </a:cubicBezTo>
                  <a:cubicBezTo>
                    <a:pt x="1648" y="143"/>
                    <a:pt x="1505" y="0"/>
                    <a:pt x="1328" y="0"/>
                  </a:cubicBezTo>
                  <a:close/>
                  <a:moveTo>
                    <a:pt x="492" y="480"/>
                  </a:moveTo>
                  <a:cubicBezTo>
                    <a:pt x="404" y="480"/>
                    <a:pt x="332" y="408"/>
                    <a:pt x="332" y="320"/>
                  </a:cubicBezTo>
                  <a:cubicBezTo>
                    <a:pt x="332" y="232"/>
                    <a:pt x="404" y="160"/>
                    <a:pt x="492" y="160"/>
                  </a:cubicBezTo>
                  <a:cubicBezTo>
                    <a:pt x="580" y="160"/>
                    <a:pt x="652" y="232"/>
                    <a:pt x="652" y="320"/>
                  </a:cubicBezTo>
                  <a:cubicBezTo>
                    <a:pt x="652" y="408"/>
                    <a:pt x="580" y="480"/>
                    <a:pt x="492" y="480"/>
                  </a:cubicBezTo>
                  <a:close/>
                  <a:moveTo>
                    <a:pt x="1328" y="960"/>
                  </a:moveTo>
                  <a:cubicBezTo>
                    <a:pt x="1438" y="960"/>
                    <a:pt x="1528" y="1050"/>
                    <a:pt x="1528" y="1160"/>
                  </a:cubicBezTo>
                  <a:cubicBezTo>
                    <a:pt x="1528" y="1270"/>
                    <a:pt x="1438" y="1360"/>
                    <a:pt x="1328" y="1360"/>
                  </a:cubicBezTo>
                  <a:cubicBezTo>
                    <a:pt x="320" y="1360"/>
                    <a:pt x="320" y="1360"/>
                    <a:pt x="320" y="1360"/>
                  </a:cubicBezTo>
                  <a:cubicBezTo>
                    <a:pt x="210" y="1360"/>
                    <a:pt x="120" y="1270"/>
                    <a:pt x="120" y="1160"/>
                  </a:cubicBezTo>
                  <a:cubicBezTo>
                    <a:pt x="120" y="1050"/>
                    <a:pt x="210" y="960"/>
                    <a:pt x="320" y="960"/>
                  </a:cubicBezTo>
                  <a:lnTo>
                    <a:pt x="1328" y="960"/>
                  </a:lnTo>
                  <a:close/>
                  <a:moveTo>
                    <a:pt x="1328" y="840"/>
                  </a:moveTo>
                  <a:cubicBezTo>
                    <a:pt x="320" y="840"/>
                    <a:pt x="320" y="840"/>
                    <a:pt x="320" y="840"/>
                  </a:cubicBezTo>
                  <a:cubicBezTo>
                    <a:pt x="143" y="840"/>
                    <a:pt x="0" y="983"/>
                    <a:pt x="0" y="1160"/>
                  </a:cubicBezTo>
                  <a:cubicBezTo>
                    <a:pt x="0" y="1337"/>
                    <a:pt x="143" y="1480"/>
                    <a:pt x="320" y="1480"/>
                  </a:cubicBezTo>
                  <a:cubicBezTo>
                    <a:pt x="1328" y="1480"/>
                    <a:pt x="1328" y="1480"/>
                    <a:pt x="1328" y="1480"/>
                  </a:cubicBezTo>
                  <a:cubicBezTo>
                    <a:pt x="1505" y="1480"/>
                    <a:pt x="1648" y="1337"/>
                    <a:pt x="1648" y="1160"/>
                  </a:cubicBezTo>
                  <a:cubicBezTo>
                    <a:pt x="1648" y="983"/>
                    <a:pt x="1505" y="840"/>
                    <a:pt x="1328" y="840"/>
                  </a:cubicBezTo>
                  <a:close/>
                  <a:moveTo>
                    <a:pt x="1180" y="1000"/>
                  </a:moveTo>
                  <a:cubicBezTo>
                    <a:pt x="1092" y="1000"/>
                    <a:pt x="1020" y="1072"/>
                    <a:pt x="1020" y="1160"/>
                  </a:cubicBezTo>
                  <a:cubicBezTo>
                    <a:pt x="1020" y="1248"/>
                    <a:pt x="1092" y="1320"/>
                    <a:pt x="1180" y="1320"/>
                  </a:cubicBezTo>
                  <a:cubicBezTo>
                    <a:pt x="1268" y="1320"/>
                    <a:pt x="1340" y="1248"/>
                    <a:pt x="1340" y="1160"/>
                  </a:cubicBezTo>
                  <a:cubicBezTo>
                    <a:pt x="1340" y="1072"/>
                    <a:pt x="1268" y="1000"/>
                    <a:pt x="1180" y="1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endParaRPr lang="bg-BG" sz="2400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3700005" y="1761836"/>
              <a:ext cx="405675" cy="406460"/>
            </a:xfrm>
            <a:custGeom>
              <a:avLst/>
              <a:gdLst>
                <a:gd name="T0" fmla="*/ 1348 w 1648"/>
                <a:gd name="T1" fmla="*/ 0 h 1648"/>
                <a:gd name="T2" fmla="*/ 300 w 1648"/>
                <a:gd name="T3" fmla="*/ 0 h 1648"/>
                <a:gd name="T4" fmla="*/ 0 w 1648"/>
                <a:gd name="T5" fmla="*/ 300 h 1648"/>
                <a:gd name="T6" fmla="*/ 0 w 1648"/>
                <a:gd name="T7" fmla="*/ 1348 h 1648"/>
                <a:gd name="T8" fmla="*/ 300 w 1648"/>
                <a:gd name="T9" fmla="*/ 1648 h 1648"/>
                <a:gd name="T10" fmla="*/ 1348 w 1648"/>
                <a:gd name="T11" fmla="*/ 1648 h 1648"/>
                <a:gd name="T12" fmla="*/ 1648 w 1648"/>
                <a:gd name="T13" fmla="*/ 1348 h 1648"/>
                <a:gd name="T14" fmla="*/ 1648 w 1648"/>
                <a:gd name="T15" fmla="*/ 300 h 1648"/>
                <a:gd name="T16" fmla="*/ 1348 w 1648"/>
                <a:gd name="T17" fmla="*/ 0 h 1648"/>
                <a:gd name="T18" fmla="*/ 231 w 1648"/>
                <a:gd name="T19" fmla="*/ 635 h 1648"/>
                <a:gd name="T20" fmla="*/ 231 w 1648"/>
                <a:gd name="T21" fmla="*/ 504 h 1648"/>
                <a:gd name="T22" fmla="*/ 397 w 1648"/>
                <a:gd name="T23" fmla="*/ 504 h 1648"/>
                <a:gd name="T24" fmla="*/ 397 w 1648"/>
                <a:gd name="T25" fmla="*/ 337 h 1648"/>
                <a:gd name="T26" fmla="*/ 529 w 1648"/>
                <a:gd name="T27" fmla="*/ 337 h 1648"/>
                <a:gd name="T28" fmla="*/ 529 w 1648"/>
                <a:gd name="T29" fmla="*/ 504 h 1648"/>
                <a:gd name="T30" fmla="*/ 696 w 1648"/>
                <a:gd name="T31" fmla="*/ 504 h 1648"/>
                <a:gd name="T32" fmla="*/ 696 w 1648"/>
                <a:gd name="T33" fmla="*/ 635 h 1648"/>
                <a:gd name="T34" fmla="*/ 529 w 1648"/>
                <a:gd name="T35" fmla="*/ 635 h 1648"/>
                <a:gd name="T36" fmla="*/ 529 w 1648"/>
                <a:gd name="T37" fmla="*/ 802 h 1648"/>
                <a:gd name="T38" fmla="*/ 397 w 1648"/>
                <a:gd name="T39" fmla="*/ 802 h 1648"/>
                <a:gd name="T40" fmla="*/ 397 w 1648"/>
                <a:gd name="T41" fmla="*/ 635 h 1648"/>
                <a:gd name="T42" fmla="*/ 231 w 1648"/>
                <a:gd name="T43" fmla="*/ 635 h 1648"/>
                <a:gd name="T44" fmla="*/ 591 w 1648"/>
                <a:gd name="T45" fmla="*/ 1329 h 1648"/>
                <a:gd name="T46" fmla="*/ 457 w 1648"/>
                <a:gd name="T47" fmla="*/ 1195 h 1648"/>
                <a:gd name="T48" fmla="*/ 591 w 1648"/>
                <a:gd name="T49" fmla="*/ 1061 h 1648"/>
                <a:gd name="T50" fmla="*/ 725 w 1648"/>
                <a:gd name="T51" fmla="*/ 1195 h 1648"/>
                <a:gd name="T52" fmla="*/ 591 w 1648"/>
                <a:gd name="T53" fmla="*/ 1329 h 1648"/>
                <a:gd name="T54" fmla="*/ 933 w 1648"/>
                <a:gd name="T55" fmla="*/ 514 h 1648"/>
                <a:gd name="T56" fmla="*/ 1045 w 1648"/>
                <a:gd name="T57" fmla="*/ 514 h 1648"/>
                <a:gd name="T58" fmla="*/ 1045 w 1648"/>
                <a:gd name="T59" fmla="*/ 625 h 1648"/>
                <a:gd name="T60" fmla="*/ 933 w 1648"/>
                <a:gd name="T61" fmla="*/ 625 h 1648"/>
                <a:gd name="T62" fmla="*/ 933 w 1648"/>
                <a:gd name="T63" fmla="*/ 514 h 1648"/>
                <a:gd name="T64" fmla="*/ 1065 w 1648"/>
                <a:gd name="T65" fmla="*/ 1329 h 1648"/>
                <a:gd name="T66" fmla="*/ 931 w 1648"/>
                <a:gd name="T67" fmla="*/ 1195 h 1648"/>
                <a:gd name="T68" fmla="*/ 1065 w 1648"/>
                <a:gd name="T69" fmla="*/ 1061 h 1648"/>
                <a:gd name="T70" fmla="*/ 1199 w 1648"/>
                <a:gd name="T71" fmla="*/ 1195 h 1648"/>
                <a:gd name="T72" fmla="*/ 1065 w 1648"/>
                <a:gd name="T73" fmla="*/ 1329 h 1648"/>
                <a:gd name="T74" fmla="*/ 1220 w 1648"/>
                <a:gd name="T75" fmla="*/ 787 h 1648"/>
                <a:gd name="T76" fmla="*/ 1108 w 1648"/>
                <a:gd name="T77" fmla="*/ 787 h 1648"/>
                <a:gd name="T78" fmla="*/ 1108 w 1648"/>
                <a:gd name="T79" fmla="*/ 675 h 1648"/>
                <a:gd name="T80" fmla="*/ 1220 w 1648"/>
                <a:gd name="T81" fmla="*/ 675 h 1648"/>
                <a:gd name="T82" fmla="*/ 1220 w 1648"/>
                <a:gd name="T83" fmla="*/ 787 h 1648"/>
                <a:gd name="T84" fmla="*/ 1220 w 1648"/>
                <a:gd name="T85" fmla="*/ 467 h 1648"/>
                <a:gd name="T86" fmla="*/ 1108 w 1648"/>
                <a:gd name="T87" fmla="*/ 467 h 1648"/>
                <a:gd name="T88" fmla="*/ 1108 w 1648"/>
                <a:gd name="T89" fmla="*/ 355 h 1648"/>
                <a:gd name="T90" fmla="*/ 1220 w 1648"/>
                <a:gd name="T91" fmla="*/ 355 h 1648"/>
                <a:gd name="T92" fmla="*/ 1220 w 1648"/>
                <a:gd name="T93" fmla="*/ 467 h 1648"/>
                <a:gd name="T94" fmla="*/ 1394 w 1648"/>
                <a:gd name="T95" fmla="*/ 625 h 1648"/>
                <a:gd name="T96" fmla="*/ 1282 w 1648"/>
                <a:gd name="T97" fmla="*/ 625 h 1648"/>
                <a:gd name="T98" fmla="*/ 1282 w 1648"/>
                <a:gd name="T99" fmla="*/ 514 h 1648"/>
                <a:gd name="T100" fmla="*/ 1394 w 1648"/>
                <a:gd name="T101" fmla="*/ 514 h 1648"/>
                <a:gd name="T102" fmla="*/ 1394 w 1648"/>
                <a:gd name="T103" fmla="*/ 625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48" h="1648">
                  <a:moveTo>
                    <a:pt x="1348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4" y="0"/>
                    <a:pt x="0" y="134"/>
                    <a:pt x="0" y="300"/>
                  </a:cubicBezTo>
                  <a:cubicBezTo>
                    <a:pt x="0" y="1348"/>
                    <a:pt x="0" y="1348"/>
                    <a:pt x="0" y="1348"/>
                  </a:cubicBezTo>
                  <a:cubicBezTo>
                    <a:pt x="0" y="1514"/>
                    <a:pt x="134" y="1648"/>
                    <a:pt x="300" y="1648"/>
                  </a:cubicBezTo>
                  <a:cubicBezTo>
                    <a:pt x="1348" y="1648"/>
                    <a:pt x="1348" y="1648"/>
                    <a:pt x="1348" y="1648"/>
                  </a:cubicBezTo>
                  <a:cubicBezTo>
                    <a:pt x="1514" y="1648"/>
                    <a:pt x="1648" y="1514"/>
                    <a:pt x="1648" y="1348"/>
                  </a:cubicBezTo>
                  <a:cubicBezTo>
                    <a:pt x="1648" y="300"/>
                    <a:pt x="1648" y="300"/>
                    <a:pt x="1648" y="300"/>
                  </a:cubicBezTo>
                  <a:cubicBezTo>
                    <a:pt x="1648" y="134"/>
                    <a:pt x="1514" y="0"/>
                    <a:pt x="1348" y="0"/>
                  </a:cubicBezTo>
                  <a:close/>
                  <a:moveTo>
                    <a:pt x="231" y="635"/>
                  </a:moveTo>
                  <a:cubicBezTo>
                    <a:pt x="231" y="504"/>
                    <a:pt x="231" y="504"/>
                    <a:pt x="231" y="504"/>
                  </a:cubicBezTo>
                  <a:cubicBezTo>
                    <a:pt x="397" y="504"/>
                    <a:pt x="397" y="504"/>
                    <a:pt x="397" y="504"/>
                  </a:cubicBezTo>
                  <a:cubicBezTo>
                    <a:pt x="397" y="337"/>
                    <a:pt x="397" y="337"/>
                    <a:pt x="397" y="337"/>
                  </a:cubicBezTo>
                  <a:cubicBezTo>
                    <a:pt x="529" y="337"/>
                    <a:pt x="529" y="337"/>
                    <a:pt x="529" y="337"/>
                  </a:cubicBezTo>
                  <a:cubicBezTo>
                    <a:pt x="529" y="504"/>
                    <a:pt x="529" y="504"/>
                    <a:pt x="529" y="504"/>
                  </a:cubicBezTo>
                  <a:cubicBezTo>
                    <a:pt x="696" y="504"/>
                    <a:pt x="696" y="504"/>
                    <a:pt x="696" y="504"/>
                  </a:cubicBezTo>
                  <a:cubicBezTo>
                    <a:pt x="696" y="635"/>
                    <a:pt x="696" y="635"/>
                    <a:pt x="696" y="635"/>
                  </a:cubicBezTo>
                  <a:cubicBezTo>
                    <a:pt x="529" y="635"/>
                    <a:pt x="529" y="635"/>
                    <a:pt x="529" y="635"/>
                  </a:cubicBezTo>
                  <a:cubicBezTo>
                    <a:pt x="529" y="802"/>
                    <a:pt x="529" y="802"/>
                    <a:pt x="529" y="802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397" y="635"/>
                    <a:pt x="397" y="635"/>
                    <a:pt x="397" y="635"/>
                  </a:cubicBezTo>
                  <a:cubicBezTo>
                    <a:pt x="231" y="635"/>
                    <a:pt x="231" y="635"/>
                    <a:pt x="231" y="635"/>
                  </a:cubicBezTo>
                  <a:close/>
                  <a:moveTo>
                    <a:pt x="591" y="1329"/>
                  </a:moveTo>
                  <a:cubicBezTo>
                    <a:pt x="517" y="1329"/>
                    <a:pt x="457" y="1269"/>
                    <a:pt x="457" y="1195"/>
                  </a:cubicBezTo>
                  <a:cubicBezTo>
                    <a:pt x="457" y="1121"/>
                    <a:pt x="517" y="1061"/>
                    <a:pt x="591" y="1061"/>
                  </a:cubicBezTo>
                  <a:cubicBezTo>
                    <a:pt x="665" y="1061"/>
                    <a:pt x="725" y="1121"/>
                    <a:pt x="725" y="1195"/>
                  </a:cubicBezTo>
                  <a:cubicBezTo>
                    <a:pt x="725" y="1269"/>
                    <a:pt x="665" y="1329"/>
                    <a:pt x="591" y="1329"/>
                  </a:cubicBezTo>
                  <a:close/>
                  <a:moveTo>
                    <a:pt x="933" y="514"/>
                  </a:moveTo>
                  <a:cubicBezTo>
                    <a:pt x="964" y="483"/>
                    <a:pt x="1014" y="483"/>
                    <a:pt x="1045" y="514"/>
                  </a:cubicBezTo>
                  <a:cubicBezTo>
                    <a:pt x="1075" y="544"/>
                    <a:pt x="1075" y="595"/>
                    <a:pt x="1045" y="625"/>
                  </a:cubicBezTo>
                  <a:cubicBezTo>
                    <a:pt x="1014" y="656"/>
                    <a:pt x="964" y="656"/>
                    <a:pt x="933" y="625"/>
                  </a:cubicBezTo>
                  <a:cubicBezTo>
                    <a:pt x="902" y="595"/>
                    <a:pt x="902" y="544"/>
                    <a:pt x="933" y="514"/>
                  </a:cubicBezTo>
                  <a:close/>
                  <a:moveTo>
                    <a:pt x="1065" y="1329"/>
                  </a:moveTo>
                  <a:cubicBezTo>
                    <a:pt x="991" y="1329"/>
                    <a:pt x="931" y="1269"/>
                    <a:pt x="931" y="1195"/>
                  </a:cubicBezTo>
                  <a:cubicBezTo>
                    <a:pt x="931" y="1121"/>
                    <a:pt x="991" y="1061"/>
                    <a:pt x="1065" y="1061"/>
                  </a:cubicBezTo>
                  <a:cubicBezTo>
                    <a:pt x="1139" y="1061"/>
                    <a:pt x="1199" y="1121"/>
                    <a:pt x="1199" y="1195"/>
                  </a:cubicBezTo>
                  <a:cubicBezTo>
                    <a:pt x="1199" y="1269"/>
                    <a:pt x="1139" y="1329"/>
                    <a:pt x="1065" y="1329"/>
                  </a:cubicBezTo>
                  <a:close/>
                  <a:moveTo>
                    <a:pt x="1220" y="787"/>
                  </a:moveTo>
                  <a:cubicBezTo>
                    <a:pt x="1189" y="817"/>
                    <a:pt x="1139" y="817"/>
                    <a:pt x="1108" y="787"/>
                  </a:cubicBezTo>
                  <a:cubicBezTo>
                    <a:pt x="1077" y="756"/>
                    <a:pt x="1077" y="706"/>
                    <a:pt x="1108" y="675"/>
                  </a:cubicBezTo>
                  <a:cubicBezTo>
                    <a:pt x="1139" y="644"/>
                    <a:pt x="1189" y="644"/>
                    <a:pt x="1220" y="675"/>
                  </a:cubicBezTo>
                  <a:cubicBezTo>
                    <a:pt x="1250" y="706"/>
                    <a:pt x="1250" y="756"/>
                    <a:pt x="1220" y="787"/>
                  </a:cubicBezTo>
                  <a:close/>
                  <a:moveTo>
                    <a:pt x="1220" y="467"/>
                  </a:moveTo>
                  <a:cubicBezTo>
                    <a:pt x="1189" y="498"/>
                    <a:pt x="1139" y="498"/>
                    <a:pt x="1108" y="467"/>
                  </a:cubicBezTo>
                  <a:cubicBezTo>
                    <a:pt x="1077" y="436"/>
                    <a:pt x="1077" y="386"/>
                    <a:pt x="1108" y="355"/>
                  </a:cubicBezTo>
                  <a:cubicBezTo>
                    <a:pt x="1139" y="325"/>
                    <a:pt x="1189" y="325"/>
                    <a:pt x="1220" y="355"/>
                  </a:cubicBezTo>
                  <a:cubicBezTo>
                    <a:pt x="1250" y="386"/>
                    <a:pt x="1250" y="436"/>
                    <a:pt x="1220" y="467"/>
                  </a:cubicBezTo>
                  <a:close/>
                  <a:moveTo>
                    <a:pt x="1394" y="625"/>
                  </a:moveTo>
                  <a:cubicBezTo>
                    <a:pt x="1363" y="656"/>
                    <a:pt x="1313" y="656"/>
                    <a:pt x="1282" y="625"/>
                  </a:cubicBezTo>
                  <a:cubicBezTo>
                    <a:pt x="1251" y="595"/>
                    <a:pt x="1251" y="544"/>
                    <a:pt x="1282" y="514"/>
                  </a:cubicBezTo>
                  <a:cubicBezTo>
                    <a:pt x="1313" y="483"/>
                    <a:pt x="1363" y="483"/>
                    <a:pt x="1394" y="514"/>
                  </a:cubicBezTo>
                  <a:cubicBezTo>
                    <a:pt x="1425" y="544"/>
                    <a:pt x="1425" y="595"/>
                    <a:pt x="1394" y="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endParaRPr lang="bg-BG" sz="2400"/>
            </a:p>
          </p:txBody>
        </p:sp>
        <p:sp>
          <p:nvSpPr>
            <p:cNvPr id="56" name="Freeform 90"/>
            <p:cNvSpPr>
              <a:spLocks noEditPoints="1"/>
            </p:cNvSpPr>
            <p:nvPr/>
          </p:nvSpPr>
          <p:spPr bwMode="auto">
            <a:xfrm>
              <a:off x="5977325" y="1792788"/>
              <a:ext cx="398296" cy="372006"/>
            </a:xfrm>
            <a:custGeom>
              <a:avLst/>
              <a:gdLst>
                <a:gd name="T0" fmla="*/ 0 w 549"/>
                <a:gd name="T1" fmla="*/ 475 h 512"/>
                <a:gd name="T2" fmla="*/ 6 w 549"/>
                <a:gd name="T3" fmla="*/ 463 h 512"/>
                <a:gd name="T4" fmla="*/ 20 w 549"/>
                <a:gd name="T5" fmla="*/ 457 h 512"/>
                <a:gd name="T6" fmla="*/ 529 w 549"/>
                <a:gd name="T7" fmla="*/ 457 h 512"/>
                <a:gd name="T8" fmla="*/ 543 w 549"/>
                <a:gd name="T9" fmla="*/ 463 h 512"/>
                <a:gd name="T10" fmla="*/ 549 w 549"/>
                <a:gd name="T11" fmla="*/ 475 h 512"/>
                <a:gd name="T12" fmla="*/ 549 w 549"/>
                <a:gd name="T13" fmla="*/ 512 h 512"/>
                <a:gd name="T14" fmla="*/ 0 w 549"/>
                <a:gd name="T15" fmla="*/ 512 h 512"/>
                <a:gd name="T16" fmla="*/ 0 w 549"/>
                <a:gd name="T17" fmla="*/ 475 h 512"/>
                <a:gd name="T18" fmla="*/ 0 w 549"/>
                <a:gd name="T19" fmla="*/ 146 h 512"/>
                <a:gd name="T20" fmla="*/ 0 w 549"/>
                <a:gd name="T21" fmla="*/ 110 h 512"/>
                <a:gd name="T22" fmla="*/ 274 w 549"/>
                <a:gd name="T23" fmla="*/ 0 h 512"/>
                <a:gd name="T24" fmla="*/ 549 w 549"/>
                <a:gd name="T25" fmla="*/ 110 h 512"/>
                <a:gd name="T26" fmla="*/ 549 w 549"/>
                <a:gd name="T27" fmla="*/ 146 h 512"/>
                <a:gd name="T28" fmla="*/ 512 w 549"/>
                <a:gd name="T29" fmla="*/ 146 h 512"/>
                <a:gd name="T30" fmla="*/ 506 w 549"/>
                <a:gd name="T31" fmla="*/ 159 h 512"/>
                <a:gd name="T32" fmla="*/ 492 w 549"/>
                <a:gd name="T33" fmla="*/ 165 h 512"/>
                <a:gd name="T34" fmla="*/ 56 w 549"/>
                <a:gd name="T35" fmla="*/ 165 h 512"/>
                <a:gd name="T36" fmla="*/ 42 w 549"/>
                <a:gd name="T37" fmla="*/ 159 h 512"/>
                <a:gd name="T38" fmla="*/ 37 w 549"/>
                <a:gd name="T39" fmla="*/ 146 h 512"/>
                <a:gd name="T40" fmla="*/ 0 w 549"/>
                <a:gd name="T41" fmla="*/ 146 h 512"/>
                <a:gd name="T42" fmla="*/ 37 w 549"/>
                <a:gd name="T43" fmla="*/ 439 h 512"/>
                <a:gd name="T44" fmla="*/ 37 w 549"/>
                <a:gd name="T45" fmla="*/ 421 h 512"/>
                <a:gd name="T46" fmla="*/ 42 w 549"/>
                <a:gd name="T47" fmla="*/ 408 h 512"/>
                <a:gd name="T48" fmla="*/ 56 w 549"/>
                <a:gd name="T49" fmla="*/ 402 h 512"/>
                <a:gd name="T50" fmla="*/ 73 w 549"/>
                <a:gd name="T51" fmla="*/ 402 h 512"/>
                <a:gd name="T52" fmla="*/ 73 w 549"/>
                <a:gd name="T53" fmla="*/ 183 h 512"/>
                <a:gd name="T54" fmla="*/ 146 w 549"/>
                <a:gd name="T55" fmla="*/ 183 h 512"/>
                <a:gd name="T56" fmla="*/ 146 w 549"/>
                <a:gd name="T57" fmla="*/ 402 h 512"/>
                <a:gd name="T58" fmla="*/ 183 w 549"/>
                <a:gd name="T59" fmla="*/ 402 h 512"/>
                <a:gd name="T60" fmla="*/ 183 w 549"/>
                <a:gd name="T61" fmla="*/ 183 h 512"/>
                <a:gd name="T62" fmla="*/ 256 w 549"/>
                <a:gd name="T63" fmla="*/ 183 h 512"/>
                <a:gd name="T64" fmla="*/ 256 w 549"/>
                <a:gd name="T65" fmla="*/ 402 h 512"/>
                <a:gd name="T66" fmla="*/ 293 w 549"/>
                <a:gd name="T67" fmla="*/ 402 h 512"/>
                <a:gd name="T68" fmla="*/ 293 w 549"/>
                <a:gd name="T69" fmla="*/ 183 h 512"/>
                <a:gd name="T70" fmla="*/ 366 w 549"/>
                <a:gd name="T71" fmla="*/ 183 h 512"/>
                <a:gd name="T72" fmla="*/ 366 w 549"/>
                <a:gd name="T73" fmla="*/ 402 h 512"/>
                <a:gd name="T74" fmla="*/ 402 w 549"/>
                <a:gd name="T75" fmla="*/ 402 h 512"/>
                <a:gd name="T76" fmla="*/ 402 w 549"/>
                <a:gd name="T77" fmla="*/ 183 h 512"/>
                <a:gd name="T78" fmla="*/ 475 w 549"/>
                <a:gd name="T79" fmla="*/ 183 h 512"/>
                <a:gd name="T80" fmla="*/ 475 w 549"/>
                <a:gd name="T81" fmla="*/ 402 h 512"/>
                <a:gd name="T82" fmla="*/ 492 w 549"/>
                <a:gd name="T83" fmla="*/ 402 h 512"/>
                <a:gd name="T84" fmla="*/ 506 w 549"/>
                <a:gd name="T85" fmla="*/ 408 h 512"/>
                <a:gd name="T86" fmla="*/ 512 w 549"/>
                <a:gd name="T87" fmla="*/ 421 h 512"/>
                <a:gd name="T88" fmla="*/ 512 w 549"/>
                <a:gd name="T89" fmla="*/ 439 h 512"/>
                <a:gd name="T90" fmla="*/ 37 w 549"/>
                <a:gd name="T91" fmla="*/ 43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9" h="512">
                  <a:moveTo>
                    <a:pt x="0" y="475"/>
                  </a:moveTo>
                  <a:cubicBezTo>
                    <a:pt x="0" y="470"/>
                    <a:pt x="2" y="466"/>
                    <a:pt x="6" y="463"/>
                  </a:cubicBezTo>
                  <a:cubicBezTo>
                    <a:pt x="10" y="459"/>
                    <a:pt x="14" y="457"/>
                    <a:pt x="20" y="457"/>
                  </a:cubicBezTo>
                  <a:cubicBezTo>
                    <a:pt x="529" y="457"/>
                    <a:pt x="529" y="457"/>
                    <a:pt x="529" y="457"/>
                  </a:cubicBezTo>
                  <a:cubicBezTo>
                    <a:pt x="534" y="457"/>
                    <a:pt x="539" y="459"/>
                    <a:pt x="543" y="463"/>
                  </a:cubicBezTo>
                  <a:cubicBezTo>
                    <a:pt x="547" y="466"/>
                    <a:pt x="549" y="470"/>
                    <a:pt x="549" y="475"/>
                  </a:cubicBezTo>
                  <a:cubicBezTo>
                    <a:pt x="549" y="512"/>
                    <a:pt x="549" y="512"/>
                    <a:pt x="549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475"/>
                    <a:pt x="0" y="475"/>
                    <a:pt x="0" y="475"/>
                  </a:cubicBezTo>
                  <a:close/>
                  <a:moveTo>
                    <a:pt x="0" y="146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549" y="110"/>
                    <a:pt x="549" y="110"/>
                    <a:pt x="549" y="110"/>
                  </a:cubicBezTo>
                  <a:cubicBezTo>
                    <a:pt x="549" y="146"/>
                    <a:pt x="549" y="146"/>
                    <a:pt x="549" y="146"/>
                  </a:cubicBezTo>
                  <a:cubicBezTo>
                    <a:pt x="512" y="146"/>
                    <a:pt x="512" y="146"/>
                    <a:pt x="512" y="146"/>
                  </a:cubicBezTo>
                  <a:cubicBezTo>
                    <a:pt x="512" y="151"/>
                    <a:pt x="510" y="156"/>
                    <a:pt x="506" y="159"/>
                  </a:cubicBezTo>
                  <a:cubicBezTo>
                    <a:pt x="502" y="163"/>
                    <a:pt x="498" y="165"/>
                    <a:pt x="492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1" y="165"/>
                    <a:pt x="46" y="163"/>
                    <a:pt x="42" y="159"/>
                  </a:cubicBezTo>
                  <a:cubicBezTo>
                    <a:pt x="39" y="156"/>
                    <a:pt x="37" y="151"/>
                    <a:pt x="37" y="146"/>
                  </a:cubicBezTo>
                  <a:lnTo>
                    <a:pt x="0" y="146"/>
                  </a:lnTo>
                  <a:close/>
                  <a:moveTo>
                    <a:pt x="37" y="439"/>
                  </a:moveTo>
                  <a:cubicBezTo>
                    <a:pt x="37" y="421"/>
                    <a:pt x="37" y="421"/>
                    <a:pt x="37" y="421"/>
                  </a:cubicBezTo>
                  <a:cubicBezTo>
                    <a:pt x="37" y="416"/>
                    <a:pt x="39" y="411"/>
                    <a:pt x="42" y="408"/>
                  </a:cubicBezTo>
                  <a:cubicBezTo>
                    <a:pt x="46" y="404"/>
                    <a:pt x="51" y="402"/>
                    <a:pt x="56" y="402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402"/>
                    <a:pt x="146" y="402"/>
                    <a:pt x="146" y="402"/>
                  </a:cubicBezTo>
                  <a:cubicBezTo>
                    <a:pt x="183" y="402"/>
                    <a:pt x="183" y="402"/>
                    <a:pt x="183" y="402"/>
                  </a:cubicBezTo>
                  <a:cubicBezTo>
                    <a:pt x="183" y="183"/>
                    <a:pt x="183" y="183"/>
                    <a:pt x="183" y="183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6" y="402"/>
                    <a:pt x="256" y="402"/>
                    <a:pt x="256" y="402"/>
                  </a:cubicBezTo>
                  <a:cubicBezTo>
                    <a:pt x="293" y="402"/>
                    <a:pt x="293" y="402"/>
                    <a:pt x="293" y="402"/>
                  </a:cubicBezTo>
                  <a:cubicBezTo>
                    <a:pt x="293" y="183"/>
                    <a:pt x="293" y="183"/>
                    <a:pt x="293" y="183"/>
                  </a:cubicBezTo>
                  <a:cubicBezTo>
                    <a:pt x="366" y="183"/>
                    <a:pt x="366" y="183"/>
                    <a:pt x="366" y="183"/>
                  </a:cubicBezTo>
                  <a:cubicBezTo>
                    <a:pt x="366" y="402"/>
                    <a:pt x="366" y="402"/>
                    <a:pt x="366" y="402"/>
                  </a:cubicBezTo>
                  <a:cubicBezTo>
                    <a:pt x="402" y="402"/>
                    <a:pt x="402" y="402"/>
                    <a:pt x="402" y="402"/>
                  </a:cubicBezTo>
                  <a:cubicBezTo>
                    <a:pt x="402" y="183"/>
                    <a:pt x="402" y="183"/>
                    <a:pt x="402" y="183"/>
                  </a:cubicBezTo>
                  <a:cubicBezTo>
                    <a:pt x="475" y="183"/>
                    <a:pt x="475" y="183"/>
                    <a:pt x="475" y="183"/>
                  </a:cubicBezTo>
                  <a:cubicBezTo>
                    <a:pt x="475" y="402"/>
                    <a:pt x="475" y="402"/>
                    <a:pt x="475" y="402"/>
                  </a:cubicBezTo>
                  <a:cubicBezTo>
                    <a:pt x="492" y="402"/>
                    <a:pt x="492" y="402"/>
                    <a:pt x="492" y="402"/>
                  </a:cubicBezTo>
                  <a:cubicBezTo>
                    <a:pt x="498" y="402"/>
                    <a:pt x="502" y="404"/>
                    <a:pt x="506" y="408"/>
                  </a:cubicBezTo>
                  <a:cubicBezTo>
                    <a:pt x="510" y="411"/>
                    <a:pt x="512" y="416"/>
                    <a:pt x="512" y="421"/>
                  </a:cubicBezTo>
                  <a:cubicBezTo>
                    <a:pt x="512" y="439"/>
                    <a:pt x="512" y="439"/>
                    <a:pt x="512" y="439"/>
                  </a:cubicBezTo>
                  <a:lnTo>
                    <a:pt x="37" y="4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2" name="타원 111"/>
            <p:cNvSpPr/>
            <p:nvPr/>
          </p:nvSpPr>
          <p:spPr>
            <a:xfrm>
              <a:off x="5100202" y="4109718"/>
              <a:ext cx="119912" cy="1199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13" name="직선 연결선 112"/>
            <p:cNvCxnSpPr>
              <a:endCxn id="112" idx="0"/>
            </p:cNvCxnSpPr>
            <p:nvPr/>
          </p:nvCxnSpPr>
          <p:spPr>
            <a:xfrm>
              <a:off x="5160158" y="3798295"/>
              <a:ext cx="0" cy="31142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4" name="Rectangle 32"/>
            <p:cNvSpPr/>
            <p:nvPr/>
          </p:nvSpPr>
          <p:spPr>
            <a:xfrm>
              <a:off x="5293398" y="4030309"/>
              <a:ext cx="19355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620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Parlay AS/GW</a:t>
              </a:r>
            </a:p>
          </p:txBody>
        </p:sp>
      </p:grpSp>
      <p:sp>
        <p:nvSpPr>
          <p:cNvPr id="68" name="Subtitle 4"/>
          <p:cNvSpPr>
            <a:spLocks noGrp="1"/>
          </p:cNvSpPr>
          <p:nvPr>
            <p:ph type="subTitle" idx="1"/>
          </p:nvPr>
        </p:nvSpPr>
        <p:spPr>
          <a:xfrm>
            <a:off x="698503" y="759501"/>
            <a:ext cx="8763001" cy="218732"/>
          </a:xfrm>
        </p:spPr>
        <p:txBody>
          <a:bodyPr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Company Introduction</a:t>
            </a:r>
            <a:endParaRPr lang="en-US" altLang="ko-KR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Our Customers</a:t>
            </a:r>
            <a:endParaRPr lang="bg-B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5</a:t>
            </a:fld>
            <a:endParaRPr lang="en-US" sz="1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Company Introduction</a:t>
            </a:r>
            <a:endParaRPr lang="en-US" altLang="ko-KR" sz="1400" dirty="0">
              <a:solidFill>
                <a:schemeClr val="tx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07" y="1704470"/>
            <a:ext cx="2938389" cy="812746"/>
          </a:xfrm>
          <a:prstGeom prst="rect">
            <a:avLst/>
          </a:prstGeom>
        </p:spPr>
      </p:pic>
      <p:pic>
        <p:nvPicPr>
          <p:cNvPr id="7170" name="Picture 2" descr="http://img1.wikia.nocookie.net/__cb20120730034122/logopedia/images/b/b9/KoreaTele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96" y="1704470"/>
            <a:ext cx="947039" cy="8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xtremehardware.com/images/stories/Samsung/SSD_850_PRO_1TB/samsung-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0" b="36570"/>
          <a:stretch/>
        </p:blipFill>
        <p:spPr bwMode="auto">
          <a:xfrm>
            <a:off x="1404187" y="3659864"/>
            <a:ext cx="3291541" cy="10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en/thumb/f/f7/SK_Group_Logo.svg/278px-SK_Group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15" y="3390959"/>
            <a:ext cx="152531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 Diagonal Corner Rectangle 57"/>
          <p:cNvSpPr/>
          <p:nvPr/>
        </p:nvSpPr>
        <p:spPr>
          <a:xfrm>
            <a:off x="2956712" y="733338"/>
            <a:ext cx="4246576" cy="42465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 Diagonal Corner Rectangle 4"/>
          <p:cNvSpPr/>
          <p:nvPr/>
        </p:nvSpPr>
        <p:spPr>
          <a:xfrm>
            <a:off x="3365500" y="1142126"/>
            <a:ext cx="3429000" cy="3429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0" name="Rectangle 59"/>
          <p:cNvSpPr/>
          <p:nvPr/>
        </p:nvSpPr>
        <p:spPr>
          <a:xfrm>
            <a:off x="3750898" y="2802228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Our </a:t>
            </a:r>
            <a:r>
              <a:rPr lang="en-US" sz="2800" b="1" dirty="0" err="1" smtClean="0">
                <a:solidFill>
                  <a:schemeClr val="accent6"/>
                </a:solidFill>
              </a:rPr>
              <a:t>IoT</a:t>
            </a:r>
            <a:r>
              <a:rPr lang="en-US" sz="2800" b="1" dirty="0" smtClean="0">
                <a:solidFill>
                  <a:schemeClr val="accent6"/>
                </a:solidFill>
              </a:rPr>
              <a:t> Business</a:t>
            </a:r>
            <a:endParaRPr lang="bg-BG" sz="2800" b="1" dirty="0">
              <a:solidFill>
                <a:schemeClr val="accent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78246" y="3300705"/>
            <a:ext cx="260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HUBISS</a:t>
            </a:r>
            <a:endParaRPr lang="en-US" sz="20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5503" y="4687265"/>
            <a:ext cx="179315" cy="1793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4" name="Oval 63"/>
          <p:cNvSpPr/>
          <p:nvPr/>
        </p:nvSpPr>
        <p:spPr>
          <a:xfrm>
            <a:off x="3618570" y="4687265"/>
            <a:ext cx="179315" cy="179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8" name="Oval 67"/>
          <p:cNvSpPr/>
          <p:nvPr/>
        </p:nvSpPr>
        <p:spPr>
          <a:xfrm>
            <a:off x="3871637" y="4687265"/>
            <a:ext cx="179315" cy="179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279" y="1484807"/>
            <a:ext cx="185944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ea typeface="나눔고딕" panose="020D0604000000000000" pitchFamily="50" charset="-127"/>
              </a:rPr>
              <a:t>HUBISS Overview</a:t>
            </a:r>
            <a:endParaRPr lang="bg-BG" dirty="0">
              <a:latin typeface="+mn-lt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833">
                <a:latin typeface="+mn-lt"/>
              </a:rPr>
              <a:pPr algn="ctr"/>
              <a:t>7</a:t>
            </a:fld>
            <a:endParaRPr lang="en-US" sz="833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나눔고딕" panose="020D0604000000000000" pitchFamily="50" charset="-127"/>
              </a:rPr>
              <a:t>A total solution for colorful </a:t>
            </a:r>
            <a:r>
              <a:rPr lang="en-US" altLang="ko-KR" sz="14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나눔고딕" panose="020D0604000000000000" pitchFamily="50" charset="-127"/>
              </a:rPr>
              <a:t>IoT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나눔고딕" panose="020D0604000000000000" pitchFamily="50" charset="-127"/>
              </a:rPr>
              <a:t> services and remote maintenance service</a:t>
            </a:r>
            <a:endParaRPr lang="bg-BG" sz="1400" dirty="0">
              <a:solidFill>
                <a:schemeClr val="tx1">
                  <a:lumMod val="50000"/>
                </a:schemeClr>
              </a:solidFill>
              <a:latin typeface="+mn-lt"/>
              <a:ea typeface="나눔고딕" panose="020D0604000000000000" pitchFamily="50" charset="-127"/>
            </a:endParaRPr>
          </a:p>
        </p:txBody>
      </p:sp>
      <p:pic>
        <p:nvPicPr>
          <p:cNvPr id="1026" name="Picture 2" descr="http://www.herit.net/en/images/contents/pc_hubiss_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7" b="6877"/>
          <a:stretch/>
        </p:blipFill>
        <p:spPr bwMode="auto">
          <a:xfrm>
            <a:off x="879970" y="1506215"/>
            <a:ext cx="8400059" cy="33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840980" y="4236720"/>
            <a:ext cx="815340" cy="320040"/>
          </a:xfrm>
          <a:prstGeom prst="rect">
            <a:avLst/>
          </a:prstGeom>
          <a:solidFill>
            <a:srgbClr val="F2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88898A"/>
                </a:solidFill>
                <a:latin typeface="+mj-lt"/>
              </a:rPr>
              <a:t>Other</a:t>
            </a:r>
            <a:r>
              <a:rPr lang="ko-KR" altLang="en-US" sz="1000" b="1" dirty="0" smtClean="0">
                <a:solidFill>
                  <a:srgbClr val="88898A"/>
                </a:solidFill>
                <a:latin typeface="+mj-lt"/>
              </a:rPr>
              <a:t> </a:t>
            </a:r>
            <a:r>
              <a:rPr lang="en-US" altLang="ko-KR" sz="1000" b="1" dirty="0" smtClean="0">
                <a:solidFill>
                  <a:srgbClr val="88898A"/>
                </a:solidFill>
                <a:latin typeface="+mj-lt"/>
              </a:rPr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14177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>
                <a:latin typeface="+mn-lt"/>
              </a:rPr>
              <a:pPr algn="ctr"/>
              <a:t>8</a:t>
            </a:fld>
            <a:endParaRPr lang="en-US" sz="1000" dirty="0">
              <a:latin typeface="+mn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4" y="2082800"/>
            <a:ext cx="4839355" cy="21651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99" y="2082800"/>
            <a:ext cx="4845246" cy="2165100"/>
          </a:xfrm>
          <a:prstGeom prst="rect">
            <a:avLst/>
          </a:prstGeom>
        </p:spPr>
      </p:pic>
      <p:sp>
        <p:nvSpPr>
          <p:cNvPr id="31" name="제목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HUBISS Features</a:t>
            </a:r>
            <a:endParaRPr lang="ko-KR" altLang="en-US" dirty="0">
              <a:latin typeface="+mn-lt"/>
            </a:endParaRPr>
          </a:p>
        </p:txBody>
      </p:sp>
      <p:sp>
        <p:nvSpPr>
          <p:cNvPr id="35" name="부제목 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1400" dirty="0" smtClean="0">
                <a:latin typeface="+mn-lt"/>
              </a:rPr>
              <a:t>Key features</a:t>
            </a:r>
            <a:endParaRPr lang="ko-KR" altLang="en-US" sz="1400" dirty="0">
              <a:latin typeface="+mn-lt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34184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Device Agent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940130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Firmware</a:t>
            </a:r>
            <a:r>
              <a:rPr lang="ko-KR" altLang="en-US" sz="1600" dirty="0" smtClean="0">
                <a:solidFill>
                  <a:schemeClr val="accent5"/>
                </a:solidFill>
              </a:rPr>
              <a:t> </a:t>
            </a:r>
            <a:r>
              <a:rPr lang="en-US" altLang="ko-KR" sz="1600" dirty="0" smtClean="0">
                <a:solidFill>
                  <a:schemeClr val="accent5"/>
                </a:solidFill>
              </a:rPr>
              <a:t>upgrade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556999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Auto-provisioning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187827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Authentication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815619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Flexible MO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8457699" y="3371850"/>
            <a:ext cx="141760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/>
                </a:solidFill>
              </a:rPr>
              <a:t>Diagnostics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  <a:ea typeface="나눔고딕" panose="020D0604000000000000" pitchFamily="50" charset="-127"/>
              </a:rPr>
              <a:t>HUBISS DM UI</a:t>
            </a:r>
            <a:endParaRPr lang="bg-BG" dirty="0">
              <a:latin typeface="+mn-lt"/>
              <a:ea typeface="나눔고딕" panose="020D0604000000000000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48F63A3B-78C7-47BE-AE5E-E10140E04643}" type="slidenum">
              <a:rPr lang="en-US" sz="1000"/>
              <a:pPr algn="ctr"/>
              <a:t>9</a:t>
            </a:fld>
            <a:endParaRPr lang="en-US" sz="1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나눔고딕" panose="020D0604000000000000" pitchFamily="50" charset="-127"/>
              </a:rPr>
              <a:t>DM dashboard sample screen shot</a:t>
            </a:r>
            <a:endParaRPr lang="bg-BG" sz="1400" dirty="0">
              <a:solidFill>
                <a:schemeClr val="tx1">
                  <a:lumMod val="50000"/>
                </a:schemeClr>
              </a:solidFill>
              <a:latin typeface="+mn-lt"/>
              <a:ea typeface="나눔고딕" panose="020D0604000000000000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1" y="1084993"/>
            <a:ext cx="4929127" cy="4061315"/>
          </a:xfrm>
          <a:prstGeom prst="rect">
            <a:avLst/>
          </a:prstGeom>
        </p:spPr>
      </p:pic>
      <p:sp>
        <p:nvSpPr>
          <p:cNvPr id="58" name="모서리가 둥근 직사각형 57"/>
          <p:cNvSpPr/>
          <p:nvPr/>
        </p:nvSpPr>
        <p:spPr bwMode="auto">
          <a:xfrm>
            <a:off x="5230135" y="1120618"/>
            <a:ext cx="4685772" cy="3984333"/>
          </a:xfrm>
          <a:prstGeom prst="roundRect">
            <a:avLst>
              <a:gd name="adj" fmla="val 2426"/>
            </a:avLst>
          </a:prstGeom>
          <a:solidFill>
            <a:srgbClr val="EEEFF0"/>
          </a:solidFill>
          <a:ln w="762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b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496" y="1200707"/>
            <a:ext cx="4465284" cy="38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rony_Bright - C2">
      <a:dk1>
        <a:srgbClr val="FAFAFA"/>
      </a:dk1>
      <a:lt1>
        <a:srgbClr val="34719E"/>
      </a:lt1>
      <a:dk2>
        <a:srgbClr val="44546A"/>
      </a:dk2>
      <a:lt2>
        <a:srgbClr val="565656"/>
      </a:lt2>
      <a:accent1>
        <a:srgbClr val="95AFBA"/>
      </a:accent1>
      <a:accent2>
        <a:srgbClr val="9DC6A5"/>
      </a:accent2>
      <a:accent3>
        <a:srgbClr val="F4D762"/>
      </a:accent3>
      <a:accent4>
        <a:srgbClr val="F76864"/>
      </a:accent4>
      <a:accent5>
        <a:srgbClr val="44546A"/>
      </a:accent5>
      <a:accent6>
        <a:srgbClr val="FAFAFA"/>
      </a:accent6>
      <a:hlink>
        <a:srgbClr val="191919"/>
      </a:hlink>
      <a:folHlink>
        <a:srgbClr val="19191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Harony_Bright - C2">
      <a:dk1>
        <a:srgbClr val="FAFAFA"/>
      </a:dk1>
      <a:lt1>
        <a:srgbClr val="34719E"/>
      </a:lt1>
      <a:dk2>
        <a:srgbClr val="44546A"/>
      </a:dk2>
      <a:lt2>
        <a:srgbClr val="565656"/>
      </a:lt2>
      <a:accent1>
        <a:srgbClr val="95AFBA"/>
      </a:accent1>
      <a:accent2>
        <a:srgbClr val="9DC6A5"/>
      </a:accent2>
      <a:accent3>
        <a:srgbClr val="F4D762"/>
      </a:accent3>
      <a:accent4>
        <a:srgbClr val="F76864"/>
      </a:accent4>
      <a:accent5>
        <a:srgbClr val="44546A"/>
      </a:accent5>
      <a:accent6>
        <a:srgbClr val="FAFAFA"/>
      </a:accent6>
      <a:hlink>
        <a:srgbClr val="191919"/>
      </a:hlink>
      <a:folHlink>
        <a:srgbClr val="19191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11393</TotalTime>
  <Words>316</Words>
  <Application>Microsoft Office PowerPoint</Application>
  <PresentationFormat>사용자 지정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31" baseType="lpstr">
      <vt:lpstr>Helvetica Light</vt:lpstr>
      <vt:lpstr>Open Sans</vt:lpstr>
      <vt:lpstr>Open Sans Light</vt:lpstr>
      <vt:lpstr>Roboto</vt:lpstr>
      <vt:lpstr>굴림</vt:lpstr>
      <vt:lpstr>나눔고딕</vt:lpstr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PowerPoint 프레젠테이션</vt:lpstr>
      <vt:lpstr>Presentation Agenda</vt:lpstr>
      <vt:lpstr>Company Overview</vt:lpstr>
      <vt:lpstr>Our Business</vt:lpstr>
      <vt:lpstr>Our Customers</vt:lpstr>
      <vt:lpstr>PowerPoint 프레젠테이션</vt:lpstr>
      <vt:lpstr>HUBISS Overview</vt:lpstr>
      <vt:lpstr>HUBISS Features</vt:lpstr>
      <vt:lpstr>HUBISS DM UI</vt:lpstr>
      <vt:lpstr>PowerPoint 프레젠테이션</vt:lpstr>
      <vt:lpstr>HUBISS- Smart Home</vt:lpstr>
      <vt:lpstr>HUBISS- Smart Office(DM) IoT</vt:lpstr>
      <vt:lpstr>HUBISS-Smart Transportation IoT </vt:lpstr>
      <vt:lpstr>PowerPoint 프레젠테이션</vt:lpstr>
      <vt:lpstr>PowerPoint 프레젠테이션</vt:lpstr>
      <vt:lpstr>HERIT IoT Platform based on oneM2M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박희숙</cp:lastModifiedBy>
  <cp:revision>1792</cp:revision>
  <cp:lastPrinted>2015-03-18T01:27:03Z</cp:lastPrinted>
  <dcterms:created xsi:type="dcterms:W3CDTF">2014-12-06T22:49:37Z</dcterms:created>
  <dcterms:modified xsi:type="dcterms:W3CDTF">2015-09-10T06:50:04Z</dcterms:modified>
</cp:coreProperties>
</file>