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6" r:id="rId2"/>
    <p:sldId id="458" r:id="rId3"/>
    <p:sldId id="462" r:id="rId4"/>
    <p:sldId id="461" r:id="rId5"/>
    <p:sldId id="463" r:id="rId6"/>
    <p:sldId id="464" r:id="rId7"/>
    <p:sldId id="474" r:id="rId8"/>
    <p:sldId id="473" r:id="rId9"/>
    <p:sldId id="465" r:id="rId10"/>
    <p:sldId id="476" r:id="rId11"/>
    <p:sldId id="4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5AFE67C-C406-47D2-B1BB-CCA2ED1A0B5F}">
          <p14:sldIdLst>
            <p14:sldId id="296"/>
            <p14:sldId id="458"/>
            <p14:sldId id="462"/>
            <p14:sldId id="461"/>
            <p14:sldId id="463"/>
            <p14:sldId id="464"/>
            <p14:sldId id="474"/>
            <p14:sldId id="473"/>
            <p14:sldId id="465"/>
            <p14:sldId id="476"/>
            <p14:sldId id="466"/>
          </p14:sldIdLst>
        </p14:section>
        <p14:section name="Untitled Section" id="{F2A28EFB-3E2F-439E-A3E6-95CC54618B4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E7E8E8"/>
    <a:srgbClr val="5195CE"/>
    <a:srgbClr val="02243C"/>
    <a:srgbClr val="D16446"/>
    <a:srgbClr val="005DB3"/>
    <a:srgbClr val="5BC23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41" autoAdjust="0"/>
    <p:restoredTop sz="69640" autoAdjust="0"/>
  </p:normalViewPr>
  <p:slideViewPr>
    <p:cSldViewPr>
      <p:cViewPr varScale="1">
        <p:scale>
          <a:sx n="74" d="100"/>
          <a:sy n="74" d="100"/>
        </p:scale>
        <p:origin x="98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04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‘A to Z’ of IoT platforms</a:t>
            </a:r>
            <a:endParaRPr lang="en-US" dirty="0"/>
          </a:p>
        </c:rich>
      </c:tx>
      <c:layout>
        <c:manualLayout>
          <c:xMode val="edge"/>
          <c:yMode val="edge"/>
          <c:x val="0.34650359465936326"/>
          <c:y val="0.123711340206185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5942028985507246E-2"/>
          <c:y val="0.32568309115999677"/>
          <c:w val="0.96811594202898554"/>
          <c:h val="0.413113483237275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5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7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3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5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37"/>
            <c:invertIfNegative val="0"/>
            <c:bubble3D val="0"/>
            <c:spPr>
              <a:solidFill>
                <a:srgbClr val="C00000"/>
              </a:solidFill>
            </c:spPr>
          </c:dPt>
          <c:cat>
            <c:strRef>
              <c:f>Sheet1!$A$2:$A$45</c:f>
              <c:strCache>
                <c:ptCount val="44"/>
                <c:pt idx="0">
                  <c:v>AirVantage</c:v>
                </c:pt>
                <c:pt idx="5">
                  <c:v>Eclipse</c:v>
                </c:pt>
                <c:pt idx="10">
                  <c:v>Fraunhofer Fokus</c:v>
                </c:pt>
                <c:pt idx="14">
                  <c:v>HP</c:v>
                </c:pt>
                <c:pt idx="17">
                  <c:v>LG U Plus</c:v>
                </c:pt>
                <c:pt idx="23">
                  <c:v>OCEAN (KETI)</c:v>
                </c:pt>
                <c:pt idx="25">
                  <c:v>oneMPOWER</c:v>
                </c:pt>
                <c:pt idx="37">
                  <c:v>SK ThingPlug</c:v>
                </c:pt>
                <c:pt idx="43">
                  <c:v>Xively</c:v>
                </c:pt>
              </c:strCache>
            </c:strRef>
          </c:cat>
          <c:val>
            <c:numRef>
              <c:f>Sheet1!$B$2:$B$45</c:f>
              <c:numCache>
                <c:formatCode>0.00</c:formatCode>
                <c:ptCount val="44"/>
                <c:pt idx="0">
                  <c:v>5.070525818802925</c:v>
                </c:pt>
                <c:pt idx="1">
                  <c:v>5.0013353862068941</c:v>
                </c:pt>
                <c:pt idx="2">
                  <c:v>5.0993626567884727</c:v>
                </c:pt>
                <c:pt idx="3">
                  <c:v>5.0610423213899374</c:v>
                </c:pt>
                <c:pt idx="4">
                  <c:v>5.0187281130242232</c:v>
                </c:pt>
                <c:pt idx="5">
                  <c:v>5.0844086436268832</c:v>
                </c:pt>
                <c:pt idx="6">
                  <c:v>5.0444430193542553</c:v>
                </c:pt>
                <c:pt idx="7">
                  <c:v>5.0957703561908545</c:v>
                </c:pt>
                <c:pt idx="8">
                  <c:v>5.0861363703935973</c:v>
                </c:pt>
                <c:pt idx="9">
                  <c:v>5.0639877244812519</c:v>
                </c:pt>
                <c:pt idx="10">
                  <c:v>5.0767517703457283</c:v>
                </c:pt>
                <c:pt idx="11">
                  <c:v>5.0967632593575765</c:v>
                </c:pt>
                <c:pt idx="12">
                  <c:v>5.0189973015709102</c:v>
                </c:pt>
                <c:pt idx="13">
                  <c:v>5.0829402238958314</c:v>
                </c:pt>
                <c:pt idx="14">
                  <c:v>5.0741576777749966</c:v>
                </c:pt>
                <c:pt idx="15">
                  <c:v>5.0780908789514054</c:v>
                </c:pt>
                <c:pt idx="16">
                  <c:v>5.0904037274859464</c:v>
                </c:pt>
                <c:pt idx="17">
                  <c:v>5.0762098174542833</c:v>
                </c:pt>
                <c:pt idx="18">
                  <c:v>5.0042747708500208</c:v>
                </c:pt>
                <c:pt idx="19">
                  <c:v>5.0335719497594056</c:v>
                </c:pt>
                <c:pt idx="20">
                  <c:v>5.0950539353973578</c:v>
                </c:pt>
                <c:pt idx="21">
                  <c:v>5.0808932096500143</c:v>
                </c:pt>
                <c:pt idx="22">
                  <c:v>5.0639784079695547</c:v>
                </c:pt>
                <c:pt idx="23">
                  <c:v>5.0782635803338021</c:v>
                </c:pt>
                <c:pt idx="24">
                  <c:v>5.0897223408831973</c:v>
                </c:pt>
                <c:pt idx="25">
                  <c:v>5.0065029792575988</c:v>
                </c:pt>
                <c:pt idx="26">
                  <c:v>5.0487845574451748</c:v>
                </c:pt>
                <c:pt idx="27">
                  <c:v>5.0502970875833908</c:v>
                </c:pt>
                <c:pt idx="28">
                  <c:v>5.0941942000456946</c:v>
                </c:pt>
                <c:pt idx="29">
                  <c:v>5.0858205582417355</c:v>
                </c:pt>
                <c:pt idx="30">
                  <c:v>5.0701134815619735</c:v>
                </c:pt>
                <c:pt idx="31">
                  <c:v>5.0315732999339851</c:v>
                </c:pt>
                <c:pt idx="32">
                  <c:v>5.0538592986117017</c:v>
                </c:pt>
                <c:pt idx="33">
                  <c:v>5.0667897159938029</c:v>
                </c:pt>
                <c:pt idx="34">
                  <c:v>5.0033427644119213</c:v>
                </c:pt>
                <c:pt idx="35">
                  <c:v>5.0996590013688268</c:v>
                </c:pt>
                <c:pt idx="36">
                  <c:v>5.0578382234839285</c:v>
                </c:pt>
                <c:pt idx="37">
                  <c:v>5.0762098174542833</c:v>
                </c:pt>
                <c:pt idx="38">
                  <c:v>5.0066238608230007</c:v>
                </c:pt>
                <c:pt idx="39">
                  <c:v>5.0072402201316439</c:v>
                </c:pt>
                <c:pt idx="40">
                  <c:v>5.040121713255485</c:v>
                </c:pt>
                <c:pt idx="41">
                  <c:v>5.0770453868478107</c:v>
                </c:pt>
                <c:pt idx="42">
                  <c:v>5.0897060874106286</c:v>
                </c:pt>
                <c:pt idx="43">
                  <c:v>5.0422019352525975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5839936"/>
        <c:axId val="205840328"/>
      </c:barChart>
      <c:catAx>
        <c:axId val="205839936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/>
            </a:pPr>
            <a:endParaRPr lang="en-US"/>
          </a:p>
        </c:txPr>
        <c:crossAx val="205840328"/>
        <c:crosses val="autoZero"/>
        <c:auto val="1"/>
        <c:lblAlgn val="ctr"/>
        <c:lblOffset val="100"/>
        <c:noMultiLvlLbl val="0"/>
      </c:catAx>
      <c:valAx>
        <c:axId val="205840328"/>
        <c:scaling>
          <c:orientation val="minMax"/>
          <c:max val="5.25"/>
          <c:min val="2.75"/>
        </c:scaling>
        <c:delete val="1"/>
        <c:axPos val="l"/>
        <c:majorGridlines>
          <c:spPr>
            <a:ln>
              <a:noFill/>
            </a:ln>
          </c:spPr>
        </c:majorGridlines>
        <c:numFmt formatCode="0.00" sourceLinked="1"/>
        <c:majorTickMark val="out"/>
        <c:minorTickMark val="none"/>
        <c:tickLblPos val="none"/>
        <c:crossAx val="2058399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i="0"/>
            </a:pPr>
            <a:r>
              <a:rPr lang="en-US" i="0" dirty="0" smtClean="0"/>
              <a:t>Make oneM2M stand out relative to alternatives</a:t>
            </a:r>
            <a:endParaRPr lang="en-US" i="0" dirty="0"/>
          </a:p>
        </c:rich>
      </c:tx>
      <c:layout>
        <c:manualLayout>
          <c:xMode val="edge"/>
          <c:yMode val="edge"/>
          <c:x val="0.13572228952150212"/>
          <c:y val="0.21428571428571427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2.0618556701030927E-2"/>
          <c:y val="7.1428571428571425E-2"/>
          <c:w val="0.96219931271477666"/>
          <c:h val="0.627092238470191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5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7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37"/>
            <c:invertIfNegative val="0"/>
            <c:bubble3D val="0"/>
          </c:dPt>
          <c:cat>
            <c:strRef>
              <c:f>Sheet1!$A$2:$A$45</c:f>
              <c:strCache>
                <c:ptCount val="44"/>
                <c:pt idx="0">
                  <c:v>A</c:v>
                </c:pt>
                <c:pt idx="4">
                  <c:v>oneM2M</c:v>
                </c:pt>
                <c:pt idx="43">
                  <c:v>Z</c:v>
                </c:pt>
              </c:strCache>
            </c:strRef>
          </c:cat>
          <c:val>
            <c:numRef>
              <c:f>Sheet1!$B$2:$B$45</c:f>
              <c:numCache>
                <c:formatCode>0.00</c:formatCode>
                <c:ptCount val="44"/>
                <c:pt idx="0">
                  <c:v>2.005107002317696</c:v>
                </c:pt>
                <c:pt idx="1">
                  <c:v>2.0082118027859317</c:v>
                </c:pt>
                <c:pt idx="2">
                  <c:v>2.0426594894594317</c:v>
                </c:pt>
                <c:pt idx="3">
                  <c:v>2.043651465565131</c:v>
                </c:pt>
                <c:pt idx="4">
                  <c:v>10.15221286733712</c:v>
                </c:pt>
                <c:pt idx="5">
                  <c:v>2.095659905444093</c:v>
                </c:pt>
                <c:pt idx="6">
                  <c:v>2.0666188486707449</c:v>
                </c:pt>
                <c:pt idx="7">
                  <c:v>2.0122144444726509</c:v>
                </c:pt>
                <c:pt idx="8">
                  <c:v>2.0259380434093952</c:v>
                </c:pt>
                <c:pt idx="9">
                  <c:v>2.0757748884103484</c:v>
                </c:pt>
                <c:pt idx="10">
                  <c:v>2.0197803184695187</c:v>
                </c:pt>
                <c:pt idx="11">
                  <c:v>2.0709716937658369</c:v>
                </c:pt>
                <c:pt idx="12">
                  <c:v>2.0747157434895422</c:v>
                </c:pt>
                <c:pt idx="13">
                  <c:v>2.0980271810886784</c:v>
                </c:pt>
                <c:pt idx="14">
                  <c:v>2.0422552567936934</c:v>
                </c:pt>
                <c:pt idx="15">
                  <c:v>2.0667172947862884</c:v>
                </c:pt>
                <c:pt idx="16">
                  <c:v>2.0423875620472698</c:v>
                </c:pt>
                <c:pt idx="17">
                  <c:v>2.0038563855117362</c:v>
                </c:pt>
                <c:pt idx="18">
                  <c:v>2.0407689063851144</c:v>
                </c:pt>
                <c:pt idx="19">
                  <c:v>2.0879795416311975</c:v>
                </c:pt>
                <c:pt idx="20">
                  <c:v>2.0617533091799283</c:v>
                </c:pt>
                <c:pt idx="21">
                  <c:v>2.0832585759116817</c:v>
                </c:pt>
                <c:pt idx="22">
                  <c:v>2.0892258792430196</c:v>
                </c:pt>
                <c:pt idx="23">
                  <c:v>2.0083847116410505</c:v>
                </c:pt>
                <c:pt idx="24">
                  <c:v>2.0662306823149281</c:v>
                </c:pt>
                <c:pt idx="25">
                  <c:v>2.0225717008251212</c:v>
                </c:pt>
                <c:pt idx="26">
                  <c:v>2.0976714322570706</c:v>
                </c:pt>
                <c:pt idx="27">
                  <c:v>2.0060719917637044</c:v>
                </c:pt>
                <c:pt idx="28">
                  <c:v>2.0455452928692743</c:v>
                </c:pt>
                <c:pt idx="29">
                  <c:v>2.0333205912079966</c:v>
                </c:pt>
                <c:pt idx="30">
                  <c:v>2.0677978932976009</c:v>
                </c:pt>
                <c:pt idx="31">
                  <c:v>2.0349989568971911</c:v>
                </c:pt>
                <c:pt idx="32">
                  <c:v>2.0709445424349413</c:v>
                </c:pt>
                <c:pt idx="33">
                  <c:v>2.0843816898860386</c:v>
                </c:pt>
                <c:pt idx="34">
                  <c:v>2.0578261263213924</c:v>
                </c:pt>
                <c:pt idx="35">
                  <c:v>2.083433561957595</c:v>
                </c:pt>
                <c:pt idx="36">
                  <c:v>2.0216365491916535</c:v>
                </c:pt>
                <c:pt idx="37">
                  <c:v>2.0634429126224494</c:v>
                </c:pt>
                <c:pt idx="38">
                  <c:v>2.0121297158207589</c:v>
                </c:pt>
                <c:pt idx="39">
                  <c:v>2.039069194778004</c:v>
                </c:pt>
                <c:pt idx="40">
                  <c:v>2.068477064871403</c:v>
                </c:pt>
                <c:pt idx="41">
                  <c:v>2.051145723824487</c:v>
                </c:pt>
                <c:pt idx="42">
                  <c:v>2.0891638306335309</c:v>
                </c:pt>
                <c:pt idx="43">
                  <c:v>2.0783530619654811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6685608"/>
        <c:axId val="276686000"/>
      </c:barChart>
      <c:catAx>
        <c:axId val="27668560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100" b="1"/>
            </a:pPr>
            <a:endParaRPr lang="en-US"/>
          </a:p>
        </c:txPr>
        <c:crossAx val="276686000"/>
        <c:crosses val="autoZero"/>
        <c:auto val="1"/>
        <c:lblAlgn val="ctr"/>
        <c:lblOffset val="100"/>
        <c:noMultiLvlLbl val="0"/>
      </c:catAx>
      <c:valAx>
        <c:axId val="276686000"/>
        <c:scaling>
          <c:orientation val="minMax"/>
          <c:max val="12"/>
          <c:min val="0"/>
        </c:scaling>
        <c:delete val="1"/>
        <c:axPos val="l"/>
        <c:majorGridlines>
          <c:spPr>
            <a:ln>
              <a:noFill/>
            </a:ln>
          </c:spPr>
        </c:majorGridlines>
        <c:numFmt formatCode="0.00" sourceLinked="1"/>
        <c:majorTickMark val="none"/>
        <c:minorTickMark val="none"/>
        <c:tickLblPos val="none"/>
        <c:crossAx val="27668560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C12A2-3B3F-4532-B8C1-BDA69A06F35B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869AA-0C9F-4308-BAC8-A7EE9F8D19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33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oneM2M platforms are competing with numerous proprietary alternatives, many of which have significantly higher brand recognition (e.g. GE </a:t>
            </a:r>
            <a:r>
              <a:rPr lang="en-US" dirty="0" err="1" smtClean="0"/>
              <a:t>Predix</a:t>
            </a:r>
            <a:r>
              <a:rPr lang="en-US" dirty="0" smtClean="0"/>
              <a:t>, </a:t>
            </a:r>
            <a:r>
              <a:rPr lang="en-US" dirty="0" err="1" smtClean="0"/>
              <a:t>ThingWorx</a:t>
            </a:r>
            <a:r>
              <a:rPr lang="en-US" dirty="0" smtClean="0"/>
              <a:t> etc.)</a:t>
            </a:r>
          </a:p>
          <a:p>
            <a:r>
              <a:rPr lang="en-US" dirty="0" smtClean="0"/>
              <a:t>Outside of some specialists in </a:t>
            </a:r>
            <a:r>
              <a:rPr lang="en-US" baseline="0" dirty="0" smtClean="0"/>
              <a:t>the technical community, there is little awareness of oneM2M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869AA-0C9F-4308-BAC8-A7EE9F8D19A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660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need to shine</a:t>
            </a:r>
            <a:r>
              <a:rPr lang="en-US" baseline="0" dirty="0" smtClean="0"/>
              <a:t> more light on oneM2M and let the benefits of the standard become much more visible and influential in how buyers of IoT solutions define their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869AA-0C9F-4308-BAC8-A7EE9F8D19A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938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oneM2M focuses on the standard</a:t>
            </a:r>
            <a:r>
              <a:rPr lang="en-US" baseline="0" dirty="0" smtClean="0"/>
              <a:t> and technical audiences. The OEA is a complementary activity, that works in close collaboration with MARCOMs, to promote oneM2M to commercial audiences (buyers, corporate decision makers etc.)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869AA-0C9F-4308-BAC8-A7EE9F8D19A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42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OEA came about from supportive discussions with oneM2M companies and oneM2M (Steering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Cttee</a:t>
            </a:r>
            <a:r>
              <a:rPr lang="en-US" baseline="0" dirty="0" smtClean="0"/>
              <a:t>. And MARCOMs). Companies agreed on the need for additional resources to support MARCOMs and are currently in a pilot testing phase ahead of a fund-raising process to put in place a long-term plan and budget for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869AA-0C9F-4308-BAC8-A7EE9F8D19A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723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its brief existence, the </a:t>
            </a:r>
            <a:r>
              <a:rPr lang="en-US" baseline="0" dirty="0" smtClean="0"/>
              <a:t>OEA is already generating oneM2M promotional outputs in the form of an Executive Briefing (article to be published on oneM2M website) and the first of a set of Executive Interviews with senior executives in oneM2M companies.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869AA-0C9F-4308-BAC8-A7EE9F8D19A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Several activities are being planned within the OEA for</a:t>
            </a:r>
            <a:r>
              <a:rPr lang="en-US" baseline="0" dirty="0" smtClean="0"/>
              <a:t> release over the coming months.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are demonstrating thought leadership on important IoT topics and demonstrating how companies are collaborating to advance the market. An early topic is security for which Gemalto is collaborating with InterDigital.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It is important to take oneM2M beyond the telecoms arena and into promising verticals. In January, a webinar is planned to discuss the application of a oneM2M platform in the UK. The webinar will include a presentation from the customer’s perspective in terms of business and operational requirements and how these need to be supported by an IoT platform.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Some of the ideas under discussion with potential OEA company members are a developer community effort and a database of company (business) contacts.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869AA-0C9F-4308-BAC8-A7EE9F8D19A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827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purpose of this presentation is to invite a boarder set of companies to contribute to the OEA. </a:t>
            </a:r>
          </a:p>
          <a:p>
            <a:r>
              <a:rPr lang="en-US" dirty="0" smtClean="0"/>
              <a:t>By working together, we can make oneM2M stand out from the crowd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Participating companies will benefit from the publicity surrounding oneM2M. Their participation in the OEA allows business development and product management executives to interact with their counterparts in other companies.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869AA-0C9F-4308-BAC8-A7EE9F8D19A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163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Type 1</a:t>
            </a:r>
            <a:r>
              <a:rPr lang="en-US" baseline="0" dirty="0" smtClean="0"/>
              <a:t> Partners in oneM2M will not contribute significant additional funding to MARCOMs. The current budget (roughly $84k in funds) is inadequate for any significant marketing effort. The only way to supplement this funding is through company contributions.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target budget for 2016 is in the region of $150,000 to $250,000 depending on the scope of work participating companies agree to address. These funds are for additional resources (primarily Ken </a:t>
            </a:r>
            <a:r>
              <a:rPr lang="en-US" baseline="0" dirty="0" err="1" smtClean="0"/>
              <a:t>Figueredo’s</a:t>
            </a:r>
            <a:r>
              <a:rPr lang="en-US" baseline="0" dirty="0" smtClean="0"/>
              <a:t> fees for his time in managing the OEA) and to support expenses (travel to present at key events, costs to translate materials, promotional costs on web-sites/journals etc.)</a:t>
            </a:r>
          </a:p>
          <a:p>
            <a:endParaRPr lang="en-US" baseline="0" dirty="0" smtClean="0"/>
          </a:p>
          <a:p>
            <a:r>
              <a:rPr lang="en-US" baseline="0" dirty="0" smtClean="0"/>
              <a:t>Based on recent discussions, companies </a:t>
            </a:r>
            <a:r>
              <a:rPr lang="en-US" baseline="0" dirty="0" err="1" smtClean="0"/>
              <a:t>favour</a:t>
            </a:r>
            <a:r>
              <a:rPr lang="en-US" baseline="0" dirty="0" smtClean="0"/>
              <a:t> a 2-tier model. One permutation is to have 4 Founder members (contributing a total of $100,000) and 10 Contributing members (providing another $100,000) for example (i.e. a total of 14 active participants). Alternative permutations are possible depending on the breadth of participation i.e. contributions can be lowered if 20 or 30 companies agree to share the costs.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will accept contributions in kind as long as we have a base level </a:t>
            </a:r>
            <a:r>
              <a:rPr lang="en-US" baseline="0" smtClean="0"/>
              <a:t>of funding.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All funds raised will be used to promote oneM2M through the efforts of the OEA on a not-for-profit basis.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869AA-0C9F-4308-BAC8-A7EE9F8D19A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125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Discussions are underway with different companies and senior leaders in oneM2M Please contact Ken to join in the discussion</a:t>
            </a:r>
            <a:r>
              <a:rPr lang="en-US" baseline="0" dirty="0" smtClean="0"/>
              <a:t> noting that we need to agree on the long term plan and funding in time for Jan 2016.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869AA-0C9F-4308-BAC8-A7EE9F8D19A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945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228600" indent="-228600">
              <a:buFont typeface="+mj-lt"/>
              <a:buAutoNum type="arabicPeriod"/>
              <a:defRPr/>
            </a:lvl1pPr>
          </a:lstStyle>
          <a:p>
            <a:fld id="{272A2D31-AD93-4597-9DE2-C04B1F0C3F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766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C3F8344-5105-473D-B186-3DDF480A8AB9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2D31-AD93-4597-9DE2-C04B1F0C3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977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C3F8344-5105-473D-B186-3DDF480A8AB9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2D31-AD93-4597-9DE2-C04B1F0C3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195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140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 userDrawn="1"/>
        </p:nvSpPr>
        <p:spPr>
          <a:xfrm rot="5400000">
            <a:off x="1784350" y="-577855"/>
            <a:ext cx="5194301" cy="8763012"/>
          </a:xfrm>
          <a:prstGeom prst="round2SameRect">
            <a:avLst>
              <a:gd name="adj1" fmla="val 2256"/>
              <a:gd name="adj2" fmla="val 0"/>
            </a:avLst>
          </a:prstGeom>
          <a:solidFill>
            <a:schemeClr val="tx1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25400" dir="3600000" algn="tl" rotWithShape="0">
              <a:prstClr val="black">
                <a:alpha val="30000"/>
              </a:prstClr>
            </a:outerShdw>
          </a:effectLst>
        </p:spPr>
        <p:txBody>
          <a:bodyPr lIns="81634" tIns="40818" rIns="81634" bIns="40818" anchor="ctr"/>
          <a:lstStyle/>
          <a:p>
            <a:pPr lvl="0" algn="ctr" eaLnBrk="0" hangingPunct="0"/>
            <a:endParaRPr lang="en-US" sz="1100" b="1" i="1" kern="0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876800"/>
          </a:xfrm>
        </p:spPr>
        <p:txBody>
          <a:bodyPr>
            <a:normAutofit/>
          </a:bodyPr>
          <a:lstStyle>
            <a:lvl1pPr marL="211336" indent="-211336">
              <a:buSzPct val="100000"/>
              <a:defRPr sz="1800" b="0" i="0">
                <a:solidFill>
                  <a:srgbClr val="191919"/>
                </a:solidFill>
                <a:latin typeface="+mn-lt"/>
                <a:cs typeface="Arial"/>
              </a:defRPr>
            </a:lvl1pPr>
            <a:lvl2pPr>
              <a:buSzPct val="100000"/>
              <a:defRPr sz="1500" b="0" i="0">
                <a:latin typeface="+mn-lt"/>
                <a:cs typeface="Arial"/>
              </a:defRPr>
            </a:lvl2pPr>
            <a:lvl3pPr>
              <a:buSzPct val="100000"/>
              <a:defRPr sz="1300" b="0" i="0">
                <a:latin typeface="+mn-lt"/>
                <a:cs typeface="Arial"/>
              </a:defRPr>
            </a:lvl3pPr>
            <a:lvl4pPr>
              <a:buSzPct val="100000"/>
              <a:defRPr sz="1100" b="0" i="0">
                <a:latin typeface="+mn-lt"/>
                <a:cs typeface="Arial"/>
              </a:defRPr>
            </a:lvl4pPr>
            <a:lvl5pPr>
              <a:buSzPct val="100000"/>
              <a:defRPr sz="1100" b="0" i="0">
                <a:latin typeface="+mn-lt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029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525963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C3F8344-5105-473D-B186-3DDF480A8AB9}" type="datetimeFigureOut">
              <a:rPr lang="en-GB" smtClean="0"/>
              <a:t>04/11/2015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2D31-AD93-4597-9DE2-C04B1F0C3FBE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5400" cmpd="sng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5985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C3F8344-5105-473D-B186-3DDF480A8AB9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2D31-AD93-4597-9DE2-C04B1F0C3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38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C3F8344-5105-473D-B186-3DDF480A8AB9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2D31-AD93-4597-9DE2-C04B1F0C3FBE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5400" cmpd="sng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1476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C3F8344-5105-473D-B186-3DDF480A8AB9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2D31-AD93-4597-9DE2-C04B1F0C3FB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5400" cmpd="sng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346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C3F8344-5105-473D-B186-3DDF480A8AB9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2D31-AD93-4597-9DE2-C04B1F0C3FBE}" type="slidenum">
              <a:rPr lang="en-GB" smtClean="0"/>
              <a:t>‹#›</a:t>
            </a:fld>
            <a:endParaRPr lang="en-GB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5400" cmpd="sng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083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C3F8344-5105-473D-B186-3DDF480A8AB9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2D31-AD93-4597-9DE2-C04B1F0C3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86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C3F8344-5105-473D-B186-3DDF480A8AB9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2D31-AD93-4597-9DE2-C04B1F0C3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56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C3F8344-5105-473D-B186-3DDF480A8AB9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2D31-AD93-4597-9DE2-C04B1F0C3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29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207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A2D31-AD93-4597-9DE2-C04B1F0C3FBE}" type="slidenum">
              <a:rPr lang="en-GB" smtClean="0"/>
              <a:pPr/>
              <a:t>‹#›</a:t>
            </a:fld>
            <a:r>
              <a:rPr lang="en-GB" dirty="0" smtClean="0"/>
              <a:t>D</a:t>
            </a:r>
            <a:endParaRPr lang="en-GB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57200" y="6263640"/>
            <a:ext cx="809628" cy="523220"/>
            <a:chOff x="1828800" y="838200"/>
            <a:chExt cx="809628" cy="523220"/>
          </a:xfrm>
        </p:grpSpPr>
        <p:sp>
          <p:nvSpPr>
            <p:cNvPr id="10" name="TextBox 9"/>
            <p:cNvSpPr txBox="1"/>
            <p:nvPr/>
          </p:nvSpPr>
          <p:spPr>
            <a:xfrm>
              <a:off x="2087253" y="838200"/>
              <a:ext cx="295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41300">
                  <a:solidFill>
                    <a:srgbClr val="02243C"/>
                  </a:solidFill>
                </a:defRPr>
              </a:lvl1pPr>
            </a:lstStyle>
            <a:p>
              <a:r>
                <a:rPr lang="en-US" sz="2800" dirty="0">
                  <a:solidFill>
                    <a:srgbClr val="5BC236"/>
                  </a:solidFill>
                </a:rPr>
                <a:t>w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28800" y="838200"/>
              <a:ext cx="3865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41300">
                  <a:solidFill>
                    <a:srgbClr val="5BC236"/>
                  </a:solidFill>
                </a:defRPr>
              </a:lvl1pPr>
            </a:lstStyle>
            <a:p>
              <a:r>
                <a:rPr lang="en-US" sz="2800" dirty="0">
                  <a:solidFill>
                    <a:srgbClr val="02243C"/>
                  </a:solidFill>
                </a:rPr>
                <a:t>M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251830" y="838200"/>
              <a:ext cx="3865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41300">
                  <a:solidFill>
                    <a:srgbClr val="5BC236"/>
                  </a:solidFill>
                </a:defRPr>
              </a:lvl1pPr>
            </a:lstStyle>
            <a:p>
              <a:r>
                <a:rPr lang="en-US" sz="2800" dirty="0">
                  <a:solidFill>
                    <a:srgbClr val="02243C"/>
                  </a:solidFill>
                </a:rPr>
                <a:t>M</a:t>
              </a:r>
            </a:p>
          </p:txBody>
        </p:sp>
      </p:grpSp>
      <p:sp>
        <p:nvSpPr>
          <p:cNvPr id="11" name="TextBox 10"/>
          <p:cNvSpPr txBox="1"/>
          <p:nvPr userDrawn="1"/>
        </p:nvSpPr>
        <p:spPr>
          <a:xfrm>
            <a:off x="1164413" y="6530217"/>
            <a:ext cx="16706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1000" i="1" dirty="0" smtClean="0">
                <a:solidFill>
                  <a:srgbClr val="002060"/>
                </a:solidFill>
              </a:rPr>
              <a:t>www.more-with-mobile.com</a:t>
            </a:r>
            <a:endParaRPr lang="en-GB" sz="1000" i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7162800" y="6530217"/>
            <a:ext cx="15247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1000" i="1" dirty="0" smtClean="0">
                <a:solidFill>
                  <a:srgbClr val="002060"/>
                </a:solidFill>
              </a:rPr>
              <a:t>Commercial in Confidence</a:t>
            </a:r>
            <a:endParaRPr lang="en-GB" sz="10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5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0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rgbClr val="00206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>
          <a:solidFill>
            <a:srgbClr val="00206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200" kern="1200">
          <a:solidFill>
            <a:srgbClr val="0020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en@more-with-mobile.co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3200" dirty="0" smtClean="0"/>
              <a:t>oneM2M Ecosystem Accelerator (OEA)</a:t>
            </a:r>
            <a:endParaRPr lang="en-GB" sz="1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81200"/>
          </a:xfrm>
        </p:spPr>
        <p:txBody>
          <a:bodyPr>
            <a:normAutofit fontScale="92500" lnSpcReduction="20000"/>
          </a:bodyPr>
          <a:lstStyle/>
          <a:p>
            <a:r>
              <a:rPr lang="en-GB" sz="3400" b="1" dirty="0" smtClean="0">
                <a:solidFill>
                  <a:schemeClr val="tx1"/>
                </a:solidFill>
              </a:rPr>
              <a:t>Presentation to oneM2M TP meeting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sz="1400" dirty="0" smtClean="0">
                <a:solidFill>
                  <a:schemeClr val="tx1"/>
                </a:solidFill>
              </a:rPr>
              <a:t/>
            </a:r>
            <a:br>
              <a:rPr lang="en-GB" sz="1400" dirty="0" smtClean="0">
                <a:solidFill>
                  <a:schemeClr val="tx1"/>
                </a:solidFill>
              </a:rPr>
            </a:br>
            <a:endParaRPr lang="en-GB" sz="1050" dirty="0" smtClean="0">
              <a:solidFill>
                <a:schemeClr val="tx1"/>
              </a:solidFill>
            </a:endParaRPr>
          </a:p>
          <a:p>
            <a:r>
              <a:rPr lang="en-GB" sz="1400" dirty="0" smtClean="0">
                <a:solidFill>
                  <a:schemeClr val="tx1"/>
                </a:solidFill>
              </a:rPr>
              <a:t>Beijing, November 2015</a:t>
            </a:r>
            <a:r>
              <a:rPr lang="en-GB" sz="1050" dirty="0" smtClean="0">
                <a:solidFill>
                  <a:schemeClr val="tx1"/>
                </a:solidFill>
              </a:rPr>
              <a:t> </a:t>
            </a:r>
            <a:r>
              <a:rPr lang="en-GB" sz="1050" dirty="0">
                <a:solidFill>
                  <a:schemeClr val="tx1"/>
                </a:solidFill>
              </a:rPr>
              <a:t/>
            </a:r>
            <a:br>
              <a:rPr lang="en-GB" sz="1050" dirty="0">
                <a:solidFill>
                  <a:schemeClr val="tx1"/>
                </a:solidFill>
              </a:rPr>
            </a:br>
            <a:endParaRPr lang="en-GB" sz="1700" b="1" dirty="0" smtClean="0">
              <a:solidFill>
                <a:schemeClr val="tx1"/>
              </a:solidFill>
            </a:endParaRPr>
          </a:p>
          <a:p>
            <a:endParaRPr lang="en-GB" sz="1700" b="1" dirty="0">
              <a:solidFill>
                <a:schemeClr val="tx1"/>
              </a:solidFill>
            </a:endParaRPr>
          </a:p>
          <a:p>
            <a:r>
              <a:rPr lang="en-GB" sz="1900" b="1" dirty="0" smtClean="0">
                <a:solidFill>
                  <a:schemeClr val="tx1"/>
                </a:solidFill>
              </a:rPr>
              <a:t>Paul Russell on behalf of Ken </a:t>
            </a:r>
            <a:r>
              <a:rPr lang="en-GB" sz="1900" b="1" dirty="0">
                <a:solidFill>
                  <a:schemeClr val="tx1"/>
                </a:solidFill>
              </a:rPr>
              <a:t>Figueredo</a:t>
            </a:r>
            <a:endParaRPr lang="en-GB" sz="3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58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OEA funding model to cover the cost of additional resources to support MARCOMs (under discussion)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oneM2M Partners Type 1 unable to commit additional funding for MARCOMs activities</a:t>
            </a:r>
          </a:p>
          <a:p>
            <a:pPr lvl="1"/>
            <a:r>
              <a:rPr lang="en-US" sz="1800" dirty="0" smtClean="0"/>
              <a:t>Company contributions are the only way to supplement current MARCOMs funds (about $80,000)</a:t>
            </a:r>
          </a:p>
          <a:p>
            <a:endParaRPr lang="en-US" sz="2400" dirty="0" smtClean="0"/>
          </a:p>
          <a:p>
            <a:r>
              <a:rPr lang="en-US" sz="2400" dirty="0" smtClean="0"/>
              <a:t>Target budget of $150,000 to $250,000 for 2016</a:t>
            </a:r>
          </a:p>
          <a:p>
            <a:endParaRPr lang="en-US" sz="2400" dirty="0"/>
          </a:p>
          <a:p>
            <a:r>
              <a:rPr lang="en-US" sz="2400" dirty="0" smtClean="0"/>
              <a:t>2-tier contribution model to share target budget</a:t>
            </a:r>
          </a:p>
          <a:p>
            <a:pPr lvl="1"/>
            <a:r>
              <a:rPr lang="en-US" sz="1800" dirty="0" smtClean="0"/>
              <a:t>Founder members with influence over objectives (e.g. $25,000 each)</a:t>
            </a:r>
          </a:p>
          <a:p>
            <a:pPr lvl="1"/>
            <a:r>
              <a:rPr lang="en-US" sz="1800" dirty="0" smtClean="0"/>
              <a:t>Contributing members (e.g. $10,000 each)</a:t>
            </a:r>
          </a:p>
          <a:p>
            <a:endParaRPr lang="en-US" sz="2400" dirty="0"/>
          </a:p>
          <a:p>
            <a:r>
              <a:rPr lang="en-US" sz="2400" dirty="0" smtClean="0"/>
              <a:t>“Not-for-profit” - all funds to be used to promote oneM2M</a:t>
            </a:r>
            <a:endParaRPr lang="en-US" sz="2400" dirty="0"/>
          </a:p>
          <a:p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85851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Next Steps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Participate in discussions to plan OEA activities for 2016</a:t>
            </a:r>
          </a:p>
          <a:p>
            <a:endParaRPr lang="en-US" sz="2400" dirty="0"/>
          </a:p>
          <a:p>
            <a:r>
              <a:rPr lang="en-US" sz="2400" dirty="0" smtClean="0"/>
              <a:t>Please contact Ken Figueredo (</a:t>
            </a:r>
            <a:r>
              <a:rPr lang="en-US" sz="2400" i="1" dirty="0" smtClean="0">
                <a:hlinkClick r:id="rId3"/>
              </a:rPr>
              <a:t>ken@more-with-mobile.com</a:t>
            </a:r>
            <a:r>
              <a:rPr lang="en-US" sz="2400" dirty="0" smtClean="0"/>
              <a:t>) who is coordinating the multi-company initiative</a:t>
            </a:r>
          </a:p>
        </p:txBody>
      </p:sp>
    </p:spTree>
    <p:extLst>
      <p:ext uri="{BB962C8B-B14F-4D97-AF65-F5344CB8AC3E}">
        <p14:creationId xmlns:p14="http://schemas.microsoft.com/office/powerpoint/2010/main" val="237522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Agenda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IoT platforms and oneM2M market visibility</a:t>
            </a:r>
          </a:p>
          <a:p>
            <a:endParaRPr lang="en-US" sz="2400" dirty="0" smtClean="0"/>
          </a:p>
          <a:p>
            <a:r>
              <a:rPr lang="en-US" sz="2400" dirty="0" smtClean="0"/>
              <a:t>The need for the ‘oneM2M Ecosystem Accelerator’ – (OEA)</a:t>
            </a:r>
          </a:p>
          <a:p>
            <a:endParaRPr lang="en-US" sz="2400" dirty="0" smtClean="0"/>
          </a:p>
          <a:p>
            <a:r>
              <a:rPr lang="en-US" sz="2400" dirty="0" smtClean="0"/>
              <a:t>Invitation to participate in the OEA</a:t>
            </a:r>
          </a:p>
        </p:txBody>
      </p:sp>
    </p:spTree>
    <p:extLst>
      <p:ext uri="{BB962C8B-B14F-4D97-AF65-F5344CB8AC3E}">
        <p14:creationId xmlns:p14="http://schemas.microsoft.com/office/powerpoint/2010/main" val="366280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There are many IoT platforms in the market but few references to oneM2M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636550"/>
              </p:ext>
            </p:extLst>
          </p:nvPr>
        </p:nvGraphicFramePr>
        <p:xfrm>
          <a:off x="152400" y="1447800"/>
          <a:ext cx="8763000" cy="492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53000" y="6202764"/>
            <a:ext cx="394531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 smtClean="0"/>
              <a:t>Data adapted from ‘A gap analysis of IoT platforms’, J. </a:t>
            </a:r>
            <a:r>
              <a:rPr lang="en-US" sz="900" i="1" dirty="0" err="1" smtClean="0"/>
              <a:t>Mineraud</a:t>
            </a:r>
            <a:r>
              <a:rPr lang="en-US" sz="900" i="1" dirty="0" smtClean="0"/>
              <a:t> et. al, Feb 2015</a:t>
            </a:r>
            <a:endParaRPr lang="en-US" sz="900" i="1" dirty="0"/>
          </a:p>
        </p:txBody>
      </p:sp>
    </p:spTree>
    <p:extLst>
      <p:ext uri="{BB962C8B-B14F-4D97-AF65-F5344CB8AC3E}">
        <p14:creationId xmlns:p14="http://schemas.microsoft.com/office/powerpoint/2010/main" val="195633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http://impartnow.org/wp-content/uploads/2012/08/Lift-Light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690" y="-126999"/>
            <a:ext cx="10350762" cy="699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76800" y="254001"/>
            <a:ext cx="42767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chemeClr val="bg1"/>
                </a:solidFill>
                <a:latin typeface="+mj-lt"/>
              </a:rPr>
              <a:t>Companies will not</a:t>
            </a:r>
          </a:p>
          <a:p>
            <a:pPr algn="r"/>
            <a:r>
              <a:rPr lang="en-US" sz="3200" b="1" dirty="0" smtClean="0">
                <a:solidFill>
                  <a:schemeClr val="bg1"/>
                </a:solidFill>
                <a:latin typeface="+mj-lt"/>
              </a:rPr>
              <a:t>invest in oneM2M </a:t>
            </a:r>
          </a:p>
          <a:p>
            <a:pPr algn="r"/>
            <a:r>
              <a:rPr lang="en-US" sz="3200" b="1" dirty="0" smtClean="0">
                <a:solidFill>
                  <a:schemeClr val="bg1"/>
                </a:solidFill>
                <a:latin typeface="+mj-lt"/>
              </a:rPr>
              <a:t>if they do not </a:t>
            </a:r>
          </a:p>
          <a:p>
            <a:pPr algn="r"/>
            <a:r>
              <a:rPr lang="en-US" sz="3200" b="1" dirty="0">
                <a:solidFill>
                  <a:schemeClr val="bg1"/>
                </a:solidFill>
                <a:latin typeface="+mj-lt"/>
              </a:rPr>
              <a:t>k</a:t>
            </a:r>
            <a:r>
              <a:rPr lang="en-US" sz="3200" b="1" dirty="0" smtClean="0">
                <a:solidFill>
                  <a:schemeClr val="bg1"/>
                </a:solidFill>
                <a:latin typeface="+mj-lt"/>
              </a:rPr>
              <a:t>now about it</a:t>
            </a:r>
            <a:endParaRPr lang="en-US" sz="32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753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oneM2M needs more visibility beyond technical audiences; the OEA complements oneM2M to meet this objective</a:t>
            </a:r>
            <a:endParaRPr lang="en-US" sz="2400" dirty="0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1996484"/>
            <a:ext cx="2633345" cy="1706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6702" y="3790595"/>
            <a:ext cx="333329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Objective</a:t>
            </a:r>
            <a:r>
              <a:rPr lang="en-US" sz="1600" dirty="0" smtClean="0"/>
              <a:t> - Develop and maintain oneM2M standard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Approach</a:t>
            </a:r>
            <a:r>
              <a:rPr lang="en-US" sz="1600" dirty="0" smtClean="0"/>
              <a:t> - Promote oneM2M to technical audiences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Partner model</a:t>
            </a:r>
            <a:r>
              <a:rPr lang="en-US" sz="1600" dirty="0" smtClean="0"/>
              <a:t> (ARIB, ATIS, CCSA, ETSI, TIA, TSDSI, TTA, TTC)</a:t>
            </a:r>
          </a:p>
        </p:txBody>
      </p:sp>
      <p:sp>
        <p:nvSpPr>
          <p:cNvPr id="7" name="Left-Right Arrow 6"/>
          <p:cNvSpPr/>
          <p:nvPr/>
        </p:nvSpPr>
        <p:spPr>
          <a:xfrm>
            <a:off x="447674" y="1524000"/>
            <a:ext cx="3590926" cy="423566"/>
          </a:xfrm>
          <a:prstGeom prst="leftRightArrow">
            <a:avLst>
              <a:gd name="adj1" fmla="val 70988"/>
              <a:gd name="adj2" fmla="val 5000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TECHNICAL AUDIENCES</a:t>
            </a:r>
            <a:endParaRPr lang="en-US" b="1" dirty="0"/>
          </a:p>
        </p:txBody>
      </p:sp>
      <p:grpSp>
        <p:nvGrpSpPr>
          <p:cNvPr id="16" name="Group 15"/>
          <p:cNvGrpSpPr/>
          <p:nvPr/>
        </p:nvGrpSpPr>
        <p:grpSpPr>
          <a:xfrm>
            <a:off x="3242946" y="1524000"/>
            <a:ext cx="5787206" cy="5192517"/>
            <a:chOff x="3242946" y="1524000"/>
            <a:chExt cx="5787206" cy="5192517"/>
          </a:xfrm>
        </p:grpSpPr>
        <p:sp>
          <p:nvSpPr>
            <p:cNvPr id="3" name="TextBox 2"/>
            <p:cNvSpPr txBox="1"/>
            <p:nvPr/>
          </p:nvSpPr>
          <p:spPr>
            <a:xfrm>
              <a:off x="4571999" y="4161972"/>
              <a:ext cx="4458153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b="1" dirty="0" smtClean="0"/>
                <a:t>Objective</a:t>
              </a:r>
              <a:r>
                <a:rPr lang="en-US" sz="1600" dirty="0" smtClean="0"/>
                <a:t> – promote oneM2M and raise awareness in the commercial arena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6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b="1" dirty="0" smtClean="0"/>
                <a:t>Approach</a:t>
              </a:r>
              <a:r>
                <a:rPr lang="en-US" sz="1600" dirty="0" smtClean="0"/>
                <a:t> - collaborate with oneM2M organization to promote oneM2M to commercial audiences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6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b="1" dirty="0" smtClean="0"/>
                <a:t>Company model</a:t>
              </a:r>
              <a:r>
                <a:rPr lang="en-US" sz="1600" dirty="0" smtClean="0"/>
                <a:t> – demonstrates growing eco-system of commercial oneM2M platforms and solutions</a:t>
              </a:r>
              <a:endParaRPr lang="en-US" sz="1600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953000" y="3215684"/>
              <a:ext cx="3429000" cy="975360"/>
            </a:xfrm>
            <a:prstGeom prst="roundRect">
              <a:avLst>
                <a:gd name="adj" fmla="val 11459"/>
              </a:avLst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oneM2M Ecosystem Accelerator (OEA)</a:t>
              </a:r>
              <a:endParaRPr lang="en-US" dirty="0"/>
            </a:p>
          </p:txBody>
        </p:sp>
        <p:cxnSp>
          <p:nvCxnSpPr>
            <p:cNvPr id="8" name="Elbow Connector 7"/>
            <p:cNvCxnSpPr>
              <a:stCxn id="4" idx="3"/>
              <a:endCxn id="6" idx="1"/>
            </p:cNvCxnSpPr>
            <p:nvPr/>
          </p:nvCxnSpPr>
          <p:spPr>
            <a:xfrm>
              <a:off x="3242946" y="2849924"/>
              <a:ext cx="1710054" cy="853440"/>
            </a:xfrm>
            <a:prstGeom prst="bentConnector3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Left-Right Arrow 9"/>
            <p:cNvSpPr/>
            <p:nvPr/>
          </p:nvSpPr>
          <p:spPr>
            <a:xfrm>
              <a:off x="4791074" y="1524000"/>
              <a:ext cx="3590926" cy="423566"/>
            </a:xfrm>
            <a:prstGeom prst="leftRightArrow">
              <a:avLst>
                <a:gd name="adj1" fmla="val 70988"/>
                <a:gd name="adj2" fmla="val 50000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COMMERCIAL AUDIENCES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6406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oneM2M Ecosystem Accelerator – key stages of the initiative</a:t>
            </a:r>
            <a:endParaRPr lang="en-US" sz="2800" dirty="0"/>
          </a:p>
        </p:txBody>
      </p:sp>
      <p:grpSp>
        <p:nvGrpSpPr>
          <p:cNvPr id="7" name="Group 6"/>
          <p:cNvGrpSpPr/>
          <p:nvPr/>
        </p:nvGrpSpPr>
        <p:grpSpPr>
          <a:xfrm>
            <a:off x="6409872" y="1498600"/>
            <a:ext cx="2581729" cy="3842173"/>
            <a:chOff x="6409871" y="1123950"/>
            <a:chExt cx="2581729" cy="2881630"/>
          </a:xfrm>
        </p:grpSpPr>
        <p:sp>
          <p:nvSpPr>
            <p:cNvPr id="14" name="Line Callout 1 13"/>
            <p:cNvSpPr/>
            <p:nvPr/>
          </p:nvSpPr>
          <p:spPr>
            <a:xfrm>
              <a:off x="6934200" y="3274060"/>
              <a:ext cx="2057400" cy="731520"/>
            </a:xfrm>
            <a:prstGeom prst="borderCallout1">
              <a:avLst>
                <a:gd name="adj1" fmla="val 18750"/>
                <a:gd name="adj2" fmla="val -8333"/>
                <a:gd name="adj3" fmla="val -217499"/>
                <a:gd name="adj4" fmla="val -7576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2060"/>
                  </a:solidFill>
                </a:rPr>
                <a:t>Agree work plan and resources for 2016+</a:t>
              </a:r>
              <a:endParaRPr lang="en-US" sz="1600" dirty="0">
                <a:solidFill>
                  <a:srgbClr val="00206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409871" y="1123950"/>
              <a:ext cx="17526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Agree Long-term Plan</a:t>
              </a:r>
              <a:endParaRPr lang="en-US" b="1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33400" y="1498600"/>
            <a:ext cx="2667000" cy="3657600"/>
            <a:chOff x="533400" y="1123950"/>
            <a:chExt cx="2667000" cy="2743200"/>
          </a:xfrm>
        </p:grpSpPr>
        <p:sp>
          <p:nvSpPr>
            <p:cNvPr id="12" name="Line Callout 1 11"/>
            <p:cNvSpPr/>
            <p:nvPr/>
          </p:nvSpPr>
          <p:spPr>
            <a:xfrm>
              <a:off x="1143000" y="3133725"/>
              <a:ext cx="2057400" cy="733425"/>
            </a:xfrm>
            <a:prstGeom prst="borderCallout1">
              <a:avLst>
                <a:gd name="adj1" fmla="val 18750"/>
                <a:gd name="adj2" fmla="val -8333"/>
                <a:gd name="adj3" fmla="val -154660"/>
                <a:gd name="adj4" fmla="val -7591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2060"/>
                  </a:solidFill>
                </a:rPr>
                <a:t>Evaluate interest in collaborative marketing of oneM2M</a:t>
              </a:r>
              <a:endParaRPr lang="en-US" sz="1600" dirty="0">
                <a:solidFill>
                  <a:srgbClr val="00206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3400" y="1123950"/>
              <a:ext cx="17526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Discussions at </a:t>
              </a:r>
              <a:r>
                <a:rPr lang="en-US" b="1" dirty="0"/>
                <a:t>Mobile World Congress </a:t>
              </a:r>
            </a:p>
          </p:txBody>
        </p:sp>
      </p:grpSp>
      <p:cxnSp>
        <p:nvCxnSpPr>
          <p:cNvPr id="5" name="Straight Arrow Connector 4"/>
          <p:cNvCxnSpPr/>
          <p:nvPr/>
        </p:nvCxnSpPr>
        <p:spPr>
          <a:xfrm>
            <a:off x="685800" y="3022600"/>
            <a:ext cx="792480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2628901" y="1498601"/>
            <a:ext cx="3505201" cy="4880654"/>
            <a:chOff x="2628900" y="1123950"/>
            <a:chExt cx="3505201" cy="3660491"/>
          </a:xfrm>
        </p:grpSpPr>
        <p:sp>
          <p:nvSpPr>
            <p:cNvPr id="13" name="Line Callout 1 12"/>
            <p:cNvSpPr/>
            <p:nvPr/>
          </p:nvSpPr>
          <p:spPr>
            <a:xfrm>
              <a:off x="3733800" y="3204845"/>
              <a:ext cx="2057400" cy="731520"/>
            </a:xfrm>
            <a:prstGeom prst="borderCallout1">
              <a:avLst>
                <a:gd name="adj1" fmla="val 18750"/>
                <a:gd name="adj2" fmla="val -8333"/>
                <a:gd name="adj3" fmla="val -217499"/>
                <a:gd name="adj4" fmla="val -7576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2060"/>
                  </a:solidFill>
                </a:rPr>
                <a:t>Five companies agree to try out a working model</a:t>
              </a:r>
              <a:endParaRPr lang="en-US" sz="1600" dirty="0">
                <a:solidFill>
                  <a:srgbClr val="00206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628900" y="1123950"/>
              <a:ext cx="17526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Test the OEA approach</a:t>
              </a:r>
              <a:endParaRPr lang="en-US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848100" y="3907278"/>
              <a:ext cx="2286001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Gemalto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HP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i</a:t>
              </a:r>
              <a:r>
                <a:rPr lang="en-US" sz="1400" dirty="0" smtClean="0"/>
                <a:t>conectiv/Ericsson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InterDigital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Sierra Wireless</a:t>
              </a:r>
              <a:endParaRPr lang="en-US" sz="14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200400" y="3088937"/>
            <a:ext cx="9144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May 2015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3088937"/>
            <a:ext cx="9144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March 2015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591300" y="3088937"/>
            <a:ext cx="12192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December 2015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0834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oneM2M Ecosystem Accelerator Results  – Executive Briefings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03799"/>
          </a:xfrm>
        </p:spPr>
        <p:txBody>
          <a:bodyPr>
            <a:noAutofit/>
          </a:bodyPr>
          <a:lstStyle/>
          <a:p>
            <a:pPr marL="2171700"/>
            <a:r>
              <a:rPr lang="en-US" b="1" dirty="0" smtClean="0"/>
              <a:t>Executive Briefing</a:t>
            </a:r>
            <a:r>
              <a:rPr lang="en-US" dirty="0" smtClean="0"/>
              <a:t> article: </a:t>
            </a:r>
            <a:br>
              <a:rPr lang="en-US" dirty="0" smtClean="0"/>
            </a:br>
            <a:r>
              <a:rPr lang="en-US" sz="1600" dirty="0" smtClean="0"/>
              <a:t>      </a:t>
            </a:r>
            <a:br>
              <a:rPr lang="en-US" sz="1600" dirty="0" smtClean="0"/>
            </a:br>
            <a:r>
              <a:rPr lang="en-US" sz="1600" dirty="0" smtClean="0"/>
              <a:t>   </a:t>
            </a:r>
            <a:r>
              <a:rPr lang="en-US" b="1" dirty="0" smtClean="0"/>
              <a:t>“oneM2M: Solving the IoT Platform Challenge”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pPr marL="1714500"/>
            <a:r>
              <a:rPr lang="en-US" dirty="0" smtClean="0"/>
              <a:t>Publication of </a:t>
            </a:r>
            <a:r>
              <a:rPr lang="en-US" b="1" dirty="0" smtClean="0"/>
              <a:t>Executive Interviews</a:t>
            </a:r>
          </a:p>
          <a:p>
            <a:pPr marL="1714500"/>
            <a:endParaRPr lang="en-US" b="1" dirty="0" smtClean="0"/>
          </a:p>
          <a:p>
            <a:pPr marL="2000250" lvl="1"/>
            <a:r>
              <a:rPr lang="en-US" dirty="0" smtClean="0"/>
              <a:t>Jeff </a:t>
            </a:r>
            <a:r>
              <a:rPr lang="en-US" dirty="0" err="1" smtClean="0"/>
              <a:t>Edlund</a:t>
            </a:r>
            <a:r>
              <a:rPr lang="en-US" dirty="0" smtClean="0"/>
              <a:t>, CTO, Communications &amp; Media at HP</a:t>
            </a:r>
          </a:p>
          <a:p>
            <a:pPr marL="2000250" lvl="1"/>
            <a:r>
              <a:rPr lang="en-US" dirty="0" smtClean="0"/>
              <a:t>Jim Nolan, EVP at InterDigital Solutions</a:t>
            </a:r>
          </a:p>
          <a:p>
            <a:pPr marL="2000250" lvl="1"/>
            <a:r>
              <a:rPr lang="en-US" dirty="0" smtClean="0"/>
              <a:t>Planned interviews with VP Marketing (Gemalto) </a:t>
            </a:r>
            <a:br>
              <a:rPr lang="en-US" dirty="0" smtClean="0"/>
            </a:br>
            <a:r>
              <a:rPr lang="en-US" dirty="0" smtClean="0"/>
              <a:t>and VP Market Development (Sierra Wireless)</a:t>
            </a:r>
          </a:p>
          <a:p>
            <a:endParaRPr lang="en-US" sz="1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89049"/>
            <a:ext cx="1676400" cy="2292351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553" y="4114800"/>
            <a:ext cx="2735847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080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oneM2M Ecosystem Accelerator – planned activities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03799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Executive Briefing Series (articles, white papers etc.)</a:t>
            </a:r>
          </a:p>
          <a:p>
            <a:pPr lvl="1"/>
            <a:r>
              <a:rPr lang="en-US" sz="1800" dirty="0" smtClean="0"/>
              <a:t>Security Solutions for the IoT (under preparation jointly by Gemalto and InterDigital)</a:t>
            </a:r>
          </a:p>
          <a:p>
            <a:pPr lvl="1"/>
            <a:r>
              <a:rPr lang="en-US" sz="1800" dirty="0" smtClean="0"/>
              <a:t>The role of registries for IoT Applications (iconectiv/Ericsson)</a:t>
            </a:r>
          </a:p>
          <a:p>
            <a:pPr lvl="1"/>
            <a:r>
              <a:rPr lang="en-US" sz="1800" dirty="0" smtClean="0"/>
              <a:t>Smart city choices and oneM2M (HP)</a:t>
            </a:r>
          </a:p>
          <a:p>
            <a:endParaRPr lang="en-US" sz="1800" dirty="0" smtClean="0"/>
          </a:p>
          <a:p>
            <a:r>
              <a:rPr lang="en-US" sz="2400" b="1" dirty="0" smtClean="0"/>
              <a:t>Intelligent-transport application webinar</a:t>
            </a:r>
          </a:p>
          <a:p>
            <a:pPr lvl="1"/>
            <a:r>
              <a:rPr lang="en-US" sz="1600" dirty="0" smtClean="0"/>
              <a:t>Application of a oneM2M platform for an intelligent transport application in the UK </a:t>
            </a:r>
          </a:p>
          <a:p>
            <a:pPr lvl="1"/>
            <a:r>
              <a:rPr lang="en-US" sz="1600" dirty="0" smtClean="0"/>
              <a:t>Presenters will discuss the customer perspective (i.e. view from outside the telecoms industry)</a:t>
            </a:r>
          </a:p>
          <a:p>
            <a:pPr lvl="1"/>
            <a:endParaRPr lang="en-US" sz="1600" dirty="0"/>
          </a:p>
          <a:p>
            <a:r>
              <a:rPr lang="en-US" sz="2400" b="1" dirty="0" smtClean="0"/>
              <a:t>Ideas under discussion</a:t>
            </a:r>
          </a:p>
          <a:p>
            <a:pPr lvl="1"/>
            <a:r>
              <a:rPr lang="en-US" sz="1800" dirty="0" smtClean="0"/>
              <a:t>Support for a developer community</a:t>
            </a:r>
          </a:p>
          <a:p>
            <a:pPr lvl="1"/>
            <a:r>
              <a:rPr lang="en-US" sz="1800" dirty="0" smtClean="0"/>
              <a:t>Database to list oneM2M companies and contacts</a:t>
            </a:r>
            <a:endParaRPr lang="en-US" sz="1600" dirty="0"/>
          </a:p>
          <a:p>
            <a:pPr lvl="1"/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77819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Invitation to participate in the OEA – make oneM2M stand out in the market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We can promote oneM2M more effectively by joining our resources and working together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OEA participants benefit through:</a:t>
            </a:r>
          </a:p>
          <a:p>
            <a:pPr lvl="1"/>
            <a:r>
              <a:rPr lang="en-US" sz="1600" dirty="0" smtClean="0"/>
              <a:t>International visibility will drive demand for standards-based solutions in local markets</a:t>
            </a:r>
          </a:p>
          <a:p>
            <a:pPr lvl="1"/>
            <a:r>
              <a:rPr lang="en-US" sz="1600" dirty="0" smtClean="0"/>
              <a:t>Becoming part of a network to collaborate and exchange ideas with product management and business development executives from other oneM2M companies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4532578"/>
              </p:ext>
            </p:extLst>
          </p:nvPr>
        </p:nvGraphicFramePr>
        <p:xfrm>
          <a:off x="762000" y="2133600"/>
          <a:ext cx="79248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9939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oreWithMobile20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2243C"/>
      </a:accent1>
      <a:accent2>
        <a:srgbClr val="005DB3"/>
      </a:accent2>
      <a:accent3>
        <a:srgbClr val="5195CE"/>
      </a:accent3>
      <a:accent4>
        <a:srgbClr val="E6E6E6"/>
      </a:accent4>
      <a:accent5>
        <a:srgbClr val="F9F9F9"/>
      </a:accent5>
      <a:accent6>
        <a:srgbClr val="5BC236"/>
      </a:accent6>
      <a:hlink>
        <a:srgbClr val="0000FF"/>
      </a:hlink>
      <a:folHlink>
        <a:srgbClr val="022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9086</TotalTime>
  <Words>1222</Words>
  <Application>Microsoft Office PowerPoint</Application>
  <PresentationFormat>On-screen Show (4:3)</PresentationFormat>
  <Paragraphs>135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oneM2M Ecosystem Accelerator (OEA)</vt:lpstr>
      <vt:lpstr>Agenda</vt:lpstr>
      <vt:lpstr>There are many IoT platforms in the market but few references to oneM2M</vt:lpstr>
      <vt:lpstr>PowerPoint Presentation</vt:lpstr>
      <vt:lpstr>oneM2M needs more visibility beyond technical audiences; the OEA complements oneM2M to meet this objective</vt:lpstr>
      <vt:lpstr>oneM2M Ecosystem Accelerator – key stages of the initiative</vt:lpstr>
      <vt:lpstr>oneM2M Ecosystem Accelerator Results  – Executive Briefings</vt:lpstr>
      <vt:lpstr>oneM2M Ecosystem Accelerator – planned activities</vt:lpstr>
      <vt:lpstr>Invitation to participate in the OEA – make oneM2M stand out in the market</vt:lpstr>
      <vt:lpstr>OEA funding model to cover the cost of additional resources to support MARCOMs (under discussion)</vt:lpstr>
      <vt:lpstr>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Ecosystem Accelerator</dc:title>
  <dc:subject>Strategic Context for M2M and IoT Platforms</dc:subject>
  <dc:creator>Ken</dc:creator>
  <cp:lastModifiedBy>Russell, Paul L.</cp:lastModifiedBy>
  <cp:revision>659</cp:revision>
  <dcterms:created xsi:type="dcterms:W3CDTF">2014-03-19T22:10:52Z</dcterms:created>
  <dcterms:modified xsi:type="dcterms:W3CDTF">2015-11-04T20:02:37Z</dcterms:modified>
</cp:coreProperties>
</file>