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ea typeface="굴림" charset="0"/>
                <a:cs typeface="굴림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21940CC8-2511-2948-8E2A-7C26D7C50F0A}" type="slidenum">
              <a:rPr lang="en-US" altLang="ko-KR">
                <a:latin typeface="Calibri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ko-KR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6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ea typeface="굴림" charset="0"/>
                <a:cs typeface="굴림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F91960C-67CA-9746-8313-19F1A92706D7}" type="slidenum">
              <a:rPr lang="en-US" altLang="ko-KR">
                <a:latin typeface="Calibri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ko-KR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4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16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60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hyperlink" Target="mailto:jssong@sejong.ac.k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ko-KR">
              <a:solidFill>
                <a:srgbClr val="FFFFFF"/>
              </a:solidFill>
              <a:latin typeface="Calibri" charset="0"/>
              <a:ea typeface="ＭＳ Ｐゴシック" charset="0"/>
              <a:cs typeface="맑은 고딕" charset="0"/>
            </a:endParaRPr>
          </a:p>
        </p:txBody>
      </p:sp>
      <p:sp>
        <p:nvSpPr>
          <p:cNvPr id="6148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810000"/>
            <a:ext cx="77724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b="1" dirty="0" smtClean="0">
                <a:solidFill>
                  <a:srgbClr val="A0A0A3"/>
                </a:solidFill>
                <a:latin typeface="Calibri" charset="0"/>
                <a:ea typeface="굴림" charset="0"/>
                <a:cs typeface="굴림" charset="0"/>
              </a:rPr>
              <a:t>Status </a:t>
            </a:r>
            <a:r>
              <a:rPr lang="en-US" altLang="ko-KR" b="1" dirty="0">
                <a:solidFill>
                  <a:srgbClr val="A0A0A3"/>
                </a:solidFill>
                <a:latin typeface="Calibri" charset="0"/>
                <a:ea typeface="굴림" charset="0"/>
                <a:cs typeface="굴림" charset="0"/>
              </a:rPr>
              <a:t>report on discussion with IEEE P2413 </a:t>
            </a: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611188" y="5410200"/>
            <a:ext cx="48604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ko-KR" sz="1800" dirty="0">
                <a:solidFill>
                  <a:srgbClr val="B42025"/>
                </a:solidFill>
                <a:ea typeface="굴림" charset="0"/>
                <a:cs typeface="굴림" charset="0"/>
              </a:rPr>
              <a:t>Group Name: </a:t>
            </a:r>
            <a:r>
              <a:rPr lang="en-US" altLang="ko-KR" sz="1800" dirty="0" smtClean="0">
                <a:solidFill>
                  <a:srgbClr val="B42025"/>
                </a:solidFill>
                <a:ea typeface="굴림" charset="0"/>
                <a:cs typeface="굴림" charset="0"/>
              </a:rPr>
              <a:t>TP</a:t>
            </a:r>
            <a:endParaRPr lang="en-US" altLang="ko-KR" sz="1800" dirty="0">
              <a:solidFill>
                <a:srgbClr val="B42025"/>
              </a:solidFill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z="1800" dirty="0">
                <a:solidFill>
                  <a:srgbClr val="B42025"/>
                </a:solidFill>
                <a:ea typeface="굴림" charset="0"/>
                <a:cs typeface="굴림" charset="0"/>
              </a:rPr>
              <a:t>Source: </a:t>
            </a:r>
            <a:r>
              <a:rPr lang="en-US" altLang="ko-KR" sz="1800" dirty="0" err="1">
                <a:solidFill>
                  <a:srgbClr val="B42025"/>
                </a:solidFill>
                <a:ea typeface="굴림" charset="0"/>
                <a:cs typeface="굴림" charset="0"/>
              </a:rPr>
              <a:t>JaeSeung</a:t>
            </a:r>
            <a:r>
              <a:rPr lang="en-US" altLang="ko-KR" sz="1800" dirty="0">
                <a:solidFill>
                  <a:srgbClr val="B42025"/>
                </a:solidFill>
                <a:ea typeface="굴림" charset="0"/>
                <a:cs typeface="굴림" charset="0"/>
              </a:rPr>
              <a:t> Song, </a:t>
            </a:r>
            <a:r>
              <a:rPr lang="en-US" altLang="ko-KR" sz="1800" dirty="0" smtClean="0">
                <a:solidFill>
                  <a:srgbClr val="B42025"/>
                </a:solidFill>
                <a:ea typeface="굴림" charset="0"/>
                <a:cs typeface="굴림" charset="0"/>
              </a:rPr>
              <a:t>KETI, </a:t>
            </a:r>
            <a:r>
              <a:rPr lang="en-US" altLang="ko-KR" sz="1800" dirty="0">
                <a:solidFill>
                  <a:srgbClr val="B42025"/>
                </a:solidFill>
                <a:ea typeface="굴림" charset="0"/>
                <a:cs typeface="굴림" charset="0"/>
                <a:hlinkClick r:id="rId3"/>
              </a:rPr>
              <a:t>jssong@sejong.ac.kr</a:t>
            </a:r>
            <a:r>
              <a:rPr lang="en-US" altLang="ko-KR" sz="1800" dirty="0">
                <a:solidFill>
                  <a:srgbClr val="B42025"/>
                </a:solidFill>
                <a:ea typeface="굴림" charset="0"/>
                <a:cs typeface="굴림" charset="0"/>
              </a:rPr>
              <a:t> </a:t>
            </a:r>
          </a:p>
          <a:p>
            <a:pPr eaLnBrk="1" hangingPunct="1"/>
            <a:r>
              <a:rPr lang="en-US" altLang="ko-KR" sz="1800" dirty="0">
                <a:solidFill>
                  <a:srgbClr val="B42025"/>
                </a:solidFill>
                <a:ea typeface="굴림" charset="0"/>
                <a:cs typeface="굴림" charset="0"/>
              </a:rPr>
              <a:t>Meeting Date: TST #21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7346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TP-2016-0015-Status_report_on_discussion_with_IEEE_P2413</a:t>
            </a:r>
          </a:p>
        </p:txBody>
      </p:sp>
    </p:spTree>
    <p:extLst>
      <p:ext uri="{BB962C8B-B14F-4D97-AF65-F5344CB8AC3E}">
        <p14:creationId xmlns:p14="http://schemas.microsoft.com/office/powerpoint/2010/main" val="1981678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b="1" dirty="0" smtClean="0">
                <a:latin typeface="Calibri" charset="0"/>
                <a:ea typeface="굴림" charset="0"/>
                <a:cs typeface="굴림" charset="0"/>
              </a:rPr>
              <a:t>Information</a:t>
            </a:r>
            <a:endParaRPr lang="en-US" altLang="ko-KR" b="1" dirty="0">
              <a:latin typeface="Calibri" charset="0"/>
              <a:ea typeface="굴림" charset="0"/>
              <a:cs typeface="굴림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79575"/>
            <a:ext cx="8229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dirty="0" smtClean="0"/>
              <a:t>Ad-hoc has met several times since then and has identified the following areas</a:t>
            </a:r>
          </a:p>
          <a:p>
            <a:pPr lvl="1"/>
            <a:r>
              <a:rPr lang="en-US" sz="1800" dirty="0" smtClean="0"/>
              <a:t>Analysis of requirements / use cases (Toshiko/Paul)</a:t>
            </a:r>
          </a:p>
          <a:p>
            <a:pPr lvl="1"/>
            <a:r>
              <a:rPr lang="en-US" sz="1800" dirty="0" smtClean="0"/>
              <a:t>Joint workshops (Omar/Oleg)</a:t>
            </a:r>
          </a:p>
          <a:p>
            <a:pPr lvl="1"/>
            <a:r>
              <a:rPr lang="en-US" sz="1800" dirty="0" smtClean="0"/>
              <a:t>Semantics (Omar/Paul)</a:t>
            </a:r>
          </a:p>
          <a:p>
            <a:pPr lvl="1"/>
            <a:r>
              <a:rPr lang="en-US" sz="1800" dirty="0" smtClean="0"/>
              <a:t>Instantiating oneM2M Architecture under P2413 reference architecture (Tim/Paul)</a:t>
            </a:r>
          </a:p>
          <a:p>
            <a:pPr lvl="1"/>
            <a:r>
              <a:rPr lang="en-US" sz="1800" dirty="0" smtClean="0"/>
              <a:t>Compliance points (</a:t>
            </a:r>
            <a:r>
              <a:rPr lang="en-US" sz="1800" dirty="0" err="1" smtClean="0"/>
              <a:t>JaeSeung</a:t>
            </a:r>
            <a:r>
              <a:rPr lang="en-US" sz="1800" dirty="0" smtClean="0"/>
              <a:t>/Rabi)</a:t>
            </a:r>
          </a:p>
          <a:p>
            <a:r>
              <a:rPr lang="en-US" sz="2000" dirty="0" smtClean="0"/>
              <a:t>Ad-hoc established teams with a champion from each group with the goal of defining “scope of work under these areas for potential collaboration to be taken back to each parent group for consideration”</a:t>
            </a:r>
          </a:p>
          <a:p>
            <a:r>
              <a:rPr lang="en-US" sz="2000" b="1" u="sng" dirty="0" smtClean="0"/>
              <a:t>Request oneM2M and P2413 to approve ‘proposed scope of work’ as basis for collaboration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GB" altLang="ko-KR" sz="1200">
                <a:solidFill>
                  <a:srgbClr val="898989"/>
                </a:solidFill>
                <a:latin typeface="Myriad pro" charset="0"/>
                <a:ea typeface="굴림" charset="0"/>
                <a:cs typeface="굴림" charset="0"/>
              </a:rPr>
              <a:t>© 2014 oneM2M Partners</a:t>
            </a:r>
          </a:p>
          <a:p>
            <a:pPr algn="ctr"/>
            <a:r>
              <a:rPr lang="en-GB" altLang="ko-KR" sz="1200">
                <a:solidFill>
                  <a:srgbClr val="898989"/>
                </a:solidFill>
                <a:latin typeface="Myriad pro" charset="0"/>
                <a:ea typeface="굴림" charset="0"/>
                <a:cs typeface="굴림" charset="0"/>
              </a:rPr>
              <a:t>&lt;Document number&gt;</a:t>
            </a:r>
          </a:p>
          <a:p>
            <a:fld id="{019A2ACD-3824-4142-91CC-F8B5575D9931}" type="slidenum">
              <a:rPr lang="en-US" altLang="ko-KR" sz="1200">
                <a:solidFill>
                  <a:srgbClr val="898989"/>
                </a:solidFill>
                <a:latin typeface="Myriad pro" charset="0"/>
                <a:ea typeface="굴림" charset="0"/>
                <a:cs typeface="굴림" charset="0"/>
              </a:rPr>
              <a:pPr/>
              <a:t>2</a:t>
            </a:fld>
            <a:endParaRPr lang="en-US" altLang="ko-KR" sz="1200">
              <a:solidFill>
                <a:srgbClr val="898989"/>
              </a:solidFill>
              <a:latin typeface="Myriad pro" charset="0"/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8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14400"/>
            <a:ext cx="9144000" cy="5803265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6" y="0"/>
            <a:ext cx="8229600" cy="914400"/>
          </a:xfrm>
        </p:spPr>
        <p:txBody>
          <a:bodyPr anchor="ctr"/>
          <a:lstStyle/>
          <a:p>
            <a:pPr algn="l"/>
            <a:r>
              <a:rPr lang="en-US" sz="4000" dirty="0" smtClean="0"/>
              <a:t>Status of Proposed Scope of Work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Analysis of requirements / use cases</a:t>
            </a:r>
          </a:p>
          <a:p>
            <a:pPr lvl="1"/>
            <a:r>
              <a:rPr lang="en-US" dirty="0" smtClean="0"/>
              <a:t>“P2413 and oneM2M will share information about stakeholders and requirements as part of an ongoing effort to ensure that the oneM2M architecture can be instantiated from the P2413 architectural framework.”</a:t>
            </a:r>
          </a:p>
          <a:p>
            <a:pPr lvl="1"/>
            <a:r>
              <a:rPr lang="en-US" dirty="0" smtClean="0"/>
              <a:t>Text agreed by champions</a:t>
            </a:r>
          </a:p>
          <a:p>
            <a:r>
              <a:rPr lang="en-US" dirty="0" smtClean="0"/>
              <a:t>Joint workshops</a:t>
            </a:r>
          </a:p>
          <a:p>
            <a:pPr lvl="1"/>
            <a:r>
              <a:rPr lang="en-US" dirty="0" smtClean="0"/>
              <a:t>“Explore opportunities for joint workshop sessions. To avoid extra travel, organizing focused sessions in conjunction with planned P2413/oneM2M meetings or other planned conferences should be preferred. Conclusions should be presented to respective meetings of P2413 and oneM2M.”</a:t>
            </a:r>
          </a:p>
          <a:p>
            <a:pPr lvl="1"/>
            <a:r>
              <a:rPr lang="en-US" dirty="0" smtClean="0"/>
              <a:t>Text agreed by champions and circulated to ad-hoc</a:t>
            </a:r>
          </a:p>
          <a:p>
            <a:r>
              <a:rPr lang="en-US" dirty="0" smtClean="0"/>
              <a:t>Semantics </a:t>
            </a:r>
          </a:p>
          <a:p>
            <a:pPr lvl="1"/>
            <a:r>
              <a:rPr lang="en-US" dirty="0" smtClean="0"/>
              <a:t>“Semantic approaches will be key to realizing the intra-domain and cross-domain benefits for </a:t>
            </a:r>
            <a:r>
              <a:rPr lang="en-US" dirty="0" err="1" smtClean="0"/>
              <a:t>IoT</a:t>
            </a:r>
            <a:r>
              <a:rPr lang="en-US" dirty="0" smtClean="0"/>
              <a:t>. It is proposed that P2413 and oneM2M engage in sharing experience, identifying and agreeing common strategies for semantic interoperability. These strategies will be leveraged in producing respective P2413 and oneM2M specifications.”</a:t>
            </a:r>
          </a:p>
          <a:p>
            <a:pPr lvl="1"/>
            <a:r>
              <a:rPr lang="en-US" dirty="0" smtClean="0"/>
              <a:t>Text agreed by champions and circulated to ad-hoc</a:t>
            </a:r>
          </a:p>
          <a:p>
            <a:r>
              <a:rPr lang="en-US" dirty="0" smtClean="0"/>
              <a:t>Instantiating oneM2M Architecture under P2413 reference architecture</a:t>
            </a:r>
          </a:p>
          <a:p>
            <a:pPr lvl="1"/>
            <a:r>
              <a:rPr lang="en-US" dirty="0" smtClean="0"/>
              <a:t>“Considering requirements from P2413 (as well as feedback from the P2413/oneM2M requirements comparison), assess if oneM2M architecture can be instantiated to address P2413 requirements. Identify possible gaps.”</a:t>
            </a:r>
          </a:p>
          <a:p>
            <a:pPr lvl="1"/>
            <a:r>
              <a:rPr lang="en-US" dirty="0" smtClean="0"/>
              <a:t>Text agreed by champions</a:t>
            </a:r>
          </a:p>
          <a:p>
            <a:r>
              <a:rPr lang="en-US" dirty="0" smtClean="0"/>
              <a:t>Compliance points</a:t>
            </a:r>
          </a:p>
          <a:p>
            <a:pPr lvl="1"/>
            <a:r>
              <a:rPr lang="en-US" dirty="0" smtClean="0"/>
              <a:t>“P2413 Compliance SWG can collaborate with oneM2M to see how large amount of </a:t>
            </a:r>
            <a:r>
              <a:rPr lang="en-US" dirty="0" err="1" smtClean="0"/>
              <a:t>IoT</a:t>
            </a:r>
            <a:r>
              <a:rPr lang="en-US" dirty="0" smtClean="0"/>
              <a:t> data can be </a:t>
            </a:r>
            <a:r>
              <a:rPr lang="en-US" dirty="0" err="1" smtClean="0"/>
              <a:t>analysed</a:t>
            </a:r>
            <a:r>
              <a:rPr lang="en-US" dirty="0" smtClean="0"/>
              <a:t> within </a:t>
            </a:r>
            <a:r>
              <a:rPr lang="en-US" dirty="0" err="1" smtClean="0"/>
              <a:t>IoT</a:t>
            </a:r>
            <a:r>
              <a:rPr lang="en-US" dirty="0" smtClean="0"/>
              <a:t> platform in order to avoid any undesired situation in an industry or cross industry use cases based on given rules derived from service knowledge”</a:t>
            </a:r>
          </a:p>
          <a:p>
            <a:pPr lvl="1"/>
            <a:r>
              <a:rPr lang="en-US" dirty="0" smtClean="0"/>
              <a:t>Text agreed by champions and circulated to ad-hoc</a:t>
            </a:r>
          </a:p>
        </p:txBody>
      </p:sp>
    </p:spTree>
    <p:extLst>
      <p:ext uri="{BB962C8B-B14F-4D97-AF65-F5344CB8AC3E}">
        <p14:creationId xmlns:p14="http://schemas.microsoft.com/office/powerpoint/2010/main" val="4000674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38"/>
            <a:ext cx="8229600" cy="1143000"/>
          </a:xfrm>
        </p:spPr>
        <p:txBody>
          <a:bodyPr anchor="ctr"/>
          <a:lstStyle/>
          <a:p>
            <a:r>
              <a:rPr lang="en-US" dirty="0" smtClean="0"/>
              <a:t>Appendix – Meeting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oneM2M</a:t>
            </a:r>
          </a:p>
          <a:p>
            <a:pPr lvl="1"/>
            <a:r>
              <a:rPr lang="en-US" strike="sngStrike" dirty="0" smtClean="0"/>
              <a:t>TP 18	Philadelphia USA	2015-07-20</a:t>
            </a:r>
          </a:p>
          <a:p>
            <a:pPr lvl="1"/>
            <a:r>
              <a:rPr lang="en-US" strike="sngStrike" dirty="0" smtClean="0"/>
              <a:t>TP 19 	Sophia </a:t>
            </a:r>
            <a:r>
              <a:rPr lang="en-US" strike="sngStrike" dirty="0" err="1" smtClean="0"/>
              <a:t>Antipolis</a:t>
            </a:r>
            <a:r>
              <a:rPr lang="en-US" strike="sngStrike" dirty="0" smtClean="0"/>
              <a:t>	2015-09-07</a:t>
            </a:r>
          </a:p>
          <a:p>
            <a:pPr lvl="1"/>
            <a:r>
              <a:rPr lang="en-US" strike="sngStrike" dirty="0" smtClean="0"/>
              <a:t>TP 20 	</a:t>
            </a:r>
            <a:r>
              <a:rPr lang="en-US" strike="sngStrike" dirty="0" smtClean="0"/>
              <a:t>Beijing</a:t>
            </a:r>
            <a:r>
              <a:rPr lang="en-US" strike="sngStrike" dirty="0" smtClean="0"/>
              <a:t>			2015-11-09</a:t>
            </a:r>
          </a:p>
          <a:p>
            <a:pPr lvl="1"/>
            <a:r>
              <a:rPr lang="en-US" dirty="0" smtClean="0"/>
              <a:t>TP 21 	USA			2016-01-18</a:t>
            </a:r>
          </a:p>
          <a:p>
            <a:pPr lvl="1"/>
            <a:r>
              <a:rPr lang="en-US" dirty="0" smtClean="0"/>
              <a:t>TP 22 	Europe		2016-03-14</a:t>
            </a:r>
          </a:p>
          <a:p>
            <a:pPr lvl="1"/>
            <a:r>
              <a:rPr lang="en-US" dirty="0" smtClean="0"/>
              <a:t>TP 23	Asia			2016-05-16</a:t>
            </a:r>
          </a:p>
          <a:p>
            <a:r>
              <a:rPr lang="en-US" dirty="0" smtClean="0"/>
              <a:t>P2413</a:t>
            </a:r>
          </a:p>
          <a:p>
            <a:pPr lvl="1"/>
            <a:r>
              <a:rPr lang="en-US" strike="sngStrike" dirty="0" smtClean="0"/>
              <a:t>Florida, USA			27-30	July, 2015</a:t>
            </a:r>
          </a:p>
          <a:p>
            <a:pPr lvl="1"/>
            <a:r>
              <a:rPr lang="en-US" strike="sngStrike" dirty="0" smtClean="0"/>
              <a:t>France 				03-06 	November, 2015</a:t>
            </a:r>
          </a:p>
          <a:p>
            <a:pPr lvl="1"/>
            <a:r>
              <a:rPr lang="en-US" dirty="0" smtClean="0"/>
              <a:t>Washington DC 		01-05 February, 2016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0610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439</Words>
  <Application>Microsoft Macintosh PowerPoint</Application>
  <PresentationFormat>On-screen Show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Status report on discussion with IEEE P2413 </vt:lpstr>
      <vt:lpstr>Information</vt:lpstr>
      <vt:lpstr>Status of Proposed Scope of Work</vt:lpstr>
      <vt:lpstr>Appendix – Meeting Dates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</dc:title>
  <dc:creator>JSong-Macbook-Pro</dc:creator>
  <cp:lastModifiedBy>JSong-Macbook-Pro</cp:lastModifiedBy>
  <cp:revision>2</cp:revision>
  <dcterms:created xsi:type="dcterms:W3CDTF">2016-01-20T08:37:27Z</dcterms:created>
  <dcterms:modified xsi:type="dcterms:W3CDTF">2016-01-20T16:57:50Z</dcterms:modified>
</cp:coreProperties>
</file>