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256" r:id="rId2"/>
    <p:sldId id="260" r:id="rId3"/>
    <p:sldId id="318" r:id="rId4"/>
    <p:sldId id="317" r:id="rId5"/>
    <p:sldId id="262" r:id="rId6"/>
    <p:sldId id="305" r:id="rId7"/>
    <p:sldId id="278" r:id="rId8"/>
    <p:sldId id="307" r:id="rId9"/>
    <p:sldId id="268" r:id="rId10"/>
    <p:sldId id="298" r:id="rId11"/>
    <p:sldId id="316" r:id="rId12"/>
    <p:sldId id="269" r:id="rId13"/>
    <p:sldId id="291" r:id="rId14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0A0A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2" autoAdjust="0"/>
    <p:restoredTop sz="89982" autoAdjust="0"/>
  </p:normalViewPr>
  <p:slideViewPr>
    <p:cSldViewPr>
      <p:cViewPr varScale="1">
        <p:scale>
          <a:sx n="68" d="100"/>
          <a:sy n="68" d="100"/>
        </p:scale>
        <p:origin x="1446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8304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68" d="100"/>
          <a:sy n="68" d="100"/>
        </p:scale>
        <p:origin x="-3252" y="-96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zh-CN" altLang="zh-CN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D447DBBE-16CC-40F8-AB20-47CA9481238E}" type="datetimeFigureOut">
              <a:rPr lang="en-US" altLang="zh-CN"/>
              <a:pPr>
                <a:defRPr/>
              </a:pPr>
              <a:t>1/22/2016</a:t>
            </a:fld>
            <a:endParaRPr lang="en-US" altLang="zh-C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zh-CN" altLang="zh-C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734CEDB8-058E-4ED0-A78C-7A08070F2415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10573211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00FBC0E8-AAE7-4280-9F57-C6E1DA21B858}" type="datetimeFigureOut">
              <a:rPr lang="zh-CN" altLang="en-US"/>
              <a:pPr>
                <a:defRPr/>
              </a:pPr>
              <a:t>2016/1/22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CN" altLang="en-US" noProof="0" smtClean="0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zh-CN" altLang="en-US" noProof="0" smtClean="0"/>
              <a:t>单击此处编辑母版文本样式</a:t>
            </a:r>
          </a:p>
          <a:p>
            <a:pPr lvl="1"/>
            <a:r>
              <a:rPr lang="zh-CN" altLang="en-US" noProof="0" smtClean="0"/>
              <a:t>第二级</a:t>
            </a:r>
          </a:p>
          <a:p>
            <a:pPr lvl="2"/>
            <a:r>
              <a:rPr lang="zh-CN" altLang="en-US" noProof="0" smtClean="0"/>
              <a:t>第三级</a:t>
            </a:r>
          </a:p>
          <a:p>
            <a:pPr lvl="3"/>
            <a:r>
              <a:rPr lang="zh-CN" altLang="en-US" noProof="0" smtClean="0"/>
              <a:t>第四级</a:t>
            </a:r>
          </a:p>
          <a:p>
            <a:pPr lvl="4"/>
            <a:r>
              <a:rPr lang="zh-CN" altLang="en-US" noProof="0" smtClean="0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CF64710B-4FE5-47BF-8A5D-9F79D1F72273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5080439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CN" sz="1200" dirty="0" smtClean="0"/>
              <a:t>TS-0023: </a:t>
            </a:r>
            <a:r>
              <a:rPr lang="en-US" altLang="zh-CN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71 </a:t>
            </a:r>
            <a:r>
              <a:rPr lang="en-US" altLang="zh-CN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ModuleClasses</a:t>
            </a:r>
            <a:r>
              <a:rPr lang="en-US" altLang="zh-CN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and 13 Device models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F64710B-4FE5-47BF-8A5D-9F79D1F72273}" type="slidenum">
              <a:rPr lang="zh-CN" altLang="en-US" smtClean="0"/>
              <a:pPr>
                <a:defRPr/>
              </a:pPr>
              <a:t>5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4245167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幻灯片图像占位符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3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zh-CN" altLang="en-US" smtClean="0"/>
          </a:p>
        </p:txBody>
      </p:sp>
      <p:sp>
        <p:nvSpPr>
          <p:cNvPr id="20484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FCFCF00B-40C5-4996-B111-2DDAFC5015C3}" type="slidenum">
              <a:rPr lang="zh-CN" altLang="en-US" smtClean="0"/>
              <a:pPr/>
              <a:t>7</a:t>
            </a:fld>
            <a:endParaRPr lang="zh-CN" altLang="en-US" smtClean="0"/>
          </a:p>
        </p:txBody>
      </p:sp>
    </p:spTree>
    <p:extLst>
      <p:ext uri="{BB962C8B-B14F-4D97-AF65-F5344CB8AC3E}">
        <p14:creationId xmlns:p14="http://schemas.microsoft.com/office/powerpoint/2010/main" val="259572981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幻灯片图像占位符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3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zh-CN" altLang="en-US" smtClean="0"/>
          </a:p>
        </p:txBody>
      </p:sp>
      <p:sp>
        <p:nvSpPr>
          <p:cNvPr id="20484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FCFCF00B-40C5-4996-B111-2DDAFC5015C3}" type="slidenum">
              <a:rPr lang="zh-CN" altLang="en-US" smtClean="0"/>
              <a:pPr/>
              <a:t>8</a:t>
            </a:fld>
            <a:endParaRPr lang="zh-CN" altLang="en-US" smtClean="0"/>
          </a:p>
        </p:txBody>
      </p:sp>
    </p:spTree>
    <p:extLst>
      <p:ext uri="{BB962C8B-B14F-4D97-AF65-F5344CB8AC3E}">
        <p14:creationId xmlns:p14="http://schemas.microsoft.com/office/powerpoint/2010/main" val="7183411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ew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1"/>
          <p:cNvCxnSpPr/>
          <p:nvPr userDrawn="1"/>
        </p:nvCxnSpPr>
        <p:spPr>
          <a:xfrm>
            <a:off x="457200" y="62484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2"/>
          <p:cNvCxnSpPr/>
          <p:nvPr userDrawn="1"/>
        </p:nvCxnSpPr>
        <p:spPr>
          <a:xfrm>
            <a:off x="457200" y="12192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7" descr="C:\Documents and Settings\mcauley\Local Settings\Temp\wz83a6\oneM2M\oneM2M-Logo.gif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46988" y="0"/>
            <a:ext cx="1497012" cy="1022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Box 6"/>
          <p:cNvSpPr txBox="1"/>
          <p:nvPr userDrawn="1"/>
        </p:nvSpPr>
        <p:spPr>
          <a:xfrm>
            <a:off x="457200" y="6248400"/>
            <a:ext cx="8229600" cy="4619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GB" altLang="zh-CN" sz="1200" dirty="0">
                <a:solidFill>
                  <a:srgbClr val="898989"/>
                </a:solidFill>
                <a:latin typeface="Myriad pro"/>
              </a:rPr>
              <a:t>© </a:t>
            </a:r>
            <a:r>
              <a:rPr lang="en-GB" altLang="zh-CN" sz="1200" dirty="0" smtClean="0">
                <a:solidFill>
                  <a:srgbClr val="898989"/>
                </a:solidFill>
                <a:latin typeface="Myriad pro"/>
              </a:rPr>
              <a:t>2015 </a:t>
            </a:r>
            <a:r>
              <a:rPr lang="en-GB" altLang="zh-CN" sz="1200" dirty="0">
                <a:solidFill>
                  <a:srgbClr val="898989"/>
                </a:solidFill>
                <a:latin typeface="Myriad pro"/>
              </a:rPr>
              <a:t>oneM2M Partners</a:t>
            </a:r>
          </a:p>
          <a:p>
            <a:pPr algn="ctr">
              <a:defRPr/>
            </a:pPr>
            <a:r>
              <a:rPr lang="en-GB" altLang="zh-CN" sz="1200" dirty="0" smtClean="0">
                <a:solidFill>
                  <a:srgbClr val="898989"/>
                </a:solidFill>
                <a:latin typeface="Myriad pro"/>
              </a:rPr>
              <a:t>TP-2016-0024</a:t>
            </a:r>
            <a:endParaRPr lang="en-GB" altLang="zh-CN" sz="1200" dirty="0">
              <a:solidFill>
                <a:srgbClr val="898989"/>
              </a:solidFill>
              <a:latin typeface="Myriad pro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AD9AD374-43D0-41DF-9AE9-A6945EBA0EE2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1"/>
          <p:cNvCxnSpPr/>
          <p:nvPr userDrawn="1"/>
        </p:nvCxnSpPr>
        <p:spPr>
          <a:xfrm>
            <a:off x="457200" y="62484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2"/>
          <p:cNvCxnSpPr/>
          <p:nvPr userDrawn="1"/>
        </p:nvCxnSpPr>
        <p:spPr>
          <a:xfrm>
            <a:off x="457200" y="12192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7" descr="C:\Documents and Settings\mcauley\Local Settings\Temp\wz83a6\oneM2M\oneM2M-Logo.gif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46988" y="0"/>
            <a:ext cx="1497012" cy="1022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Box 6"/>
          <p:cNvSpPr txBox="1"/>
          <p:nvPr userDrawn="1"/>
        </p:nvSpPr>
        <p:spPr>
          <a:xfrm>
            <a:off x="457200" y="6248400"/>
            <a:ext cx="8229600" cy="46166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GB" altLang="zh-CN" sz="1200" dirty="0">
                <a:solidFill>
                  <a:srgbClr val="898989"/>
                </a:solidFill>
                <a:latin typeface="Myriad pro"/>
              </a:rPr>
              <a:t>© </a:t>
            </a:r>
            <a:r>
              <a:rPr lang="en-GB" altLang="zh-CN" sz="1200" dirty="0" smtClean="0">
                <a:solidFill>
                  <a:srgbClr val="898989"/>
                </a:solidFill>
                <a:latin typeface="Myriad pro"/>
              </a:rPr>
              <a:t>2015 </a:t>
            </a:r>
            <a:r>
              <a:rPr lang="en-GB" altLang="zh-CN" sz="1200" dirty="0">
                <a:solidFill>
                  <a:srgbClr val="898989"/>
                </a:solidFill>
                <a:latin typeface="Myriad pro"/>
              </a:rPr>
              <a:t>oneM2M Partners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altLang="zh-CN" sz="1200" dirty="0" smtClean="0">
                <a:solidFill>
                  <a:srgbClr val="898989"/>
                </a:solidFill>
                <a:latin typeface="Myriad pro"/>
              </a:rPr>
              <a:t>TP-2015-0819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758419C0-B19E-4173-9519-13EB3884F4D8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895" r:id="rId1"/>
    <p:sldLayoutId id="2147483896" r:id="rId2"/>
    <p:sldLayoutId id="2147483894" r:id="rId3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rgbClr val="C0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rgbClr val="C00000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rgbClr val="C00000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member.onem2m.org/Application/documentapp/downloadLatestRevision/default.aspx?docID=15657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7" descr="C:\Documents and Settings\mcauley\Local Settings\Temp\wz83a6\oneM2M\oneM2M-Logo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81150" y="28575"/>
            <a:ext cx="5981700" cy="4083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ounded Rectangle 5"/>
          <p:cNvSpPr/>
          <p:nvPr/>
        </p:nvSpPr>
        <p:spPr>
          <a:xfrm>
            <a:off x="457200" y="5256213"/>
            <a:ext cx="8229600" cy="1222375"/>
          </a:xfrm>
          <a:prstGeom prst="roundRect">
            <a:avLst/>
          </a:prstGeom>
          <a:noFill/>
          <a:ln>
            <a:solidFill>
              <a:srgbClr val="A0A0A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CN" altLang="zh-CN">
              <a:solidFill>
                <a:srgbClr val="FFFFFF"/>
              </a:solidFill>
              <a:cs typeface="Arial" pitchFamily="34" charset="0"/>
            </a:endParaRPr>
          </a:p>
        </p:txBody>
      </p:sp>
      <p:sp>
        <p:nvSpPr>
          <p:cNvPr id="3076" name="Title 1"/>
          <p:cNvSpPr>
            <a:spLocks noGrp="1"/>
          </p:cNvSpPr>
          <p:nvPr>
            <p:ph type="ctrTitle" idx="4294967295"/>
          </p:nvPr>
        </p:nvSpPr>
        <p:spPr bwMode="auto">
          <a:xfrm>
            <a:off x="457200" y="3711575"/>
            <a:ext cx="8229600" cy="1470025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eaLnBrk="1" hangingPunct="1"/>
            <a:r>
              <a:rPr lang="en-US" altLang="zh-CN" sz="4800" b="1" dirty="0" smtClean="0">
                <a:solidFill>
                  <a:srgbClr val="A0A0A3"/>
                </a:solidFill>
              </a:rPr>
              <a:t>WG5 – MAS#21</a:t>
            </a:r>
            <a:br>
              <a:rPr lang="en-US" altLang="zh-CN" sz="4800" b="1" dirty="0" smtClean="0">
                <a:solidFill>
                  <a:srgbClr val="A0A0A3"/>
                </a:solidFill>
              </a:rPr>
            </a:br>
            <a:r>
              <a:rPr lang="en-US" altLang="zh-CN" sz="4800" b="1" dirty="0" smtClean="0">
                <a:solidFill>
                  <a:srgbClr val="A0A0A3"/>
                </a:solidFill>
              </a:rPr>
              <a:t> Status Report</a:t>
            </a:r>
          </a:p>
        </p:txBody>
      </p:sp>
      <p:sp>
        <p:nvSpPr>
          <p:cNvPr id="3077" name="TextBox 4"/>
          <p:cNvSpPr txBox="1">
            <a:spLocks noChangeArrowheads="1"/>
          </p:cNvSpPr>
          <p:nvPr/>
        </p:nvSpPr>
        <p:spPr bwMode="auto">
          <a:xfrm>
            <a:off x="611188" y="5256213"/>
            <a:ext cx="6310312" cy="1477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dirty="0">
                <a:solidFill>
                  <a:srgbClr val="B42025"/>
                </a:solidFill>
              </a:rPr>
              <a:t>Group Name: WG5 MAS (Management, Abstraction &amp; Semantics)</a:t>
            </a:r>
          </a:p>
          <a:p>
            <a:r>
              <a:rPr lang="en-US" altLang="zh-CN" dirty="0">
                <a:solidFill>
                  <a:srgbClr val="B42025"/>
                </a:solidFill>
              </a:rPr>
              <a:t>Source: </a:t>
            </a:r>
            <a:r>
              <a:rPr lang="en-US" altLang="zh-CN" dirty="0" err="1">
                <a:solidFill>
                  <a:srgbClr val="B42025"/>
                </a:solidFill>
              </a:rPr>
              <a:t>Yongjing</a:t>
            </a:r>
            <a:r>
              <a:rPr lang="en-US" altLang="zh-CN" dirty="0">
                <a:solidFill>
                  <a:srgbClr val="B42025"/>
                </a:solidFill>
              </a:rPr>
              <a:t> Zhang (</a:t>
            </a:r>
            <a:r>
              <a:rPr lang="en-US" altLang="zh-CN" dirty="0" err="1">
                <a:solidFill>
                  <a:srgbClr val="B42025"/>
                </a:solidFill>
              </a:rPr>
              <a:t>Huawei</a:t>
            </a:r>
            <a:r>
              <a:rPr lang="en-US" altLang="zh-CN" dirty="0">
                <a:solidFill>
                  <a:srgbClr val="B42025"/>
                </a:solidFill>
              </a:rPr>
              <a:t>, WG5 Chair)</a:t>
            </a:r>
          </a:p>
          <a:p>
            <a:r>
              <a:rPr lang="en-US" altLang="zh-CN" dirty="0">
                <a:solidFill>
                  <a:srgbClr val="B42025"/>
                </a:solidFill>
              </a:rPr>
              <a:t>Meeting Date: </a:t>
            </a:r>
            <a:r>
              <a:rPr lang="en-US" altLang="zh-CN" dirty="0" smtClean="0">
                <a:solidFill>
                  <a:srgbClr val="B42025"/>
                </a:solidFill>
              </a:rPr>
              <a:t>2016-01-18 to 2016-01-22</a:t>
            </a:r>
            <a:endParaRPr lang="en-US" altLang="zh-CN" dirty="0">
              <a:solidFill>
                <a:srgbClr val="B42025"/>
              </a:solidFill>
            </a:endParaRPr>
          </a:p>
          <a:p>
            <a:r>
              <a:rPr lang="en-US" altLang="zh-CN" dirty="0">
                <a:solidFill>
                  <a:srgbClr val="B42025"/>
                </a:solidFill>
              </a:rPr>
              <a:t>Agenda Item: </a:t>
            </a:r>
            <a:r>
              <a:rPr lang="en-US" altLang="zh-CN" dirty="0" smtClean="0">
                <a:solidFill>
                  <a:srgbClr val="B42025"/>
                </a:solidFill>
              </a:rPr>
              <a:t>TP#21, </a:t>
            </a:r>
            <a:r>
              <a:rPr lang="en-US" altLang="zh-CN" dirty="0">
                <a:solidFill>
                  <a:srgbClr val="B42025"/>
                </a:solidFill>
              </a:rPr>
              <a:t>Item </a:t>
            </a:r>
            <a:r>
              <a:rPr lang="en-US" altLang="zh-CN" dirty="0" smtClean="0">
                <a:solidFill>
                  <a:srgbClr val="B42025"/>
                </a:solidFill>
              </a:rPr>
              <a:t>10.4, </a:t>
            </a:r>
            <a:r>
              <a:rPr lang="en-US" altLang="zh-CN" dirty="0">
                <a:solidFill>
                  <a:srgbClr val="B42025"/>
                </a:solidFill>
              </a:rPr>
              <a:t>Reports from Working Groups </a:t>
            </a:r>
          </a:p>
          <a:p>
            <a:endParaRPr lang="en-US" altLang="zh-CN" dirty="0">
              <a:solidFill>
                <a:srgbClr val="B42025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 bwMode="auto">
          <a:xfrm>
            <a:off x="457200" y="457200"/>
            <a:ext cx="8229600" cy="11430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zh-CN" sz="4000" dirty="0" smtClean="0"/>
              <a:t>Next Steps – Abstraction</a:t>
            </a:r>
          </a:p>
        </p:txBody>
      </p:sp>
      <p:sp>
        <p:nvSpPr>
          <p:cNvPr id="16387" name="Content Placeholder 2"/>
          <p:cNvSpPr>
            <a:spLocks noGrp="1"/>
          </p:cNvSpPr>
          <p:nvPr>
            <p:ph idx="1"/>
          </p:nvPr>
        </p:nvSpPr>
        <p:spPr bwMode="auto">
          <a:xfrm>
            <a:off x="457200" y="1371600"/>
            <a:ext cx="8229600" cy="48006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zh-CN" sz="2400" dirty="0" smtClean="0"/>
              <a:t>Normative work on Home domain info. model (TS-0023)</a:t>
            </a:r>
          </a:p>
          <a:p>
            <a:pPr lvl="1" eaLnBrk="1" hangingPunct="1"/>
            <a:r>
              <a:rPr lang="en-US" altLang="zh-CN" sz="2000" dirty="0"/>
              <a:t>Consistency check in TS-0023 to ensure no overlap/conflict </a:t>
            </a:r>
            <a:r>
              <a:rPr lang="en-US" altLang="zh-CN" sz="2000" dirty="0" err="1" smtClean="0"/>
              <a:t>ModuleClasses</a:t>
            </a:r>
            <a:r>
              <a:rPr lang="en-US" altLang="zh-CN" sz="2000" dirty="0"/>
              <a:t>,  Properties etc</a:t>
            </a:r>
            <a:r>
              <a:rPr lang="en-US" altLang="zh-CN" sz="2000" dirty="0" smtClean="0"/>
              <a:t>.</a:t>
            </a:r>
          </a:p>
          <a:p>
            <a:pPr lvl="1" eaLnBrk="1" hangingPunct="1"/>
            <a:r>
              <a:rPr lang="en-US" altLang="zh-CN" sz="2000" dirty="0" smtClean="0"/>
              <a:t>More descriptive </a:t>
            </a:r>
            <a:r>
              <a:rPr lang="en-US" altLang="zh-CN" sz="2000" dirty="0"/>
              <a:t>text </a:t>
            </a:r>
            <a:r>
              <a:rPr lang="en-US" altLang="zh-CN" sz="2000" dirty="0" smtClean="0"/>
              <a:t>for 'Documentation‘, ‘Note’.</a:t>
            </a:r>
            <a:endParaRPr lang="en-US" altLang="zh-CN" sz="2000" dirty="0"/>
          </a:p>
          <a:p>
            <a:pPr lvl="1" eaLnBrk="1" hangingPunct="1"/>
            <a:r>
              <a:rPr lang="en-US" altLang="zh-CN" sz="2000" dirty="0" smtClean="0"/>
              <a:t>Complete oneM2M resource mapping in Annex </a:t>
            </a:r>
          </a:p>
          <a:p>
            <a:pPr lvl="1" eaLnBrk="1" hangingPunct="1"/>
            <a:r>
              <a:rPr lang="en-US" altLang="zh-CN" sz="2000" dirty="0" smtClean="0"/>
              <a:t>Stage 3 data types, </a:t>
            </a:r>
            <a:r>
              <a:rPr lang="en-US" altLang="zh-CN" sz="2000" dirty="0" err="1" smtClean="0"/>
              <a:t>xsd</a:t>
            </a:r>
            <a:r>
              <a:rPr lang="en-US" altLang="zh-CN" sz="2000" dirty="0" smtClean="0"/>
              <a:t> (SDT)</a:t>
            </a:r>
          </a:p>
          <a:p>
            <a:pPr lvl="1" eaLnBrk="1" hangingPunct="1"/>
            <a:r>
              <a:rPr lang="en-US" altLang="zh-CN" sz="2000" dirty="0"/>
              <a:t>mapping to Base Ontology?</a:t>
            </a:r>
          </a:p>
          <a:p>
            <a:pPr lvl="1" eaLnBrk="1" hangingPunct="1"/>
            <a:r>
              <a:rPr lang="en-US" altLang="zh-CN" sz="2000" dirty="0"/>
              <a:t>Mapping to external home appliance information model (e.g. </a:t>
            </a:r>
            <a:r>
              <a:rPr lang="en-US" altLang="zh-CN" sz="2000" dirty="0" err="1"/>
              <a:t>AllSeen</a:t>
            </a:r>
            <a:r>
              <a:rPr lang="en-US" altLang="zh-CN" sz="2000" dirty="0"/>
              <a:t>, OIC</a:t>
            </a:r>
            <a:r>
              <a:rPr lang="en-US" altLang="zh-CN" sz="2000" dirty="0" smtClean="0"/>
              <a:t>)</a:t>
            </a:r>
          </a:p>
          <a:p>
            <a:pPr eaLnBrk="1" hangingPunct="1"/>
            <a:r>
              <a:rPr lang="en-US" altLang="zh-CN" sz="2400" dirty="0" smtClean="0"/>
              <a:t>HGI continuation &amp; integration (WI-0043)</a:t>
            </a:r>
          </a:p>
          <a:p>
            <a:pPr lvl="1" eaLnBrk="1" hangingPunct="1"/>
            <a:endParaRPr lang="en-US" altLang="zh-CN" sz="2000" dirty="0" smtClean="0"/>
          </a:p>
          <a:p>
            <a:pPr lvl="1" eaLnBrk="1" hangingPunct="1"/>
            <a:endParaRPr lang="en-US" altLang="zh-CN" sz="2000" dirty="0" smtClean="0"/>
          </a:p>
          <a:p>
            <a:pPr lvl="1" eaLnBrk="1" hangingPunct="1"/>
            <a:endParaRPr lang="en-US" altLang="zh-CN" sz="2000" dirty="0" smtClean="0">
              <a:solidFill>
                <a:schemeClr val="tx1"/>
              </a:solidFill>
            </a:endParaRPr>
          </a:p>
          <a:p>
            <a:pPr eaLnBrk="1" hangingPunct="1"/>
            <a:endParaRPr lang="en-US" altLang="zh-CN" sz="1800" dirty="0" smtClean="0"/>
          </a:p>
        </p:txBody>
      </p:sp>
      <p:sp>
        <p:nvSpPr>
          <p:cNvPr id="16388" name="灯片编号占位符 5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389D241C-0240-4474-9DA2-F5D73FE65155}" type="slidenum">
              <a:rPr lang="en-US" altLang="zh-CN" smtClean="0"/>
              <a:pPr/>
              <a:t>10</a:t>
            </a:fld>
            <a:endParaRPr lang="en-US" altLang="zh-CN" smtClean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Next Steps – </a:t>
            </a:r>
            <a:r>
              <a:rPr lang="en-US" altLang="zh-CN" dirty="0" smtClean="0"/>
              <a:t>Management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 smtClean="0"/>
              <a:t>Field Device Configuration</a:t>
            </a:r>
          </a:p>
          <a:p>
            <a:pPr lvl="1"/>
            <a:r>
              <a:rPr lang="en-US" altLang="zh-CN" dirty="0" smtClean="0"/>
              <a:t>&lt;</a:t>
            </a:r>
            <a:r>
              <a:rPr lang="en-US" altLang="zh-CN" dirty="0" err="1" smtClean="0"/>
              <a:t>mgmtObj</a:t>
            </a:r>
            <a:r>
              <a:rPr lang="en-US" altLang="zh-CN" dirty="0" smtClean="0"/>
              <a:t>&gt; specialization for Node Enrollment</a:t>
            </a:r>
          </a:p>
          <a:p>
            <a:endParaRPr lang="en-US" altLang="zh-CN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58419C0-B19E-4173-9519-13EB3884F4D8}" type="slidenum">
              <a:rPr lang="en-US" altLang="zh-CN" smtClean="0"/>
              <a:pPr>
                <a:defRPr/>
              </a:pPr>
              <a:t>11</a:t>
            </a:fld>
            <a:endParaRPr lang="en-US" altLang="zh-C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 bwMode="auto">
          <a:xfrm>
            <a:off x="457200" y="457200"/>
            <a:ext cx="8229600" cy="11430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zh-CN" smtClean="0"/>
              <a:t>Next Meetings / Calls</a:t>
            </a:r>
          </a:p>
        </p:txBody>
      </p:sp>
      <p:sp>
        <p:nvSpPr>
          <p:cNvPr id="17411" name="Content Placeholder 2"/>
          <p:cNvSpPr>
            <a:spLocks noGrp="1"/>
          </p:cNvSpPr>
          <p:nvPr>
            <p:ph idx="1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zh-CN" sz="2800" dirty="0" smtClean="0"/>
              <a:t>Conference Calls</a:t>
            </a:r>
          </a:p>
          <a:p>
            <a:pPr lvl="1" eaLnBrk="1" hangingPunct="1"/>
            <a:r>
              <a:rPr lang="pt-BR" altLang="zh-CN" sz="2400" dirty="0" smtClean="0"/>
              <a:t>MAS#21.1</a:t>
            </a:r>
            <a:r>
              <a:rPr lang="pt-BR" altLang="zh-CN" sz="2400" dirty="0"/>
              <a:t>:	2016-Feb-1, UTC </a:t>
            </a:r>
            <a:r>
              <a:rPr lang="pt-BR" altLang="zh-CN" sz="2400" dirty="0" smtClean="0"/>
              <a:t>13:30-15:00</a:t>
            </a:r>
            <a:endParaRPr lang="pt-BR" altLang="zh-CN" sz="2400" dirty="0"/>
          </a:p>
          <a:p>
            <a:pPr lvl="1" eaLnBrk="1" hangingPunct="1"/>
            <a:r>
              <a:rPr lang="pt-BR" altLang="zh-CN" sz="2400" dirty="0" smtClean="0"/>
              <a:t>MAS#21.2</a:t>
            </a:r>
            <a:r>
              <a:rPr lang="pt-BR" altLang="zh-CN" sz="2400" dirty="0"/>
              <a:t>: 	2016-Feb-15, UTC </a:t>
            </a:r>
            <a:r>
              <a:rPr lang="pt-BR" altLang="zh-CN" sz="2400" dirty="0" smtClean="0"/>
              <a:t>13:30-15:00</a:t>
            </a:r>
            <a:endParaRPr lang="pt-BR" altLang="zh-CN" sz="2400" dirty="0"/>
          </a:p>
          <a:p>
            <a:pPr lvl="1" eaLnBrk="1" hangingPunct="1"/>
            <a:r>
              <a:rPr lang="pt-BR" altLang="zh-CN" sz="2400" dirty="0" smtClean="0"/>
              <a:t>MAS#21.3</a:t>
            </a:r>
            <a:r>
              <a:rPr lang="pt-BR" altLang="zh-CN" sz="2400" dirty="0"/>
              <a:t>: 	2016-Feb-29, UTC </a:t>
            </a:r>
            <a:r>
              <a:rPr lang="pt-BR" altLang="zh-CN" sz="2400" dirty="0" smtClean="0"/>
              <a:t>13:30-15:00</a:t>
            </a:r>
            <a:endParaRPr lang="pt-BR" altLang="zh-CN" sz="2400" dirty="0"/>
          </a:p>
          <a:p>
            <a:pPr lvl="1" eaLnBrk="1" hangingPunct="1"/>
            <a:endParaRPr lang="en-US" altLang="zh-CN" sz="2400" dirty="0" smtClean="0"/>
          </a:p>
          <a:p>
            <a:r>
              <a:rPr lang="en-GB" altLang="zh-CN" sz="2800" dirty="0" smtClean="0"/>
              <a:t>Face-to-Face</a:t>
            </a:r>
            <a:endParaRPr lang="zh-CN" altLang="zh-CN" sz="2800" dirty="0" smtClean="0"/>
          </a:p>
          <a:p>
            <a:pPr lvl="1"/>
            <a:r>
              <a:rPr lang="es-ES" altLang="zh-CN" sz="2400" dirty="0" smtClean="0"/>
              <a:t>MAS#22</a:t>
            </a:r>
            <a:r>
              <a:rPr lang="es-ES" altLang="zh-CN" sz="2400" dirty="0"/>
              <a:t>: March 14-18, 2016, Sophia Antipolis, France</a:t>
            </a:r>
            <a:endParaRPr lang="en-US" altLang="zh-CN" sz="2000" dirty="0" smtClean="0"/>
          </a:p>
        </p:txBody>
      </p:sp>
      <p:sp>
        <p:nvSpPr>
          <p:cNvPr id="17412" name="灯片编号占位符 4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4B2A8E55-E31D-4B5E-9423-CC96F633CEA7}" type="slidenum">
              <a:rPr lang="en-US" altLang="zh-CN" smtClean="0"/>
              <a:pPr/>
              <a:t>12</a:t>
            </a:fld>
            <a:endParaRPr lang="en-US" altLang="zh-CN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2875573" y="2967335"/>
            <a:ext cx="3392853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zh-CN" sz="5400" b="1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Thank You!</a:t>
            </a:r>
            <a:endParaRPr lang="zh-CN" altLang="en-US" sz="5400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 bwMode="auto">
          <a:xfrm>
            <a:off x="457200" y="457200"/>
            <a:ext cx="8229600" cy="11430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zh-CN" smtClean="0"/>
              <a:t>Issues for DECISION in TP</a:t>
            </a:r>
          </a:p>
        </p:txBody>
      </p:sp>
      <p:sp>
        <p:nvSpPr>
          <p:cNvPr id="4100" name="灯片编号占位符 4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C13E6946-71B9-4CF5-A998-488F338AFF5E}" type="slidenum">
              <a:rPr lang="en-US" altLang="zh-CN" smtClean="0"/>
              <a:pPr/>
              <a:t>2</a:t>
            </a:fld>
            <a:endParaRPr lang="en-US" altLang="zh-CN" smtClean="0"/>
          </a:p>
        </p:txBody>
      </p:sp>
      <p:sp>
        <p:nvSpPr>
          <p:cNvPr id="7" name="内容占位符 6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137150"/>
          </a:xfrm>
        </p:spPr>
        <p:txBody>
          <a:bodyPr/>
          <a:lstStyle/>
          <a:p>
            <a:r>
              <a:rPr lang="en-US" altLang="zh-CN" sz="2800" dirty="0" smtClean="0"/>
              <a:t>Request for TP Approval &amp; Ratification (R2)</a:t>
            </a:r>
          </a:p>
          <a:p>
            <a:pPr lvl="1"/>
            <a:r>
              <a:rPr lang="en-US" altLang="zh-CN" sz="2400" b="1" dirty="0" smtClean="0"/>
              <a:t>TP-2016-0022 TR-0017 </a:t>
            </a:r>
            <a:r>
              <a:rPr lang="en-US" altLang="zh-CN" sz="2400" b="1" dirty="0"/>
              <a:t>for TP#21 </a:t>
            </a:r>
            <a:r>
              <a:rPr lang="en-US" altLang="zh-CN" sz="2400" b="1" dirty="0" smtClean="0"/>
              <a:t>approval</a:t>
            </a:r>
          </a:p>
          <a:p>
            <a:r>
              <a:rPr lang="en-US" altLang="zh-CN" sz="2800" dirty="0"/>
              <a:t>FREEZE deliverables (R2)</a:t>
            </a:r>
          </a:p>
          <a:p>
            <a:pPr lvl="1"/>
            <a:r>
              <a:rPr lang="en-US" altLang="zh-CN" sz="2400" b="1" dirty="0"/>
              <a:t>TS-0023 Home Appliances Information Model and Mapping (</a:t>
            </a:r>
            <a:r>
              <a:rPr lang="en-US" altLang="zh-CN" sz="2400" b="1" dirty="0">
                <a:sym typeface="Wingdings" panose="05000000000000000000" pitchFamily="2" charset="2"/>
              </a:rPr>
              <a:t> 0.3.0</a:t>
            </a:r>
            <a:r>
              <a:rPr lang="en-US" altLang="zh-CN" sz="2400" b="1" dirty="0"/>
              <a:t>)</a:t>
            </a:r>
          </a:p>
          <a:p>
            <a:pPr lvl="1"/>
            <a:r>
              <a:rPr lang="en-US" altLang="zh-CN" sz="2400" b="1" dirty="0"/>
              <a:t>TS-0012 oneM2M Base Ontology (</a:t>
            </a:r>
            <a:r>
              <a:rPr lang="en-US" altLang="zh-CN" sz="2400" b="1" dirty="0">
                <a:sym typeface="Wingdings" panose="05000000000000000000" pitchFamily="2" charset="2"/>
              </a:rPr>
              <a:t> 0.7.0</a:t>
            </a:r>
            <a:r>
              <a:rPr lang="en-US" altLang="zh-CN" sz="2400" b="1" dirty="0"/>
              <a:t>)</a:t>
            </a:r>
          </a:p>
          <a:p>
            <a:r>
              <a:rPr lang="en-US" altLang="zh-CN" sz="2800" dirty="0" smtClean="0"/>
              <a:t>Request </a:t>
            </a:r>
            <a:r>
              <a:rPr lang="en-US" altLang="zh-CN" sz="2800" dirty="0"/>
              <a:t>for TP Ratification (R1</a:t>
            </a:r>
            <a:r>
              <a:rPr lang="en-US" altLang="zh-CN" sz="2800" dirty="0" smtClean="0"/>
              <a:t>)</a:t>
            </a:r>
          </a:p>
          <a:p>
            <a:pPr lvl="1"/>
            <a:r>
              <a:rPr lang="en-US" altLang="zh-CN" sz="2400" b="1" dirty="0" smtClean="0"/>
              <a:t>TS-0006 v1.1.3</a:t>
            </a:r>
          </a:p>
          <a:p>
            <a:pPr lvl="1"/>
            <a:r>
              <a:rPr lang="en-US" altLang="zh-CN" sz="2400" b="1" dirty="0" smtClean="0"/>
              <a:t>TS-0005 v1.3.0 </a:t>
            </a:r>
            <a:r>
              <a:rPr lang="en-US" altLang="zh-CN" sz="2400" b="1" dirty="0" smtClean="0">
                <a:sym typeface="Wingdings" panose="05000000000000000000" pitchFamily="2" charset="2"/>
              </a:rPr>
              <a:t> to be updated to v1.4.0</a:t>
            </a:r>
            <a:endParaRPr lang="en-US" altLang="zh-CN" sz="2400" b="1" dirty="0"/>
          </a:p>
          <a:p>
            <a:endParaRPr lang="en-US" altLang="zh-CN" dirty="0" smtClean="0"/>
          </a:p>
          <a:p>
            <a:endParaRPr lang="en-US" altLang="zh-CN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 bwMode="auto">
          <a:xfrm>
            <a:off x="457200" y="457200"/>
            <a:ext cx="8229600" cy="11430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zh-CN" smtClean="0"/>
              <a:t>Issues for DECISION in TP</a:t>
            </a:r>
          </a:p>
        </p:txBody>
      </p:sp>
      <p:sp>
        <p:nvSpPr>
          <p:cNvPr id="4100" name="灯片编号占位符 4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C13E6946-71B9-4CF5-A998-488F338AFF5E}" type="slidenum">
              <a:rPr lang="en-US" altLang="zh-CN" smtClean="0"/>
              <a:pPr/>
              <a:t>3</a:t>
            </a:fld>
            <a:endParaRPr lang="en-US" altLang="zh-CN" smtClean="0"/>
          </a:p>
        </p:txBody>
      </p:sp>
      <p:sp>
        <p:nvSpPr>
          <p:cNvPr id="7" name="内容占位符 6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137150"/>
          </a:xfrm>
        </p:spPr>
        <p:txBody>
          <a:bodyPr/>
          <a:lstStyle/>
          <a:p>
            <a:r>
              <a:rPr lang="en-US" altLang="zh-CN" sz="2800" dirty="0" smtClean="0"/>
              <a:t>CR Pack for TR-0007 (R2)</a:t>
            </a:r>
          </a:p>
          <a:p>
            <a:pPr lvl="1"/>
            <a:r>
              <a:rPr lang="en-US" altLang="zh-CN" sz="2400" b="1" dirty="0" smtClean="0"/>
              <a:t>TP-2016-0023 CR </a:t>
            </a:r>
            <a:r>
              <a:rPr lang="en-US" altLang="zh-CN" sz="2400" b="1" dirty="0"/>
              <a:t>pack TR0007 R2 at </a:t>
            </a:r>
            <a:r>
              <a:rPr lang="en-US" altLang="zh-CN" sz="2400" b="1" dirty="0" smtClean="0"/>
              <a:t>TP#21</a:t>
            </a:r>
          </a:p>
          <a:p>
            <a:pPr lvl="1"/>
            <a:endParaRPr lang="en-US" altLang="zh-CN" sz="2400" b="1" dirty="0" smtClean="0"/>
          </a:p>
          <a:p>
            <a:pPr lvl="1"/>
            <a:endParaRPr lang="en-US" altLang="zh-CN" sz="2400" b="1" dirty="0"/>
          </a:p>
          <a:p>
            <a:pPr lvl="1"/>
            <a:endParaRPr lang="en-US" altLang="zh-CN" sz="2400" b="1" dirty="0" smtClean="0"/>
          </a:p>
          <a:p>
            <a:r>
              <a:rPr lang="en-US" altLang="zh-CN" sz="2800" dirty="0" smtClean="0"/>
              <a:t>CR Pack for TS-0005 (R1)</a:t>
            </a:r>
          </a:p>
          <a:p>
            <a:pPr lvl="1"/>
            <a:r>
              <a:rPr lang="en-US" altLang="zh-CN" sz="2400" b="1" dirty="0" smtClean="0"/>
              <a:t>TP-2016-0043 CR </a:t>
            </a:r>
            <a:r>
              <a:rPr lang="en-US" altLang="zh-CN" sz="2400" b="1" dirty="0"/>
              <a:t>pack TS0005 R1 at </a:t>
            </a:r>
            <a:r>
              <a:rPr lang="en-US" altLang="zh-CN" sz="2400" b="1" dirty="0" smtClean="0"/>
              <a:t>TP#21</a:t>
            </a:r>
          </a:p>
          <a:p>
            <a:endParaRPr lang="en-US" altLang="zh-CN" sz="2800" dirty="0"/>
          </a:p>
          <a:p>
            <a:endParaRPr lang="en-US" altLang="zh-CN" dirty="0" smtClean="0"/>
          </a:p>
          <a:p>
            <a:endParaRPr lang="en-US" altLang="zh-CN" dirty="0" smtClean="0"/>
          </a:p>
        </p:txBody>
      </p:sp>
      <p:pic>
        <p:nvPicPr>
          <p:cNvPr id="3" name="图片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0" y="5105400"/>
            <a:ext cx="5747508" cy="228600"/>
          </a:xfrm>
          <a:prstGeom prst="rect">
            <a:avLst/>
          </a:prstGeom>
        </p:spPr>
      </p:pic>
      <p:graphicFrame>
        <p:nvGraphicFramePr>
          <p:cNvPr id="4" name="表格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86759796"/>
              </p:ext>
            </p:extLst>
          </p:nvPr>
        </p:nvGraphicFramePr>
        <p:xfrm>
          <a:off x="1525172" y="2631277"/>
          <a:ext cx="5549900" cy="426720"/>
        </p:xfrm>
        <a:graphic>
          <a:graphicData uri="http://schemas.openxmlformats.org/drawingml/2006/table">
            <a:tbl>
              <a:tblPr/>
              <a:tblGrid>
                <a:gridCol w="1475290"/>
                <a:gridCol w="4074610"/>
              </a:tblGrid>
              <a:tr h="180975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MAS-2016-0015R01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TR-0007_section_8_5_editorial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MAS-2016-0030R03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TR-0007-Semantic_AccessControlPolicy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728162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 bwMode="auto">
          <a:xfrm>
            <a:off x="457200" y="457200"/>
            <a:ext cx="8229600" cy="11430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zh-CN" dirty="0" smtClean="0"/>
              <a:t>Issues for DECISION in TP</a:t>
            </a:r>
          </a:p>
        </p:txBody>
      </p:sp>
      <p:sp>
        <p:nvSpPr>
          <p:cNvPr id="4100" name="灯片编号占位符 4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C13E6946-71B9-4CF5-A998-488F338AFF5E}" type="slidenum">
              <a:rPr lang="en-US" altLang="zh-CN" smtClean="0"/>
              <a:pPr/>
              <a:t>4</a:t>
            </a:fld>
            <a:endParaRPr lang="en-US" altLang="zh-CN" smtClean="0"/>
          </a:p>
        </p:txBody>
      </p:sp>
      <p:sp>
        <p:nvSpPr>
          <p:cNvPr id="7" name="内容占位符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sz="2800" dirty="0" smtClean="0"/>
              <a:t>Recommendation to TP</a:t>
            </a:r>
          </a:p>
          <a:p>
            <a:pPr lvl="1"/>
            <a:r>
              <a:rPr lang="en-US" altLang="zh-CN" sz="2400" dirty="0" smtClean="0"/>
              <a:t>MAS supports to move HGI SDT </a:t>
            </a:r>
            <a:r>
              <a:rPr lang="en-US" altLang="zh-CN" sz="2400" dirty="0" err="1" smtClean="0"/>
              <a:t>github</a:t>
            </a:r>
            <a:r>
              <a:rPr lang="en-US" altLang="zh-CN" sz="2400" dirty="0" smtClean="0"/>
              <a:t> project to oneM2M </a:t>
            </a:r>
            <a:r>
              <a:rPr lang="en-US" altLang="zh-CN" sz="2400" dirty="0"/>
              <a:t>governed (by ETSI</a:t>
            </a:r>
            <a:r>
              <a:rPr lang="en-US" altLang="zh-CN" sz="2400" dirty="0" smtClean="0"/>
              <a:t>) </a:t>
            </a:r>
            <a:r>
              <a:rPr lang="en-US" altLang="zh-CN" sz="2400" dirty="0" err="1"/>
              <a:t>gitlab</a:t>
            </a:r>
            <a:r>
              <a:rPr lang="en-US" altLang="zh-CN" sz="2400" dirty="0"/>
              <a:t> </a:t>
            </a:r>
            <a:r>
              <a:rPr lang="en-US" altLang="zh-CN" sz="2400" dirty="0" smtClean="0"/>
              <a:t>infrastructure.</a:t>
            </a:r>
          </a:p>
          <a:p>
            <a:pPr lvl="2"/>
            <a:r>
              <a:rPr lang="en-US" altLang="zh-CN" sz="2000" dirty="0" smtClean="0"/>
              <a:t>This ensures clear reference to the SDT version currently used in </a:t>
            </a:r>
            <a:r>
              <a:rPr lang="en-US" altLang="zh-CN" sz="2000" dirty="0"/>
              <a:t>TS-0023 (Home Appliances Information Model and Mapping).</a:t>
            </a:r>
            <a:endParaRPr lang="en-US" altLang="zh-CN" sz="2000" dirty="0" smtClean="0"/>
          </a:p>
          <a:p>
            <a:pPr lvl="2"/>
            <a:r>
              <a:rPr lang="en-US" altLang="zh-CN" sz="2000" dirty="0" smtClean="0"/>
              <a:t>This also gives oneM2M full control over future extension of SDT </a:t>
            </a:r>
            <a:r>
              <a:rPr lang="en-US" altLang="zh-CN" sz="2000" dirty="0"/>
              <a:t>under WI-0043 (Continuation &amp; integration of HGI Smart Home </a:t>
            </a:r>
            <a:r>
              <a:rPr lang="en-US" altLang="zh-CN" sz="2000" dirty="0" err="1"/>
              <a:t>activitie</a:t>
            </a:r>
            <a:r>
              <a:rPr lang="en-US" altLang="zh-CN" sz="2000" dirty="0" smtClean="0"/>
              <a:t>) and potential future work items.</a:t>
            </a:r>
          </a:p>
          <a:p>
            <a:endParaRPr lang="en-US" altLang="zh-CN" dirty="0" smtClean="0"/>
          </a:p>
          <a:p>
            <a:endParaRPr lang="en-US" altLang="zh-CN" dirty="0" smtClean="0"/>
          </a:p>
        </p:txBody>
      </p:sp>
    </p:spTree>
    <p:extLst>
      <p:ext uri="{BB962C8B-B14F-4D97-AF65-F5344CB8AC3E}">
        <p14:creationId xmlns:p14="http://schemas.microsoft.com/office/powerpoint/2010/main" val="30977841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 bwMode="auto">
          <a:xfrm>
            <a:off x="457200" y="457200"/>
            <a:ext cx="8229600" cy="11430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zh-CN" dirty="0" smtClean="0"/>
              <a:t>Issues for INFORMATION in TP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 bwMode="auto">
          <a:xfrm>
            <a:off x="457200" y="1417637"/>
            <a:ext cx="8229600" cy="4525963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zh-CN" sz="2400" b="1" dirty="0" smtClean="0">
                <a:solidFill>
                  <a:srgbClr val="FF0000"/>
                </a:solidFill>
              </a:rPr>
              <a:t>100+ </a:t>
            </a:r>
            <a:r>
              <a:rPr lang="en-US" altLang="zh-CN" sz="2400" b="1" dirty="0" smtClean="0"/>
              <a:t>contributions (incl. revs) treated, </a:t>
            </a:r>
            <a:r>
              <a:rPr lang="en-US" altLang="zh-CN" sz="2400" b="1" dirty="0" smtClean="0">
                <a:solidFill>
                  <a:srgbClr val="FF0000"/>
                </a:solidFill>
              </a:rPr>
              <a:t>29 </a:t>
            </a:r>
            <a:r>
              <a:rPr lang="en-US" altLang="zh-CN" sz="2400" b="1" dirty="0" smtClean="0"/>
              <a:t>agreed.</a:t>
            </a:r>
          </a:p>
          <a:p>
            <a:pPr lvl="1" eaLnBrk="1" hangingPunct="1"/>
            <a:r>
              <a:rPr lang="en-US" altLang="zh-CN" sz="2000" b="1" dirty="0" smtClean="0"/>
              <a:t>See all status in </a:t>
            </a:r>
            <a:r>
              <a:rPr lang="en-US" altLang="zh-CN" sz="2000" dirty="0" smtClean="0"/>
              <a:t>MAS-2016-0034 (</a:t>
            </a:r>
            <a:r>
              <a:rPr lang="en-US" altLang="zh-CN" sz="2000" dirty="0" smtClean="0">
                <a:hlinkClick r:id="rId3"/>
              </a:rPr>
              <a:t>latest revision</a:t>
            </a:r>
            <a:r>
              <a:rPr lang="en-US" altLang="zh-CN" sz="2000" dirty="0" smtClean="0"/>
              <a:t>)</a:t>
            </a:r>
          </a:p>
          <a:p>
            <a:r>
              <a:rPr lang="en-US" altLang="zh-CN" sz="2400" b="1" dirty="0" smtClean="0"/>
              <a:t>Meeting Objectives review</a:t>
            </a:r>
            <a:endParaRPr lang="zh-CN" altLang="zh-CN" sz="2400" b="1" dirty="0" smtClean="0"/>
          </a:p>
          <a:p>
            <a:pPr lvl="1"/>
            <a:r>
              <a:rPr lang="en-US" altLang="zh-CN" sz="2400" dirty="0"/>
              <a:t>Release 1 maintenance: </a:t>
            </a:r>
          </a:p>
          <a:p>
            <a:pPr lvl="2"/>
            <a:r>
              <a:rPr lang="en-US" altLang="zh-CN" sz="1800" dirty="0"/>
              <a:t>WI-0010 (TS-0005)</a:t>
            </a:r>
            <a:endParaRPr lang="zh-CN" altLang="zh-CN" sz="1800" dirty="0"/>
          </a:p>
          <a:p>
            <a:pPr lvl="1"/>
            <a:r>
              <a:rPr lang="en-US" altLang="zh-CN" sz="2400" dirty="0" smtClean="0"/>
              <a:t>Freeze stage 2 work of Release 2 features </a:t>
            </a:r>
            <a:endParaRPr lang="zh-CN" altLang="zh-CN" sz="2400" dirty="0" smtClean="0"/>
          </a:p>
          <a:p>
            <a:pPr lvl="2"/>
            <a:r>
              <a:rPr lang="en-US" altLang="zh-CN" sz="1800" dirty="0" smtClean="0"/>
              <a:t>Home domain abstraction model: WI-0017 (TR-0017, TS-0023)</a:t>
            </a:r>
            <a:endParaRPr lang="zh-CN" altLang="zh-CN" sz="1800" dirty="0" smtClean="0"/>
          </a:p>
          <a:p>
            <a:pPr lvl="2"/>
            <a:r>
              <a:rPr lang="en-US" altLang="zh-CN" sz="1800" dirty="0" smtClean="0"/>
              <a:t>Semantics enabling (e.g. discovery, base ontology): </a:t>
            </a:r>
            <a:r>
              <a:rPr lang="en-GB" altLang="zh-CN" sz="1800" dirty="0" smtClean="0"/>
              <a:t>WI-0025 (TS-0012), WI-0005 (TR-0007), TS-0001</a:t>
            </a:r>
            <a:endParaRPr lang="zh-CN" altLang="zh-CN" sz="1800" dirty="0" smtClean="0"/>
          </a:p>
          <a:p>
            <a:pPr lvl="2"/>
            <a:r>
              <a:rPr lang="en-US" altLang="zh-CN" sz="1800" dirty="0" smtClean="0"/>
              <a:t>LWM2M interworking: WI-0024 (TS-0014)</a:t>
            </a:r>
            <a:endParaRPr lang="zh-CN" altLang="zh-CN" sz="1800" dirty="0" smtClean="0"/>
          </a:p>
          <a:p>
            <a:pPr lvl="1"/>
            <a:r>
              <a:rPr lang="en-GB" altLang="zh-CN" sz="2400" dirty="0" smtClean="0"/>
              <a:t>Progress other Release 2 work</a:t>
            </a:r>
          </a:p>
          <a:p>
            <a:pPr lvl="2"/>
            <a:r>
              <a:rPr lang="en-GB" altLang="zh-CN" sz="1800" dirty="0" smtClean="0"/>
              <a:t>Field device configuration: WI-0030 (TS-0022, TS0001)</a:t>
            </a:r>
            <a:endParaRPr lang="zh-CN" altLang="zh-CN" sz="1800" dirty="0" smtClean="0"/>
          </a:p>
          <a:p>
            <a:pPr lvl="2"/>
            <a:r>
              <a:rPr lang="en-US" altLang="zh-CN" sz="1800" dirty="0" smtClean="0"/>
              <a:t>Progress HGI continuation/integration: WI-0043 (TR-0022)</a:t>
            </a:r>
            <a:endParaRPr lang="zh-CN" altLang="zh-CN" sz="1800" dirty="0" smtClean="0"/>
          </a:p>
          <a:p>
            <a:pPr eaLnBrk="1" hangingPunct="1"/>
            <a:endParaRPr lang="en-US" altLang="zh-CN" sz="2800" dirty="0" smtClean="0"/>
          </a:p>
          <a:p>
            <a:pPr eaLnBrk="1" hangingPunct="1"/>
            <a:endParaRPr lang="en-US" altLang="zh-CN" sz="2800" dirty="0" smtClean="0"/>
          </a:p>
          <a:p>
            <a:pPr eaLnBrk="1" hangingPunct="1"/>
            <a:endParaRPr lang="en-US" altLang="zh-CN" sz="2800" dirty="0" smtClean="0"/>
          </a:p>
        </p:txBody>
      </p:sp>
      <p:sp>
        <p:nvSpPr>
          <p:cNvPr id="5125" name="灯片编号占位符 5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DFEC5CAE-4626-4F53-AF07-366CDF7E77A4}" type="slidenum">
              <a:rPr lang="en-US" altLang="zh-CN" smtClean="0"/>
              <a:pPr/>
              <a:t>5</a:t>
            </a:fld>
            <a:endParaRPr lang="en-US" altLang="zh-CN" smtClean="0"/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3352800" y="3016412"/>
            <a:ext cx="542925" cy="620486"/>
          </a:xfrm>
          <a:prstGeom prst="rect">
            <a:avLst/>
          </a:prstGeom>
        </p:spPr>
      </p:pic>
      <p:pic>
        <p:nvPicPr>
          <p:cNvPr id="8" name="图片 7"/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7462837" y="3650138"/>
            <a:ext cx="542925" cy="620486"/>
          </a:xfrm>
          <a:prstGeom prst="rect">
            <a:avLst/>
          </a:prstGeom>
        </p:spPr>
      </p:pic>
      <p:pic>
        <p:nvPicPr>
          <p:cNvPr id="9" name="图片 8"/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7971178" y="4186685"/>
            <a:ext cx="542925" cy="620486"/>
          </a:xfrm>
          <a:prstGeom prst="rect">
            <a:avLst/>
          </a:prstGeom>
        </p:spPr>
      </p:pic>
      <p:pic>
        <p:nvPicPr>
          <p:cNvPr id="11" name="图片 10"/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7034212" y="5690028"/>
            <a:ext cx="542925" cy="620486"/>
          </a:xfrm>
          <a:prstGeom prst="rect">
            <a:avLst/>
          </a:prstGeom>
        </p:spPr>
      </p:pic>
      <p:sp>
        <p:nvSpPr>
          <p:cNvPr id="5" name="矩形 4"/>
          <p:cNvSpPr/>
          <p:nvPr/>
        </p:nvSpPr>
        <p:spPr>
          <a:xfrm>
            <a:off x="5486400" y="4496928"/>
            <a:ext cx="50526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54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?</a:t>
            </a:r>
            <a:endParaRPr lang="zh-CN" altLang="en-US" sz="5400" b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  <p:pic>
        <p:nvPicPr>
          <p:cNvPr id="12" name="图片 11"/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6730608" y="5269722"/>
            <a:ext cx="542925" cy="62048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 bwMode="auto">
          <a:xfrm>
            <a:off x="457200" y="457200"/>
            <a:ext cx="8229600" cy="11430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zh-CN" dirty="0" smtClean="0"/>
              <a:t>Issues for INFORMATION in TP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 bwMode="auto">
          <a:xfrm>
            <a:off x="457200" y="1295400"/>
            <a:ext cx="8229600" cy="48768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zh-CN" sz="1800" b="1" dirty="0" smtClean="0"/>
              <a:t>Deliverables/WIs progress</a:t>
            </a:r>
          </a:p>
          <a:p>
            <a:pPr lvl="1" eaLnBrk="1" hangingPunct="1">
              <a:spcBef>
                <a:spcPts val="600"/>
              </a:spcBef>
            </a:pPr>
            <a:r>
              <a:rPr lang="en-US" altLang="zh-CN" sz="1800" dirty="0" smtClean="0"/>
              <a:t>WI-0038 - Release 1 Maintenance</a:t>
            </a:r>
          </a:p>
          <a:p>
            <a:pPr lvl="2" eaLnBrk="1" hangingPunct="1">
              <a:spcBef>
                <a:spcPts val="600"/>
              </a:spcBef>
            </a:pPr>
            <a:r>
              <a:rPr lang="en-US" altLang="zh-CN" sz="1400" dirty="0" smtClean="0"/>
              <a:t>TS-0001 Architecture</a:t>
            </a:r>
          </a:p>
          <a:p>
            <a:pPr lvl="1" eaLnBrk="1" hangingPunct="1">
              <a:spcBef>
                <a:spcPts val="600"/>
              </a:spcBef>
            </a:pPr>
            <a:r>
              <a:rPr lang="en-US" altLang="zh-CN" sz="1800" dirty="0" smtClean="0"/>
              <a:t>WI-0030: M2M Application &amp; Field Domain Component Configuration</a:t>
            </a:r>
          </a:p>
          <a:p>
            <a:pPr lvl="2" eaLnBrk="1" hangingPunct="1">
              <a:spcBef>
                <a:spcPts val="600"/>
              </a:spcBef>
            </a:pPr>
            <a:r>
              <a:rPr lang="en-US" altLang="zh-CN" sz="1400" dirty="0" smtClean="0"/>
              <a:t>TS-0022 Field Device Configuration</a:t>
            </a:r>
          </a:p>
          <a:p>
            <a:pPr lvl="1" eaLnBrk="1" hangingPunct="1">
              <a:spcBef>
                <a:spcPts val="600"/>
              </a:spcBef>
            </a:pPr>
            <a:r>
              <a:rPr lang="en-US" altLang="zh-CN" sz="1800" dirty="0" smtClean="0"/>
              <a:t>WI-0017: Home Domain Enablement</a:t>
            </a:r>
          </a:p>
          <a:p>
            <a:pPr lvl="2" eaLnBrk="1" hangingPunct="1">
              <a:spcBef>
                <a:spcPts val="600"/>
              </a:spcBef>
            </a:pPr>
            <a:r>
              <a:rPr lang="en-US" altLang="zh-CN" sz="1400" dirty="0" smtClean="0"/>
              <a:t>TR-0017, TS-0023 Home Appliances Info. Model &amp; Mapping</a:t>
            </a:r>
          </a:p>
          <a:p>
            <a:pPr lvl="1" eaLnBrk="1" hangingPunct="1">
              <a:spcBef>
                <a:spcPts val="600"/>
              </a:spcBef>
            </a:pPr>
            <a:r>
              <a:rPr lang="en-US" altLang="zh-CN" sz="1800" dirty="0" smtClean="0"/>
              <a:t>WI-0043: Continuation &amp; integration of HGI Smart Home activities</a:t>
            </a:r>
          </a:p>
          <a:p>
            <a:pPr lvl="2" eaLnBrk="1" hangingPunct="1">
              <a:spcBef>
                <a:spcPts val="600"/>
              </a:spcBef>
            </a:pPr>
            <a:r>
              <a:rPr lang="en-US" altLang="zh-CN" sz="1400" dirty="0" smtClean="0"/>
              <a:t>TR-0022 HGI Continuation &amp; Integration</a:t>
            </a:r>
          </a:p>
          <a:p>
            <a:pPr lvl="1" eaLnBrk="1" hangingPunct="1">
              <a:spcBef>
                <a:spcPts val="600"/>
              </a:spcBef>
            </a:pPr>
            <a:r>
              <a:rPr lang="en-US" altLang="zh-CN" sz="1800" dirty="0" smtClean="0"/>
              <a:t>WI-0024: LWM2M Interworking</a:t>
            </a:r>
          </a:p>
          <a:p>
            <a:pPr lvl="2" eaLnBrk="1" hangingPunct="1">
              <a:spcBef>
                <a:spcPts val="600"/>
              </a:spcBef>
            </a:pPr>
            <a:r>
              <a:rPr lang="en-US" altLang="zh-CN" sz="1400" dirty="0" smtClean="0"/>
              <a:t>TS-0014 LWM2M Interworking	</a:t>
            </a:r>
          </a:p>
          <a:p>
            <a:pPr lvl="1" eaLnBrk="1" hangingPunct="1">
              <a:spcBef>
                <a:spcPts val="600"/>
              </a:spcBef>
            </a:pPr>
            <a:r>
              <a:rPr lang="en-US" altLang="zh-CN" sz="1800" dirty="0" smtClean="0"/>
              <a:t>WI-0005: oneM2M Abstraction and Semantics Capability Enablement</a:t>
            </a:r>
          </a:p>
          <a:p>
            <a:pPr lvl="2" eaLnBrk="1" hangingPunct="1">
              <a:spcBef>
                <a:spcPts val="600"/>
              </a:spcBef>
            </a:pPr>
            <a:r>
              <a:rPr lang="en-US" altLang="zh-CN" sz="1400" dirty="0" smtClean="0"/>
              <a:t>TR-0007 Semantic Study, TS-0001 Architecture</a:t>
            </a:r>
          </a:p>
          <a:p>
            <a:pPr lvl="1" eaLnBrk="1" hangingPunct="1">
              <a:spcBef>
                <a:spcPts val="600"/>
              </a:spcBef>
            </a:pPr>
            <a:r>
              <a:rPr lang="en-US" altLang="zh-CN" sz="1800" dirty="0" smtClean="0"/>
              <a:t>WI-0025: Generic Interworking</a:t>
            </a:r>
          </a:p>
          <a:p>
            <a:pPr lvl="2" eaLnBrk="1" hangingPunct="1">
              <a:spcBef>
                <a:spcPts val="600"/>
              </a:spcBef>
            </a:pPr>
            <a:r>
              <a:rPr lang="en-US" altLang="zh-CN" sz="1400" dirty="0" smtClean="0"/>
              <a:t>TS-0012 oneM2M Base Ontology</a:t>
            </a:r>
          </a:p>
        </p:txBody>
      </p:sp>
      <p:sp>
        <p:nvSpPr>
          <p:cNvPr id="5125" name="灯片编号占位符 5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DFEC5CAE-4626-4F53-AF07-366CDF7E77A4}" type="slidenum">
              <a:rPr lang="en-US" altLang="zh-CN" smtClean="0"/>
              <a:pPr/>
              <a:t>6</a:t>
            </a:fld>
            <a:endParaRPr lang="en-US" altLang="zh-CN" smtClean="0"/>
          </a:p>
        </p:txBody>
      </p:sp>
      <p:sp>
        <p:nvSpPr>
          <p:cNvPr id="13" name="TextBox 12"/>
          <p:cNvSpPr txBox="1"/>
          <p:nvPr/>
        </p:nvSpPr>
        <p:spPr>
          <a:xfrm>
            <a:off x="7924800" y="2286000"/>
            <a:ext cx="990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600" b="1" dirty="0" smtClean="0">
                <a:solidFill>
                  <a:srgbClr val="FF0000"/>
                </a:solidFill>
                <a:sym typeface="Wingdings" pitchFamily="2" charset="2"/>
              </a:rPr>
              <a:t> 50</a:t>
            </a:r>
            <a:r>
              <a:rPr lang="en-US" altLang="zh-CN" sz="1600" b="1" dirty="0" smtClean="0">
                <a:solidFill>
                  <a:srgbClr val="FF0000"/>
                </a:solidFill>
              </a:rPr>
              <a:t>%</a:t>
            </a:r>
            <a:endParaRPr lang="zh-CN" altLang="en-US" sz="1600" b="1" dirty="0">
              <a:solidFill>
                <a:srgbClr val="FF0000"/>
              </a:solidFill>
            </a:endParaRPr>
          </a:p>
        </p:txBody>
      </p:sp>
      <p:sp>
        <p:nvSpPr>
          <p:cNvPr id="16" name="左中括号 15"/>
          <p:cNvSpPr/>
          <p:nvPr/>
        </p:nvSpPr>
        <p:spPr>
          <a:xfrm>
            <a:off x="609600" y="1752600"/>
            <a:ext cx="228600" cy="1066800"/>
          </a:xfrm>
          <a:prstGeom prst="leftBracket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7" name="TextBox 16"/>
          <p:cNvSpPr txBox="1"/>
          <p:nvPr/>
        </p:nvSpPr>
        <p:spPr>
          <a:xfrm rot="16200000">
            <a:off x="21223" y="2078623"/>
            <a:ext cx="685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600" dirty="0" smtClean="0">
                <a:solidFill>
                  <a:srgbClr val="00B050"/>
                </a:solidFill>
              </a:rPr>
              <a:t>Mgmt</a:t>
            </a:r>
            <a:endParaRPr lang="zh-CN" altLang="en-US" sz="1600" dirty="0">
              <a:solidFill>
                <a:srgbClr val="00B050"/>
              </a:solidFill>
            </a:endParaRPr>
          </a:p>
        </p:txBody>
      </p:sp>
      <p:sp>
        <p:nvSpPr>
          <p:cNvPr id="18" name="左中括号 17"/>
          <p:cNvSpPr/>
          <p:nvPr/>
        </p:nvSpPr>
        <p:spPr>
          <a:xfrm>
            <a:off x="533400" y="3124200"/>
            <a:ext cx="228600" cy="1371600"/>
          </a:xfrm>
          <a:prstGeom prst="leftBracket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1" name="TextBox 20"/>
          <p:cNvSpPr txBox="1"/>
          <p:nvPr/>
        </p:nvSpPr>
        <p:spPr>
          <a:xfrm rot="16200000">
            <a:off x="-207377" y="3602623"/>
            <a:ext cx="114299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600" dirty="0" smtClean="0">
                <a:solidFill>
                  <a:srgbClr val="00B050"/>
                </a:solidFill>
              </a:rPr>
              <a:t>Abstraction</a:t>
            </a:r>
            <a:endParaRPr lang="zh-CN" altLang="en-US" sz="1600" dirty="0">
              <a:solidFill>
                <a:srgbClr val="00B050"/>
              </a:solidFill>
            </a:endParaRPr>
          </a:p>
        </p:txBody>
      </p:sp>
      <p:sp>
        <p:nvSpPr>
          <p:cNvPr id="22" name="左中括号 21"/>
          <p:cNvSpPr/>
          <p:nvPr/>
        </p:nvSpPr>
        <p:spPr>
          <a:xfrm>
            <a:off x="685800" y="4114800"/>
            <a:ext cx="228600" cy="1905000"/>
          </a:xfrm>
          <a:prstGeom prst="leftBracket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3" name="TextBox 22"/>
          <p:cNvSpPr txBox="1"/>
          <p:nvPr/>
        </p:nvSpPr>
        <p:spPr>
          <a:xfrm rot="16200000">
            <a:off x="-93077" y="4783723"/>
            <a:ext cx="106679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600" dirty="0" smtClean="0">
                <a:solidFill>
                  <a:srgbClr val="00B050"/>
                </a:solidFill>
              </a:rPr>
              <a:t>Semantics</a:t>
            </a:r>
            <a:endParaRPr lang="zh-CN" altLang="en-US" sz="1600" dirty="0">
              <a:solidFill>
                <a:srgbClr val="00B050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7924800" y="3014246"/>
            <a:ext cx="990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600" b="1" dirty="0" smtClean="0">
                <a:solidFill>
                  <a:srgbClr val="FF0000"/>
                </a:solidFill>
                <a:sym typeface="Wingdings" pitchFamily="2" charset="2"/>
              </a:rPr>
              <a:t> 80</a:t>
            </a:r>
            <a:r>
              <a:rPr lang="en-US" altLang="zh-CN" sz="1600" b="1" dirty="0" smtClean="0">
                <a:solidFill>
                  <a:srgbClr val="FF0000"/>
                </a:solidFill>
              </a:rPr>
              <a:t>%</a:t>
            </a:r>
            <a:endParaRPr lang="zh-CN" altLang="en-US" sz="1600" b="1" dirty="0">
              <a:solidFill>
                <a:srgbClr val="FF0000"/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7924800" y="4876800"/>
            <a:ext cx="990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600" b="1" dirty="0" smtClean="0">
                <a:solidFill>
                  <a:srgbClr val="FF0000"/>
                </a:solidFill>
                <a:sym typeface="Wingdings" pitchFamily="2" charset="2"/>
              </a:rPr>
              <a:t> 90</a:t>
            </a:r>
            <a:r>
              <a:rPr lang="en-US" altLang="zh-CN" sz="1600" b="1" dirty="0" smtClean="0">
                <a:solidFill>
                  <a:srgbClr val="FF0000"/>
                </a:solidFill>
              </a:rPr>
              <a:t>%</a:t>
            </a:r>
            <a:endParaRPr lang="zh-CN" altLang="en-US" sz="1600" b="1" dirty="0">
              <a:solidFill>
                <a:srgbClr val="FF0000"/>
              </a:solidFill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7924800" y="3657600"/>
            <a:ext cx="990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600" b="1" dirty="0" smtClean="0">
                <a:solidFill>
                  <a:srgbClr val="FF0000"/>
                </a:solidFill>
                <a:sym typeface="Wingdings" pitchFamily="2" charset="2"/>
              </a:rPr>
              <a:t> 55</a:t>
            </a:r>
            <a:r>
              <a:rPr lang="en-US" altLang="zh-CN" sz="1600" b="1" dirty="0" smtClean="0">
                <a:solidFill>
                  <a:srgbClr val="FF0000"/>
                </a:solidFill>
              </a:rPr>
              <a:t>%</a:t>
            </a:r>
            <a:endParaRPr lang="zh-CN" altLang="en-US" sz="1600" b="1" dirty="0">
              <a:solidFill>
                <a:srgbClr val="FF0000"/>
              </a:solidFill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7924800" y="5562600"/>
            <a:ext cx="990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600" b="1" dirty="0" smtClean="0">
                <a:solidFill>
                  <a:srgbClr val="FF0000"/>
                </a:solidFill>
                <a:sym typeface="Wingdings" pitchFamily="2" charset="2"/>
              </a:rPr>
              <a:t> 85</a:t>
            </a:r>
            <a:r>
              <a:rPr lang="en-US" altLang="zh-CN" sz="1600" b="1" dirty="0" smtClean="0">
                <a:solidFill>
                  <a:srgbClr val="FF0000"/>
                </a:solidFill>
              </a:rPr>
              <a:t>%</a:t>
            </a:r>
            <a:endParaRPr lang="zh-CN" altLang="en-US" sz="1600" b="1" dirty="0">
              <a:solidFill>
                <a:srgbClr val="FF0000"/>
              </a:solidFill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7924800" y="4267200"/>
            <a:ext cx="990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600" b="1" dirty="0" smtClean="0">
                <a:solidFill>
                  <a:srgbClr val="FF0000"/>
                </a:solidFill>
                <a:sym typeface="Wingdings" pitchFamily="2" charset="2"/>
              </a:rPr>
              <a:t> 85</a:t>
            </a:r>
            <a:r>
              <a:rPr lang="en-US" altLang="zh-CN" sz="1600" b="1" dirty="0" smtClean="0">
                <a:solidFill>
                  <a:srgbClr val="FF0000"/>
                </a:solidFill>
              </a:rPr>
              <a:t>%</a:t>
            </a:r>
            <a:endParaRPr lang="zh-CN" altLang="en-US" sz="1600" b="1" dirty="0">
              <a:solidFill>
                <a:srgbClr val="FF0000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5791200" y="6214646"/>
            <a:ext cx="32004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600" dirty="0" smtClean="0">
                <a:solidFill>
                  <a:schemeClr val="accent1"/>
                </a:solidFill>
                <a:sym typeface="Wingdings" pitchFamily="2" charset="2"/>
              </a:rPr>
              <a:t> *</a:t>
            </a:r>
            <a:r>
              <a:rPr lang="en-US" altLang="zh-CN" sz="1600" dirty="0" smtClean="0">
                <a:solidFill>
                  <a:schemeClr val="accent1"/>
                </a:solidFill>
              </a:rPr>
              <a:t> to be confirmed by </a:t>
            </a:r>
            <a:r>
              <a:rPr lang="en-US" altLang="zh-CN" sz="1600" dirty="0" err="1" smtClean="0">
                <a:solidFill>
                  <a:schemeClr val="accent1"/>
                </a:solidFill>
              </a:rPr>
              <a:t>rapporteurs</a:t>
            </a:r>
            <a:endParaRPr lang="zh-CN" altLang="en-US" sz="1600" dirty="0">
              <a:solidFill>
                <a:schemeClr val="accent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 bwMode="auto">
          <a:xfrm>
            <a:off x="457200" y="457200"/>
            <a:ext cx="8229600" cy="11430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zh-CN" smtClean="0"/>
              <a:t>Open Issues</a:t>
            </a:r>
          </a:p>
        </p:txBody>
      </p:sp>
      <p:sp>
        <p:nvSpPr>
          <p:cNvPr id="12291" name="Content Placeholder 2"/>
          <p:cNvSpPr>
            <a:spLocks noGrp="1"/>
          </p:cNvSpPr>
          <p:nvPr>
            <p:ph idx="1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zh-CN" sz="2400" dirty="0" smtClean="0"/>
              <a:t>In TS-0023, </a:t>
            </a:r>
            <a:r>
              <a:rPr lang="en-US" altLang="zh-CN" sz="2400" dirty="0"/>
              <a:t>t</a:t>
            </a:r>
            <a:r>
              <a:rPr lang="en-US" altLang="zh-CN" sz="2400" dirty="0" smtClean="0"/>
              <a:t>he meaning of ‘</a:t>
            </a:r>
            <a:r>
              <a:rPr lang="en-US" altLang="zh-CN" sz="2400" dirty="0" err="1" smtClean="0"/>
              <a:t>Eventable</a:t>
            </a:r>
            <a:r>
              <a:rPr lang="en-US" altLang="zh-CN" sz="2400" dirty="0" smtClean="0"/>
              <a:t>’ for </a:t>
            </a:r>
            <a:r>
              <a:rPr lang="en-US" altLang="zh-CN" sz="2400" dirty="0" err="1" smtClean="0"/>
              <a:t>dataPoints</a:t>
            </a:r>
            <a:r>
              <a:rPr lang="en-US" altLang="zh-CN" sz="2400" dirty="0" smtClean="0"/>
              <a:t> and the impact to resource mapping, system behavior needs further study. (May be removed before R2 publication if not justified.)  </a:t>
            </a:r>
          </a:p>
          <a:p>
            <a:pPr eaLnBrk="1" hangingPunct="1"/>
            <a:endParaRPr lang="en-US" altLang="zh-CN" sz="2400" dirty="0" smtClean="0"/>
          </a:p>
          <a:p>
            <a:pPr eaLnBrk="1" hangingPunct="1"/>
            <a:endParaRPr lang="en-US" altLang="zh-CN" sz="2400" dirty="0" smtClean="0"/>
          </a:p>
        </p:txBody>
      </p:sp>
      <p:sp>
        <p:nvSpPr>
          <p:cNvPr id="12293" name="灯片编号占位符 5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D2B720BD-7066-4E21-A1B1-34406F7CC39B}" type="slidenum">
              <a:rPr lang="en-US" altLang="zh-CN" smtClean="0"/>
              <a:pPr/>
              <a:t>7</a:t>
            </a:fld>
            <a:endParaRPr lang="en-US" altLang="zh-CN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 bwMode="auto">
          <a:xfrm>
            <a:off x="457200" y="457200"/>
            <a:ext cx="8229600" cy="11430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zh-CN" dirty="0" smtClean="0"/>
              <a:t>Open Action Items</a:t>
            </a:r>
          </a:p>
        </p:txBody>
      </p:sp>
      <p:sp>
        <p:nvSpPr>
          <p:cNvPr id="12293" name="灯片编号占位符 5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D2B720BD-7066-4E21-A1B1-34406F7CC39B}" type="slidenum">
              <a:rPr lang="en-US" altLang="zh-CN" smtClean="0"/>
              <a:pPr/>
              <a:t>8</a:t>
            </a:fld>
            <a:endParaRPr lang="en-US" altLang="zh-CN" smtClean="0"/>
          </a:p>
        </p:txBody>
      </p:sp>
      <p:graphicFrame>
        <p:nvGraphicFramePr>
          <p:cNvPr id="6" name="内容占位符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94229342"/>
              </p:ext>
            </p:extLst>
          </p:nvPr>
        </p:nvGraphicFramePr>
        <p:xfrm>
          <a:off x="457200" y="1219200"/>
          <a:ext cx="8229600" cy="5106006"/>
        </p:xfrm>
        <a:graphic>
          <a:graphicData uri="http://schemas.openxmlformats.org/drawingml/2006/table">
            <a:tbl>
              <a:tblPr/>
              <a:tblGrid>
                <a:gridCol w="914400"/>
                <a:gridCol w="4800600"/>
                <a:gridCol w="1524000"/>
                <a:gridCol w="990600"/>
              </a:tblGrid>
              <a:tr h="20379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  <a:ea typeface="宋体" pitchFamily="2" charset="-122"/>
                          <a:cs typeface="Times New Roman" pitchFamily="18" charset="0"/>
                        </a:rPr>
                        <a:t>#</a:t>
                      </a:r>
                      <a:endParaRPr kumimoji="0" lang="zh-CN" altLang="zh-CN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yriad pro"/>
                        <a:ea typeface="宋体" pitchFamily="2" charset="-122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  <a:ea typeface="宋体" pitchFamily="2" charset="-122"/>
                          <a:cs typeface="Times New Roman" pitchFamily="18" charset="0"/>
                        </a:rPr>
                        <a:t>Action Item Description</a:t>
                      </a:r>
                      <a:endParaRPr kumimoji="0" lang="zh-CN" altLang="zh-CN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yriad pro"/>
                        <a:ea typeface="宋体" pitchFamily="2" charset="-122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  <a:ea typeface="宋体" pitchFamily="2" charset="-122"/>
                          <a:cs typeface="Times New Roman" pitchFamily="18" charset="0"/>
                        </a:rPr>
                        <a:t>Owner</a:t>
                      </a:r>
                      <a:endParaRPr kumimoji="0" lang="zh-CN" altLang="zh-CN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yriad pro"/>
                        <a:ea typeface="宋体" pitchFamily="2" charset="-122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  <a:ea typeface="宋体" pitchFamily="2" charset="-122"/>
                          <a:cs typeface="Times New Roman" pitchFamily="18" charset="0"/>
                        </a:rPr>
                        <a:t>Status</a:t>
                      </a:r>
                      <a:endParaRPr kumimoji="0" lang="zh-CN" altLang="zh-CN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yriad pro"/>
                        <a:ea typeface="宋体" pitchFamily="2" charset="-122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</a:tr>
              <a:tr h="61139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  <a:tab pos="266700" algn="l"/>
                        </a:tabLst>
                      </a:pPr>
                      <a:r>
                        <a:rPr kumimoji="0" lang="en-US" altLang="zh-CN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Narrow" pitchFamily="34" charset="0"/>
                          <a:ea typeface="宋体" pitchFamily="2" charset="-122"/>
                          <a:cs typeface="Arial" pitchFamily="34" charset="0"/>
                        </a:rPr>
                        <a:t>A-WG5-20.0-001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  <a:tab pos="266700" algn="l"/>
                        </a:tabLst>
                      </a:pPr>
                      <a:r>
                        <a:rPr kumimoji="0" lang="en-US" altLang="zh-CN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Narrow" pitchFamily="34" charset="0"/>
                          <a:ea typeface="宋体" pitchFamily="2" charset="-122"/>
                          <a:cs typeface="Arial" pitchFamily="34" charset="0"/>
                        </a:rPr>
                        <a:t>Consolidated home appliance models</a:t>
                      </a:r>
                      <a:endParaRPr kumimoji="0" lang="zh-CN" altLang="zh-CN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 Narrow" pitchFamily="34" charset="0"/>
                        <a:ea typeface="宋体" pitchFamily="2" charset="-122"/>
                        <a:cs typeface="Arial" pitchFamily="34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  <a:tab pos="266700" algn="l"/>
                        </a:tabLst>
                      </a:pPr>
                      <a:r>
                        <a:rPr kumimoji="0" lang="en-US" altLang="zh-CN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Narrow" pitchFamily="34" charset="0"/>
                          <a:ea typeface="宋体" pitchFamily="2" charset="-122"/>
                          <a:cs typeface="Arial" pitchFamily="34" charset="0"/>
                        </a:rPr>
                        <a:t>Samsung (Jieun), LGE, DT, Orange, </a:t>
                      </a:r>
                      <a:r>
                        <a:rPr kumimoji="0" lang="en-US" altLang="zh-CN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Narrow" pitchFamily="34" charset="0"/>
                          <a:ea typeface="宋体" pitchFamily="2" charset="-122"/>
                          <a:cs typeface="Arial" pitchFamily="34" charset="0"/>
                        </a:rPr>
                        <a:t>Fujistu</a:t>
                      </a:r>
                      <a:r>
                        <a:rPr kumimoji="0" lang="en-US" altLang="zh-CN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Narrow" pitchFamily="34" charset="0"/>
                          <a:ea typeface="宋体" pitchFamily="2" charset="-122"/>
                          <a:cs typeface="Arial" pitchFamily="34" charset="0"/>
                        </a:rPr>
                        <a:t>, Huawei</a:t>
                      </a:r>
                      <a:endParaRPr kumimoji="0" lang="zh-CN" altLang="zh-CN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 Narrow" pitchFamily="34" charset="0"/>
                        <a:ea typeface="宋体" pitchFamily="2" charset="-122"/>
                        <a:cs typeface="Arial" pitchFamily="34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  <a:tab pos="266700" algn="l"/>
                        </a:tabLst>
                      </a:pPr>
                      <a:r>
                        <a:rPr kumimoji="0" lang="en-US" altLang="zh-CN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Narrow" pitchFamily="34" charset="0"/>
                          <a:ea typeface="+mn-ea"/>
                          <a:cs typeface="Arial" pitchFamily="34" charset="0"/>
                        </a:rPr>
                        <a:t>CLOSED</a:t>
                      </a:r>
                      <a:endParaRPr kumimoji="0" lang="zh-CN" altLang="zh-CN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 Narrow" pitchFamily="34" charset="0"/>
                        <a:ea typeface="宋体" pitchFamily="2" charset="-122"/>
                        <a:cs typeface="Arial" pitchFamily="34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759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  <a:tab pos="266700" algn="l"/>
                        </a:tabLst>
                        <a:defRPr/>
                      </a:pPr>
                      <a:r>
                        <a:rPr kumimoji="0" lang="en-US" altLang="zh-CN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Narrow" pitchFamily="34" charset="0"/>
                          <a:ea typeface="宋体" pitchFamily="2" charset="-122"/>
                          <a:cs typeface="Arial" pitchFamily="34" charset="0"/>
                        </a:rPr>
                        <a:t>A-WG5-20.0-002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  <a:tab pos="266700" algn="l"/>
                        </a:tabLst>
                        <a:defRPr/>
                      </a:pPr>
                      <a:r>
                        <a:rPr lang="en-US" altLang="zh-CN" sz="1400" dirty="0" smtClean="0"/>
                        <a:t>Semantic discovery/query across resources/CSEs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  <a:tab pos="266700" algn="l"/>
                        </a:tabLst>
                      </a:pPr>
                      <a:r>
                        <a:rPr kumimoji="0" lang="en-US" altLang="zh-CN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Narrow" pitchFamily="34" charset="0"/>
                          <a:ea typeface="宋体" pitchFamily="2" charset="-122"/>
                          <a:cs typeface="Arial" pitchFamily="34" charset="0"/>
                        </a:rPr>
                        <a:t>NEC</a:t>
                      </a:r>
                      <a:endParaRPr kumimoji="0" lang="zh-CN" altLang="zh-CN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 Narrow" pitchFamily="34" charset="0"/>
                        <a:ea typeface="宋体" pitchFamily="2" charset="-122"/>
                        <a:cs typeface="Arial" pitchFamily="34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  <a:tab pos="266700" algn="l"/>
                        </a:tabLst>
                      </a:pPr>
                      <a:r>
                        <a:rPr kumimoji="0" lang="en-US" altLang="zh-CN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Narrow" pitchFamily="34" charset="0"/>
                          <a:ea typeface="+mn-ea"/>
                          <a:cs typeface="Arial" pitchFamily="34" charset="0"/>
                        </a:rPr>
                        <a:t>CLOSED</a:t>
                      </a:r>
                      <a:endParaRPr kumimoji="0" lang="zh-CN" altLang="zh-CN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 Narrow" pitchFamily="34" charset="0"/>
                        <a:ea typeface="宋体" pitchFamily="2" charset="-122"/>
                        <a:cs typeface="Arial" pitchFamily="34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1139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  <a:tab pos="266700" algn="l"/>
                        </a:tabLst>
                        <a:defRPr/>
                      </a:pPr>
                      <a:r>
                        <a:rPr kumimoji="0" lang="en-US" altLang="zh-CN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Narrow" pitchFamily="34" charset="0"/>
                          <a:ea typeface="宋体" pitchFamily="2" charset="-122"/>
                          <a:cs typeface="Arial" pitchFamily="34" charset="0"/>
                        </a:rPr>
                        <a:t>A-WG5-20.0-003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  <a:tab pos="266700" algn="l"/>
                        </a:tabLst>
                        <a:defRPr/>
                      </a:pPr>
                      <a:r>
                        <a:rPr lang="en-US" altLang="zh-CN" sz="1400" dirty="0" smtClean="0"/>
                        <a:t>Implementation consideration of triple store for &lt;</a:t>
                      </a:r>
                      <a:r>
                        <a:rPr lang="en-US" altLang="zh-CN" sz="1400" dirty="0" err="1" smtClean="0"/>
                        <a:t>semanticDescriptor</a:t>
                      </a:r>
                      <a:r>
                        <a:rPr lang="en-US" altLang="zh-CN" sz="1400" dirty="0" smtClean="0"/>
                        <a:t>&gt;, especially</a:t>
                      </a:r>
                      <a:r>
                        <a:rPr lang="en-US" altLang="zh-CN" sz="1400" baseline="0" dirty="0" smtClean="0"/>
                        <a:t> on </a:t>
                      </a:r>
                      <a:r>
                        <a:rPr lang="en-US" altLang="zh-CN" sz="1400" dirty="0" smtClean="0"/>
                        <a:t>Access Control Policy enforcement for Semantic discovery/query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  <a:tab pos="266700" algn="l"/>
                        </a:tabLst>
                      </a:pPr>
                      <a:r>
                        <a:rPr kumimoji="0" lang="en-US" altLang="zh-CN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Narrow" pitchFamily="34" charset="0"/>
                          <a:ea typeface="宋体" pitchFamily="2" charset="-122"/>
                          <a:cs typeface="Arial" pitchFamily="34" charset="0"/>
                        </a:rPr>
                        <a:t>InterDigital</a:t>
                      </a:r>
                      <a:endParaRPr kumimoji="0" lang="zh-CN" altLang="zh-CN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 Narrow" pitchFamily="34" charset="0"/>
                        <a:ea typeface="宋体" pitchFamily="2" charset="-122"/>
                        <a:cs typeface="Arial" pitchFamily="34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  <a:tab pos="266700" algn="l"/>
                        </a:tabLst>
                      </a:pPr>
                      <a:r>
                        <a:rPr kumimoji="0" lang="en-US" altLang="zh-CN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Narrow" pitchFamily="34" charset="0"/>
                          <a:ea typeface="宋体" pitchFamily="2" charset="-122"/>
                          <a:cs typeface="Arial" pitchFamily="34" charset="0"/>
                        </a:rPr>
                        <a:t>CLOSED</a:t>
                      </a:r>
                      <a:endParaRPr kumimoji="0" lang="zh-CN" altLang="zh-CN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 Narrow" pitchFamily="34" charset="0"/>
                        <a:ea typeface="宋体" pitchFamily="2" charset="-122"/>
                        <a:cs typeface="Arial" pitchFamily="34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759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  <a:tab pos="266700" algn="l"/>
                        </a:tabLst>
                        <a:defRPr/>
                      </a:pPr>
                      <a:r>
                        <a:rPr kumimoji="0" lang="en-US" altLang="zh-CN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Narrow" pitchFamily="34" charset="0"/>
                          <a:ea typeface="宋体" pitchFamily="2" charset="-122"/>
                          <a:cs typeface="Arial" pitchFamily="34" charset="0"/>
                        </a:rPr>
                        <a:t>A-WG5-20.0-004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  <a:tab pos="266700" algn="l"/>
                        </a:tabLst>
                        <a:defRPr/>
                      </a:pPr>
                      <a:r>
                        <a:rPr lang="en-US" altLang="zh-CN" sz="1400" dirty="0" smtClean="0"/>
                        <a:t>Reuse SDT </a:t>
                      </a:r>
                      <a:r>
                        <a:rPr lang="en-US" altLang="zh-CN" sz="1400" dirty="0" err="1" smtClean="0"/>
                        <a:t>xsd</a:t>
                      </a:r>
                      <a:r>
                        <a:rPr lang="en-US" altLang="zh-CN" sz="1400" dirty="0" smtClean="0"/>
                        <a:t> for &lt;</a:t>
                      </a:r>
                      <a:r>
                        <a:rPr lang="en-US" altLang="zh-CN" sz="1400" dirty="0" err="1" smtClean="0"/>
                        <a:t>flexContainer</a:t>
                      </a:r>
                      <a:r>
                        <a:rPr lang="en-US" altLang="zh-CN" sz="1400" dirty="0" smtClean="0"/>
                        <a:t>&gt; specialization,</a:t>
                      </a:r>
                      <a:r>
                        <a:rPr lang="en-US" altLang="zh-CN" sz="1400" baseline="0" dirty="0" smtClean="0"/>
                        <a:t> and relation with Base Ontology</a:t>
                      </a:r>
                      <a:endParaRPr lang="en-US" altLang="zh-CN" sz="1400" dirty="0" smtClean="0"/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  <a:tab pos="266700" algn="l"/>
                        </a:tabLst>
                      </a:pPr>
                      <a:r>
                        <a:rPr kumimoji="0" lang="en-US" altLang="zh-CN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Narrow" pitchFamily="34" charset="0"/>
                          <a:ea typeface="宋体" pitchFamily="2" charset="-122"/>
                          <a:cs typeface="Arial" pitchFamily="34" charset="0"/>
                        </a:rPr>
                        <a:t>LGE, DT, NEC</a:t>
                      </a:r>
                      <a:endParaRPr kumimoji="0" lang="zh-CN" altLang="zh-CN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 Narrow" pitchFamily="34" charset="0"/>
                        <a:ea typeface="宋体" pitchFamily="2" charset="-122"/>
                        <a:cs typeface="Arial" pitchFamily="34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  <a:tab pos="266700" algn="l"/>
                        </a:tabLst>
                      </a:pPr>
                      <a:r>
                        <a:rPr kumimoji="0" lang="en-US" altLang="zh-CN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Narrow" pitchFamily="34" charset="0"/>
                          <a:ea typeface="宋体" pitchFamily="2" charset="-122"/>
                          <a:cs typeface="Arial" pitchFamily="34" charset="0"/>
                        </a:rPr>
                        <a:t>OPEN</a:t>
                      </a:r>
                      <a:endParaRPr kumimoji="0" lang="zh-CN" altLang="zh-CN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 Narrow" pitchFamily="34" charset="0"/>
                        <a:ea typeface="宋体" pitchFamily="2" charset="-122"/>
                        <a:cs typeface="Arial" pitchFamily="34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1139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  <a:tab pos="266700" algn="l"/>
                        </a:tabLst>
                        <a:defRPr/>
                      </a:pPr>
                      <a:r>
                        <a:rPr kumimoji="0" lang="en-US" altLang="zh-CN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Narrow" pitchFamily="34" charset="0"/>
                          <a:ea typeface="宋体" pitchFamily="2" charset="-122"/>
                          <a:cs typeface="Arial" pitchFamily="34" charset="0"/>
                        </a:rPr>
                        <a:t>A-WG5-21.0-001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  <a:tab pos="266700" algn="l"/>
                        </a:tabLst>
                        <a:defRPr/>
                      </a:pPr>
                      <a:r>
                        <a:rPr lang="en-US" altLang="zh-CN" sz="1400" dirty="0" smtClean="0">
                          <a:solidFill>
                            <a:srgbClr val="FF0000"/>
                          </a:solidFill>
                        </a:rPr>
                        <a:t> Further contributions to give more descriptive text in the 'Documentation' field</a:t>
                      </a:r>
                      <a:r>
                        <a:rPr lang="en-US" altLang="zh-CN" sz="1400" baseline="0" dirty="0" smtClean="0">
                          <a:solidFill>
                            <a:srgbClr val="FF0000"/>
                          </a:solidFill>
                        </a:rPr>
                        <a:t> in TS-0023.</a:t>
                      </a:r>
                      <a:endParaRPr lang="en-US" altLang="zh-CN" sz="1400" dirty="0" smtClean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  <a:tab pos="266700" algn="l"/>
                        </a:tabLst>
                      </a:pPr>
                      <a:r>
                        <a:rPr kumimoji="0" lang="en-US" altLang="zh-CN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Narrow" pitchFamily="34" charset="0"/>
                          <a:ea typeface="宋体" pitchFamily="2" charset="-122"/>
                          <a:cs typeface="Arial" pitchFamily="34" charset="0"/>
                        </a:rPr>
                        <a:t>LGE, and all contributing members</a:t>
                      </a:r>
                      <a:endParaRPr kumimoji="0" lang="zh-CN" altLang="zh-CN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 Narrow" pitchFamily="34" charset="0"/>
                        <a:ea typeface="宋体" pitchFamily="2" charset="-122"/>
                        <a:cs typeface="Arial" pitchFamily="34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  <a:tab pos="266700" algn="l"/>
                        </a:tabLst>
                      </a:pPr>
                      <a:r>
                        <a:rPr kumimoji="0" lang="en-US" altLang="zh-CN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Narrow" pitchFamily="34" charset="0"/>
                          <a:ea typeface="宋体" pitchFamily="2" charset="-122"/>
                          <a:cs typeface="Arial" pitchFamily="34" charset="0"/>
                        </a:rPr>
                        <a:t>OPEN</a:t>
                      </a:r>
                      <a:endParaRPr kumimoji="0" lang="zh-CN" altLang="zh-CN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 Narrow" pitchFamily="34" charset="0"/>
                        <a:ea typeface="宋体" pitchFamily="2" charset="-122"/>
                        <a:cs typeface="Arial" pitchFamily="34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6408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  <a:tab pos="266700" algn="l"/>
                        </a:tabLst>
                        <a:defRPr/>
                      </a:pPr>
                      <a:r>
                        <a:rPr kumimoji="0" lang="en-US" altLang="zh-CN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Narrow" pitchFamily="34" charset="0"/>
                          <a:ea typeface="+mn-ea"/>
                          <a:cs typeface="Arial" pitchFamily="34" charset="0"/>
                        </a:rPr>
                        <a:t>A-WG5-21.0-002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  <a:tab pos="266700" algn="l"/>
                        </a:tabLst>
                        <a:defRPr/>
                      </a:pPr>
                      <a:r>
                        <a:rPr lang="en-US" altLang="zh-CN" sz="1400" dirty="0" smtClean="0">
                          <a:solidFill>
                            <a:srgbClr val="FF0000"/>
                          </a:solidFill>
                        </a:rPr>
                        <a:t>further clarification of '</a:t>
                      </a:r>
                      <a:r>
                        <a:rPr lang="en-US" altLang="zh-CN" sz="1400" dirty="0" err="1" smtClean="0">
                          <a:solidFill>
                            <a:srgbClr val="FF0000"/>
                          </a:solidFill>
                        </a:rPr>
                        <a:t>Eventable</a:t>
                      </a:r>
                      <a:r>
                        <a:rPr lang="en-US" altLang="zh-CN" sz="1400" dirty="0" smtClean="0">
                          <a:solidFill>
                            <a:srgbClr val="FF0000"/>
                          </a:solidFill>
                        </a:rPr>
                        <a:t>‘</a:t>
                      </a:r>
                      <a:r>
                        <a:rPr lang="en-US" altLang="zh-CN" sz="1400" baseline="0" dirty="0" smtClean="0">
                          <a:solidFill>
                            <a:srgbClr val="FF0000"/>
                          </a:solidFill>
                        </a:rPr>
                        <a:t> in TS-0023. Do we need to keep it or not. How does it impact resource mapping.</a:t>
                      </a:r>
                      <a:endParaRPr lang="en-US" altLang="zh-CN" sz="1400" dirty="0" smtClean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  <a:tab pos="266700" algn="l"/>
                        </a:tabLst>
                        <a:defRPr/>
                      </a:pPr>
                      <a:r>
                        <a:rPr kumimoji="0" lang="en-US" altLang="zh-CN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Narrow" pitchFamily="34" charset="0"/>
                          <a:ea typeface="+mn-ea"/>
                          <a:cs typeface="Arial" pitchFamily="34" charset="0"/>
                        </a:rPr>
                        <a:t>DT, LGE</a:t>
                      </a:r>
                      <a:endParaRPr kumimoji="0" lang="zh-CN" altLang="zh-CN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 Narrow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  <a:tab pos="266700" algn="l"/>
                        </a:tabLst>
                      </a:pPr>
                      <a:r>
                        <a:rPr kumimoji="0" lang="en-US" altLang="zh-CN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Narrow" pitchFamily="34" charset="0"/>
                          <a:ea typeface="宋体" pitchFamily="2" charset="-122"/>
                          <a:cs typeface="Arial" pitchFamily="34" charset="0"/>
                        </a:rPr>
                        <a:t>OPEN</a:t>
                      </a:r>
                      <a:endParaRPr kumimoji="0" lang="zh-CN" altLang="zh-CN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 Narrow" pitchFamily="34" charset="0"/>
                        <a:ea typeface="宋体" pitchFamily="2" charset="-122"/>
                        <a:cs typeface="Arial" pitchFamily="34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759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  <a:tab pos="266700" algn="l"/>
                        </a:tabLst>
                        <a:defRPr/>
                      </a:pPr>
                      <a:r>
                        <a:rPr kumimoji="0" lang="en-US" altLang="zh-CN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Narrow" pitchFamily="34" charset="0"/>
                          <a:ea typeface="+mn-ea"/>
                          <a:cs typeface="Arial" pitchFamily="34" charset="0"/>
                        </a:rPr>
                        <a:t>A-WG5-21.0-003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  <a:tab pos="266700" algn="l"/>
                        </a:tabLst>
                        <a:defRPr/>
                      </a:pPr>
                      <a:r>
                        <a:rPr lang="en-US" altLang="zh-CN" sz="1400" dirty="0" smtClean="0">
                          <a:solidFill>
                            <a:srgbClr val="FF0000"/>
                          </a:solidFill>
                        </a:rPr>
                        <a:t>Map</a:t>
                      </a:r>
                      <a:r>
                        <a:rPr lang="en-US" altLang="zh-CN" sz="1400" baseline="0" dirty="0" smtClean="0">
                          <a:solidFill>
                            <a:srgbClr val="FF0000"/>
                          </a:solidFill>
                        </a:rPr>
                        <a:t> home appliance information model to Base Ontology, in TS0023.</a:t>
                      </a:r>
                      <a:endParaRPr lang="en-US" altLang="zh-CN" sz="1400" dirty="0" smtClean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  <a:tab pos="266700" algn="l"/>
                        </a:tabLst>
                      </a:pPr>
                      <a:r>
                        <a:rPr kumimoji="0" lang="en-US" altLang="zh-CN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Narrow" pitchFamily="34" charset="0"/>
                          <a:ea typeface="宋体" pitchFamily="2" charset="-122"/>
                          <a:cs typeface="Arial" pitchFamily="34" charset="0"/>
                        </a:rPr>
                        <a:t>NEC, DT, KETI</a:t>
                      </a:r>
                      <a:endParaRPr kumimoji="0" lang="zh-CN" altLang="zh-CN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 Narrow" pitchFamily="34" charset="0"/>
                        <a:ea typeface="宋体" pitchFamily="2" charset="-122"/>
                        <a:cs typeface="Arial" pitchFamily="34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  <a:tab pos="266700" algn="l"/>
                        </a:tabLst>
                        <a:defRPr/>
                      </a:pPr>
                      <a:r>
                        <a:rPr kumimoji="0" lang="en-US" altLang="zh-CN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Narrow" pitchFamily="34" charset="0"/>
                          <a:ea typeface="+mn-ea"/>
                          <a:cs typeface="Arial" pitchFamily="34" charset="0"/>
                        </a:rPr>
                        <a:t>OPEN</a:t>
                      </a:r>
                      <a:endParaRPr kumimoji="0" lang="zh-CN" altLang="zh-CN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 Narrow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6408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  <a:tab pos="266700" algn="l"/>
                        </a:tabLst>
                        <a:defRPr/>
                      </a:pPr>
                      <a:r>
                        <a:rPr kumimoji="0" lang="en-US" altLang="zh-CN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Narrow" pitchFamily="34" charset="0"/>
                          <a:ea typeface="+mn-ea"/>
                          <a:cs typeface="Arial" pitchFamily="34" charset="0"/>
                        </a:rPr>
                        <a:t>A-WG5-21.0-004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  <a:tab pos="266700" algn="l"/>
                        </a:tabLst>
                        <a:defRPr/>
                      </a:pPr>
                      <a:r>
                        <a:rPr lang="en-US" altLang="zh-CN" sz="1400" baseline="0" dirty="0" smtClean="0">
                          <a:solidFill>
                            <a:srgbClr val="FF0000"/>
                          </a:solidFill>
                        </a:rPr>
                        <a:t>Consistency check between accepted </a:t>
                      </a:r>
                      <a:r>
                        <a:rPr lang="en-US" altLang="zh-CN" sz="1400" baseline="0" dirty="0" err="1" smtClean="0">
                          <a:solidFill>
                            <a:srgbClr val="FF0000"/>
                          </a:solidFill>
                        </a:rPr>
                        <a:t>ModuleClasses</a:t>
                      </a:r>
                      <a:r>
                        <a:rPr lang="en-US" altLang="zh-CN" sz="1400" baseline="0" dirty="0" smtClean="0">
                          <a:solidFill>
                            <a:srgbClr val="FF0000"/>
                          </a:solidFill>
                        </a:rPr>
                        <a:t> and device profiles, including default value, units for </a:t>
                      </a:r>
                      <a:r>
                        <a:rPr lang="en-US" altLang="zh-CN" sz="1400" baseline="0" dirty="0" err="1" smtClean="0">
                          <a:solidFill>
                            <a:srgbClr val="FF0000"/>
                          </a:solidFill>
                        </a:rPr>
                        <a:t>datapoints</a:t>
                      </a:r>
                      <a:r>
                        <a:rPr lang="en-US" altLang="zh-CN" sz="1400" baseline="0" dirty="0" smtClean="0">
                          <a:solidFill>
                            <a:srgbClr val="FF0000"/>
                          </a:solidFill>
                        </a:rPr>
                        <a:t> in TS-0023.</a:t>
                      </a:r>
                      <a:endParaRPr lang="en-US" altLang="zh-CN" sz="1400" dirty="0" smtClean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  <a:tab pos="266700" algn="l"/>
                        </a:tabLst>
                        <a:defRPr/>
                      </a:pPr>
                      <a:r>
                        <a:rPr kumimoji="0" lang="en-US" altLang="zh-CN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Narrow" pitchFamily="34" charset="0"/>
                          <a:ea typeface="+mn-ea"/>
                          <a:cs typeface="Arial" pitchFamily="34" charset="0"/>
                        </a:rPr>
                        <a:t>LGE/Rapporteur</a:t>
                      </a:r>
                      <a:endParaRPr kumimoji="0" lang="zh-CN" altLang="zh-CN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 Narrow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  <a:tab pos="266700" algn="l"/>
                        </a:tabLst>
                      </a:pPr>
                      <a:r>
                        <a:rPr kumimoji="0" lang="en-US" altLang="zh-CN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Narrow" pitchFamily="34" charset="0"/>
                          <a:ea typeface="宋体" pitchFamily="2" charset="-122"/>
                          <a:cs typeface="Arial" pitchFamily="34" charset="0"/>
                        </a:rPr>
                        <a:t>OPEN</a:t>
                      </a:r>
                      <a:endParaRPr kumimoji="0" lang="zh-CN" altLang="zh-CN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 Narrow" pitchFamily="34" charset="0"/>
                        <a:ea typeface="宋体" pitchFamily="2" charset="-122"/>
                        <a:cs typeface="Arial" pitchFamily="34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6408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  <a:tab pos="266700" algn="l"/>
                        </a:tabLst>
                        <a:defRPr/>
                      </a:pPr>
                      <a:r>
                        <a:rPr kumimoji="0" lang="en-US" altLang="zh-CN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Narrow" pitchFamily="34" charset="0"/>
                          <a:ea typeface="+mn-ea"/>
                          <a:cs typeface="Arial" pitchFamily="34" charset="0"/>
                        </a:rPr>
                        <a:t>A-WG5-21.0-005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  <a:tab pos="266700" algn="l"/>
                        </a:tabLst>
                        <a:defRPr/>
                      </a:pPr>
                      <a:r>
                        <a:rPr lang="en-US" altLang="zh-CN" sz="1400" dirty="0" smtClean="0">
                          <a:solidFill>
                            <a:srgbClr val="FF0000"/>
                          </a:solidFill>
                        </a:rPr>
                        <a:t>Consistency</a:t>
                      </a:r>
                      <a:r>
                        <a:rPr lang="en-US" altLang="zh-CN" sz="1400" baseline="0" dirty="0" smtClean="0">
                          <a:solidFill>
                            <a:srgbClr val="FF0000"/>
                          </a:solidFill>
                        </a:rPr>
                        <a:t> check in TS-0012 (e.g. SAREF mapping based on the latest Base Ontology)</a:t>
                      </a:r>
                      <a:endParaRPr lang="en-US" altLang="zh-CN" sz="1400" dirty="0" smtClean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  <a:tab pos="266700" algn="l"/>
                        </a:tabLst>
                      </a:pPr>
                      <a:r>
                        <a:rPr kumimoji="0" lang="en-US" altLang="zh-CN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Narrow" pitchFamily="34" charset="0"/>
                          <a:ea typeface="宋体" pitchFamily="2" charset="-122"/>
                          <a:cs typeface="Arial" pitchFamily="34" charset="0"/>
                        </a:rPr>
                        <a:t>NEC/Rapporteur</a:t>
                      </a:r>
                      <a:endParaRPr kumimoji="0" lang="zh-CN" altLang="zh-CN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 Narrow" pitchFamily="34" charset="0"/>
                        <a:ea typeface="宋体" pitchFamily="2" charset="-122"/>
                        <a:cs typeface="Arial" pitchFamily="34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  <a:tab pos="266700" algn="l"/>
                        </a:tabLst>
                        <a:defRPr/>
                      </a:pPr>
                      <a:r>
                        <a:rPr kumimoji="0" lang="en-US" altLang="zh-CN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Narrow" pitchFamily="34" charset="0"/>
                          <a:ea typeface="+mn-ea"/>
                          <a:cs typeface="Arial" pitchFamily="34" charset="0"/>
                        </a:rPr>
                        <a:t>OPEN</a:t>
                      </a:r>
                      <a:endParaRPr kumimoji="0" lang="zh-CN" altLang="zh-CN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 Narrow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 bwMode="auto">
          <a:xfrm>
            <a:off x="457200" y="457200"/>
            <a:ext cx="8229600" cy="11430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zh-CN" sz="4000" dirty="0" smtClean="0"/>
              <a:t>Next Steps – Semantics</a:t>
            </a:r>
          </a:p>
        </p:txBody>
      </p:sp>
      <p:sp>
        <p:nvSpPr>
          <p:cNvPr id="16387" name="Content Placeholder 2"/>
          <p:cNvSpPr>
            <a:spLocks noGrp="1"/>
          </p:cNvSpPr>
          <p:nvPr>
            <p:ph idx="1"/>
          </p:nvPr>
        </p:nvSpPr>
        <p:spPr bwMode="auto">
          <a:xfrm>
            <a:off x="457200" y="1371600"/>
            <a:ext cx="8229600" cy="48006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 eaLnBrk="1" hangingPunct="1"/>
            <a:r>
              <a:rPr lang="en-US" altLang="zh-CN" sz="2400" dirty="0"/>
              <a:t>Consistency check in TS-0012 (e.g. SAREF mapping based on the latest Base Ontology</a:t>
            </a:r>
            <a:r>
              <a:rPr lang="en-US" altLang="zh-CN" sz="2400" dirty="0" smtClean="0"/>
              <a:t>)</a:t>
            </a:r>
          </a:p>
          <a:p>
            <a:pPr lvl="0" eaLnBrk="1" hangingPunct="1"/>
            <a:r>
              <a:rPr lang="en-US" altLang="zh-CN" sz="2400" dirty="0" smtClean="0"/>
              <a:t>Mapping Base Ontology to oneM2M resources</a:t>
            </a:r>
            <a:endParaRPr lang="en-US" altLang="zh-CN" sz="2400" dirty="0"/>
          </a:p>
          <a:p>
            <a:pPr eaLnBrk="1" hangingPunct="1"/>
            <a:r>
              <a:rPr lang="en-US" altLang="zh-CN" sz="2400" dirty="0" smtClean="0"/>
              <a:t>Stage 3</a:t>
            </a:r>
            <a:r>
              <a:rPr lang="en-US" altLang="zh-CN" sz="2400" dirty="0"/>
              <a:t> </a:t>
            </a:r>
            <a:r>
              <a:rPr lang="en-US" altLang="zh-CN" sz="2400" dirty="0" smtClean="0"/>
              <a:t>(TS-0004, …?)</a:t>
            </a:r>
          </a:p>
        </p:txBody>
      </p:sp>
      <p:sp>
        <p:nvSpPr>
          <p:cNvPr id="16388" name="灯片编号占位符 5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389D241C-0240-4474-9DA2-F5D73FE65155}" type="slidenum">
              <a:rPr lang="en-US" altLang="zh-CN" smtClean="0"/>
              <a:pPr/>
              <a:t>9</a:t>
            </a:fld>
            <a:endParaRPr lang="en-US" altLang="zh-CN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9644</TotalTime>
  <Words>798</Words>
  <Application>Microsoft Office PowerPoint</Application>
  <PresentationFormat>全屏显示(4:3)</PresentationFormat>
  <Paragraphs>158</Paragraphs>
  <Slides>13</Slides>
  <Notes>3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13</vt:i4>
      </vt:variant>
    </vt:vector>
  </HeadingPairs>
  <TitlesOfParts>
    <vt:vector size="22" baseType="lpstr">
      <vt:lpstr>宋体</vt:lpstr>
      <vt:lpstr>Arial</vt:lpstr>
      <vt:lpstr>Arial Narrow</vt:lpstr>
      <vt:lpstr>Calibri</vt:lpstr>
      <vt:lpstr>Cambria</vt:lpstr>
      <vt:lpstr>Myriad pro</vt:lpstr>
      <vt:lpstr>Times New Roman</vt:lpstr>
      <vt:lpstr>Wingdings</vt:lpstr>
      <vt:lpstr>Office Theme</vt:lpstr>
      <vt:lpstr>WG5 – MAS#21  Status Report</vt:lpstr>
      <vt:lpstr>Issues for DECISION in TP</vt:lpstr>
      <vt:lpstr>Issues for DECISION in TP</vt:lpstr>
      <vt:lpstr>Issues for DECISION in TP</vt:lpstr>
      <vt:lpstr>Issues for INFORMATION in TP</vt:lpstr>
      <vt:lpstr>Issues for INFORMATION in TP</vt:lpstr>
      <vt:lpstr>Open Issues</vt:lpstr>
      <vt:lpstr>Open Action Items</vt:lpstr>
      <vt:lpstr>Next Steps – Semantics</vt:lpstr>
      <vt:lpstr>Next Steps – Abstraction</vt:lpstr>
      <vt:lpstr>Next Steps – Management</vt:lpstr>
      <vt:lpstr>Next Meetings / Calls</vt:lpstr>
      <vt:lpstr>PowerPoint 演示文稿</vt:lpstr>
    </vt:vector>
  </TitlesOfParts>
  <Company>Huawei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&lt;Presentation Title&gt;</dc:title>
  <dc:creator>Yongjing Zhang</dc:creator>
  <cp:lastModifiedBy>Zhangyongjing (Yongjing)</cp:lastModifiedBy>
  <cp:revision>1164</cp:revision>
  <dcterms:created xsi:type="dcterms:W3CDTF">2012-09-11T22:52:11Z</dcterms:created>
  <dcterms:modified xsi:type="dcterms:W3CDTF">2016-01-22T23:22:21Z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ms_pID_725343">
    <vt:lpwstr>(4)jSkJbC5JZe9rUjai7HewZebmflbM9yi3EKVZfG0OkC0vJftR9kKd96xCu29D98RookkuJegu_x000d_ PRLXco7qN3DvbwfxA9FcIKdkSThFT1HjS+yiBys+u2bWn7ewm8Ro227CpzfKEiLpHO75A83O_x000d_ VzGDGFH2MkRlf6t5uO9+HvkwS/i26uMSDHexlNHeUhkFMWlP6LzkWEHm+8OrJz2GtKudlprc_x000d_ MdsGBLmMZQRvig5aQJ</vt:lpwstr>
  </property>
  <property fmtid="{D5CDD505-2E9C-101B-9397-08002B2CF9AE}" pid="3" name="_ms_pID_725343_00">
    <vt:lpwstr>_ms_pID_725343</vt:lpwstr>
  </property>
  <property fmtid="{D5CDD505-2E9C-101B-9397-08002B2CF9AE}" pid="4" name="_ms_pID_7253431">
    <vt:lpwstr>P1zro08Ddj7Ob0y2yh7XdjaSyHZ12t4OJK5nF33qILCstGwA455LUS_x000d_ delKxCBlCIpOwViU2KNNHBUnTuksZrtzwF05Fw8ykXCOARjCv2BKL09KDDcgPkQNjyhhGUDj_x000d_ f8SSanOR599AueUYj4AwxHlQUQFYqIfIf7tUdKv8a+znGnmevmdsvn5kRJC1gOrxHW2YQ8uo_x000d_ cikrb149O27TzlM2CgrdSMpqsGP7BNbD1dhT</vt:lpwstr>
  </property>
  <property fmtid="{D5CDD505-2E9C-101B-9397-08002B2CF9AE}" pid="5" name="_ms_pID_7253431_00">
    <vt:lpwstr>_ms_pID_7253431</vt:lpwstr>
  </property>
  <property fmtid="{D5CDD505-2E9C-101B-9397-08002B2CF9AE}" pid="6" name="_ms_pID_7253432">
    <vt:lpwstr>jYTziZ8w/gX+pc4KvnaB/ZfaP+4tdFqjMX4F_x000d_ a81o3EZPNEBk00pyxqmKL9p44QVzGFzdDpIcPZhvphkMWhYhsFnyFEIddN8wYryNUMBP/NiY_x000d_ ZplgZam1cSTdfGFbSJj5K3twKqZmDr3ysk2r2KX7P4muyDugzSM09yv5ur8J+xXX9pQTFF8f_x000d_ 2fl3jzG0DK0YrIy82MXFVvjEpO4j0nYnE/HbfW/dp8tGvgt6aw3YRs</vt:lpwstr>
  </property>
  <property fmtid="{D5CDD505-2E9C-101B-9397-08002B2CF9AE}" pid="7" name="_ms_pID_7253432_00">
    <vt:lpwstr>_ms_pID_7253432</vt:lpwstr>
  </property>
  <property fmtid="{D5CDD505-2E9C-101B-9397-08002B2CF9AE}" pid="8" name="_ms_pID_7253433">
    <vt:lpwstr>0o68IcZNIHyrdOOpQP_x000d_ 17/0MdTOERONSPSesEBPBikoJ1qYPTKsvN5cOQ4vb2LnjnI8/OZM6cujDHysxv/kXaT2VGlk_x000d_ CID/iQXRW4zMgOfdElriXinsHexuyVo4AxHX63IBC02PCCgr4Mcw6SDxR/ZYVw==</vt:lpwstr>
  </property>
  <property fmtid="{D5CDD505-2E9C-101B-9397-08002B2CF9AE}" pid="9" name="_ms_pID_7253433_00">
    <vt:lpwstr>_ms_pID_7253433</vt:lpwstr>
  </property>
  <property fmtid="{D5CDD505-2E9C-101B-9397-08002B2CF9AE}" pid="10" name="_new_ms_pID_72543">
    <vt:lpwstr>(4)yW2tbUq6HziS4zpoWKddpKqkE+BJcyU1rdeJYp4VJ5EVcANDsMJhFO9ZN4+xbf0F1o4XmBbk
bbLpIxy3yBq6n8kjCSOawf7inqsCxlhybH78KbiArP8lMjhkANfvYrQRy0U0THBi6yWoIwhD
ASSMew/2fbbmaZXyII+gWEOjEeCeAcy7j+JjFCg8Lncu5fuTJ1cwf7uzZNomWM/OsUGDmDQn
Aq/8JJ5QpqzaMomV4Y</vt:lpwstr>
  </property>
  <property fmtid="{D5CDD505-2E9C-101B-9397-08002B2CF9AE}" pid="11" name="_new_ms_pID_72543_00">
    <vt:lpwstr>_new_ms_pID_72543</vt:lpwstr>
  </property>
  <property fmtid="{D5CDD505-2E9C-101B-9397-08002B2CF9AE}" pid="12" name="_new_ms_pID_725431">
    <vt:lpwstr>PmP4UjOzlpcrGj/0D4kHwt4Jd9qOw1PADWGqlcQTqiT40pf9oY5kDe
icIBh7pU5rOQyBqbqaMeKRl1yX/ZRu7lf5R0SAn9ZICA1pXfoDZY94OjCE6bSdOGLzKb6cFU
5+qvzEvbNUSSb3DlmN5UUtfY1Fv2aTJQpq3ZuyxGgieznS1BXZAGcdUuLROkq6mwFqdYFId0
8ePwgLzxwTRPvzBzerbsGCod0SgUSGvTi5RD</vt:lpwstr>
  </property>
  <property fmtid="{D5CDD505-2E9C-101B-9397-08002B2CF9AE}" pid="13" name="_new_ms_pID_725431_00">
    <vt:lpwstr>_new_ms_pID_725431</vt:lpwstr>
  </property>
  <property fmtid="{D5CDD505-2E9C-101B-9397-08002B2CF9AE}" pid="14" name="_new_ms_pID_725432">
    <vt:lpwstr>QM7obkRWdcfa6WSbuwWmPkR/24eSpvKNuGEe
UZrt1Ob4G/JUTICWcZqW4dSjAaI3x3vB28YIjhX/pVgg239WHS6aIT3dM2/wSjspNfEBGsEN
3PPdMhJmZBdxDI3iY/e3+bV3S7N0eesnxNMBXxlts0w3I6RAcFxs8vnmhUeH4TtDQF5nykc4
FPEjxG2f5VjvmDoq7Tzt4z5sNhKnPyzQ3pbhrVLsq6jdCaSN4OAdiO</vt:lpwstr>
  </property>
  <property fmtid="{D5CDD505-2E9C-101B-9397-08002B2CF9AE}" pid="15" name="_new_ms_pID_725432_00">
    <vt:lpwstr>_new_ms_pID_725432</vt:lpwstr>
  </property>
  <property fmtid="{D5CDD505-2E9C-101B-9397-08002B2CF9AE}" pid="16" name="_new_ms_pID_725433">
    <vt:lpwstr>D4wf9SfbdwFkcpvbYG
QV9wKQ==</vt:lpwstr>
  </property>
  <property fmtid="{D5CDD505-2E9C-101B-9397-08002B2CF9AE}" pid="17" name="_readonly">
    <vt:lpwstr/>
  </property>
  <property fmtid="{D5CDD505-2E9C-101B-9397-08002B2CF9AE}" pid="18" name="_change">
    <vt:lpwstr/>
  </property>
  <property fmtid="{D5CDD505-2E9C-101B-9397-08002B2CF9AE}" pid="19" name="_full-control">
    <vt:lpwstr/>
  </property>
  <property fmtid="{D5CDD505-2E9C-101B-9397-08002B2CF9AE}" pid="20" name="sflag">
    <vt:lpwstr>1453502744</vt:lpwstr>
  </property>
</Properties>
</file>