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318" r:id="rId4"/>
    <p:sldId id="317" r:id="rId5"/>
    <p:sldId id="262" r:id="rId6"/>
    <p:sldId id="305" r:id="rId7"/>
    <p:sldId id="278" r:id="rId8"/>
    <p:sldId id="307" r:id="rId9"/>
    <p:sldId id="268" r:id="rId10"/>
    <p:sldId id="298" r:id="rId11"/>
    <p:sldId id="316" r:id="rId12"/>
    <p:sldId id="269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TP-2016-0024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TP-2015-0819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wnloadLatestRevision/default.aspx?docID=1565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MAS#21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2016-01-18 to 2016-01-22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TP#21,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10.4,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Normative work on Home domain info. model (TS-0023)</a:t>
            </a:r>
          </a:p>
          <a:p>
            <a:pPr lvl="1" eaLnBrk="1" hangingPunct="1"/>
            <a:r>
              <a:rPr lang="en-US" altLang="zh-CN" sz="2000" dirty="0"/>
              <a:t>Consistency check in TS-0023 to ensure no overlap/conflict </a:t>
            </a:r>
            <a:r>
              <a:rPr lang="en-US" altLang="zh-CN" sz="2000" dirty="0" err="1" smtClean="0"/>
              <a:t>ModuleClasses</a:t>
            </a:r>
            <a:r>
              <a:rPr lang="en-US" altLang="zh-CN" sz="2000" dirty="0"/>
              <a:t>,  Properties etc</a:t>
            </a:r>
            <a:r>
              <a:rPr lang="en-US" altLang="zh-CN" sz="2000" dirty="0" smtClean="0"/>
              <a:t>.</a:t>
            </a:r>
          </a:p>
          <a:p>
            <a:pPr lvl="1" eaLnBrk="1" hangingPunct="1"/>
            <a:r>
              <a:rPr lang="en-US" altLang="zh-CN" sz="2000" dirty="0" smtClean="0"/>
              <a:t>More descriptive </a:t>
            </a:r>
            <a:r>
              <a:rPr lang="en-US" altLang="zh-CN" sz="2000" dirty="0"/>
              <a:t>text </a:t>
            </a:r>
            <a:r>
              <a:rPr lang="en-US" altLang="zh-CN" sz="2000" dirty="0" smtClean="0"/>
              <a:t>for 'Documentation‘, ‘Note’.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 smtClean="0"/>
              <a:t>Complete oneM2M resource mapping in Annex </a:t>
            </a:r>
          </a:p>
          <a:p>
            <a:pPr lvl="1" eaLnBrk="1" hangingPunct="1"/>
            <a:r>
              <a:rPr lang="en-US" altLang="zh-CN" sz="2000" dirty="0" smtClean="0"/>
              <a:t>Stage 3 data types, </a:t>
            </a:r>
            <a:r>
              <a:rPr lang="en-US" altLang="zh-CN" sz="2000" dirty="0" err="1" smtClean="0"/>
              <a:t>xsd</a:t>
            </a:r>
            <a:r>
              <a:rPr lang="en-US" altLang="zh-CN" sz="2000" dirty="0" smtClean="0"/>
              <a:t> (SDT)</a:t>
            </a:r>
          </a:p>
          <a:p>
            <a:pPr lvl="1" eaLnBrk="1" hangingPunct="1"/>
            <a:r>
              <a:rPr lang="en-US" altLang="zh-CN" sz="2000" dirty="0"/>
              <a:t>mapping to Base Ontology?</a:t>
            </a:r>
          </a:p>
          <a:p>
            <a:pPr lvl="1" eaLnBrk="1" hangingPunct="1"/>
            <a:r>
              <a:rPr lang="en-US" altLang="zh-CN" sz="2000" dirty="0"/>
              <a:t>Mapping to external home appliance information model (e.g. </a:t>
            </a:r>
            <a:r>
              <a:rPr lang="en-US" altLang="zh-CN" sz="2000" dirty="0" err="1"/>
              <a:t>AllSeen</a:t>
            </a:r>
            <a:r>
              <a:rPr lang="en-US" altLang="zh-CN" sz="2000" dirty="0"/>
              <a:t>, OIC</a:t>
            </a:r>
            <a:r>
              <a:rPr lang="en-US" altLang="zh-CN" sz="2000" dirty="0" smtClean="0"/>
              <a:t>)</a:t>
            </a:r>
          </a:p>
          <a:p>
            <a:pPr eaLnBrk="1" hangingPunct="1"/>
            <a:r>
              <a:rPr lang="en-US" altLang="zh-CN" sz="2400" dirty="0" smtClean="0"/>
              <a:t>HGI continuation &amp; integration (WI-0043)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18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Next Steps – </a:t>
            </a:r>
            <a:r>
              <a:rPr lang="en-US" altLang="zh-CN" dirty="0" smtClean="0"/>
              <a:t>Management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Field Device Configuration</a:t>
            </a:r>
          </a:p>
          <a:p>
            <a:pPr lvl="1"/>
            <a:r>
              <a:rPr lang="en-US" altLang="zh-CN" dirty="0" smtClean="0"/>
              <a:t>&lt;</a:t>
            </a:r>
            <a:r>
              <a:rPr lang="en-US" altLang="zh-CN" dirty="0" err="1" smtClean="0"/>
              <a:t>mgmtObj</a:t>
            </a:r>
            <a:r>
              <a:rPr lang="en-US" altLang="zh-CN" dirty="0" smtClean="0"/>
              <a:t>&gt; specialization for Node Enrollment</a:t>
            </a:r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MAS#21.1</a:t>
            </a:r>
            <a:r>
              <a:rPr lang="pt-BR" altLang="zh-CN" sz="2400" dirty="0"/>
              <a:t>:	2016-Feb-1, UTC </a:t>
            </a:r>
            <a:r>
              <a:rPr lang="pt-BR" altLang="zh-CN" sz="2400" dirty="0" smtClean="0"/>
              <a:t>13:30-15:00</a:t>
            </a:r>
            <a:endParaRPr lang="pt-BR" altLang="zh-CN" sz="2400" dirty="0"/>
          </a:p>
          <a:p>
            <a:pPr lvl="1" eaLnBrk="1" hangingPunct="1"/>
            <a:r>
              <a:rPr lang="pt-BR" altLang="zh-CN" sz="2400" dirty="0" smtClean="0"/>
              <a:t>MAS#21.2</a:t>
            </a:r>
            <a:r>
              <a:rPr lang="pt-BR" altLang="zh-CN" sz="2400" dirty="0"/>
              <a:t>: 	2016-Feb-15, UTC </a:t>
            </a:r>
            <a:r>
              <a:rPr lang="pt-BR" altLang="zh-CN" sz="2400" dirty="0" smtClean="0"/>
              <a:t>13:30-15:00</a:t>
            </a:r>
            <a:endParaRPr lang="pt-BR" altLang="zh-CN" sz="2400" dirty="0"/>
          </a:p>
          <a:p>
            <a:pPr lvl="1" eaLnBrk="1" hangingPunct="1"/>
            <a:r>
              <a:rPr lang="pt-BR" altLang="zh-CN" sz="2400" dirty="0" smtClean="0"/>
              <a:t>MAS#21.3</a:t>
            </a:r>
            <a:r>
              <a:rPr lang="pt-BR" altLang="zh-CN" sz="2400" dirty="0"/>
              <a:t>: 	2016-Feb-29, UTC </a:t>
            </a:r>
            <a:r>
              <a:rPr lang="pt-BR" altLang="zh-CN" sz="2400" dirty="0" smtClean="0"/>
              <a:t>13:30-15:00</a:t>
            </a:r>
            <a:endParaRPr lang="pt-BR" altLang="zh-CN" sz="2400" dirty="0"/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MAS#22</a:t>
            </a:r>
            <a:r>
              <a:rPr lang="es-ES" altLang="zh-CN" sz="2400" dirty="0"/>
              <a:t>: March 14-18, 2016,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Request for TP Approval &amp; Ratification (R2)</a:t>
            </a:r>
          </a:p>
          <a:p>
            <a:pPr lvl="1"/>
            <a:r>
              <a:rPr lang="en-US" altLang="zh-CN" sz="2400" b="1" dirty="0" smtClean="0"/>
              <a:t>TP-2016-0022 TR-0017 </a:t>
            </a:r>
            <a:r>
              <a:rPr lang="en-US" altLang="zh-CN" sz="2400" b="1" dirty="0"/>
              <a:t>for TP#21 </a:t>
            </a:r>
            <a:r>
              <a:rPr lang="en-US" altLang="zh-CN" sz="2400" b="1" dirty="0" smtClean="0"/>
              <a:t>approval</a:t>
            </a:r>
          </a:p>
          <a:p>
            <a:r>
              <a:rPr lang="en-US" altLang="zh-CN" sz="2800" dirty="0"/>
              <a:t>FREEZE deliverables (R2)</a:t>
            </a:r>
          </a:p>
          <a:p>
            <a:pPr lvl="1"/>
            <a:r>
              <a:rPr lang="en-US" altLang="zh-CN" sz="2400" b="1" dirty="0"/>
              <a:t>TS-0023 Home Appliances Information Model and Mapping (</a:t>
            </a:r>
            <a:r>
              <a:rPr lang="en-US" altLang="zh-CN" sz="2400" b="1" dirty="0">
                <a:sym typeface="Wingdings" panose="05000000000000000000" pitchFamily="2" charset="2"/>
              </a:rPr>
              <a:t> 0.3.0</a:t>
            </a:r>
            <a:r>
              <a:rPr lang="en-US" altLang="zh-CN" sz="2400" b="1" dirty="0"/>
              <a:t>)</a:t>
            </a:r>
          </a:p>
          <a:p>
            <a:r>
              <a:rPr lang="en-US" altLang="zh-CN" sz="2800" dirty="0" smtClean="0"/>
              <a:t>Request </a:t>
            </a:r>
            <a:r>
              <a:rPr lang="en-US" altLang="zh-CN" sz="2800" dirty="0"/>
              <a:t>for TP Ratification (R1</a:t>
            </a:r>
            <a:r>
              <a:rPr lang="en-US" altLang="zh-CN" sz="2800" dirty="0" smtClean="0"/>
              <a:t>)</a:t>
            </a:r>
          </a:p>
          <a:p>
            <a:pPr lvl="1"/>
            <a:r>
              <a:rPr lang="en-US" altLang="zh-CN" sz="2400" b="1" dirty="0" smtClean="0"/>
              <a:t>TS-0006 v1.1.3</a:t>
            </a:r>
          </a:p>
          <a:p>
            <a:pPr lvl="1"/>
            <a:r>
              <a:rPr lang="en-US" altLang="zh-CN" sz="2400" b="1" dirty="0" smtClean="0"/>
              <a:t>TS-0005 v1.3.0 </a:t>
            </a:r>
            <a:r>
              <a:rPr lang="en-US" altLang="zh-CN" sz="2400" b="1" dirty="0" smtClean="0">
                <a:sym typeface="Wingdings" panose="05000000000000000000" pitchFamily="2" charset="2"/>
              </a:rPr>
              <a:t> to be updated to v1.4.0</a:t>
            </a:r>
            <a:endParaRPr lang="en-US" altLang="zh-CN" sz="2400" b="1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 smtClean="0"/>
              <a:t>TP-2016-0023 CR </a:t>
            </a:r>
            <a:r>
              <a:rPr lang="en-US" altLang="zh-CN" sz="2400" b="1" dirty="0"/>
              <a:t>pack TR0007 R2 at </a:t>
            </a:r>
            <a:r>
              <a:rPr lang="en-US" altLang="zh-CN" sz="2400" b="1" dirty="0" smtClean="0"/>
              <a:t>TP#21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r>
              <a:rPr lang="en-US" altLang="zh-CN" sz="2800" dirty="0" smtClean="0"/>
              <a:t>CR Pack for TS-0005 (R1)</a:t>
            </a:r>
          </a:p>
          <a:p>
            <a:pPr lvl="1"/>
            <a:r>
              <a:rPr lang="en-US" altLang="zh-CN" sz="2400" b="1" dirty="0" smtClean="0"/>
              <a:t>TP-2016-0043 CR </a:t>
            </a:r>
            <a:r>
              <a:rPr lang="en-US" altLang="zh-CN" sz="2400" b="1" dirty="0"/>
              <a:t>pack TS0005 R1 at </a:t>
            </a:r>
            <a:r>
              <a:rPr lang="en-US" altLang="zh-CN" sz="2400" b="1" dirty="0" smtClean="0"/>
              <a:t>TP#21</a:t>
            </a:r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105400"/>
            <a:ext cx="5747508" cy="228600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59796"/>
              </p:ext>
            </p:extLst>
          </p:nvPr>
        </p:nvGraphicFramePr>
        <p:xfrm>
          <a:off x="1525172" y="2631277"/>
          <a:ext cx="5549900" cy="426720"/>
        </p:xfrm>
        <a:graphic>
          <a:graphicData uri="http://schemas.openxmlformats.org/drawingml/2006/table">
            <a:tbl>
              <a:tblPr/>
              <a:tblGrid>
                <a:gridCol w="1475290"/>
                <a:gridCol w="407461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MAS-2016-0015R01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TR-0007_section_8_5_editorial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MAS-2016-0030R03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TR-0007-Semantic_AccessControlPolicy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Recommendation to TP</a:t>
            </a:r>
          </a:p>
          <a:p>
            <a:pPr lvl="1"/>
            <a:r>
              <a:rPr lang="en-US" altLang="zh-CN" sz="2400" dirty="0" smtClean="0"/>
              <a:t>MAS supports to move HGI SDT </a:t>
            </a:r>
            <a:r>
              <a:rPr lang="en-US" altLang="zh-CN" sz="2400" dirty="0" err="1" smtClean="0"/>
              <a:t>github</a:t>
            </a:r>
            <a:r>
              <a:rPr lang="en-US" altLang="zh-CN" sz="2400" dirty="0" smtClean="0"/>
              <a:t> project to oneM2M </a:t>
            </a:r>
            <a:r>
              <a:rPr lang="en-US" altLang="zh-CN" sz="2400" dirty="0"/>
              <a:t>governed (by ETSI</a:t>
            </a:r>
            <a:r>
              <a:rPr lang="en-US" altLang="zh-CN" sz="2400" dirty="0" smtClean="0"/>
              <a:t>) </a:t>
            </a:r>
            <a:r>
              <a:rPr lang="en-US" altLang="zh-CN" sz="2400" dirty="0" err="1"/>
              <a:t>gitlab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infrastructure.</a:t>
            </a:r>
          </a:p>
          <a:p>
            <a:pPr lvl="2"/>
            <a:r>
              <a:rPr lang="en-US" altLang="zh-CN" sz="2000" dirty="0" smtClean="0"/>
              <a:t>This ensures clear reference to the SDT version currently used in </a:t>
            </a:r>
            <a:r>
              <a:rPr lang="en-US" altLang="zh-CN" sz="2000" dirty="0"/>
              <a:t>TS-0023 (Home Appliances Information Model and Mapping).</a:t>
            </a:r>
            <a:endParaRPr lang="en-US" altLang="zh-CN" sz="2000" dirty="0" smtClean="0"/>
          </a:p>
          <a:p>
            <a:pPr lvl="2"/>
            <a:r>
              <a:rPr lang="en-US" altLang="zh-CN" sz="2000" dirty="0" smtClean="0"/>
              <a:t>This also gives oneM2M full control over future extension of SDT </a:t>
            </a:r>
            <a:r>
              <a:rPr lang="en-US" altLang="zh-CN" sz="2000" dirty="0"/>
              <a:t>under WI-0043 (Continuation &amp; integration of HGI Smart Home </a:t>
            </a:r>
            <a:r>
              <a:rPr lang="en-US" altLang="zh-CN" sz="2000" dirty="0" err="1"/>
              <a:t>activitie</a:t>
            </a:r>
            <a:r>
              <a:rPr lang="en-US" altLang="zh-CN" sz="2000" dirty="0" smtClean="0"/>
              <a:t>) and potential future work items.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09778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>
                <a:solidFill>
                  <a:srgbClr val="FF0000"/>
                </a:solidFill>
              </a:rPr>
              <a:t>100+ </a:t>
            </a:r>
            <a:r>
              <a:rPr lang="en-US" altLang="zh-CN" sz="2400" b="1" dirty="0" smtClean="0"/>
              <a:t>contributions (incl. revs) treated,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29 </a:t>
            </a:r>
            <a:r>
              <a:rPr lang="en-US" altLang="zh-CN" sz="2400" b="1" dirty="0" smtClean="0"/>
              <a:t>agreed.</a:t>
            </a:r>
          </a:p>
          <a:p>
            <a:pPr lvl="1" eaLnBrk="1" hangingPunct="1"/>
            <a:r>
              <a:rPr lang="en-US" altLang="zh-CN" sz="2000" b="1" dirty="0" smtClean="0"/>
              <a:t>See all status in </a:t>
            </a:r>
            <a:r>
              <a:rPr lang="en-US" altLang="zh-CN" sz="2000" dirty="0" smtClean="0"/>
              <a:t>MAS-2016-0034 (</a:t>
            </a:r>
            <a:r>
              <a:rPr lang="en-US" altLang="zh-CN" sz="2000" dirty="0" smtClean="0">
                <a:hlinkClick r:id="rId3"/>
              </a:rPr>
              <a:t>latest revision</a:t>
            </a:r>
            <a:r>
              <a:rPr lang="en-US" altLang="zh-CN" sz="2000" dirty="0" smtClean="0"/>
              <a:t>)</a:t>
            </a:r>
          </a:p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/>
              <a:t>Release 1 maintenance: </a:t>
            </a:r>
          </a:p>
          <a:p>
            <a:pPr lvl="2"/>
            <a:r>
              <a:rPr lang="en-US" altLang="zh-CN" sz="1800" dirty="0"/>
              <a:t>WI-0010 (TS-0005)</a:t>
            </a:r>
            <a:endParaRPr lang="zh-CN" altLang="zh-CN" sz="1800" dirty="0"/>
          </a:p>
          <a:p>
            <a:pPr lvl="1"/>
            <a:r>
              <a:rPr lang="en-US" altLang="zh-CN" sz="2400" dirty="0" smtClean="0"/>
              <a:t>Freeze stage 2 work of Release 2 features </a:t>
            </a:r>
            <a:endParaRPr lang="zh-CN" altLang="zh-CN" sz="2400" dirty="0" smtClean="0"/>
          </a:p>
          <a:p>
            <a:pPr lvl="2"/>
            <a:r>
              <a:rPr lang="en-US" altLang="zh-CN" sz="1800" dirty="0" smtClean="0"/>
              <a:t>Home domain abstraction model: WI-0017 (TR-0017, TS-0023)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Semantics enabling (e.g. discovery, base ontology): </a:t>
            </a:r>
            <a:r>
              <a:rPr lang="en-GB" altLang="zh-CN" sz="1800" dirty="0" smtClean="0"/>
              <a:t>WI-0025 (TS-0012), WI-0005 (TR-0007), TS-0001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LWM2M interworking: WI-0024 (TS-0014)</a:t>
            </a:r>
            <a:endParaRPr lang="zh-CN" altLang="zh-CN" sz="1800" dirty="0" smtClean="0"/>
          </a:p>
          <a:p>
            <a:pPr lvl="1"/>
            <a:r>
              <a:rPr lang="en-GB" altLang="zh-CN" sz="2400" dirty="0" smtClean="0"/>
              <a:t>Progress other Release 2 work</a:t>
            </a:r>
          </a:p>
          <a:p>
            <a:pPr lvl="2"/>
            <a:r>
              <a:rPr lang="en-GB" altLang="zh-CN" sz="1800" dirty="0" smtClean="0"/>
              <a:t>Field device configuration: WI-0030 (TS-0022, TS0001)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Progress HGI continuation/integration: WI-0043 (TR-0022)</a:t>
            </a:r>
            <a:endParaRPr lang="zh-CN" altLang="zh-CN" sz="1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2800" y="3016412"/>
            <a:ext cx="542925" cy="62048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62837" y="3650138"/>
            <a:ext cx="542925" cy="62048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71178" y="4186685"/>
            <a:ext cx="542925" cy="62048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4212" y="5690028"/>
            <a:ext cx="542925" cy="62048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486400" y="4496928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zh-CN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0608" y="5269722"/>
            <a:ext cx="542925" cy="620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6214646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 *</a:t>
            </a:r>
            <a:r>
              <a:rPr lang="en-US" altLang="zh-CN" sz="1600" dirty="0" smtClean="0">
                <a:solidFill>
                  <a:schemeClr val="accent1"/>
                </a:solidFill>
              </a:rPr>
              <a:t> to be confirmed by </a:t>
            </a:r>
            <a:r>
              <a:rPr lang="en-US" altLang="zh-CN" sz="1600" dirty="0" err="1" smtClean="0">
                <a:solidFill>
                  <a:schemeClr val="accent1"/>
                </a:solidFill>
              </a:rPr>
              <a:t>rapporteurs</a:t>
            </a:r>
            <a:endParaRPr lang="zh-CN" altLang="en-US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In TS-0023, </a:t>
            </a:r>
            <a:r>
              <a:rPr lang="en-US" altLang="zh-CN" sz="2400" dirty="0"/>
              <a:t>t</a:t>
            </a:r>
            <a:r>
              <a:rPr lang="en-US" altLang="zh-CN" sz="2400" dirty="0" smtClean="0"/>
              <a:t>he meaning of ‘</a:t>
            </a:r>
            <a:r>
              <a:rPr lang="en-US" altLang="zh-CN" sz="2400" dirty="0" err="1" smtClean="0"/>
              <a:t>Eventable</a:t>
            </a:r>
            <a:r>
              <a:rPr lang="en-US" altLang="zh-CN" sz="2400" dirty="0" smtClean="0"/>
              <a:t>’ for </a:t>
            </a:r>
            <a:r>
              <a:rPr lang="en-US" altLang="zh-CN" sz="2400" dirty="0" err="1" smtClean="0"/>
              <a:t>dataPoints</a:t>
            </a:r>
            <a:r>
              <a:rPr lang="en-US" altLang="zh-CN" sz="2400" dirty="0" smtClean="0"/>
              <a:t> and the impact to resource mapping, system behavior needs further study. (May be removed before R2 publication if not justified.)  </a:t>
            </a:r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4229342"/>
              </p:ext>
            </p:extLst>
          </p:nvPr>
        </p:nvGraphicFramePr>
        <p:xfrm>
          <a:off x="457200" y="1219200"/>
          <a:ext cx="8229600" cy="5106006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524000"/>
                <a:gridCol w="990600"/>
              </a:tblGrid>
              <a:tr h="203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Consolidated home appliance models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Samsung (Jieun), LGE, DT, Orange, 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Fujistu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, Huawei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Semantic discovery/query across resources/CSEs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Implementation consideration of triple store for &lt;</a:t>
                      </a:r>
                      <a:r>
                        <a:rPr lang="en-US" altLang="zh-CN" sz="1400" dirty="0" err="1" smtClean="0"/>
                        <a:t>semanticDescriptor</a:t>
                      </a:r>
                      <a:r>
                        <a:rPr lang="en-US" altLang="zh-CN" sz="1400" dirty="0" smtClean="0"/>
                        <a:t>&gt;, especially</a:t>
                      </a:r>
                      <a:r>
                        <a:rPr lang="en-US" altLang="zh-CN" sz="1400" baseline="0" dirty="0" smtClean="0"/>
                        <a:t> on </a:t>
                      </a:r>
                      <a:r>
                        <a:rPr lang="en-US" altLang="zh-CN" sz="1400" dirty="0" smtClean="0"/>
                        <a:t>Access Control Policy enforcement for Semantic discovery/query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InterDigital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Reuse SDT </a:t>
                      </a:r>
                      <a:r>
                        <a:rPr lang="en-US" altLang="zh-CN" sz="1400" dirty="0" err="1" smtClean="0"/>
                        <a:t>xsd</a:t>
                      </a:r>
                      <a:r>
                        <a:rPr lang="en-US" altLang="zh-CN" sz="1400" dirty="0" smtClean="0"/>
                        <a:t> for &lt;</a:t>
                      </a:r>
                      <a:r>
                        <a:rPr lang="en-US" altLang="zh-CN" sz="1400" dirty="0" err="1" smtClean="0"/>
                        <a:t>flexContainer</a:t>
                      </a:r>
                      <a:r>
                        <a:rPr lang="en-US" altLang="zh-CN" sz="1400" dirty="0" smtClean="0"/>
                        <a:t>&gt; specialization,</a:t>
                      </a:r>
                      <a:r>
                        <a:rPr lang="en-US" altLang="zh-CN" sz="1400" baseline="0" dirty="0" smtClean="0"/>
                        <a:t> and relation with Base Ontology</a:t>
                      </a:r>
                      <a:endParaRPr lang="en-US" altLang="zh-CN" sz="1400" dirty="0" smtClean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DT, 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A-WG5-21.0-001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 Further contributions to give more descriptive text in the 'Documentation' field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and all contributing members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further clarification of '</a:t>
                      </a:r>
                      <a:r>
                        <a:rPr lang="en-US" altLang="zh-CN" sz="1400" dirty="0" err="1" smtClean="0">
                          <a:solidFill>
                            <a:srgbClr val="FF0000"/>
                          </a:solidFill>
                        </a:rPr>
                        <a:t>Eventable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‘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 Do we need to keep it or not. How does it impact resource mapping.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DT, LGE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Map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home appliance information model to Base Ontology, in TS0023.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DT, KETI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Consistency check between accepted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ModuleClasses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and device profiles, including default value, units for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datapoints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LGE/Rapporteur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Consistency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check in TS-0012 (e.g. SAREF mapping based on the latest Base Ontology)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/>
              <a:t>Consistency check in TS-0012 (e.g. SAREF mapping based on the latest Base Ontology</a:t>
            </a:r>
            <a:r>
              <a:rPr lang="en-US" altLang="zh-CN" sz="2400" dirty="0" smtClean="0"/>
              <a:t>)</a:t>
            </a:r>
          </a:p>
          <a:p>
            <a:pPr lvl="0" eaLnBrk="1" hangingPunct="1"/>
            <a:r>
              <a:rPr lang="en-US" altLang="zh-CN" sz="2400" dirty="0" smtClean="0"/>
              <a:t>Mapping Base Ontology to oneM2M resources</a:t>
            </a:r>
            <a:endParaRPr lang="en-US" altLang="zh-CN" sz="2400" dirty="0"/>
          </a:p>
          <a:p>
            <a:pPr eaLnBrk="1" hangingPunct="1"/>
            <a:r>
              <a:rPr lang="en-US" altLang="zh-CN" sz="2400" dirty="0" smtClean="0"/>
              <a:t>Stage 3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(TS-0004, …?)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9660</TotalTime>
  <Words>790</Words>
  <Application>Microsoft Office PowerPoint</Application>
  <PresentationFormat>全屏显示(4:3)</PresentationFormat>
  <Paragraphs>157</Paragraphs>
  <Slides>13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宋体</vt:lpstr>
      <vt:lpstr>Arial</vt:lpstr>
      <vt:lpstr>Arial Narrow</vt:lpstr>
      <vt:lpstr>Calibri</vt:lpstr>
      <vt:lpstr>Cambria</vt:lpstr>
      <vt:lpstr>Myriad pro</vt:lpstr>
      <vt:lpstr>Times New Roman</vt:lpstr>
      <vt:lpstr>Wingdings</vt:lpstr>
      <vt:lpstr>Office Theme</vt:lpstr>
      <vt:lpstr>WG5 – MAS#21  Status Report</vt:lpstr>
      <vt:lpstr>Issues for DECISION in TP</vt:lpstr>
      <vt:lpstr>Issues for DECISION in TP</vt:lpstr>
      <vt:lpstr>Issues for DECISION in TP</vt:lpstr>
      <vt:lpstr>Issues for INFORMATION in TP</vt:lpstr>
      <vt:lpstr>Issues for INFORMATION in TP</vt:lpstr>
      <vt:lpstr>Open Issues</vt:lpstr>
      <vt:lpstr>Open Action Items</vt:lpstr>
      <vt:lpstr>Next Steps – Semantics</vt:lpstr>
      <vt:lpstr>Next Steps – Abstraction</vt:lpstr>
      <vt:lpstr>Next Steps – Management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1165</cp:revision>
  <dcterms:created xsi:type="dcterms:W3CDTF">2012-09-11T22:52:11Z</dcterms:created>
  <dcterms:modified xsi:type="dcterms:W3CDTF">2016-01-22T23:38:11Z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readonly">
    <vt:lpwstr/>
  </property>
  <property fmtid="{D5CDD505-2E9C-101B-9397-08002B2CF9AE}" pid="18" name="_change">
    <vt:lpwstr/>
  </property>
  <property fmtid="{D5CDD505-2E9C-101B-9397-08002B2CF9AE}" pid="19" name="_full-control">
    <vt:lpwstr/>
  </property>
  <property fmtid="{D5CDD505-2E9C-101B-9397-08002B2CF9AE}" pid="20" name="sflag">
    <vt:lpwstr>1453502744</vt:lpwstr>
  </property>
</Properties>
</file>