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318" r:id="rId3"/>
    <p:sldId id="319" r:id="rId4"/>
    <p:sldId id="262" r:id="rId5"/>
    <p:sldId id="305" r:id="rId6"/>
    <p:sldId id="278" r:id="rId7"/>
    <p:sldId id="307" r:id="rId8"/>
    <p:sldId id="320" r:id="rId9"/>
    <p:sldId id="268" r:id="rId10"/>
    <p:sldId id="269" r:id="rId11"/>
    <p:sldId id="291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0A0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2" autoAdjust="0"/>
    <p:restoredTop sz="89982" autoAdjust="0"/>
  </p:normalViewPr>
  <p:slideViewPr>
    <p:cSldViewPr>
      <p:cViewPr varScale="1">
        <p:scale>
          <a:sx n="68" d="100"/>
          <a:sy n="68" d="100"/>
        </p:scale>
        <p:origin x="1446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30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447DBBE-16CC-40F8-AB20-47CA9481238E}" type="datetimeFigureOut">
              <a:rPr lang="en-US" altLang="zh-CN"/>
              <a:pPr>
                <a:defRPr/>
              </a:pPr>
              <a:t>5/20/2016</a:t>
            </a:fld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34CEDB8-058E-4ED0-A78C-7A08070F241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057321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0FBC0E8-AAE7-4280-9F57-C6E1DA21B858}" type="datetimeFigureOut">
              <a:rPr lang="zh-CN" altLang="en-US"/>
              <a:pPr>
                <a:defRPr/>
              </a:pPr>
              <a:t>2016/5/20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 smtClean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F64710B-4FE5-47BF-8A5D-9F79D1F72273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508043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sz="1200" dirty="0" smtClean="0"/>
              <a:t>TS-0023: </a:t>
            </a:r>
            <a:r>
              <a:rPr lang="en-US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71 </a:t>
            </a:r>
            <a:r>
              <a:rPr lang="en-US" altLang="zh-CN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ModuleClasses</a:t>
            </a:r>
            <a:r>
              <a:rPr lang="en-US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and 13 Device models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F64710B-4FE5-47BF-8A5D-9F79D1F72273}" type="slidenum">
              <a:rPr lang="zh-CN" altLang="en-US" smtClean="0"/>
              <a:pPr>
                <a:defRPr/>
              </a:pPr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245167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zh-CN" altLang="en-US" smtClean="0"/>
          </a:p>
        </p:txBody>
      </p:sp>
      <p:sp>
        <p:nvSpPr>
          <p:cNvPr id="20484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CFCF00B-40C5-4996-B111-2DDAFC5015C3}" type="slidenum">
              <a:rPr lang="zh-CN" altLang="en-US" smtClean="0"/>
              <a:pPr/>
              <a:t>6</a:t>
            </a:fld>
            <a:endParaRPr lang="zh-CN" altLang="en-US" smtClean="0"/>
          </a:p>
        </p:txBody>
      </p:sp>
    </p:spTree>
    <p:extLst>
      <p:ext uri="{BB962C8B-B14F-4D97-AF65-F5344CB8AC3E}">
        <p14:creationId xmlns:p14="http://schemas.microsoft.com/office/powerpoint/2010/main" val="25957298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zh-CN" altLang="en-US" smtClean="0"/>
          </a:p>
        </p:txBody>
      </p:sp>
      <p:sp>
        <p:nvSpPr>
          <p:cNvPr id="20484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CFCF00B-40C5-4996-B111-2DDAFC5015C3}" type="slidenum">
              <a:rPr lang="zh-CN" altLang="en-US" smtClean="0"/>
              <a:pPr/>
              <a:t>7</a:t>
            </a:fld>
            <a:endParaRPr lang="zh-CN" altLang="en-US" smtClean="0"/>
          </a:p>
        </p:txBody>
      </p:sp>
    </p:spTree>
    <p:extLst>
      <p:ext uri="{BB962C8B-B14F-4D97-AF65-F5344CB8AC3E}">
        <p14:creationId xmlns:p14="http://schemas.microsoft.com/office/powerpoint/2010/main" val="7183411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zh-CN" altLang="en-US" smtClean="0"/>
          </a:p>
        </p:txBody>
      </p:sp>
      <p:sp>
        <p:nvSpPr>
          <p:cNvPr id="20484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CFCF00B-40C5-4996-B111-2DDAFC5015C3}" type="slidenum">
              <a:rPr lang="zh-CN" altLang="en-US" smtClean="0"/>
              <a:pPr/>
              <a:t>8</a:t>
            </a:fld>
            <a:endParaRPr lang="zh-CN" altLang="en-US" smtClean="0"/>
          </a:p>
        </p:txBody>
      </p:sp>
    </p:spTree>
    <p:extLst>
      <p:ext uri="{BB962C8B-B14F-4D97-AF65-F5344CB8AC3E}">
        <p14:creationId xmlns:p14="http://schemas.microsoft.com/office/powerpoint/2010/main" val="1588400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 userDrawn="1"/>
        </p:nvSpPr>
        <p:spPr>
          <a:xfrm>
            <a:off x="457200" y="6248400"/>
            <a:ext cx="82296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altLang="zh-CN" sz="1200" dirty="0">
                <a:solidFill>
                  <a:srgbClr val="898989"/>
                </a:solidFill>
                <a:latin typeface="Myriad pro"/>
              </a:rPr>
              <a:t>© </a:t>
            </a:r>
            <a:r>
              <a:rPr lang="en-GB" altLang="zh-CN" sz="1200" dirty="0" smtClean="0">
                <a:solidFill>
                  <a:srgbClr val="898989"/>
                </a:solidFill>
                <a:latin typeface="Myriad pro"/>
              </a:rPr>
              <a:t>2015 </a:t>
            </a:r>
            <a:r>
              <a:rPr lang="en-GB" altLang="zh-CN" sz="1200" dirty="0">
                <a:solidFill>
                  <a:srgbClr val="898989"/>
                </a:solidFill>
                <a:latin typeface="Myriad pro"/>
              </a:rPr>
              <a:t>oneM2M Partners</a:t>
            </a:r>
          </a:p>
          <a:p>
            <a:pPr algn="ctr">
              <a:defRPr/>
            </a:pPr>
            <a:r>
              <a:rPr lang="en-GB" altLang="zh-CN" sz="1200" dirty="0" smtClean="0">
                <a:solidFill>
                  <a:srgbClr val="898989"/>
                </a:solidFill>
                <a:latin typeface="Myriad pro"/>
              </a:rPr>
              <a:t>TP-2016-0125</a:t>
            </a:r>
            <a:endParaRPr lang="en-GB" altLang="zh-CN" sz="1200" dirty="0">
              <a:solidFill>
                <a:srgbClr val="898989"/>
              </a:solidFill>
              <a:latin typeface="Myriad pro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AD9AD374-43D0-41DF-9AE9-A6945EBA0EE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 userDrawn="1"/>
        </p:nvSpPr>
        <p:spPr>
          <a:xfrm>
            <a:off x="457200" y="6248400"/>
            <a:ext cx="8229600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altLang="zh-CN" sz="1200" dirty="0">
                <a:solidFill>
                  <a:srgbClr val="898989"/>
                </a:solidFill>
                <a:latin typeface="Myriad pro"/>
              </a:rPr>
              <a:t>© </a:t>
            </a:r>
            <a:r>
              <a:rPr lang="en-GB" altLang="zh-CN" sz="1200" dirty="0" smtClean="0">
                <a:solidFill>
                  <a:srgbClr val="898989"/>
                </a:solidFill>
                <a:latin typeface="Myriad pro"/>
              </a:rPr>
              <a:t>2015 </a:t>
            </a:r>
            <a:r>
              <a:rPr lang="en-GB" altLang="zh-CN" sz="1200" dirty="0">
                <a:solidFill>
                  <a:srgbClr val="898989"/>
                </a:solidFill>
                <a:latin typeface="Myriad pro"/>
              </a:rPr>
              <a:t>oneM2M Partners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zh-CN" sz="1200" dirty="0" smtClean="0">
                <a:solidFill>
                  <a:srgbClr val="898989"/>
                </a:solidFill>
                <a:latin typeface="Myriad pro"/>
              </a:rPr>
              <a:t>TP-2016-0125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758419C0-B19E-4173-9519-13EB3884F4D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895" r:id="rId1"/>
    <p:sldLayoutId id="2147483896" r:id="rId2"/>
    <p:sldLayoutId id="2147483894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ounded Rectangle 5"/>
          <p:cNvSpPr/>
          <p:nvPr/>
        </p:nvSpPr>
        <p:spPr>
          <a:xfrm>
            <a:off x="457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zh-CN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3076" name="Title 1"/>
          <p:cNvSpPr>
            <a:spLocks noGrp="1"/>
          </p:cNvSpPr>
          <p:nvPr>
            <p:ph type="ctrTitle" idx="4294967295"/>
          </p:nvPr>
        </p:nvSpPr>
        <p:spPr bwMode="auto">
          <a:xfrm>
            <a:off x="457200" y="3711575"/>
            <a:ext cx="8229600" cy="14700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altLang="zh-CN" sz="4800" b="1" dirty="0" smtClean="0">
                <a:solidFill>
                  <a:srgbClr val="A0A0A3"/>
                </a:solidFill>
              </a:rPr>
              <a:t>WG5 – MAS#23</a:t>
            </a:r>
            <a:br>
              <a:rPr lang="en-US" altLang="zh-CN" sz="4800" b="1" dirty="0" smtClean="0">
                <a:solidFill>
                  <a:srgbClr val="A0A0A3"/>
                </a:solidFill>
              </a:rPr>
            </a:br>
            <a:r>
              <a:rPr lang="en-US" altLang="zh-CN" sz="4800" b="1" dirty="0" smtClean="0">
                <a:solidFill>
                  <a:srgbClr val="A0A0A3"/>
                </a:solidFill>
              </a:rPr>
              <a:t> Status Report</a:t>
            </a:r>
          </a:p>
        </p:txBody>
      </p:sp>
      <p:sp>
        <p:nvSpPr>
          <p:cNvPr id="3077" name="TextBox 4"/>
          <p:cNvSpPr txBox="1">
            <a:spLocks noChangeArrowheads="1"/>
          </p:cNvSpPr>
          <p:nvPr/>
        </p:nvSpPr>
        <p:spPr bwMode="auto">
          <a:xfrm>
            <a:off x="611188" y="5256213"/>
            <a:ext cx="6310312" cy="1477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dirty="0">
                <a:solidFill>
                  <a:srgbClr val="B42025"/>
                </a:solidFill>
              </a:rPr>
              <a:t>Group Name: WG5 MAS (Management, Abstraction &amp; Semantics)</a:t>
            </a:r>
          </a:p>
          <a:p>
            <a:r>
              <a:rPr lang="en-US" altLang="zh-CN" dirty="0">
                <a:solidFill>
                  <a:srgbClr val="B42025"/>
                </a:solidFill>
              </a:rPr>
              <a:t>Source: </a:t>
            </a:r>
            <a:r>
              <a:rPr lang="en-US" altLang="zh-CN" dirty="0" err="1">
                <a:solidFill>
                  <a:srgbClr val="B42025"/>
                </a:solidFill>
              </a:rPr>
              <a:t>Yongjing</a:t>
            </a:r>
            <a:r>
              <a:rPr lang="en-US" altLang="zh-CN" dirty="0">
                <a:solidFill>
                  <a:srgbClr val="B42025"/>
                </a:solidFill>
              </a:rPr>
              <a:t> Zhang (</a:t>
            </a:r>
            <a:r>
              <a:rPr lang="en-US" altLang="zh-CN" dirty="0" err="1">
                <a:solidFill>
                  <a:srgbClr val="B42025"/>
                </a:solidFill>
              </a:rPr>
              <a:t>Huawei</a:t>
            </a:r>
            <a:r>
              <a:rPr lang="en-US" altLang="zh-CN" dirty="0">
                <a:solidFill>
                  <a:srgbClr val="B42025"/>
                </a:solidFill>
              </a:rPr>
              <a:t>, WG5 Chair)</a:t>
            </a:r>
          </a:p>
          <a:p>
            <a:r>
              <a:rPr lang="en-US" altLang="zh-CN" dirty="0">
                <a:solidFill>
                  <a:srgbClr val="B42025"/>
                </a:solidFill>
              </a:rPr>
              <a:t>Meeting Date: </a:t>
            </a:r>
            <a:r>
              <a:rPr lang="en-US" altLang="zh-CN" dirty="0" smtClean="0">
                <a:solidFill>
                  <a:srgbClr val="B42025"/>
                </a:solidFill>
              </a:rPr>
              <a:t>2016-05-16 to 2016-05-20</a:t>
            </a:r>
            <a:endParaRPr lang="en-US" altLang="zh-CN" dirty="0">
              <a:solidFill>
                <a:srgbClr val="B42025"/>
              </a:solidFill>
            </a:endParaRPr>
          </a:p>
          <a:p>
            <a:r>
              <a:rPr lang="en-US" altLang="zh-CN" dirty="0">
                <a:solidFill>
                  <a:srgbClr val="B42025"/>
                </a:solidFill>
              </a:rPr>
              <a:t>Agenda Item: </a:t>
            </a:r>
            <a:r>
              <a:rPr lang="en-US" altLang="zh-CN" dirty="0" smtClean="0">
                <a:solidFill>
                  <a:srgbClr val="B42025"/>
                </a:solidFill>
              </a:rPr>
              <a:t>TP#23, </a:t>
            </a:r>
            <a:r>
              <a:rPr lang="en-US" altLang="zh-CN" dirty="0">
                <a:solidFill>
                  <a:srgbClr val="B42025"/>
                </a:solidFill>
              </a:rPr>
              <a:t>Item </a:t>
            </a:r>
            <a:r>
              <a:rPr lang="en-US" altLang="zh-CN" dirty="0" smtClean="0">
                <a:solidFill>
                  <a:srgbClr val="B42025"/>
                </a:solidFill>
              </a:rPr>
              <a:t>10.4, </a:t>
            </a:r>
            <a:r>
              <a:rPr lang="en-US" altLang="zh-CN" dirty="0">
                <a:solidFill>
                  <a:srgbClr val="B42025"/>
                </a:solidFill>
              </a:rPr>
              <a:t>Reports from Working Groups </a:t>
            </a:r>
          </a:p>
          <a:p>
            <a:endParaRPr lang="en-US" altLang="zh-CN" dirty="0">
              <a:solidFill>
                <a:srgbClr val="B42025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mtClean="0"/>
              <a:t>Next Meetings / Calls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z="2800" dirty="0" smtClean="0"/>
              <a:t>Conference Calls</a:t>
            </a:r>
          </a:p>
          <a:p>
            <a:pPr lvl="1" eaLnBrk="1" hangingPunct="1"/>
            <a:r>
              <a:rPr lang="pt-BR" altLang="zh-CN" sz="2400" dirty="0" smtClean="0"/>
              <a:t>MAS#23.1</a:t>
            </a:r>
            <a:r>
              <a:rPr lang="pt-BR" altLang="zh-CN" sz="2400" dirty="0"/>
              <a:t>:	Jun 6 (Monday), 2016 UTC 12:30-14:00</a:t>
            </a:r>
          </a:p>
          <a:p>
            <a:pPr lvl="1" eaLnBrk="1" hangingPunct="1"/>
            <a:r>
              <a:rPr lang="pt-BR" altLang="zh-CN" sz="2400" dirty="0" smtClean="0"/>
              <a:t>MAS#23.2</a:t>
            </a:r>
            <a:r>
              <a:rPr lang="pt-BR" altLang="zh-CN" sz="2400" dirty="0"/>
              <a:t>: 	Jun 20 (Monday), 2016, UTC 12:30-14:00</a:t>
            </a:r>
          </a:p>
          <a:p>
            <a:pPr lvl="1" eaLnBrk="1" hangingPunct="1"/>
            <a:r>
              <a:rPr lang="pt-BR" altLang="zh-CN" sz="2400" dirty="0" smtClean="0"/>
              <a:t>MAS#23.3</a:t>
            </a:r>
            <a:r>
              <a:rPr lang="pt-BR" altLang="zh-CN" sz="2400" dirty="0"/>
              <a:t>: 	Jun 27 (Monday), 2016, UTC 12:30-14:00</a:t>
            </a:r>
          </a:p>
          <a:p>
            <a:pPr lvl="1" eaLnBrk="1" hangingPunct="1"/>
            <a:endParaRPr lang="en-US" altLang="zh-CN" sz="2400" dirty="0" smtClean="0"/>
          </a:p>
          <a:p>
            <a:r>
              <a:rPr lang="en-GB" altLang="zh-CN" sz="2800" dirty="0" smtClean="0"/>
              <a:t>Face-to-Face</a:t>
            </a:r>
            <a:endParaRPr lang="zh-CN" altLang="zh-CN" sz="2800" dirty="0" smtClean="0"/>
          </a:p>
          <a:p>
            <a:pPr lvl="1"/>
            <a:r>
              <a:rPr lang="es-ES" altLang="zh-CN" sz="2400" dirty="0" smtClean="0"/>
              <a:t>MAS#24</a:t>
            </a:r>
            <a:r>
              <a:rPr lang="es-ES" altLang="zh-CN" sz="2400" dirty="0"/>
              <a:t>: July 18-22, 2016, Montreal, Canada</a:t>
            </a:r>
            <a:endParaRPr lang="en-US" altLang="zh-CN" sz="2000" dirty="0" smtClean="0"/>
          </a:p>
        </p:txBody>
      </p:sp>
      <p:sp>
        <p:nvSpPr>
          <p:cNvPr id="17412" name="灯片编号占位符 4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B2A8E55-E31D-4B5E-9423-CC96F633CEA7}" type="slidenum">
              <a:rPr lang="en-US" altLang="zh-CN" smtClean="0"/>
              <a:pPr/>
              <a:t>10</a:t>
            </a:fld>
            <a:endParaRPr lang="en-US" altLang="zh-CN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2875573" y="2967335"/>
            <a:ext cx="3392853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zh-CN" sz="54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Thank You!</a:t>
            </a:r>
            <a:endParaRPr lang="zh-CN" altLang="en-US" sz="5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mtClean="0"/>
              <a:t>Issues for DECISION in TP</a:t>
            </a:r>
          </a:p>
        </p:txBody>
      </p:sp>
      <p:sp>
        <p:nvSpPr>
          <p:cNvPr id="4100" name="灯片编号占位符 4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13E6946-71B9-4CF5-A998-488F338AFF5E}" type="slidenum">
              <a:rPr lang="en-US" altLang="zh-CN" smtClean="0"/>
              <a:pPr/>
              <a:t>2</a:t>
            </a:fld>
            <a:endParaRPr lang="en-US" altLang="zh-CN" smtClean="0"/>
          </a:p>
        </p:txBody>
      </p:sp>
      <p:sp>
        <p:nvSpPr>
          <p:cNvPr id="7" name="内容占位符 6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37150"/>
          </a:xfrm>
        </p:spPr>
        <p:txBody>
          <a:bodyPr/>
          <a:lstStyle/>
          <a:p>
            <a:r>
              <a:rPr lang="en-US" altLang="zh-CN" sz="2800" dirty="0" smtClean="0"/>
              <a:t>CR Pack for TR-0007 (R2)</a:t>
            </a:r>
          </a:p>
          <a:p>
            <a:pPr lvl="1"/>
            <a:r>
              <a:rPr lang="en-US" altLang="zh-CN" sz="2400" b="1" dirty="0" smtClean="0"/>
              <a:t>TP-2016-0147-TR-0007_Rel-2_CR_pack, contains: </a:t>
            </a:r>
          </a:p>
          <a:p>
            <a:pPr lvl="2"/>
            <a:r>
              <a:rPr lang="en-US" altLang="zh-CN" sz="2000" b="1" dirty="0" smtClean="0"/>
              <a:t>MAS-2016-0128R05</a:t>
            </a:r>
            <a:endParaRPr lang="en-US" altLang="zh-CN" sz="2400" b="1" dirty="0" smtClean="0"/>
          </a:p>
          <a:p>
            <a:pPr lvl="1"/>
            <a:endParaRPr lang="en-US" altLang="zh-CN" sz="2400" b="1" dirty="0" smtClean="0"/>
          </a:p>
          <a:p>
            <a:pPr lvl="1"/>
            <a:endParaRPr lang="en-US" altLang="zh-CN" sz="2400" b="1" dirty="0"/>
          </a:p>
          <a:p>
            <a:pPr lvl="1"/>
            <a:endParaRPr lang="en-US" altLang="zh-CN" sz="2400" b="1" dirty="0" smtClean="0"/>
          </a:p>
          <a:p>
            <a:endParaRPr lang="en-US" altLang="zh-CN" sz="2800" dirty="0"/>
          </a:p>
          <a:p>
            <a:endParaRPr lang="en-US" altLang="zh-CN" dirty="0" smtClean="0"/>
          </a:p>
          <a:p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1072816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Issues for INFORMATION in TP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CN" sz="2800" b="1" dirty="0" smtClean="0"/>
              <a:t>Sessions</a:t>
            </a:r>
            <a:r>
              <a:rPr lang="en-US" altLang="zh-CN" sz="2800" b="1" dirty="0"/>
              <a:t>: </a:t>
            </a:r>
            <a:endParaRPr lang="en-US" altLang="zh-CN" sz="2800" b="1" dirty="0" smtClean="0"/>
          </a:p>
          <a:p>
            <a:pPr lvl="1" eaLnBrk="1" hangingPunct="1"/>
            <a:r>
              <a:rPr lang="en-US" altLang="zh-CN" b="1" dirty="0" smtClean="0"/>
              <a:t>5 dedicated</a:t>
            </a:r>
          </a:p>
          <a:p>
            <a:pPr lvl="1" eaLnBrk="1" hangingPunct="1"/>
            <a:r>
              <a:rPr lang="en-US" altLang="zh-CN" b="1" dirty="0" smtClean="0"/>
              <a:t>4 </a:t>
            </a:r>
            <a:r>
              <a:rPr lang="en-US" altLang="zh-CN" b="1" dirty="0" smtClean="0"/>
              <a:t>ad-hoc</a:t>
            </a:r>
            <a:endParaRPr lang="en-US" altLang="zh-CN" b="1" dirty="0" smtClean="0"/>
          </a:p>
          <a:p>
            <a:pPr lvl="1" eaLnBrk="1" hangingPunct="1"/>
            <a:r>
              <a:rPr lang="en-US" altLang="zh-CN" b="1" dirty="0" smtClean="0"/>
              <a:t>4 </a:t>
            </a:r>
            <a:r>
              <a:rPr lang="en-US" altLang="zh-CN" b="1" dirty="0"/>
              <a:t>joint </a:t>
            </a:r>
            <a:r>
              <a:rPr lang="en-US" altLang="zh-CN" b="1" dirty="0" smtClean="0"/>
              <a:t>(with REQ, PRO</a:t>
            </a:r>
            <a:r>
              <a:rPr lang="en-US" altLang="zh-CN" b="1" dirty="0"/>
              <a:t>, </a:t>
            </a:r>
            <a:r>
              <a:rPr lang="en-US" altLang="zh-CN" b="1" dirty="0" smtClean="0"/>
              <a:t>SEC)</a:t>
            </a:r>
            <a:endParaRPr lang="en-US" altLang="zh-CN" b="1" dirty="0"/>
          </a:p>
          <a:p>
            <a:pPr marL="342900" lvl="1" indent="-342900" eaLnBrk="1" hangingPunct="1">
              <a:buFont typeface="Arial" pitchFamily="34" charset="0"/>
              <a:buChar char="•"/>
            </a:pPr>
            <a:r>
              <a:rPr lang="en-US" altLang="zh-CN" b="1" dirty="0" smtClean="0">
                <a:solidFill>
                  <a:schemeClr val="tx1"/>
                </a:solidFill>
              </a:rPr>
              <a:t>Contributions (</a:t>
            </a:r>
            <a:r>
              <a:rPr lang="en-US" altLang="zh-CN" dirty="0">
                <a:solidFill>
                  <a:schemeClr val="tx1"/>
                </a:solidFill>
              </a:rPr>
              <a:t>See MAS-2016-0138</a:t>
            </a:r>
            <a:r>
              <a:rPr lang="en-US" altLang="zh-CN" b="1" dirty="0">
                <a:solidFill>
                  <a:schemeClr val="tx1"/>
                </a:solidFill>
              </a:rPr>
              <a:t>)</a:t>
            </a:r>
          </a:p>
          <a:p>
            <a:pPr marL="742950" lvl="2" indent="-342900" eaLnBrk="1" hangingPunct="1"/>
            <a:r>
              <a:rPr lang="en-US" altLang="zh-CN" sz="2800" b="1" dirty="0" smtClean="0">
                <a:solidFill>
                  <a:srgbClr val="FF0000"/>
                </a:solidFill>
              </a:rPr>
              <a:t>~100 </a:t>
            </a:r>
            <a:r>
              <a:rPr lang="en-US" altLang="zh-CN" sz="2800" b="1" dirty="0" smtClean="0"/>
              <a:t>treated (</a:t>
            </a:r>
            <a:r>
              <a:rPr lang="en-US" altLang="zh-CN" sz="2800" b="1" dirty="0" smtClean="0"/>
              <a:t>incl</a:t>
            </a:r>
            <a:r>
              <a:rPr lang="en-US" altLang="zh-CN" sz="2800" b="1" dirty="0"/>
              <a:t>. revs) </a:t>
            </a:r>
            <a:endParaRPr lang="en-US" altLang="zh-CN" sz="2800" b="1" dirty="0" smtClean="0"/>
          </a:p>
          <a:p>
            <a:pPr marL="742950" lvl="2" indent="-342900" eaLnBrk="1" hangingPunct="1"/>
            <a:r>
              <a:rPr lang="en-US" altLang="zh-CN" sz="2800" b="1" dirty="0" smtClean="0">
                <a:solidFill>
                  <a:srgbClr val="FF0000"/>
                </a:solidFill>
              </a:rPr>
              <a:t>34</a:t>
            </a:r>
            <a:r>
              <a:rPr lang="en-US" altLang="zh-CN" sz="2800" b="1" dirty="0" smtClean="0">
                <a:solidFill>
                  <a:srgbClr val="FF0000"/>
                </a:solidFill>
              </a:rPr>
              <a:t> </a:t>
            </a:r>
            <a:r>
              <a:rPr lang="en-US" altLang="zh-CN" sz="2800" b="1" dirty="0" smtClean="0"/>
              <a:t>Agreed</a:t>
            </a:r>
            <a:endParaRPr lang="zh-CN" altLang="en-US" sz="44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58419C0-B19E-4173-9519-13EB3884F4D8}" type="slidenum">
              <a:rPr lang="en-US" altLang="zh-CN" smtClean="0"/>
              <a:pPr>
                <a:defRPr/>
              </a:pPr>
              <a:t>3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55827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dirty="0" smtClean="0"/>
              <a:t>Issues for INFORMATION in TP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417637"/>
            <a:ext cx="8229600" cy="452596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zh-CN" sz="2400" b="1" dirty="0" smtClean="0"/>
              <a:t>Meeting Objectives review</a:t>
            </a:r>
            <a:endParaRPr lang="zh-CN" altLang="zh-CN" sz="2400" b="1" dirty="0" smtClean="0"/>
          </a:p>
          <a:p>
            <a:pPr lvl="1"/>
            <a:r>
              <a:rPr lang="en-US" altLang="zh-CN" sz="2000" dirty="0" smtClean="0"/>
              <a:t>Finalize </a:t>
            </a:r>
            <a:r>
              <a:rPr lang="en-US" altLang="zh-CN" sz="2000" dirty="0"/>
              <a:t>WI-0017 (TS-0023) Home domain abstraction model Release 2 (APPROVAL after TP#23</a:t>
            </a:r>
            <a:r>
              <a:rPr lang="en-US" altLang="zh-CN" sz="2000" dirty="0" smtClean="0"/>
              <a:t>) </a:t>
            </a:r>
            <a:r>
              <a:rPr lang="en-US" altLang="zh-CN" sz="20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 new baseline to be provided</a:t>
            </a:r>
            <a:endParaRPr lang="en-US" altLang="zh-CN" sz="2000" dirty="0">
              <a:solidFill>
                <a:schemeClr val="accent1"/>
              </a:solidFill>
            </a:endParaRPr>
          </a:p>
          <a:p>
            <a:pPr lvl="1"/>
            <a:r>
              <a:rPr lang="en-US" altLang="zh-CN" sz="2000" dirty="0" smtClean="0"/>
              <a:t>Finalize WI-0025 (TS-0012) Generic interworking Release 2 (APPROVAL after TP#23) </a:t>
            </a:r>
            <a:r>
              <a:rPr lang="en-US" altLang="zh-CN" sz="2000" dirty="0">
                <a:solidFill>
                  <a:schemeClr val="accent1"/>
                </a:solidFill>
                <a:sym typeface="Wingdings" panose="05000000000000000000" pitchFamily="2" charset="2"/>
              </a:rPr>
              <a:t> new baseline to be </a:t>
            </a:r>
            <a:r>
              <a:rPr lang="en-US" altLang="zh-CN" sz="20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provided</a:t>
            </a:r>
            <a:endParaRPr lang="en-US" altLang="zh-CN" sz="2000" dirty="0" smtClean="0">
              <a:solidFill>
                <a:schemeClr val="accent1"/>
              </a:solidFill>
            </a:endParaRPr>
          </a:p>
          <a:p>
            <a:pPr lvl="1"/>
            <a:r>
              <a:rPr lang="en-US" altLang="zh-CN" sz="2000" dirty="0" smtClean="0"/>
              <a:t>FREEZE </a:t>
            </a:r>
            <a:r>
              <a:rPr lang="en-US" altLang="zh-CN" sz="2000" dirty="0"/>
              <a:t>WI-0030 (TS-0022) Field Device Configuration</a:t>
            </a:r>
          </a:p>
          <a:p>
            <a:pPr lvl="1"/>
            <a:r>
              <a:rPr lang="en-US" altLang="zh-CN" sz="2000" dirty="0" smtClean="0"/>
              <a:t>Finalize </a:t>
            </a:r>
            <a:r>
              <a:rPr lang="en-US" altLang="zh-CN" sz="2000" dirty="0"/>
              <a:t>stage 3 (TS-0004, TS-0009) of WI-0005 on Semantics Capability Enablement (with PRO)</a:t>
            </a:r>
          </a:p>
          <a:p>
            <a:pPr lvl="1"/>
            <a:r>
              <a:rPr lang="en-US" altLang="zh-CN" sz="2000" dirty="0" smtClean="0"/>
              <a:t>APPROVE </a:t>
            </a:r>
            <a:r>
              <a:rPr lang="en-US" altLang="zh-CN" sz="2000" dirty="0"/>
              <a:t>WI-0024 (TS-0014) LWM2M interworking (with ARC)</a:t>
            </a:r>
          </a:p>
          <a:p>
            <a:pPr lvl="1"/>
            <a:r>
              <a:rPr lang="en-US" altLang="zh-CN" sz="2000" dirty="0" smtClean="0"/>
              <a:t>Release </a:t>
            </a:r>
            <a:r>
              <a:rPr lang="en-US" altLang="zh-CN" sz="2000" dirty="0"/>
              <a:t>1 maintenance (with PRO)</a:t>
            </a:r>
          </a:p>
          <a:p>
            <a:pPr lvl="1"/>
            <a:r>
              <a:rPr lang="en-US" altLang="zh-CN" sz="2000" dirty="0" smtClean="0"/>
              <a:t>Evaluate </a:t>
            </a:r>
            <a:r>
              <a:rPr lang="en-US" altLang="zh-CN" sz="2000" dirty="0"/>
              <a:t>requirement fulfillment in R2 (with REQ)</a:t>
            </a:r>
          </a:p>
          <a:p>
            <a:pPr lvl="1"/>
            <a:r>
              <a:rPr lang="en-US" altLang="zh-CN" sz="2000" dirty="0" smtClean="0"/>
              <a:t>Release </a:t>
            </a:r>
            <a:r>
              <a:rPr lang="en-US" altLang="zh-CN" sz="2000" dirty="0"/>
              <a:t>3 </a:t>
            </a:r>
            <a:r>
              <a:rPr lang="en-US" altLang="zh-CN" sz="2000" dirty="0" smtClean="0"/>
              <a:t>planning (see page 9)</a:t>
            </a:r>
            <a:endParaRPr lang="en-US" altLang="zh-CN" sz="2000" dirty="0"/>
          </a:p>
          <a:p>
            <a:pPr eaLnBrk="1" hangingPunct="1"/>
            <a:endParaRPr lang="en-US" altLang="zh-CN" dirty="0" smtClean="0"/>
          </a:p>
          <a:p>
            <a:pPr eaLnBrk="1" hangingPunct="1"/>
            <a:endParaRPr lang="en-US" altLang="zh-CN" dirty="0" smtClean="0"/>
          </a:p>
          <a:p>
            <a:pPr eaLnBrk="1" hangingPunct="1"/>
            <a:endParaRPr lang="en-US" altLang="zh-CN" dirty="0" smtClean="0"/>
          </a:p>
        </p:txBody>
      </p:sp>
      <p:sp>
        <p:nvSpPr>
          <p:cNvPr id="5125" name="灯片编号占位符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FEC5CAE-4626-4F53-AF07-366CDF7E77A4}" type="slidenum">
              <a:rPr lang="en-US" altLang="zh-CN" smtClean="0"/>
              <a:pPr/>
              <a:t>4</a:t>
            </a:fld>
            <a:endParaRPr lang="en-US" altLang="zh-CN" smtClean="0"/>
          </a:p>
        </p:txBody>
      </p:sp>
      <p:pic>
        <p:nvPicPr>
          <p:cNvPr id="13" name="图片 12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85799" y="4648200"/>
            <a:ext cx="232115" cy="265275"/>
          </a:xfrm>
          <a:prstGeom prst="rect">
            <a:avLst/>
          </a:prstGeom>
        </p:spPr>
      </p:pic>
      <p:pic>
        <p:nvPicPr>
          <p:cNvPr id="14" name="图片 13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85800" y="1958039"/>
            <a:ext cx="232115" cy="265275"/>
          </a:xfrm>
          <a:prstGeom prst="rect">
            <a:avLst/>
          </a:prstGeom>
        </p:spPr>
      </p:pic>
      <p:pic>
        <p:nvPicPr>
          <p:cNvPr id="15" name="图片 14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85800" y="2589726"/>
            <a:ext cx="232115" cy="265275"/>
          </a:xfrm>
          <a:prstGeom prst="rect">
            <a:avLst/>
          </a:prstGeom>
        </p:spPr>
      </p:pic>
      <p:pic>
        <p:nvPicPr>
          <p:cNvPr id="16" name="图片 15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85800" y="3657600"/>
            <a:ext cx="232115" cy="265275"/>
          </a:xfrm>
          <a:prstGeom prst="rect">
            <a:avLst/>
          </a:prstGeom>
        </p:spPr>
      </p:pic>
      <p:pic>
        <p:nvPicPr>
          <p:cNvPr id="17" name="图片 16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85799" y="4267200"/>
            <a:ext cx="232115" cy="265275"/>
          </a:xfrm>
          <a:prstGeom prst="rect">
            <a:avLst/>
          </a:prstGeom>
        </p:spPr>
      </p:pic>
      <p:pic>
        <p:nvPicPr>
          <p:cNvPr id="18" name="图片 17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85799" y="5029200"/>
            <a:ext cx="232115" cy="265275"/>
          </a:xfrm>
          <a:prstGeom prst="rect">
            <a:avLst/>
          </a:prstGeom>
        </p:spPr>
      </p:pic>
      <p:pic>
        <p:nvPicPr>
          <p:cNvPr id="19" name="图片 18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85799" y="5379750"/>
            <a:ext cx="232115" cy="265275"/>
          </a:xfrm>
          <a:prstGeom prst="rect">
            <a:avLst/>
          </a:prstGeom>
        </p:spPr>
      </p:pic>
      <p:sp>
        <p:nvSpPr>
          <p:cNvPr id="2" name="乘号 1"/>
          <p:cNvSpPr/>
          <p:nvPr/>
        </p:nvSpPr>
        <p:spPr>
          <a:xfrm>
            <a:off x="613114" y="3276600"/>
            <a:ext cx="304800" cy="304800"/>
          </a:xfrm>
          <a:prstGeom prst="mathMultiply">
            <a:avLst>
              <a:gd name="adj1" fmla="val 3520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dirty="0" smtClean="0"/>
              <a:t>Issues for INFORMATION in TP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295400"/>
            <a:ext cx="8229600" cy="48768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z="1800" b="1" dirty="0" smtClean="0"/>
              <a:t>Deliverables/WIs progress</a:t>
            </a:r>
          </a:p>
          <a:p>
            <a:pPr lvl="1" eaLnBrk="1" hangingPunct="1">
              <a:spcBef>
                <a:spcPts val="600"/>
              </a:spcBef>
            </a:pPr>
            <a:r>
              <a:rPr lang="en-US" altLang="zh-CN" sz="1800" dirty="0" smtClean="0"/>
              <a:t>WI-0038 - Release 1 Maintenance</a:t>
            </a:r>
          </a:p>
          <a:p>
            <a:pPr lvl="2" eaLnBrk="1" hangingPunct="1">
              <a:spcBef>
                <a:spcPts val="600"/>
              </a:spcBef>
            </a:pPr>
            <a:r>
              <a:rPr lang="en-US" altLang="zh-CN" sz="1400" dirty="0" smtClean="0"/>
              <a:t>TS-0001 Architecture</a:t>
            </a:r>
          </a:p>
          <a:p>
            <a:pPr lvl="1" eaLnBrk="1" hangingPunct="1">
              <a:spcBef>
                <a:spcPts val="600"/>
              </a:spcBef>
            </a:pPr>
            <a:r>
              <a:rPr lang="en-US" altLang="zh-CN" sz="1800" dirty="0" smtClean="0"/>
              <a:t>WI-0030: M2M Application &amp; Field Domain Component Configuration</a:t>
            </a:r>
          </a:p>
          <a:p>
            <a:pPr lvl="2" eaLnBrk="1" hangingPunct="1">
              <a:spcBef>
                <a:spcPts val="600"/>
              </a:spcBef>
            </a:pPr>
            <a:r>
              <a:rPr lang="en-US" altLang="zh-CN" sz="1400" dirty="0" smtClean="0"/>
              <a:t>TS-0022 Field Device Configuration</a:t>
            </a:r>
          </a:p>
          <a:p>
            <a:pPr lvl="1" eaLnBrk="1" hangingPunct="1">
              <a:spcBef>
                <a:spcPts val="600"/>
              </a:spcBef>
            </a:pPr>
            <a:r>
              <a:rPr lang="en-US" altLang="zh-CN" sz="1800" dirty="0" smtClean="0"/>
              <a:t>WI-0017: Home Domain Enablement</a:t>
            </a:r>
          </a:p>
          <a:p>
            <a:pPr lvl="2" eaLnBrk="1" hangingPunct="1">
              <a:spcBef>
                <a:spcPts val="600"/>
              </a:spcBef>
            </a:pPr>
            <a:r>
              <a:rPr lang="en-US" altLang="zh-CN" sz="1400" dirty="0" smtClean="0"/>
              <a:t>TR-0017, TS-0023 Home Appliances Info. Model &amp; Mapping</a:t>
            </a:r>
          </a:p>
          <a:p>
            <a:pPr lvl="1" eaLnBrk="1" hangingPunct="1">
              <a:spcBef>
                <a:spcPts val="600"/>
              </a:spcBef>
            </a:pPr>
            <a:r>
              <a:rPr lang="en-US" altLang="zh-CN" sz="1800" dirty="0" smtClean="0"/>
              <a:t>WI-0043: Continuation &amp; integration of HGI Smart Home activities</a:t>
            </a:r>
          </a:p>
          <a:p>
            <a:pPr lvl="2" eaLnBrk="1" hangingPunct="1">
              <a:spcBef>
                <a:spcPts val="600"/>
              </a:spcBef>
            </a:pPr>
            <a:r>
              <a:rPr lang="en-US" altLang="zh-CN" sz="1400" dirty="0" smtClean="0"/>
              <a:t>TR-0022 HGI Continuation &amp; Integration</a:t>
            </a:r>
          </a:p>
          <a:p>
            <a:pPr lvl="1" eaLnBrk="1" hangingPunct="1">
              <a:spcBef>
                <a:spcPts val="600"/>
              </a:spcBef>
            </a:pPr>
            <a:r>
              <a:rPr lang="en-US" altLang="zh-CN" sz="1800" dirty="0" smtClean="0"/>
              <a:t>WI-0024: LWM2M Interworking</a:t>
            </a:r>
          </a:p>
          <a:p>
            <a:pPr lvl="2" eaLnBrk="1" hangingPunct="1">
              <a:spcBef>
                <a:spcPts val="600"/>
              </a:spcBef>
            </a:pPr>
            <a:r>
              <a:rPr lang="en-US" altLang="zh-CN" sz="1400" dirty="0" smtClean="0"/>
              <a:t>TS-0014 LWM2M Interworking	</a:t>
            </a:r>
          </a:p>
          <a:p>
            <a:pPr lvl="1" eaLnBrk="1" hangingPunct="1">
              <a:spcBef>
                <a:spcPts val="600"/>
              </a:spcBef>
            </a:pPr>
            <a:r>
              <a:rPr lang="en-US" altLang="zh-CN" sz="1800" dirty="0" smtClean="0"/>
              <a:t>WI-0005: oneM2M Abstraction and Semantics Capability Enablement</a:t>
            </a:r>
          </a:p>
          <a:p>
            <a:pPr lvl="2" eaLnBrk="1" hangingPunct="1">
              <a:spcBef>
                <a:spcPts val="600"/>
              </a:spcBef>
            </a:pPr>
            <a:r>
              <a:rPr lang="en-US" altLang="zh-CN" sz="1400" dirty="0" smtClean="0"/>
              <a:t>TR-0007 Semantic Study, TS-0001 Architecture</a:t>
            </a:r>
          </a:p>
          <a:p>
            <a:pPr lvl="1" eaLnBrk="1" hangingPunct="1">
              <a:spcBef>
                <a:spcPts val="600"/>
              </a:spcBef>
            </a:pPr>
            <a:r>
              <a:rPr lang="en-US" altLang="zh-CN" sz="1800" dirty="0" smtClean="0"/>
              <a:t>WI-0025: Generic Interworking</a:t>
            </a:r>
          </a:p>
          <a:p>
            <a:pPr lvl="2" eaLnBrk="1" hangingPunct="1">
              <a:spcBef>
                <a:spcPts val="600"/>
              </a:spcBef>
            </a:pPr>
            <a:r>
              <a:rPr lang="en-US" altLang="zh-CN" sz="1400" dirty="0" smtClean="0"/>
              <a:t>TS-0012 oneM2M Base Ontology</a:t>
            </a:r>
          </a:p>
        </p:txBody>
      </p:sp>
      <p:sp>
        <p:nvSpPr>
          <p:cNvPr id="5125" name="灯片编号占位符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FEC5CAE-4626-4F53-AF07-366CDF7E77A4}" type="slidenum">
              <a:rPr lang="en-US" altLang="zh-CN" smtClean="0"/>
              <a:pPr/>
              <a:t>5</a:t>
            </a:fld>
            <a:endParaRPr lang="en-US" altLang="zh-CN" smtClean="0"/>
          </a:p>
        </p:txBody>
      </p:sp>
      <p:sp>
        <p:nvSpPr>
          <p:cNvPr id="13" name="TextBox 12"/>
          <p:cNvSpPr txBox="1"/>
          <p:nvPr/>
        </p:nvSpPr>
        <p:spPr>
          <a:xfrm>
            <a:off x="7924800" y="2286000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 smtClean="0">
                <a:solidFill>
                  <a:srgbClr val="FF0000"/>
                </a:solidFill>
                <a:sym typeface="Wingdings" pitchFamily="2" charset="2"/>
              </a:rPr>
              <a:t> </a:t>
            </a:r>
            <a:r>
              <a:rPr lang="en-US" altLang="zh-CN" sz="1600" b="1" dirty="0" smtClean="0">
                <a:solidFill>
                  <a:srgbClr val="FF0000"/>
                </a:solidFill>
                <a:sym typeface="Wingdings" pitchFamily="2" charset="2"/>
              </a:rPr>
              <a:t>60</a:t>
            </a:r>
            <a:r>
              <a:rPr lang="en-US" altLang="zh-CN" sz="1600" b="1" dirty="0" smtClean="0">
                <a:solidFill>
                  <a:srgbClr val="FF0000"/>
                </a:solidFill>
              </a:rPr>
              <a:t>%</a:t>
            </a:r>
            <a:endParaRPr lang="zh-CN" altLang="en-US" sz="1600" b="1" dirty="0">
              <a:solidFill>
                <a:srgbClr val="FF0000"/>
              </a:solidFill>
            </a:endParaRPr>
          </a:p>
        </p:txBody>
      </p:sp>
      <p:sp>
        <p:nvSpPr>
          <p:cNvPr id="16" name="左中括号 15"/>
          <p:cNvSpPr/>
          <p:nvPr/>
        </p:nvSpPr>
        <p:spPr>
          <a:xfrm>
            <a:off x="609600" y="1752600"/>
            <a:ext cx="228600" cy="1066800"/>
          </a:xfrm>
          <a:prstGeom prst="leftBracket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TextBox 16"/>
          <p:cNvSpPr txBox="1"/>
          <p:nvPr/>
        </p:nvSpPr>
        <p:spPr>
          <a:xfrm rot="16200000">
            <a:off x="21223" y="2078623"/>
            <a:ext cx="685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dirty="0" smtClean="0">
                <a:solidFill>
                  <a:srgbClr val="00B050"/>
                </a:solidFill>
              </a:rPr>
              <a:t>Mgmt</a:t>
            </a:r>
            <a:endParaRPr lang="zh-CN" altLang="en-US" sz="1600" dirty="0">
              <a:solidFill>
                <a:srgbClr val="00B050"/>
              </a:solidFill>
            </a:endParaRPr>
          </a:p>
        </p:txBody>
      </p:sp>
      <p:sp>
        <p:nvSpPr>
          <p:cNvPr id="18" name="左中括号 17"/>
          <p:cNvSpPr/>
          <p:nvPr/>
        </p:nvSpPr>
        <p:spPr>
          <a:xfrm>
            <a:off x="533400" y="3124200"/>
            <a:ext cx="228600" cy="1371600"/>
          </a:xfrm>
          <a:prstGeom prst="leftBracket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TextBox 20"/>
          <p:cNvSpPr txBox="1"/>
          <p:nvPr/>
        </p:nvSpPr>
        <p:spPr>
          <a:xfrm rot="16200000">
            <a:off x="-207377" y="3602623"/>
            <a:ext cx="11429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dirty="0" smtClean="0">
                <a:solidFill>
                  <a:srgbClr val="00B050"/>
                </a:solidFill>
              </a:rPr>
              <a:t>Abstraction</a:t>
            </a:r>
            <a:endParaRPr lang="zh-CN" altLang="en-US" sz="1600" dirty="0">
              <a:solidFill>
                <a:srgbClr val="00B050"/>
              </a:solidFill>
            </a:endParaRPr>
          </a:p>
        </p:txBody>
      </p:sp>
      <p:sp>
        <p:nvSpPr>
          <p:cNvPr id="22" name="左中括号 21"/>
          <p:cNvSpPr/>
          <p:nvPr/>
        </p:nvSpPr>
        <p:spPr>
          <a:xfrm>
            <a:off x="685800" y="4114800"/>
            <a:ext cx="228600" cy="1905000"/>
          </a:xfrm>
          <a:prstGeom prst="leftBracket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TextBox 22"/>
          <p:cNvSpPr txBox="1"/>
          <p:nvPr/>
        </p:nvSpPr>
        <p:spPr>
          <a:xfrm rot="16200000">
            <a:off x="-93077" y="4783723"/>
            <a:ext cx="10667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dirty="0" smtClean="0">
                <a:solidFill>
                  <a:srgbClr val="00B050"/>
                </a:solidFill>
              </a:rPr>
              <a:t>Semantics</a:t>
            </a:r>
            <a:endParaRPr lang="zh-CN" altLang="en-US" sz="1600" dirty="0">
              <a:solidFill>
                <a:srgbClr val="00B05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924800" y="3014246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 smtClean="0">
                <a:solidFill>
                  <a:srgbClr val="FF0000"/>
                </a:solidFill>
                <a:sym typeface="Wingdings" pitchFamily="2" charset="2"/>
              </a:rPr>
              <a:t> </a:t>
            </a:r>
            <a:r>
              <a:rPr lang="en-US" altLang="zh-CN" sz="1600" b="1" dirty="0" smtClean="0">
                <a:solidFill>
                  <a:srgbClr val="FF0000"/>
                </a:solidFill>
                <a:sym typeface="Wingdings" pitchFamily="2" charset="2"/>
              </a:rPr>
              <a:t>95</a:t>
            </a:r>
            <a:r>
              <a:rPr lang="en-US" altLang="zh-CN" sz="1600" b="1" dirty="0" smtClean="0">
                <a:solidFill>
                  <a:srgbClr val="FF0000"/>
                </a:solidFill>
              </a:rPr>
              <a:t>%</a:t>
            </a:r>
            <a:endParaRPr lang="zh-CN" altLang="en-US" sz="1600" b="1" dirty="0">
              <a:solidFill>
                <a:srgbClr val="FF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924800" y="4876800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 smtClean="0">
                <a:solidFill>
                  <a:srgbClr val="FF0000"/>
                </a:solidFill>
                <a:sym typeface="Wingdings" pitchFamily="2" charset="2"/>
              </a:rPr>
              <a:t> </a:t>
            </a:r>
            <a:r>
              <a:rPr lang="en-US" altLang="zh-CN" sz="1600" b="1" dirty="0" smtClean="0">
                <a:solidFill>
                  <a:srgbClr val="FF0000"/>
                </a:solidFill>
                <a:sym typeface="Wingdings" pitchFamily="2" charset="2"/>
              </a:rPr>
              <a:t>100</a:t>
            </a:r>
            <a:r>
              <a:rPr lang="en-US" altLang="zh-CN" sz="1600" b="1" dirty="0" smtClean="0">
                <a:solidFill>
                  <a:srgbClr val="FF0000"/>
                </a:solidFill>
              </a:rPr>
              <a:t>%</a:t>
            </a:r>
            <a:endParaRPr lang="zh-CN" altLang="en-US" sz="1600" b="1" dirty="0">
              <a:solidFill>
                <a:srgbClr val="FF00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924800" y="3657600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 smtClean="0">
                <a:solidFill>
                  <a:srgbClr val="FF0000"/>
                </a:solidFill>
                <a:sym typeface="Wingdings" pitchFamily="2" charset="2"/>
              </a:rPr>
              <a:t> </a:t>
            </a:r>
            <a:r>
              <a:rPr lang="en-US" altLang="zh-CN" sz="1600" b="1" dirty="0" smtClean="0">
                <a:solidFill>
                  <a:srgbClr val="FF0000"/>
                </a:solidFill>
                <a:sym typeface="Wingdings" pitchFamily="2" charset="2"/>
              </a:rPr>
              <a:t>85</a:t>
            </a:r>
            <a:r>
              <a:rPr lang="en-US" altLang="zh-CN" sz="1600" b="1" dirty="0" smtClean="0">
                <a:solidFill>
                  <a:srgbClr val="FF0000"/>
                </a:solidFill>
              </a:rPr>
              <a:t>%</a:t>
            </a:r>
            <a:endParaRPr lang="zh-CN" altLang="en-US" sz="1600" b="1" dirty="0">
              <a:solidFill>
                <a:srgbClr val="FF00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924800" y="5562600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 smtClean="0">
                <a:solidFill>
                  <a:srgbClr val="FF0000"/>
                </a:solidFill>
                <a:sym typeface="Wingdings" pitchFamily="2" charset="2"/>
              </a:rPr>
              <a:t> 95</a:t>
            </a:r>
            <a:r>
              <a:rPr lang="en-US" altLang="zh-CN" sz="1600" b="1" dirty="0" smtClean="0">
                <a:solidFill>
                  <a:srgbClr val="FF0000"/>
                </a:solidFill>
              </a:rPr>
              <a:t>%</a:t>
            </a:r>
            <a:endParaRPr lang="zh-CN" altLang="en-US" sz="1600" b="1" dirty="0">
              <a:solidFill>
                <a:srgbClr val="FF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7924800" y="4267200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 smtClean="0">
                <a:solidFill>
                  <a:srgbClr val="FF0000"/>
                </a:solidFill>
                <a:sym typeface="Wingdings" pitchFamily="2" charset="2"/>
              </a:rPr>
              <a:t> </a:t>
            </a:r>
            <a:r>
              <a:rPr lang="en-US" altLang="zh-CN" sz="1600" b="1" dirty="0" smtClean="0">
                <a:solidFill>
                  <a:srgbClr val="FF0000"/>
                </a:solidFill>
                <a:sym typeface="Wingdings" pitchFamily="2" charset="2"/>
              </a:rPr>
              <a:t>100</a:t>
            </a:r>
            <a:r>
              <a:rPr lang="en-US" altLang="zh-CN" sz="1600" b="1" dirty="0" smtClean="0">
                <a:solidFill>
                  <a:srgbClr val="FF0000"/>
                </a:solidFill>
              </a:rPr>
              <a:t>%</a:t>
            </a:r>
            <a:endParaRPr lang="zh-CN" altLang="en-US" sz="1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mtClean="0"/>
              <a:t>Open Issues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z="2400" dirty="0" smtClean="0"/>
              <a:t>n/a</a:t>
            </a:r>
            <a:endParaRPr lang="en-US" altLang="zh-CN" sz="2400" dirty="0" smtClean="0"/>
          </a:p>
        </p:txBody>
      </p:sp>
      <p:sp>
        <p:nvSpPr>
          <p:cNvPr id="12293" name="灯片编号占位符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2B720BD-7066-4E21-A1B1-34406F7CC39B}" type="slidenum">
              <a:rPr lang="en-US" altLang="zh-CN" smtClean="0"/>
              <a:pPr/>
              <a:t>6</a:t>
            </a:fld>
            <a:endParaRPr lang="en-US" altLang="zh-CN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dirty="0" smtClean="0"/>
              <a:t>Open Action Items</a:t>
            </a:r>
          </a:p>
        </p:txBody>
      </p:sp>
      <p:sp>
        <p:nvSpPr>
          <p:cNvPr id="12293" name="灯片编号占位符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2B720BD-7066-4E21-A1B1-34406F7CC39B}" type="slidenum">
              <a:rPr lang="en-US" altLang="zh-CN" smtClean="0"/>
              <a:pPr/>
              <a:t>7</a:t>
            </a:fld>
            <a:endParaRPr lang="en-US" altLang="zh-CN" smtClean="0"/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4119967"/>
              </p:ext>
            </p:extLst>
          </p:nvPr>
        </p:nvGraphicFramePr>
        <p:xfrm>
          <a:off x="424373" y="1295400"/>
          <a:ext cx="8414827" cy="493693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70175"/>
                <a:gridCol w="4206252"/>
                <a:gridCol w="1524000"/>
                <a:gridCol w="914400"/>
              </a:tblGrid>
              <a:tr h="214820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600">
                          <a:effectLst/>
                        </a:rPr>
                        <a:t>Number</a:t>
                      </a:r>
                      <a:endParaRPr lang="zh-CN" sz="1600"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600">
                          <a:effectLst/>
                        </a:rPr>
                        <a:t>Action</a:t>
                      </a:r>
                      <a:endParaRPr lang="zh-CN" sz="1600"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600">
                          <a:effectLst/>
                        </a:rPr>
                        <a:t>Responsible</a:t>
                      </a:r>
                      <a:endParaRPr lang="zh-CN" sz="1600"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600">
                          <a:effectLst/>
                        </a:rPr>
                        <a:t>Status</a:t>
                      </a:r>
                      <a:endParaRPr lang="zh-CN" sz="1600"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/>
                </a:tc>
              </a:tr>
              <a:tr h="501429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600">
                          <a:effectLst/>
                        </a:rPr>
                        <a:t>A-WG5-20.0-004</a:t>
                      </a:r>
                      <a:endParaRPr lang="zh-CN" sz="1600"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600">
                          <a:effectLst/>
                        </a:rPr>
                        <a:t>Mapping of  SDT for oneM2M Resources, and its relationship with Base Ontology </a:t>
                      </a:r>
                      <a:endParaRPr lang="zh-CN" sz="1600"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600">
                          <a:effectLst/>
                        </a:rPr>
                        <a:t>LGE, DT, NEC </a:t>
                      </a:r>
                      <a:endParaRPr lang="zh-CN" sz="1600"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600">
                          <a:solidFill>
                            <a:srgbClr val="FF0000"/>
                          </a:solidFill>
                          <a:effectLst/>
                        </a:rPr>
                        <a:t>CLOSED </a:t>
                      </a:r>
                      <a:endParaRPr lang="zh-CN" sz="1600">
                        <a:solidFill>
                          <a:srgbClr val="FF0000"/>
                        </a:solidFill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 anchor="ctr"/>
                </a:tc>
              </a:tr>
              <a:tr h="501429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600">
                          <a:effectLst/>
                        </a:rPr>
                        <a:t>A-WG5-21.0-001</a:t>
                      </a:r>
                      <a:endParaRPr lang="zh-CN" sz="1600"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600">
                          <a:effectLst/>
                        </a:rPr>
                        <a:t> Further contributions to give more descriptive text in the 'Documentation' field in TS-0023.</a:t>
                      </a:r>
                      <a:endParaRPr lang="zh-CN" sz="1600"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600">
                          <a:effectLst/>
                        </a:rPr>
                        <a:t>LGE, and all contributing members</a:t>
                      </a:r>
                      <a:endParaRPr lang="zh-CN" sz="1600"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600">
                          <a:solidFill>
                            <a:srgbClr val="FF0000"/>
                          </a:solidFill>
                          <a:effectLst/>
                        </a:rPr>
                        <a:t>CLOSED</a:t>
                      </a:r>
                      <a:endParaRPr lang="zh-CN" sz="1600">
                        <a:solidFill>
                          <a:srgbClr val="FF0000"/>
                        </a:solidFill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 anchor="ctr"/>
                </a:tc>
              </a:tr>
              <a:tr h="658058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600">
                          <a:effectLst/>
                        </a:rPr>
                        <a:t>A-WG5-21.0-002</a:t>
                      </a:r>
                      <a:endParaRPr lang="zh-CN" sz="1600"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600">
                          <a:effectLst/>
                        </a:rPr>
                        <a:t>further clarification of 'Eventable‘ in TS-0023. Do we need to keep it or not. How does it impact resource mapping.</a:t>
                      </a:r>
                      <a:endParaRPr lang="zh-CN" sz="1600"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600">
                          <a:effectLst/>
                        </a:rPr>
                        <a:t>DT, LGE</a:t>
                      </a:r>
                      <a:endParaRPr lang="zh-CN" sz="1600"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600">
                          <a:solidFill>
                            <a:srgbClr val="FF0000"/>
                          </a:solidFill>
                          <a:effectLst/>
                        </a:rPr>
                        <a:t>CLOSED</a:t>
                      </a:r>
                      <a:endParaRPr lang="zh-CN" sz="1600">
                        <a:solidFill>
                          <a:srgbClr val="FF0000"/>
                        </a:solidFill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 anchor="ctr"/>
                </a:tc>
              </a:tr>
              <a:tr h="501429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600">
                          <a:effectLst/>
                        </a:rPr>
                        <a:t>A-WG5-21.0-003</a:t>
                      </a:r>
                      <a:endParaRPr lang="zh-CN" sz="1600"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600">
                          <a:effectLst/>
                        </a:rPr>
                        <a:t>Map home appliance information model to Base Ontology, in TS0023.</a:t>
                      </a:r>
                      <a:endParaRPr lang="zh-CN" sz="1600"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600">
                          <a:effectLst/>
                        </a:rPr>
                        <a:t>NEC, DT, KETI</a:t>
                      </a:r>
                      <a:endParaRPr lang="zh-CN" sz="1600"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600">
                          <a:solidFill>
                            <a:srgbClr val="FF0000"/>
                          </a:solidFill>
                          <a:effectLst/>
                        </a:rPr>
                        <a:t>CLOSED</a:t>
                      </a:r>
                      <a:endParaRPr lang="zh-CN" sz="1600">
                        <a:solidFill>
                          <a:srgbClr val="FF0000"/>
                        </a:solidFill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 anchor="ctr"/>
                </a:tc>
              </a:tr>
              <a:tr h="814686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600">
                          <a:effectLst/>
                        </a:rPr>
                        <a:t>A-WG5-21.0-004</a:t>
                      </a:r>
                      <a:endParaRPr lang="zh-CN" sz="1600"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600">
                          <a:effectLst/>
                        </a:rPr>
                        <a:t>Consistency check between accepted ModuleClasses and device profiles, including default value, units for datapoints in TS-0023.</a:t>
                      </a:r>
                      <a:endParaRPr lang="zh-CN" sz="1600"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600">
                          <a:effectLst/>
                        </a:rPr>
                        <a:t>LGE/Rapporteur</a:t>
                      </a:r>
                      <a:endParaRPr lang="zh-CN" sz="1600"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600">
                          <a:solidFill>
                            <a:srgbClr val="FF0000"/>
                          </a:solidFill>
                          <a:effectLst/>
                        </a:rPr>
                        <a:t>CLOSED</a:t>
                      </a:r>
                      <a:endParaRPr lang="zh-CN" sz="1600">
                        <a:solidFill>
                          <a:srgbClr val="FF0000"/>
                        </a:solidFill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 anchor="ctr"/>
                </a:tc>
              </a:tr>
              <a:tr h="501429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600">
                          <a:effectLst/>
                        </a:rPr>
                        <a:t>A-WG5-21.0-005</a:t>
                      </a:r>
                      <a:endParaRPr lang="zh-CN" sz="1600"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600">
                          <a:effectLst/>
                        </a:rPr>
                        <a:t>Consistency check in TS-0012 (e.g. SAREF mapping based on the latest Base Ontology)</a:t>
                      </a:r>
                      <a:endParaRPr lang="zh-CN" sz="1600"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600">
                          <a:effectLst/>
                        </a:rPr>
                        <a:t>NEC/Rapporteur</a:t>
                      </a:r>
                      <a:endParaRPr lang="zh-CN" sz="1600"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600">
                          <a:solidFill>
                            <a:srgbClr val="FF0000"/>
                          </a:solidFill>
                          <a:effectLst/>
                        </a:rPr>
                        <a:t>CLOSED</a:t>
                      </a:r>
                      <a:endParaRPr lang="zh-CN" sz="1600">
                        <a:solidFill>
                          <a:srgbClr val="FF0000"/>
                        </a:solidFill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 anchor="ctr"/>
                </a:tc>
              </a:tr>
              <a:tr h="658058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600">
                          <a:effectLst/>
                        </a:rPr>
                        <a:t>A-WG5-22.0-001</a:t>
                      </a:r>
                      <a:endParaRPr lang="zh-CN" sz="1600"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600">
                          <a:effectLst/>
                        </a:rPr>
                        <a:t>TS-0023 Editor will send an email MAS working group to have the outstanding module classes be defined before TP23</a:t>
                      </a:r>
                      <a:endParaRPr lang="zh-CN" sz="1600"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600">
                          <a:effectLst/>
                        </a:rPr>
                        <a:t>LGE/Rapporteur</a:t>
                      </a:r>
                      <a:endParaRPr lang="zh-CN" sz="1600"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600" dirty="0">
                          <a:solidFill>
                            <a:srgbClr val="FF0000"/>
                          </a:solidFill>
                          <a:effectLst/>
                        </a:rPr>
                        <a:t>CLOSED</a:t>
                      </a:r>
                      <a:endParaRPr lang="zh-CN" sz="1600" dirty="0">
                        <a:solidFill>
                          <a:srgbClr val="FF0000"/>
                        </a:solidFill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 anchor="ctr"/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dirty="0" smtClean="0"/>
              <a:t>Open Action Items</a:t>
            </a:r>
          </a:p>
        </p:txBody>
      </p:sp>
      <p:sp>
        <p:nvSpPr>
          <p:cNvPr id="12293" name="灯片编号占位符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2B720BD-7066-4E21-A1B1-34406F7CC39B}" type="slidenum">
              <a:rPr lang="en-US" altLang="zh-CN" smtClean="0"/>
              <a:pPr/>
              <a:t>8</a:t>
            </a:fld>
            <a:endParaRPr lang="en-US" altLang="zh-CN" smtClean="0"/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402166"/>
              </p:ext>
            </p:extLst>
          </p:nvPr>
        </p:nvGraphicFramePr>
        <p:xfrm>
          <a:off x="424373" y="1295400"/>
          <a:ext cx="8414827" cy="442969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70175"/>
                <a:gridCol w="4206252"/>
                <a:gridCol w="1524000"/>
                <a:gridCol w="914400"/>
              </a:tblGrid>
              <a:tr h="214820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600" dirty="0">
                          <a:effectLst/>
                        </a:rPr>
                        <a:t>Number</a:t>
                      </a:r>
                      <a:endParaRPr lang="zh-CN" sz="1600" dirty="0"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600">
                          <a:effectLst/>
                        </a:rPr>
                        <a:t>Action</a:t>
                      </a:r>
                      <a:endParaRPr lang="zh-CN" sz="1600"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600">
                          <a:effectLst/>
                        </a:rPr>
                        <a:t>Responsible</a:t>
                      </a:r>
                      <a:endParaRPr lang="zh-CN" sz="1600"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600">
                          <a:effectLst/>
                        </a:rPr>
                        <a:t>Status</a:t>
                      </a:r>
                      <a:endParaRPr lang="zh-CN" sz="1600"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/>
                </a:tc>
              </a:tr>
              <a:tr h="501429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600" dirty="0" smtClean="0">
                          <a:effectLst/>
                        </a:rPr>
                        <a:t>A-WG5-23.0-001</a:t>
                      </a:r>
                      <a:endParaRPr lang="zh-CN" sz="1600" dirty="0"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altLang="zh-CN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TR-0007 restructuring and terminology alignment</a:t>
                      </a:r>
                      <a:endParaRPr lang="zh-CN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543" marR="62543" marT="15772" marB="15772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600" dirty="0" smtClean="0">
                          <a:effectLst/>
                        </a:rPr>
                        <a:t>NEC </a:t>
                      </a:r>
                      <a:endParaRPr lang="zh-CN" sz="1600" dirty="0"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600" dirty="0" smtClean="0">
                          <a:solidFill>
                            <a:schemeClr val="accent1"/>
                          </a:solidFill>
                          <a:effectLst/>
                        </a:rPr>
                        <a:t>OPEN</a:t>
                      </a:r>
                      <a:endParaRPr lang="zh-CN" sz="1600" dirty="0">
                        <a:solidFill>
                          <a:schemeClr val="accent1"/>
                        </a:solidFill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 anchor="ctr"/>
                </a:tc>
              </a:tr>
              <a:tr h="501429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endParaRPr lang="zh-CN" sz="1600" dirty="0"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endParaRPr lang="zh-CN" sz="1600" dirty="0"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endParaRPr lang="zh-CN" sz="1600"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endParaRPr lang="zh-CN" sz="1600">
                        <a:solidFill>
                          <a:srgbClr val="FF0000"/>
                        </a:solidFill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 anchor="ctr"/>
                </a:tc>
              </a:tr>
              <a:tr h="658058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endParaRPr lang="zh-CN" sz="1600" dirty="0"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endParaRPr lang="zh-CN" sz="1600" dirty="0"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endParaRPr lang="zh-CN" sz="1600" dirty="0"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endParaRPr lang="zh-CN" sz="1600">
                        <a:solidFill>
                          <a:srgbClr val="FF0000"/>
                        </a:solidFill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 anchor="ctr"/>
                </a:tc>
              </a:tr>
              <a:tr h="501429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endParaRPr lang="zh-CN" sz="1600"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endParaRPr lang="zh-CN" sz="1600" dirty="0"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endParaRPr lang="zh-CN" sz="1600" dirty="0"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endParaRPr lang="zh-CN" sz="1600">
                        <a:solidFill>
                          <a:srgbClr val="FF0000"/>
                        </a:solidFill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 anchor="ctr"/>
                </a:tc>
              </a:tr>
              <a:tr h="814686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endParaRPr lang="zh-CN" sz="1600"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endParaRPr lang="zh-CN" sz="1600"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endParaRPr lang="zh-CN" sz="1600" dirty="0"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endParaRPr lang="zh-CN" sz="1600">
                        <a:solidFill>
                          <a:srgbClr val="FF0000"/>
                        </a:solidFill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 anchor="ctr"/>
                </a:tc>
              </a:tr>
              <a:tr h="501429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endParaRPr lang="zh-CN" sz="1600"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endParaRPr lang="zh-CN" sz="1600"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endParaRPr lang="zh-CN" sz="1600" dirty="0"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endParaRPr lang="zh-CN" sz="1600">
                        <a:solidFill>
                          <a:srgbClr val="FF0000"/>
                        </a:solidFill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 anchor="ctr"/>
                </a:tc>
              </a:tr>
              <a:tr h="658058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endParaRPr lang="zh-CN" sz="1600"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endParaRPr lang="zh-CN" sz="1600"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endParaRPr lang="zh-CN" sz="1600" dirty="0"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endParaRPr lang="zh-CN" sz="1600" dirty="0">
                        <a:solidFill>
                          <a:srgbClr val="FF0000"/>
                        </a:solidFill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940120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z="4000" dirty="0" smtClean="0"/>
              <a:t>Next Steps – Rel3 planning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371600"/>
            <a:ext cx="8229600" cy="48006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eaLnBrk="1" hangingPunct="1"/>
            <a:r>
              <a:rPr lang="en-US" altLang="zh-CN" sz="2400" dirty="0" smtClean="0"/>
              <a:t>Semantics enhancement (</a:t>
            </a:r>
            <a:r>
              <a:rPr lang="en-US" altLang="zh-CN" sz="2400" dirty="0" smtClean="0"/>
              <a:t>WI-0005/new WI?) </a:t>
            </a:r>
            <a:endParaRPr lang="en-US" altLang="zh-CN" sz="2400" dirty="0" smtClean="0"/>
          </a:p>
          <a:p>
            <a:pPr lvl="1" eaLnBrk="1" hangingPunct="1"/>
            <a:r>
              <a:rPr lang="en-US" altLang="zh-CN" sz="2000" dirty="0" smtClean="0"/>
              <a:t>In current work scope: query, reasoning, analytics, mash-up…</a:t>
            </a:r>
            <a:endParaRPr lang="en-US" altLang="zh-CN" sz="2000" dirty="0" smtClean="0"/>
          </a:p>
          <a:p>
            <a:pPr lvl="0" eaLnBrk="1" hangingPunct="1"/>
            <a:r>
              <a:rPr lang="en-US" altLang="zh-CN" sz="2400" dirty="0" smtClean="0"/>
              <a:t>Remote device provisioning (WI-0030</a:t>
            </a:r>
            <a:r>
              <a:rPr lang="en-US" altLang="zh-CN" sz="2400" dirty="0" smtClean="0"/>
              <a:t>)</a:t>
            </a:r>
          </a:p>
          <a:p>
            <a:pPr lvl="1" eaLnBrk="1" hangingPunct="1"/>
            <a:r>
              <a:rPr lang="en-US" altLang="zh-CN" sz="2000" dirty="0" smtClean="0"/>
              <a:t>Complete current work.</a:t>
            </a:r>
            <a:endParaRPr lang="en-US" altLang="zh-CN" sz="2000" dirty="0" smtClean="0"/>
          </a:p>
          <a:p>
            <a:pPr lvl="0" eaLnBrk="1" hangingPunct="1"/>
            <a:r>
              <a:rPr lang="en-US" altLang="zh-CN" sz="2400" dirty="0" smtClean="0"/>
              <a:t>Home Appliances Information Model evolvement (new WI?)</a:t>
            </a:r>
          </a:p>
          <a:p>
            <a:pPr lvl="1" eaLnBrk="1" hangingPunct="1"/>
            <a:r>
              <a:rPr lang="en-US" altLang="zh-CN" sz="2000" dirty="0" smtClean="0"/>
              <a:t>More input on metering (water, gas), assisted living, …</a:t>
            </a:r>
          </a:p>
          <a:p>
            <a:pPr lvl="1" eaLnBrk="1" hangingPunct="1"/>
            <a:r>
              <a:rPr lang="en-US" altLang="zh-CN" sz="2000" dirty="0" smtClean="0"/>
              <a:t>Mapping to external models (</a:t>
            </a:r>
            <a:r>
              <a:rPr lang="en-US" altLang="zh-CN" sz="2000" dirty="0" err="1" smtClean="0"/>
              <a:t>allJoyn</a:t>
            </a:r>
            <a:r>
              <a:rPr lang="en-US" altLang="zh-CN" sz="2000" dirty="0" smtClean="0"/>
              <a:t>, OIC/OCF, </a:t>
            </a:r>
            <a:r>
              <a:rPr lang="en-US" altLang="zh-CN" sz="2000" dirty="0" err="1" smtClean="0"/>
              <a:t>Echonet</a:t>
            </a:r>
            <a:r>
              <a:rPr lang="en-US" altLang="zh-CN" sz="2000" dirty="0" smtClean="0"/>
              <a:t>…)</a:t>
            </a:r>
            <a:endParaRPr lang="en-US" altLang="zh-CN" sz="2000" dirty="0" smtClean="0"/>
          </a:p>
          <a:p>
            <a:pPr lvl="0" eaLnBrk="1" hangingPunct="1"/>
            <a:r>
              <a:rPr lang="en-US" altLang="zh-CN" sz="2400" dirty="0" smtClean="0"/>
              <a:t>Continuation </a:t>
            </a:r>
            <a:r>
              <a:rPr lang="en-US" altLang="zh-CN" sz="2400" dirty="0"/>
              <a:t>&amp; integration of HGI </a:t>
            </a:r>
            <a:r>
              <a:rPr lang="en-US" altLang="zh-CN" sz="2400" dirty="0" smtClean="0"/>
              <a:t>(WI-0043)</a:t>
            </a:r>
          </a:p>
          <a:p>
            <a:pPr lvl="1" eaLnBrk="1" hangingPunct="1"/>
            <a:r>
              <a:rPr lang="en-US" altLang="zh-CN" sz="2000" dirty="0" smtClean="0"/>
              <a:t>HGI requirement gap analysis (WI-0043 update)</a:t>
            </a:r>
          </a:p>
          <a:p>
            <a:pPr lvl="1" eaLnBrk="1" hangingPunct="1"/>
            <a:r>
              <a:rPr lang="en-US" altLang="zh-CN" sz="2000" dirty="0" smtClean="0"/>
              <a:t>Further development of SDT (new WI?)</a:t>
            </a:r>
            <a:endParaRPr lang="en-US" altLang="zh-CN" sz="2000" dirty="0" smtClean="0"/>
          </a:p>
          <a:p>
            <a:pPr eaLnBrk="1" hangingPunct="1"/>
            <a:r>
              <a:rPr lang="en-US" altLang="zh-CN" sz="2400" dirty="0" smtClean="0"/>
              <a:t>Information models and Interworking</a:t>
            </a:r>
          </a:p>
          <a:p>
            <a:pPr lvl="1" eaLnBrk="1" hangingPunct="1"/>
            <a:r>
              <a:rPr lang="en-US" altLang="zh-CN" sz="2000" dirty="0" smtClean="0"/>
              <a:t>Industrial (WI-0028)?, vehicular (WI-0046)?, </a:t>
            </a:r>
            <a:r>
              <a:rPr lang="en-US" altLang="zh-CN" sz="2000" dirty="0" err="1"/>
              <a:t>OGSi</a:t>
            </a:r>
            <a:r>
              <a:rPr lang="en-US" altLang="zh-CN" sz="2000" dirty="0"/>
              <a:t> (WI-</a:t>
            </a:r>
            <a:r>
              <a:rPr lang="en-US" altLang="zh-CN" sz="2000" dirty="0" err="1"/>
              <a:t>xxxx</a:t>
            </a:r>
            <a:r>
              <a:rPr lang="en-US" altLang="zh-CN" sz="2000" dirty="0"/>
              <a:t>), </a:t>
            </a:r>
            <a:endParaRPr lang="en-US" altLang="zh-CN" sz="2000" dirty="0" smtClean="0"/>
          </a:p>
        </p:txBody>
      </p:sp>
      <p:sp>
        <p:nvSpPr>
          <p:cNvPr id="16388" name="灯片编号占位符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89D241C-0240-4474-9DA2-F5D73FE65155}" type="slidenum">
              <a:rPr lang="en-US" altLang="zh-CN" smtClean="0"/>
              <a:pPr/>
              <a:t>9</a:t>
            </a:fld>
            <a:endParaRPr lang="en-US" altLang="zh-CN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9925</TotalTime>
  <Words>611</Words>
  <Application>Microsoft Office PowerPoint</Application>
  <PresentationFormat>全屏显示(4:3)</PresentationFormat>
  <Paragraphs>137</Paragraphs>
  <Slides>11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19" baseType="lpstr">
      <vt:lpstr>Myriad pro</vt:lpstr>
      <vt:lpstr>Myriad pro</vt:lpstr>
      <vt:lpstr>宋体</vt:lpstr>
      <vt:lpstr>Arial</vt:lpstr>
      <vt:lpstr>Calibri</vt:lpstr>
      <vt:lpstr>Times New Roman</vt:lpstr>
      <vt:lpstr>Wingdings</vt:lpstr>
      <vt:lpstr>Office Theme</vt:lpstr>
      <vt:lpstr>WG5 – MAS#23  Status Report</vt:lpstr>
      <vt:lpstr>Issues for DECISION in TP</vt:lpstr>
      <vt:lpstr>Issues for INFORMATION in TP</vt:lpstr>
      <vt:lpstr>Issues for INFORMATION in TP</vt:lpstr>
      <vt:lpstr>Issues for INFORMATION in TP</vt:lpstr>
      <vt:lpstr>Open Issues</vt:lpstr>
      <vt:lpstr>Open Action Items</vt:lpstr>
      <vt:lpstr>Open Action Items</vt:lpstr>
      <vt:lpstr>Next Steps – Rel3 planning</vt:lpstr>
      <vt:lpstr>Next Meetings / Calls</vt:lpstr>
      <vt:lpstr>PowerPoint 演示文稿</vt:lpstr>
    </vt:vector>
  </TitlesOfParts>
  <Company>Huawei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Yongjing Zhang</dc:creator>
  <cp:lastModifiedBy>Zhangyongjing (Yongjing)</cp:lastModifiedBy>
  <cp:revision>1206</cp:revision>
  <dcterms:created xsi:type="dcterms:W3CDTF">2012-09-11T22:52:11Z</dcterms:created>
  <dcterms:modified xsi:type="dcterms:W3CDTF">2016-05-20T04:39:33Z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s_pID_725343">
    <vt:lpwstr>(4)jSkJbC5JZe9rUjai7HewZebmflbM9yi3EKVZfG0OkC0vJftR9kKd96xCu29D98RookkuJegu_x000d_ PRLXco7qN3DvbwfxA9FcIKdkSThFT1HjS+yiBys+u2bWn7ewm8Ro227CpzfKEiLpHO75A83O_x000d_ VzGDGFH2MkRlf6t5uO9+HvkwS/i26uMSDHexlNHeUhkFMWlP6LzkWEHm+8OrJz2GtKudlprc_x000d_ MdsGBLmMZQRvig5aQJ</vt:lpwstr>
  </property>
  <property fmtid="{D5CDD505-2E9C-101B-9397-08002B2CF9AE}" pid="3" name="_ms_pID_725343_00">
    <vt:lpwstr>_ms_pID_725343</vt:lpwstr>
  </property>
  <property fmtid="{D5CDD505-2E9C-101B-9397-08002B2CF9AE}" pid="4" name="_ms_pID_7253431">
    <vt:lpwstr>P1zro08Ddj7Ob0y2yh7XdjaSyHZ12t4OJK5nF33qILCstGwA455LUS_x000d_ delKxCBlCIpOwViU2KNNHBUnTuksZrtzwF05Fw8ykXCOARjCv2BKL09KDDcgPkQNjyhhGUDj_x000d_ f8SSanOR599AueUYj4AwxHlQUQFYqIfIf7tUdKv8a+znGnmevmdsvn5kRJC1gOrxHW2YQ8uo_x000d_ cikrb149O27TzlM2CgrdSMpqsGP7BNbD1dhT</vt:lpwstr>
  </property>
  <property fmtid="{D5CDD505-2E9C-101B-9397-08002B2CF9AE}" pid="5" name="_ms_pID_7253431_00">
    <vt:lpwstr>_ms_pID_7253431</vt:lpwstr>
  </property>
  <property fmtid="{D5CDD505-2E9C-101B-9397-08002B2CF9AE}" pid="6" name="_ms_pID_7253432">
    <vt:lpwstr>jYTziZ8w/gX+pc4KvnaB/ZfaP+4tdFqjMX4F_x000d_ a81o3EZPNEBk00pyxqmKL9p44QVzGFzdDpIcPZhvphkMWhYhsFnyFEIddN8wYryNUMBP/NiY_x000d_ ZplgZam1cSTdfGFbSJj5K3twKqZmDr3ysk2r2KX7P4muyDugzSM09yv5ur8J+xXX9pQTFF8f_x000d_ 2fl3jzG0DK0YrIy82MXFVvjEpO4j0nYnE/HbfW/dp8tGvgt6aw3YRs</vt:lpwstr>
  </property>
  <property fmtid="{D5CDD505-2E9C-101B-9397-08002B2CF9AE}" pid="7" name="_ms_pID_7253432_00">
    <vt:lpwstr>_ms_pID_7253432</vt:lpwstr>
  </property>
  <property fmtid="{D5CDD505-2E9C-101B-9397-08002B2CF9AE}" pid="8" name="_ms_pID_7253433">
    <vt:lpwstr>0o68IcZNIHyrdOOpQP_x000d_ 17/0MdTOERONSPSesEBPBikoJ1qYPTKsvN5cOQ4vb2LnjnI8/OZM6cujDHysxv/kXaT2VGlk_x000d_ CID/iQXRW4zMgOfdElriXinsHexuyVo4AxHX63IBC02PCCgr4Mcw6SDxR/ZYVw==</vt:lpwstr>
  </property>
  <property fmtid="{D5CDD505-2E9C-101B-9397-08002B2CF9AE}" pid="9" name="_ms_pID_7253433_00">
    <vt:lpwstr>_ms_pID_7253433</vt:lpwstr>
  </property>
  <property fmtid="{D5CDD505-2E9C-101B-9397-08002B2CF9AE}" pid="10" name="_new_ms_pID_72543">
    <vt:lpwstr>(4)yW2tbUq6HziS4zpoWKddpKqkE+BJcyU1rdeJYp4VJ5EVcANDsMJhFO9ZN4+xbf0F1o4XmBbk
bbLpIxy3yBq6n8kjCSOawf7inqsCxlhybH78KbiArP8lMjhkANfvYrQRy0U0THBi6yWoIwhD
ASSMew/2fbbmaZXyII+gWEOjEeCeAcy7j+JjFCg8Lncu5fuTJ1cwf7uzZNomWM/OsUGDmDQn
Aq/8JJ5QpqzaMomV4Y</vt:lpwstr>
  </property>
  <property fmtid="{D5CDD505-2E9C-101B-9397-08002B2CF9AE}" pid="11" name="_new_ms_pID_72543_00">
    <vt:lpwstr>_new_ms_pID_72543</vt:lpwstr>
  </property>
  <property fmtid="{D5CDD505-2E9C-101B-9397-08002B2CF9AE}" pid="12" name="_new_ms_pID_725431">
    <vt:lpwstr>PmP4UjOzlpcrGj/0D4kHwt4Jd9qOw1PADWGqlcQTqiT40pf9oY5kDe
icIBh7pU5rOQyBqbqaMeKRl1yX/ZRu7lf5R0SAn9ZICA1pXfoDZY94OjCE6bSdOGLzKb6cFU
5+qvzEvbNUSSb3DlmN5UUtfY1Fv2aTJQpq3ZuyxGgieznS1BXZAGcdUuLROkq6mwFqdYFId0
8ePwgLzxwTRPvzBzerbsGCod0SgUSGvTi5RD</vt:lpwstr>
  </property>
  <property fmtid="{D5CDD505-2E9C-101B-9397-08002B2CF9AE}" pid="13" name="_new_ms_pID_725431_00">
    <vt:lpwstr>_new_ms_pID_725431</vt:lpwstr>
  </property>
  <property fmtid="{D5CDD505-2E9C-101B-9397-08002B2CF9AE}" pid="14" name="_new_ms_pID_725432">
    <vt:lpwstr>QM7obkRWdcfa6WSbuwWmPkR/24eSpvKNuGEe
UZrt1Ob4G/JUTICWcZqW4dSjAaI3x3vB28YIjhX/pVgg239WHS6aIT3dM2/wSjspNfEBGsEN
3PPdMhJmZBdxDI3iY/e3+bV3S7N0eesnxNMBXxlts0w3I6RAcFxs8vnmhUeH4TtDQF5nykc4
FPEjxG2f5VjvmDoq7Tzt4z5sNhKnPyzQ3pbhrVLsq6jdCaSN4OAdiO</vt:lpwstr>
  </property>
  <property fmtid="{D5CDD505-2E9C-101B-9397-08002B2CF9AE}" pid="15" name="_new_ms_pID_725432_00">
    <vt:lpwstr>_new_ms_pID_725432</vt:lpwstr>
  </property>
  <property fmtid="{D5CDD505-2E9C-101B-9397-08002B2CF9AE}" pid="16" name="_new_ms_pID_725433">
    <vt:lpwstr>D4wf9SfbdwFkcpvbYG
QV9wKQ==</vt:lpwstr>
  </property>
  <property fmtid="{D5CDD505-2E9C-101B-9397-08002B2CF9AE}" pid="17" name="_2015_ms_pID_725343">
    <vt:lpwstr>(3)OCCB6y5aSy/ex0x5vB2ZOcBaO6/gnQ80vrfYR0S90j8Jjal2+CuepmF6Zo9JtwuUA5CC3Y98
PDundaUkjP3iE8f9dzx8ZbN3r1Nr6waA42kkcPSqIHiE/3VCtjDq+A9uJBOgFeyudR15jdoZ
DJU/iqQVYqO1UMODlwMYnwajUPBk4/9b8/vwijUqxOozYZaPJCjizeYtrV4Tt7e0QC9Bywum
jd1Yg9KfQphJyMKpYg</vt:lpwstr>
  </property>
  <property fmtid="{D5CDD505-2E9C-101B-9397-08002B2CF9AE}" pid="18" name="_2015_ms_pID_7253431">
    <vt:lpwstr>IDcQBz19kg/JoSmeDriztKyhC49lh+SqQeZ4+0KarsFhsw7TGzihcD
hmVIDaVBRXNwymsyIU6MgxDjQkaK83GVOtQRVUHIYJcfB2T2LPyt2MPFNfRzwTwUydbMLbqV
oOP/DTrg1pkY0hSxi4X7ZJY2buSRec8X7rVTnNpD2r9uph0wDDzPAW9cQoj+zp+uGlMzWs94
tDcjkXYTJfObIlx+s5PeqfgqBz7n8OS0zHx7</vt:lpwstr>
  </property>
  <property fmtid="{D5CDD505-2E9C-101B-9397-08002B2CF9AE}" pid="19" name="_2015_ms_pID_7253432">
    <vt:lpwstr>+5zquLhJyjLbzArKXm492Y8=</vt:lpwstr>
  </property>
  <property fmtid="{D5CDD505-2E9C-101B-9397-08002B2CF9AE}" pid="20" name="_readonly">
    <vt:lpwstr/>
  </property>
  <property fmtid="{D5CDD505-2E9C-101B-9397-08002B2CF9AE}" pid="21" name="_change">
    <vt:lpwstr/>
  </property>
  <property fmtid="{D5CDD505-2E9C-101B-9397-08002B2CF9AE}" pid="22" name="_full-control">
    <vt:lpwstr/>
  </property>
  <property fmtid="{D5CDD505-2E9C-101B-9397-08002B2CF9AE}" pid="23" name="sflag">
    <vt:lpwstr>1463701772</vt:lpwstr>
  </property>
</Properties>
</file>