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7" r:id="rId3"/>
    <p:sldId id="266" r:id="rId4"/>
    <p:sldId id="268" r:id="rId5"/>
    <p:sldId id="269" r:id="rId6"/>
    <p:sldId id="270" r:id="rId7"/>
    <p:sldId id="272" r:id="rId8"/>
    <p:sldId id="271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498FF58-51EB-4B4D-A689-A91B9B38FE12}" type="datetimeFigureOut">
              <a:rPr lang="en-US" altLang="zh-CN"/>
              <a:pPr/>
              <a:t>5/19/2016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6F8AEE-C8F9-43B0-ABB6-B2126B58D7C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E676C45-4B75-480B-B3FB-4370C5D0540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A307EFA-3A13-42E6-BCF3-C7F090213AE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smtClean="0">
                <a:solidFill>
                  <a:srgbClr val="A0A0A3"/>
                </a:solidFill>
              </a:rPr>
              <a:t>oneM2M R3 scope from Huawei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8075612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zh-CN">
                <a:solidFill>
                  <a:srgbClr val="B42025"/>
                </a:solidFill>
              </a:rPr>
              <a:t>Group Name: TP</a:t>
            </a:r>
          </a:p>
          <a:p>
            <a:pPr eaLnBrk="1" hangingPunct="1"/>
            <a:r>
              <a:rPr lang="en-US" altLang="zh-CN">
                <a:solidFill>
                  <a:srgbClr val="B42025"/>
                </a:solidFill>
              </a:rPr>
              <a:t>Source: Jiaxin Yin, Huawei Technologies., Ltd., yinjiaxin@huawei.com</a:t>
            </a:r>
          </a:p>
          <a:p>
            <a:pPr eaLnBrk="1" hangingPunct="1"/>
            <a:r>
              <a:rPr lang="en-US" altLang="zh-CN">
                <a:solidFill>
                  <a:srgbClr val="B42025"/>
                </a:solidFill>
              </a:rPr>
              <a:t>Meeting Date: 2016-5-18</a:t>
            </a:r>
          </a:p>
          <a:p>
            <a:pPr eaLnBrk="1" hangingPunct="1"/>
            <a:r>
              <a:rPr lang="en-US" altLang="zh-CN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Background</a:t>
            </a:r>
            <a:endParaRPr lang="zh-CN" altLang="en-US" smtClean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The market adoption of Rel-1 is weak (not surprisingly as this is a young standard)</a:t>
            </a:r>
          </a:p>
          <a:p>
            <a:r>
              <a:rPr lang="en-US" altLang="zh-CN" dirty="0" smtClean="0"/>
              <a:t>Rel-2 will be ratified after TP#24</a:t>
            </a:r>
          </a:p>
          <a:p>
            <a:r>
              <a:rPr lang="en-US" altLang="zh-CN" dirty="0" smtClean="0"/>
              <a:t>Rel-3 planning is just starting. In our view the focus should be on:</a:t>
            </a:r>
          </a:p>
          <a:p>
            <a:pPr lvl="1"/>
            <a:r>
              <a:rPr lang="en-US" altLang="zh-CN" sz="2000" dirty="0" smtClean="0"/>
              <a:t>Increase commercialization and adoption of Rel-2! How?</a:t>
            </a:r>
          </a:p>
          <a:p>
            <a:pPr lvl="1"/>
            <a:r>
              <a:rPr lang="en-US" altLang="zh-CN" sz="2000" dirty="0" smtClean="0"/>
              <a:t>Emphasize on the uniqueness/competitiveness of oneM2M. How?</a:t>
            </a:r>
          </a:p>
          <a:p>
            <a:pPr lvl="1"/>
            <a:r>
              <a:rPr lang="en-US" altLang="zh-CN" sz="2000" dirty="0" smtClean="0"/>
              <a:t>Enhance the robustness of Rel-1 and Rel-2 specs; bug fixing.</a:t>
            </a:r>
          </a:p>
          <a:p>
            <a:pPr lvl="1"/>
            <a:r>
              <a:rPr lang="en-US" altLang="zh-CN" sz="2000" dirty="0" smtClean="0"/>
              <a:t>Interoperability testing and certification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52600" y="1828800"/>
            <a:ext cx="5791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oneM2M CSEs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905000" y="228600"/>
            <a:ext cx="838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AE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3505200" y="228600"/>
            <a:ext cx="838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AE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5029200" y="228600"/>
            <a:ext cx="838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AE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629400" y="228600"/>
            <a:ext cx="838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AE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9" name="菱形 8"/>
          <p:cNvSpPr/>
          <p:nvPr/>
        </p:nvSpPr>
        <p:spPr>
          <a:xfrm>
            <a:off x="1905000" y="3733800"/>
            <a:ext cx="2057400" cy="838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MN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菱形 9"/>
          <p:cNvSpPr/>
          <p:nvPr/>
        </p:nvSpPr>
        <p:spPr>
          <a:xfrm>
            <a:off x="5486400" y="3733800"/>
            <a:ext cx="2057400" cy="8382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4000">
                <a:solidFill>
                  <a:srgbClr val="FFFFFF"/>
                </a:solidFill>
                <a:cs typeface="Arial" pitchFamily="34" charset="0"/>
              </a:rPr>
              <a:t>MN</a:t>
            </a:r>
            <a:endParaRPr lang="zh-CN" altLang="en-US" sz="40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16764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25781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34798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52832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61849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70866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7086600" y="12192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486400" y="12954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886200" y="12954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2286000" y="12954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V="1">
            <a:off x="6477000" y="3276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>
            <a:stCxn id="48" idx="0"/>
            <a:endCxn id="4" idx="2"/>
          </p:cNvCxnSpPr>
          <p:nvPr/>
        </p:nvCxnSpPr>
        <p:spPr>
          <a:xfrm flipH="1" flipV="1">
            <a:off x="4648200" y="3352800"/>
            <a:ext cx="152400" cy="1638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>
            <a:stCxn id="9" idx="2"/>
            <a:endCxn id="14" idx="0"/>
          </p:cNvCxnSpPr>
          <p:nvPr/>
        </p:nvCxnSpPr>
        <p:spPr>
          <a:xfrm flipH="1">
            <a:off x="2095500" y="4572000"/>
            <a:ext cx="8382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>
            <a:stCxn id="9" idx="2"/>
            <a:endCxn id="15" idx="0"/>
          </p:cNvCxnSpPr>
          <p:nvPr/>
        </p:nvCxnSpPr>
        <p:spPr>
          <a:xfrm>
            <a:off x="2933700" y="4572000"/>
            <a:ext cx="635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>
            <a:stCxn id="9" idx="2"/>
            <a:endCxn id="16" idx="0"/>
          </p:cNvCxnSpPr>
          <p:nvPr/>
        </p:nvCxnSpPr>
        <p:spPr>
          <a:xfrm>
            <a:off x="2933700" y="4572000"/>
            <a:ext cx="9652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>
            <a:stCxn id="10" idx="2"/>
            <a:endCxn id="19" idx="0"/>
          </p:cNvCxnSpPr>
          <p:nvPr/>
        </p:nvCxnSpPr>
        <p:spPr>
          <a:xfrm>
            <a:off x="6515100" y="4572000"/>
            <a:ext cx="889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10" idx="2"/>
            <a:endCxn id="18" idx="0"/>
          </p:cNvCxnSpPr>
          <p:nvPr/>
        </p:nvCxnSpPr>
        <p:spPr>
          <a:xfrm flipH="1">
            <a:off x="5702300" y="4572000"/>
            <a:ext cx="8128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10" idx="2"/>
            <a:endCxn id="20" idx="0"/>
          </p:cNvCxnSpPr>
          <p:nvPr/>
        </p:nvCxnSpPr>
        <p:spPr>
          <a:xfrm>
            <a:off x="6515100" y="4572000"/>
            <a:ext cx="990600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椭圆 47"/>
          <p:cNvSpPr/>
          <p:nvPr/>
        </p:nvSpPr>
        <p:spPr>
          <a:xfrm>
            <a:off x="4381500" y="49911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600">
                <a:solidFill>
                  <a:srgbClr val="FFFFFF"/>
                </a:solidFill>
                <a:cs typeface="Arial" pitchFamily="34" charset="0"/>
              </a:rPr>
              <a:t>ADN</a:t>
            </a:r>
            <a:endParaRPr lang="zh-CN" altLang="en-US" sz="1600">
              <a:solidFill>
                <a:srgbClr val="FFFFFF"/>
              </a:solidFill>
              <a:cs typeface="Arial" pitchFamily="34" charset="0"/>
            </a:endParaRPr>
          </a:p>
        </p:txBody>
      </p:sp>
      <p:cxnSp>
        <p:nvCxnSpPr>
          <p:cNvPr id="51" name="直接连接符 50"/>
          <p:cNvCxnSpPr/>
          <p:nvPr/>
        </p:nvCxnSpPr>
        <p:spPr>
          <a:xfrm flipV="1">
            <a:off x="2895600" y="3276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/>
          <p:cNvSpPr/>
          <p:nvPr/>
        </p:nvSpPr>
        <p:spPr>
          <a:xfrm>
            <a:off x="0" y="1828800"/>
            <a:ext cx="3657600" cy="647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2400">
                <a:solidFill>
                  <a:srgbClr val="FFFFFF"/>
                </a:solidFill>
                <a:cs typeface="Arial" pitchFamily="34" charset="0"/>
              </a:rPr>
              <a:t>4. Maintenance and Enhancements</a:t>
            </a:r>
            <a:endParaRPr lang="zh-CN" altLang="en-US" sz="24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0" y="3048000"/>
            <a:ext cx="3657600" cy="647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2400" dirty="0">
                <a:solidFill>
                  <a:srgbClr val="FFFFFF"/>
                </a:solidFill>
                <a:cs typeface="Arial" pitchFamily="34" charset="0"/>
              </a:rPr>
              <a:t>2. Underlying network interworking</a:t>
            </a:r>
            <a:endParaRPr lang="zh-CN" altLang="en-US" sz="24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0" y="4343400"/>
            <a:ext cx="3657600" cy="647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2400" dirty="0">
                <a:solidFill>
                  <a:srgbClr val="FFFFFF"/>
                </a:solidFill>
                <a:cs typeface="Arial" pitchFamily="34" charset="0"/>
              </a:rPr>
              <a:t>1. Enhanced interoperability</a:t>
            </a:r>
            <a:endParaRPr lang="zh-CN" altLang="en-US" sz="24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0" y="952500"/>
            <a:ext cx="3657600" cy="647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2400" dirty="0" smtClean="0">
                <a:solidFill>
                  <a:srgbClr val="FFFFFF"/>
                </a:solidFill>
                <a:cs typeface="Arial" pitchFamily="34" charset="0"/>
              </a:rPr>
              <a:t>5. </a:t>
            </a:r>
            <a:r>
              <a:rPr lang="en-US" altLang="zh-CN" sz="2400" dirty="0">
                <a:solidFill>
                  <a:srgbClr val="FFFFFF"/>
                </a:solidFill>
                <a:cs typeface="Arial" pitchFamily="34" charset="0"/>
              </a:rPr>
              <a:t>Interworking between verticals</a:t>
            </a:r>
            <a:endParaRPr lang="zh-CN" altLang="en-US" sz="24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2743200" y="5715000"/>
            <a:ext cx="3657600" cy="647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2400">
                <a:solidFill>
                  <a:srgbClr val="FFFFFF"/>
                </a:solidFill>
                <a:cs typeface="Arial" pitchFamily="34" charset="0"/>
              </a:rPr>
              <a:t>3. Device profile definition and certification</a:t>
            </a:r>
            <a:endParaRPr lang="zh-CN" altLang="en-US" sz="240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077200" y="838199"/>
            <a:ext cx="624468" cy="54591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/>
            <a:r>
              <a:rPr lang="en-US" altLang="zh-CN" sz="2400" dirty="0" smtClean="0">
                <a:solidFill>
                  <a:srgbClr val="FFFFFF"/>
                </a:solidFill>
                <a:cs typeface="Arial" pitchFamily="34" charset="0"/>
              </a:rPr>
              <a:t>6. Light weighted security </a:t>
            </a:r>
            <a:endParaRPr lang="zh-CN" altLang="en-US" sz="2400" dirty="0">
              <a:solidFill>
                <a:srgbClr val="FFFFFF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1. Enhanced Interoperability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zh-CN" sz="2500" dirty="0" smtClean="0"/>
              <a:t>Supported interworking in oneM2M</a:t>
            </a:r>
          </a:p>
          <a:p>
            <a:pPr lvl="1">
              <a:lnSpc>
                <a:spcPct val="80000"/>
              </a:lnSpc>
            </a:pPr>
            <a:r>
              <a:rPr lang="en-US" altLang="zh-CN" sz="2200" dirty="0" smtClean="0"/>
              <a:t>LWM2M</a:t>
            </a:r>
            <a:r>
              <a:rPr lang="zh-CN" altLang="en-US" sz="2200" dirty="0" smtClean="0"/>
              <a:t>、</a:t>
            </a:r>
            <a:r>
              <a:rPr lang="en-US" altLang="zh-CN" sz="2200" dirty="0" smtClean="0"/>
              <a:t>OIC</a:t>
            </a:r>
            <a:r>
              <a:rPr lang="zh-CN" altLang="en-US" sz="2200" dirty="0" smtClean="0"/>
              <a:t>、</a:t>
            </a:r>
            <a:r>
              <a:rPr lang="en-US" altLang="zh-CN" sz="2200" dirty="0" err="1" smtClean="0"/>
              <a:t>Allseen</a:t>
            </a:r>
            <a:r>
              <a:rPr lang="zh-CN" altLang="en-US" sz="2200" dirty="0" smtClean="0"/>
              <a:t>、</a:t>
            </a:r>
            <a:r>
              <a:rPr lang="en-US" altLang="zh-CN" sz="2200" dirty="0" err="1" smtClean="0"/>
              <a:t>OSGi</a:t>
            </a:r>
            <a:r>
              <a:rPr lang="en-US" altLang="zh-CN" sz="2200" dirty="0" smtClean="0"/>
              <a:t> (in Rel-3)</a:t>
            </a:r>
            <a:r>
              <a:rPr lang="zh-CN" altLang="en-US" sz="2200" dirty="0" smtClean="0"/>
              <a:t>、</a:t>
            </a:r>
            <a:r>
              <a:rPr lang="en-US" altLang="zh-CN" sz="2200" dirty="0" smtClean="0"/>
              <a:t>DDS (in Rel-3)</a:t>
            </a:r>
          </a:p>
          <a:p>
            <a:pPr>
              <a:lnSpc>
                <a:spcPct val="80000"/>
              </a:lnSpc>
            </a:pPr>
            <a:r>
              <a:rPr lang="en-US" altLang="zh-CN" sz="2500" dirty="0" smtClean="0"/>
              <a:t>Still we are unable to cover all the other protocols used in the current </a:t>
            </a:r>
            <a:r>
              <a:rPr lang="en-US" altLang="zh-CN" sz="2500" dirty="0" err="1" smtClean="0"/>
              <a:t>IoT</a:t>
            </a:r>
            <a:r>
              <a:rPr lang="en-US" altLang="zh-CN" sz="2500" dirty="0" smtClean="0"/>
              <a:t> world</a:t>
            </a:r>
          </a:p>
          <a:p>
            <a:pPr lvl="1">
              <a:lnSpc>
                <a:spcPct val="80000"/>
              </a:lnSpc>
            </a:pPr>
            <a:r>
              <a:rPr lang="en-US" altLang="zh-CN" sz="2200" dirty="0" smtClean="0"/>
              <a:t>KNX, </a:t>
            </a:r>
            <a:r>
              <a:rPr lang="en-US" altLang="zh-CN" sz="2200" dirty="0" err="1" smtClean="0"/>
              <a:t>Zigbee</a:t>
            </a:r>
            <a:r>
              <a:rPr lang="en-US" altLang="zh-CN" sz="2200" dirty="0" smtClean="0"/>
              <a:t>, </a:t>
            </a:r>
            <a:r>
              <a:rPr lang="en-US" altLang="zh-CN" sz="2200" dirty="0" err="1" smtClean="0"/>
              <a:t>Zwave</a:t>
            </a:r>
            <a:r>
              <a:rPr lang="en-US" altLang="zh-CN" sz="2200" dirty="0" smtClean="0"/>
              <a:t> …</a:t>
            </a:r>
          </a:p>
          <a:p>
            <a:pPr>
              <a:lnSpc>
                <a:spcPct val="80000"/>
              </a:lnSpc>
            </a:pPr>
            <a:r>
              <a:rPr lang="en-US" altLang="zh-CN" sz="2500" dirty="0" smtClean="0"/>
              <a:t>What may be needed is to define a </a:t>
            </a:r>
            <a:r>
              <a:rPr lang="en-US" altLang="zh-CN" sz="2500" dirty="0" smtClean="0">
                <a:solidFill>
                  <a:srgbClr val="FF0000"/>
                </a:solidFill>
              </a:rPr>
              <a:t>generic interworking framework</a:t>
            </a:r>
            <a:r>
              <a:rPr lang="en-US" altLang="zh-CN" sz="2500" dirty="0" smtClean="0"/>
              <a:t> to allow the connection and service exposure from other protocols even proprietary protocols.</a:t>
            </a:r>
          </a:p>
          <a:p>
            <a:pPr lvl="1">
              <a:lnSpc>
                <a:spcPct val="80000"/>
              </a:lnSpc>
            </a:pPr>
            <a:r>
              <a:rPr lang="en-US" altLang="zh-CN" sz="2200" dirty="0" smtClean="0"/>
              <a:t>Agent based generic interworking methodology</a:t>
            </a:r>
          </a:p>
          <a:p>
            <a:pPr lvl="1">
              <a:lnSpc>
                <a:spcPct val="80000"/>
              </a:lnSpc>
            </a:pPr>
            <a:r>
              <a:rPr lang="en-US" altLang="zh-CN" sz="2200" dirty="0" smtClean="0"/>
              <a:t>May be combined with open source projects to fulfill this</a:t>
            </a:r>
          </a:p>
          <a:p>
            <a:pPr>
              <a:lnSpc>
                <a:spcPct val="80000"/>
              </a:lnSpc>
            </a:pPr>
            <a:r>
              <a:rPr lang="en-US" altLang="zh-CN" sz="2500" dirty="0" smtClean="0"/>
              <a:t>Greatly enlarge the capillary network devices which is the basis for </a:t>
            </a:r>
            <a:r>
              <a:rPr lang="en-US" altLang="zh-CN" sz="2500" dirty="0" err="1" smtClean="0"/>
              <a:t>IoT</a:t>
            </a:r>
            <a:endParaRPr lang="zh-CN" altLang="en-US" sz="2500" dirty="0" smtClean="0"/>
          </a:p>
          <a:p>
            <a:pPr>
              <a:lnSpc>
                <a:spcPct val="80000"/>
              </a:lnSpc>
            </a:pPr>
            <a:endParaRPr lang="zh-CN" altLang="en-US" sz="25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 bwMode="auto">
          <a:xfrm>
            <a:off x="0" y="533400"/>
            <a:ext cx="86868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2. Underlying network interworking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sz="3000" dirty="0" smtClean="0"/>
              <a:t>This is one of the core values of oneM2M based platform compared with others</a:t>
            </a:r>
          </a:p>
          <a:p>
            <a:pPr>
              <a:lnSpc>
                <a:spcPct val="90000"/>
              </a:lnSpc>
            </a:pPr>
            <a:r>
              <a:rPr lang="en-US" altLang="zh-CN" sz="3000" dirty="0" smtClean="0"/>
              <a:t>The utilization of the underlying network could greatly enhance the capabilities that cannot be provided at the service layer</a:t>
            </a:r>
          </a:p>
          <a:p>
            <a:pPr lvl="1">
              <a:lnSpc>
                <a:spcPct val="90000"/>
              </a:lnSpc>
            </a:pPr>
            <a:r>
              <a:rPr lang="en-US" altLang="zh-CN" sz="2600" dirty="0" err="1" smtClean="0"/>
              <a:t>QoS</a:t>
            </a:r>
            <a:r>
              <a:rPr lang="en-US" altLang="zh-CN" sz="2600" dirty="0" smtClean="0"/>
              <a:t>, multicast/broadcast, triggering, location, monitoring etc</a:t>
            </a:r>
          </a:p>
          <a:p>
            <a:pPr>
              <a:lnSpc>
                <a:spcPct val="90000"/>
              </a:lnSpc>
            </a:pPr>
            <a:r>
              <a:rPr lang="en-US" altLang="zh-CN" sz="3000" dirty="0" smtClean="0"/>
              <a:t>This can be achieved by</a:t>
            </a:r>
          </a:p>
          <a:p>
            <a:pPr lvl="1"/>
            <a:r>
              <a:rPr lang="en-US" sz="2600" dirty="0" smtClean="0"/>
              <a:t>3GPP Interworking (MTC features, including NB-</a:t>
            </a:r>
            <a:r>
              <a:rPr lang="en-US" sz="2600" dirty="0" err="1" smtClean="0"/>
              <a:t>IoT</a:t>
            </a:r>
            <a:r>
              <a:rPr lang="en-US" sz="2600" dirty="0" smtClean="0"/>
              <a:t> connection and device management)</a:t>
            </a:r>
          </a:p>
          <a:p>
            <a:pPr>
              <a:lnSpc>
                <a:spcPct val="90000"/>
              </a:lnSpc>
            </a:pPr>
            <a:endParaRPr lang="zh-CN" altLang="en-US" sz="3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33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altLang="zh-CN" sz="4000" dirty="0" smtClean="0"/>
              <a:t>3. Device profile definition and certification</a:t>
            </a:r>
            <a:r>
              <a:rPr lang="zh-CN" altLang="en-US" sz="4000" dirty="0" smtClean="0"/>
              <a:t/>
            </a:r>
            <a:br>
              <a:rPr lang="zh-CN" altLang="en-US" sz="4000" dirty="0" smtClean="0"/>
            </a:br>
            <a:endParaRPr lang="zh-CN" altLang="en-US" sz="40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zh-CN" sz="3000" smtClean="0"/>
              <a:t>The connect to go service</a:t>
            </a:r>
          </a:p>
          <a:p>
            <a:pPr lvl="1">
              <a:lnSpc>
                <a:spcPct val="80000"/>
              </a:lnSpc>
            </a:pPr>
            <a:r>
              <a:rPr lang="en-US" altLang="zh-CN" sz="2600" smtClean="0"/>
              <a:t>The certification of device focus on profile of verticals</a:t>
            </a:r>
          </a:p>
          <a:p>
            <a:pPr lvl="2">
              <a:lnSpc>
                <a:spcPct val="80000"/>
              </a:lnSpc>
            </a:pPr>
            <a:r>
              <a:rPr lang="en-US" altLang="zh-CN" sz="2200" smtClean="0"/>
              <a:t>The certification of oneM2M protocols</a:t>
            </a:r>
          </a:p>
          <a:p>
            <a:pPr lvl="2">
              <a:lnSpc>
                <a:spcPct val="80000"/>
              </a:lnSpc>
            </a:pPr>
            <a:r>
              <a:rPr lang="en-US" altLang="zh-CN" sz="2200" smtClean="0"/>
              <a:t>The certification of service data formats</a:t>
            </a:r>
          </a:p>
          <a:p>
            <a:pPr lvl="1">
              <a:lnSpc>
                <a:spcPct val="80000"/>
              </a:lnSpc>
            </a:pPr>
            <a:r>
              <a:rPr lang="en-US" altLang="zh-CN" sz="2600" smtClean="0"/>
              <a:t>After the certification, devices can be directly deployed to any oneM2M based gateway or platform without any additional testing by SP</a:t>
            </a:r>
          </a:p>
          <a:p>
            <a:pPr>
              <a:lnSpc>
                <a:spcPct val="80000"/>
              </a:lnSpc>
            </a:pPr>
            <a:r>
              <a:rPr lang="en-US" altLang="zh-CN" sz="3000" smtClean="0"/>
              <a:t>Device profile definition</a:t>
            </a:r>
          </a:p>
          <a:p>
            <a:pPr lvl="1">
              <a:lnSpc>
                <a:spcPct val="80000"/>
              </a:lnSpc>
            </a:pPr>
            <a:r>
              <a:rPr lang="en-US" altLang="zh-CN" sz="2600" smtClean="0"/>
              <a:t>The features necessary for the deployment of a vertical service</a:t>
            </a:r>
          </a:p>
          <a:p>
            <a:pPr>
              <a:lnSpc>
                <a:spcPct val="80000"/>
              </a:lnSpc>
            </a:pPr>
            <a:r>
              <a:rPr lang="en-US" altLang="zh-CN" sz="3000" smtClean="0"/>
              <a:t>Strong certification</a:t>
            </a:r>
          </a:p>
          <a:p>
            <a:pPr lvl="1">
              <a:lnSpc>
                <a:spcPct val="80000"/>
              </a:lnSpc>
            </a:pPr>
            <a:r>
              <a:rPr lang="en-US" altLang="zh-CN" sz="2600" smtClean="0"/>
              <a:t>The certification of service data (the content inside contentInstance)</a:t>
            </a:r>
            <a:endParaRPr lang="zh-CN" altLang="en-US" sz="2600" smtClean="0"/>
          </a:p>
          <a:p>
            <a:pPr>
              <a:lnSpc>
                <a:spcPct val="80000"/>
              </a:lnSpc>
            </a:pPr>
            <a:endParaRPr lang="zh-CN" altLang="en-US" sz="3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4. Maintenance and Enhancements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 smtClean="0"/>
          </a:p>
        </p:txBody>
      </p:sp>
      <p:sp>
        <p:nvSpPr>
          <p:cNvPr id="9219" name="内容占位符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The current oneM2M specs still have a lot of ambiguity and mistakes</a:t>
            </a:r>
          </a:p>
          <a:p>
            <a:pPr lvl="1"/>
            <a:r>
              <a:rPr lang="en-US" altLang="zh-CN" dirty="0" smtClean="0"/>
              <a:t>Maintenance and bug fixing to make everything workable</a:t>
            </a:r>
          </a:p>
          <a:p>
            <a:r>
              <a:rPr lang="en-US" altLang="zh-CN" dirty="0" smtClean="0"/>
              <a:t>Activity to enhance the understanding of oneM2M specs</a:t>
            </a:r>
          </a:p>
          <a:p>
            <a:pPr lvl="1"/>
            <a:r>
              <a:rPr lang="en-US" altLang="zh-CN" dirty="0" smtClean="0"/>
              <a:t>Tutorials, developer guides, webinars</a:t>
            </a:r>
          </a:p>
          <a:p>
            <a:r>
              <a:rPr lang="en-US" altLang="zh-CN" dirty="0" smtClean="0"/>
              <a:t>Enhancement</a:t>
            </a:r>
          </a:p>
          <a:p>
            <a:pPr lvl="1"/>
            <a:r>
              <a:rPr lang="en-US" altLang="zh-CN" dirty="0" smtClean="0"/>
              <a:t>Other feature enhancements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5. </a:t>
            </a:r>
            <a:r>
              <a:rPr lang="en-US" altLang="zh-CN" dirty="0" smtClean="0"/>
              <a:t>Interworking between verticals</a:t>
            </a:r>
            <a:endParaRPr lang="zh-CN" altLang="en-US" dirty="0" smtClean="0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7545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en-US" altLang="zh-CN" dirty="0" smtClean="0"/>
              <a:t>The other core value of oneM2M is to enable the interworking between different verticals, for example:</a:t>
            </a:r>
          </a:p>
          <a:p>
            <a:pPr lvl="1"/>
            <a:r>
              <a:rPr lang="en-US" altLang="zh-CN" dirty="0" smtClean="0"/>
              <a:t>Smart cities</a:t>
            </a:r>
          </a:p>
          <a:p>
            <a:pPr lvl="1"/>
            <a:r>
              <a:rPr lang="en-US" altLang="zh-CN" dirty="0" smtClean="0"/>
              <a:t>Example uses cases:	</a:t>
            </a:r>
          </a:p>
          <a:p>
            <a:pPr lvl="2"/>
            <a:r>
              <a:rPr lang="en-US" altLang="zh-CN" dirty="0" smtClean="0"/>
              <a:t>Deliver a person that has a heart attack from home to hospital</a:t>
            </a:r>
          </a:p>
          <a:p>
            <a:r>
              <a:rPr lang="en-US" altLang="zh-CN" dirty="0" smtClean="0"/>
              <a:t>Information model definition on different verticals together with their interworking and/or semantic interworking</a:t>
            </a:r>
            <a:endParaRPr lang="zh-CN" altLang="en-US" dirty="0" smtClean="0"/>
          </a:p>
          <a:p>
            <a:endParaRPr lang="zh-CN" alt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 txBox="1">
            <a:spLocks/>
          </p:cNvSpPr>
          <p:nvPr/>
        </p:nvSpPr>
        <p:spPr>
          <a:xfrm>
            <a:off x="457200" y="25908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altLang="zh-CN" sz="4400">
                <a:solidFill>
                  <a:srgbClr val="C00000"/>
                </a:solidFill>
              </a:rPr>
              <a:t>Questions and Comments?</a:t>
            </a:r>
            <a:endParaRPr lang="zh-CN" altLang="en-US" sz="44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</TotalTime>
  <Words>468</Words>
  <Application>Microsoft Office PowerPoint</Application>
  <PresentationFormat>全屏显示(4:3)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Theme</vt:lpstr>
      <vt:lpstr>oneM2M R3 scope from Huawei</vt:lpstr>
      <vt:lpstr>Background</vt:lpstr>
      <vt:lpstr>幻灯片 3</vt:lpstr>
      <vt:lpstr>1. Enhanced Interoperability</vt:lpstr>
      <vt:lpstr>2. Underlying network interworking</vt:lpstr>
      <vt:lpstr>3. Device profile definition and certification </vt:lpstr>
      <vt:lpstr>4. Maintenance and Enhancements </vt:lpstr>
      <vt:lpstr>5. Interworking between verticals</vt:lpstr>
      <vt:lpstr>幻灯片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y00196557</cp:lastModifiedBy>
  <cp:revision>64</cp:revision>
  <dcterms:created xsi:type="dcterms:W3CDTF">2012-09-11T22:52:11Z</dcterms:created>
  <dcterms:modified xsi:type="dcterms:W3CDTF">2016-05-19T08:39:35Z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(3)B60AZPLv7zdbFZo4tK5Gc1f/uD/R8b9vlQlSGwwFj5CzWSzP8nzO/D6GoCnjjd3833CXv6JK_x000d_
tW/9p6suyVmyqC1GzEJmFmAWz76axmGZ55crY+YQRUG2vyth9lCj7icvu2NkWpMSGRcSp6LU_x000d_
rrz529J7N83fuAuqesJz45DhioqsMB5APWMAfP/zTVV5TyK5BX9izIF3CcoXUK26Y36Wuagp_x000d_
Sshbfr+9dd03Mz+AlU</vt:lpwstr>
  </property>
  <property fmtid="{D5CDD505-2E9C-101B-9397-08002B2CF9AE}" pid="3" name="_new_ms_pID_72543_00">
    <vt:lpwstr>_new_ms_pID_72543</vt:lpwstr>
  </property>
  <property fmtid="{D5CDD505-2E9C-101B-9397-08002B2CF9AE}" pid="4" name="_new_ms_pID_725431">
    <vt:lpwstr>3VI1iYWdJnHDpFeX2Pqy4HhRS0rarB5PMUEP6PuMbqzlNNkX4eNb8o_x000d_
UiE50zkgqp+LpCMGO0pCBRwEUi+bk6WRp9DIp8wF4z0jbtIGBk/Pg0VfPFcDkDa8zFZ6FYrG_x000d_
kvIJIjVIDs6uWg/MW7iqKntC2/O9sjfbSStQA3GLRxO3FBWjSjz8h0gNBemWP052OamZFgH/_x000d_
1/h/dZQx3PcYo3lvS05wOc8KDVW1jZgnSCOh</vt:lpwstr>
  </property>
  <property fmtid="{D5CDD505-2E9C-101B-9397-08002B2CF9AE}" pid="5" name="_new_ms_pID_725431_00">
    <vt:lpwstr>_new_ms_pID_725431</vt:lpwstr>
  </property>
  <property fmtid="{D5CDD505-2E9C-101B-9397-08002B2CF9AE}" pid="6" name="_new_ms_pID_725432">
    <vt:lpwstr>ePzeTRemPOWhCDb7zQzNmWE/9hmqTddGATrS_x000d_
ICaVqcROd00/eQ2bII+T1XTpnFcF7Us3fpt8YZjfhrS8ifWpDqF+CUrGjU5f73dP7y5R4WrB_x000d_
3mikTqF3QQmA8RQ91qVcOy53a0YDapg9oS4JuDCwKyI=</vt:lpwstr>
  </property>
  <property fmtid="{D5CDD505-2E9C-101B-9397-08002B2CF9AE}" pid="7" name="_new_ms_pID_725432_00">
    <vt:lpwstr>_new_ms_pID_725432</vt:lpwstr>
  </property>
  <property fmtid="{D5CDD505-2E9C-101B-9397-08002B2CF9AE}" pid="8" name="_2015_ms_pID_725343">
    <vt:lpwstr>(3)rcF2YtRSEl4eLy0O6xE0NBRzESwx/F2iGd8RoixZ/fI8NQ9b80pWtlT9e1UA8fBojo8rsPIH_x000d_
IPBxkxRoWMr9E6npYCxdRGFoGq75gkbr1Wxd1c2E/T7uExNi2BZ/qme2+MRwoB5ybhyZ0S+a_x000d_
ARAJgewyjAL9BU3BBnlMEUj+xNge5Pjb3rTNmo8CxtdF8Aq3zNR7B70vXFFbwyjvDWMZdKUT_x000d_
wXZ/TMGUUwALQEvUxJ</vt:lpwstr>
  </property>
  <property fmtid="{D5CDD505-2E9C-101B-9397-08002B2CF9AE}" pid="9" name="_2015_ms_pID_725343_00">
    <vt:lpwstr>_2015_ms_pID_725343</vt:lpwstr>
  </property>
  <property fmtid="{D5CDD505-2E9C-101B-9397-08002B2CF9AE}" pid="10" name="_2015_ms_pID_7253431">
    <vt:lpwstr>FRyGq4wxfUXF9tvmmNs4PHz0IicexTI1XqDhwF4ZrmwjLKngZ3QEjq_x000d_
K2J153RtpsqxRwjMVF283arcO9ORy+gl0iSQq9+HAhMJ8tPoBcmtLMTv+YK74HTXiYKnr8nR_x000d_
Onja2bDWFj22CEZHCacyQROCirYXfh605+RydZieTP1t1/iSSac6NUCwrUfRHR0k274AqZBh_x000d_
BhF68rs/cpx2XWvUHpMuIytuDAb+YevbpskE</vt:lpwstr>
  </property>
  <property fmtid="{D5CDD505-2E9C-101B-9397-08002B2CF9AE}" pid="11" name="_2015_ms_pID_7253431_00">
    <vt:lpwstr>_2015_ms_pID_7253431</vt:lpwstr>
  </property>
  <property fmtid="{D5CDD505-2E9C-101B-9397-08002B2CF9AE}" pid="12" name="_2015_ms_pID_7253432">
    <vt:lpwstr>UFYGqYGQQlVj/TfnOenI5fw=</vt:lpwstr>
  </property>
  <property fmtid="{D5CDD505-2E9C-101B-9397-08002B2CF9AE}" pid="13" name="_2015_ms_pID_7253432_00">
    <vt:lpwstr>_2015_ms_pID_7253432</vt:lpwstr>
  </property>
  <property fmtid="{D5CDD505-2E9C-101B-9397-08002B2CF9AE}" pid="14" name="_readonly">
    <vt:lpwstr/>
  </property>
  <property fmtid="{D5CDD505-2E9C-101B-9397-08002B2CF9AE}" pid="15" name="_change">
    <vt:lpwstr/>
  </property>
  <property fmtid="{D5CDD505-2E9C-101B-9397-08002B2CF9AE}" pid="16" name="_full-control">
    <vt:lpwstr/>
  </property>
  <property fmtid="{D5CDD505-2E9C-101B-9397-08002B2CF9AE}" pid="17" name="sflag">
    <vt:lpwstr>1463646351</vt:lpwstr>
  </property>
</Properties>
</file>