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81" r:id="rId3"/>
    <p:sldId id="294" r:id="rId4"/>
    <p:sldId id="257" r:id="rId5"/>
    <p:sldId id="270" r:id="rId6"/>
    <p:sldId id="283" r:id="rId7"/>
    <p:sldId id="258" r:id="rId8"/>
    <p:sldId id="295" r:id="rId9"/>
    <p:sldId id="296" r:id="rId10"/>
    <p:sldId id="297" r:id="rId11"/>
    <p:sldId id="298" r:id="rId12"/>
    <p:sldId id="260" r:id="rId13"/>
    <p:sldId id="299" r:id="rId14"/>
    <p:sldId id="272" r:id="rId15"/>
    <p:sldId id="274" r:id="rId16"/>
    <p:sldId id="275" r:id="rId17"/>
    <p:sldId id="276" r:id="rId18"/>
    <p:sldId id="273" r:id="rId19"/>
    <p:sldId id="300" r:id="rId20"/>
    <p:sldId id="305" r:id="rId21"/>
    <p:sldId id="266" r:id="rId22"/>
    <p:sldId id="301" r:id="rId23"/>
    <p:sldId id="302" r:id="rId24"/>
    <p:sldId id="303" r:id="rId25"/>
    <p:sldId id="267" r:id="rId26"/>
    <p:sldId id="306" r:id="rId27"/>
    <p:sldId id="264" r:id="rId28"/>
    <p:sldId id="265" r:id="rId29"/>
    <p:sldId id="280" r:id="rId30"/>
    <p:sldId id="278" r:id="rId31"/>
    <p:sldId id="277" r:id="rId32"/>
    <p:sldId id="268" r:id="rId33"/>
    <p:sldId id="293" r:id="rId34"/>
    <p:sldId id="291" r:id="rId35"/>
    <p:sldId id="26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025"/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5" autoAdjust="0"/>
    <p:restoredTop sz="94660"/>
  </p:normalViewPr>
  <p:slideViewPr>
    <p:cSldViewPr showGuides="1">
      <p:cViewPr varScale="1">
        <p:scale>
          <a:sx n="76" d="100"/>
          <a:sy n="7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F16C3-BBC8-4C6F-87F2-22A371ACFAB6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FA916-746C-4871-B235-E43DC2CE2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9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2D8B75-26A1-4B06-B7BE-CECDFFAAE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9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EC5A9AB-6BE8-484B-B497-EE6403573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4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9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news-events/member-meetings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JPG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technical/published-documents" TargetMode="External"/><Relationship Id="rId2" Type="http://schemas.openxmlformats.org/officeDocument/2006/relationships/hyperlink" Target="http://www.onem2m.org/membership/join-onem2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em2m.org/news-events/new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7115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002060"/>
                </a:solidFill>
              </a:rPr>
              <a:t>Welcome to oneM2M!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11188" y="5256213"/>
            <a:ext cx="6153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</a:t>
            </a:r>
            <a:r>
              <a:rPr lang="en-US" altLang="en-US" dirty="0" smtClean="0">
                <a:solidFill>
                  <a:srgbClr val="B42025"/>
                </a:solidFill>
              </a:rPr>
              <a:t>Welcome Session </a:t>
            </a:r>
            <a:br>
              <a:rPr lang="en-US" altLang="en-US" dirty="0" smtClean="0">
                <a:solidFill>
                  <a:srgbClr val="B42025"/>
                </a:solidFill>
              </a:rPr>
            </a:br>
            <a:r>
              <a:rPr lang="en-US" altLang="en-US" dirty="0" smtClean="0">
                <a:solidFill>
                  <a:srgbClr val="B42025"/>
                </a:solidFill>
              </a:rPr>
              <a:t>Source</a:t>
            </a:r>
            <a:r>
              <a:rPr lang="en-US" altLang="en-US" dirty="0">
                <a:solidFill>
                  <a:srgbClr val="B42025"/>
                </a:solidFill>
              </a:rPr>
              <a:t>: Mitch Tseng, ARC WG Vice </a:t>
            </a:r>
            <a:r>
              <a:rPr lang="en-US" altLang="en-US" dirty="0" smtClean="0">
                <a:solidFill>
                  <a:srgbClr val="B42025"/>
                </a:solidFill>
              </a:rPr>
              <a:t>Chair &amp; oneM2M Secretariat</a:t>
            </a:r>
            <a:endParaRPr lang="en-US" altLang="en-US" dirty="0">
              <a:solidFill>
                <a:srgbClr val="B4202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2" y="6553201"/>
            <a:ext cx="639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2016-05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Steering Committee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</a:rPr>
              <a:t>Key Steering Committee responsibilities: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 eaLnBrk="1" hangingPunct="1">
              <a:defRPr/>
            </a:pPr>
            <a:r>
              <a:rPr lang="en-US" dirty="0" smtClean="0"/>
              <a:t>Developing, approving, and maintaining  the oneM2M </a:t>
            </a:r>
            <a:r>
              <a:rPr lang="en-US" dirty="0" smtClean="0">
                <a:solidFill>
                  <a:srgbClr val="B42025"/>
                </a:solidFill>
              </a:rPr>
              <a:t>purpose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42025"/>
                </a:solidFill>
              </a:rPr>
              <a:t>scope </a:t>
            </a:r>
            <a:r>
              <a:rPr lang="en-US" dirty="0" smtClean="0"/>
              <a:t>and oneM2M </a:t>
            </a:r>
            <a:r>
              <a:rPr lang="en-US" dirty="0" smtClean="0">
                <a:solidFill>
                  <a:srgbClr val="B42025"/>
                </a:solidFill>
              </a:rPr>
              <a:t>Working Procedures</a:t>
            </a:r>
            <a:r>
              <a:rPr lang="en-US" dirty="0" smtClean="0"/>
              <a:t>;</a:t>
            </a:r>
          </a:p>
          <a:p>
            <a:pPr lvl="2" eaLnBrk="1" hangingPunct="1">
              <a:defRPr/>
            </a:pPr>
            <a:r>
              <a:rPr lang="en-US" dirty="0" smtClean="0"/>
              <a:t>Approving applications from organizations wishing to join oneM2M as </a:t>
            </a:r>
            <a:r>
              <a:rPr lang="en-US" dirty="0" smtClean="0">
                <a:solidFill>
                  <a:srgbClr val="B42025"/>
                </a:solidFill>
              </a:rPr>
              <a:t>new Partners</a:t>
            </a:r>
            <a:r>
              <a:rPr lang="en-US" dirty="0" smtClean="0"/>
              <a:t>;</a:t>
            </a:r>
          </a:p>
          <a:p>
            <a:pPr lvl="2" eaLnBrk="1" hangingPunct="1">
              <a:defRPr/>
            </a:pPr>
            <a:r>
              <a:rPr lang="en-US" dirty="0" smtClean="0"/>
              <a:t>Managing the oneM2M Secretariat;</a:t>
            </a:r>
          </a:p>
          <a:p>
            <a:pPr lvl="2" eaLnBrk="1" hangingPunct="1">
              <a:defRPr/>
            </a:pPr>
            <a:r>
              <a:rPr lang="en-US" dirty="0" smtClean="0"/>
              <a:t>Handling appeals from Partners and Members on procedural matters; and</a:t>
            </a:r>
          </a:p>
          <a:p>
            <a:pPr lvl="2" eaLnBrk="1" hangingPunct="1">
              <a:defRPr/>
            </a:pPr>
            <a:r>
              <a:rPr lang="en-US" dirty="0" smtClean="0"/>
              <a:t>Approving liaison relationships</a:t>
            </a:r>
          </a:p>
          <a:p>
            <a:pPr lvl="2" eaLnBrk="1" hangingPunct="1">
              <a:defRPr/>
            </a:pPr>
            <a:r>
              <a:rPr lang="en-US" dirty="0" smtClean="0"/>
              <a:t>Overseeing subcommittees: Finance committee, Legal Group, Marcom, and Methods and Procedures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fld id="{B4019D12-1C8D-41FE-9869-6107F7D1AFC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/>
              <a:t>10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dirty="0" smtClean="0"/>
              <a:t>Scope &amp; Objectives</a:t>
            </a:r>
            <a:endParaRPr lang="en-US" sz="4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64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To develop: </a:t>
            </a:r>
            <a:r>
              <a:rPr lang="en-US" sz="2000" b="1" dirty="0" smtClean="0"/>
              <a:t>Global M2M end-to-end specifications -</a:t>
            </a:r>
            <a:br>
              <a:rPr lang="en-US" sz="2000" b="1" dirty="0" smtClean="0"/>
            </a:br>
            <a:r>
              <a:rPr lang="en-US" sz="2000" b="1" dirty="0" smtClean="0"/>
              <a:t>using common use cases and architecture principles across multiple M2M applications to connect M2M devices with application servers worldwide with an access independent view of end-to-end services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To define: </a:t>
            </a:r>
            <a:r>
              <a:rPr lang="en-US" sz="2000" dirty="0" smtClean="0"/>
              <a:t> </a:t>
            </a:r>
            <a:r>
              <a:rPr lang="en-US" sz="2000" b="1" dirty="0" smtClean="0"/>
              <a:t>Service Layer platform with high level / detailed service architecture including:</a:t>
            </a:r>
            <a:br>
              <a:rPr lang="en-US" sz="2000" b="1" dirty="0" smtClean="0"/>
            </a:br>
            <a:r>
              <a:rPr lang="en-US" sz="2000" b="1" dirty="0" smtClean="0"/>
              <a:t>- Protocols/APIs/standard objects (open interfaces &amp; protocols)</a:t>
            </a:r>
            <a:br>
              <a:rPr lang="en-US" sz="2000" b="1" dirty="0" smtClean="0"/>
            </a:br>
            <a:r>
              <a:rPr lang="en-US" sz="2000" b="1" dirty="0" smtClean="0"/>
              <a:t>- Interoperability, test and conformance specifications </a:t>
            </a:r>
            <a:br>
              <a:rPr lang="en-US" sz="2000" b="1" dirty="0" smtClean="0"/>
            </a:br>
            <a:r>
              <a:rPr lang="en-US" sz="2000" b="1" dirty="0" smtClean="0"/>
              <a:t>- Common use cases, terminal/module aspects</a:t>
            </a:r>
            <a:br>
              <a:rPr lang="en-US" sz="2000" b="1" dirty="0" smtClean="0"/>
            </a:br>
            <a:r>
              <a:rPr lang="en-US" sz="2000" b="1" dirty="0" smtClean="0"/>
              <a:t>- Service Layer interfaces/APIs between:                    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Application and Service Layers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Service Layer and communication functions </a:t>
            </a:r>
          </a:p>
          <a:p>
            <a:pPr marL="393700" lvl="1" indent="0"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- Security and privacy aspects </a:t>
            </a:r>
          </a:p>
          <a:p>
            <a:pPr marL="747713" lvl="1" indent="-284163">
              <a:buFontTx/>
              <a:buChar char="-"/>
              <a:defRPr/>
            </a:pPr>
            <a:r>
              <a:rPr lang="en-US" sz="1600" dirty="0" smtClean="0"/>
              <a:t>authentication, encryption, integrity verification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6B5022C1-B1E1-42FB-9B89-556650952975}" type="slidenum">
              <a:rPr 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11</a:t>
            </a:fld>
            <a:endParaRPr 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>
                <a:solidFill>
                  <a:srgbClr val="B42025"/>
                </a:solidFill>
              </a:rPr>
              <a:t>Technical Plenary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Key Technical Plenary responsibilities: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Creating Working Groups (WGs);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Resolving deadlocks within and between WGs and handling of appeals on technical matters;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Managing and approving work items (WIs) and study items;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Providing coordination of the technical Work Program and its management;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Handling the document release and change management process; and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Liaising with other organizations on technical matters. </a:t>
            </a:r>
          </a:p>
          <a:p>
            <a:pPr eaLnBrk="1" hangingPunct="1">
              <a:defRPr/>
            </a:pPr>
            <a:r>
              <a:rPr lang="en-US" dirty="0" smtClean="0"/>
              <a:t>Technical Plenary leadership: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Chair : 	        Omar </a:t>
            </a:r>
            <a:r>
              <a:rPr lang="en-US" dirty="0">
                <a:solidFill>
                  <a:srgbClr val="B42025"/>
                </a:solidFill>
              </a:rPr>
              <a:t>Elloumi, </a:t>
            </a:r>
            <a:r>
              <a:rPr lang="en-US" dirty="0" smtClean="0">
                <a:solidFill>
                  <a:srgbClr val="B42025"/>
                </a:solidFill>
              </a:rPr>
              <a:t>Nokia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Vice Chair : </a:t>
            </a:r>
            <a:r>
              <a:rPr lang="de-DE" dirty="0">
                <a:solidFill>
                  <a:srgbClr val="B42025"/>
                </a:solidFill>
              </a:rPr>
              <a:t>Roland Hechwartner, Deutsche </a:t>
            </a:r>
            <a:r>
              <a:rPr lang="de-DE" dirty="0" smtClean="0">
                <a:solidFill>
                  <a:srgbClr val="B42025"/>
                </a:solidFill>
              </a:rPr>
              <a:t>Telekom</a:t>
            </a:r>
            <a:endParaRPr lang="en-US" dirty="0">
              <a:solidFill>
                <a:srgbClr val="B42025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B42025"/>
                </a:solidFill>
              </a:rPr>
              <a:t>TP Vice Chair : Ki Young Kim, </a:t>
            </a:r>
            <a:r>
              <a:rPr lang="en-US" dirty="0" smtClean="0">
                <a:solidFill>
                  <a:srgbClr val="B42025"/>
                </a:solidFill>
              </a:rPr>
              <a:t>LGE</a:t>
            </a:r>
            <a:endParaRPr lang="en-US" dirty="0">
              <a:solidFill>
                <a:srgbClr val="B42025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Vice Chair : Nick Yamasaki, KDDI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6BEF726-AF0C-4F30-A72B-1695905B7E0A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TP/WG Work Areas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686800" cy="490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r>
              <a:rPr lang="en-US" sz="2800" dirty="0"/>
              <a:t>REQ – Requirements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Use Case development, accept and process service requirements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ARC – Architecture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ervice-layer architectural options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PRO – Protocols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rotocols for service layer, and  interoperability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SEC  – Security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Ensuring Security and Privacy aspects are considered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MAS </a:t>
            </a:r>
            <a:r>
              <a:rPr lang="en-US" sz="2800" dirty="0"/>
              <a:t>– Management</a:t>
            </a:r>
            <a:r>
              <a:rPr lang="en-US" sz="2800" dirty="0" smtClean="0"/>
              <a:t>, Abstraction, &amp; Semantics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Providing device management;  Working on semantic library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T</a:t>
            </a:r>
            <a:r>
              <a:rPr lang="en-US" sz="2800" dirty="0" smtClean="0"/>
              <a:t>ST – Testing 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Test Requirements, Methods, and Specifications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REQ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95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Requirements (</a:t>
            </a:r>
            <a:r>
              <a:rPr lang="en-US" dirty="0" err="1" smtClean="0"/>
              <a:t>REQ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Key </a:t>
            </a:r>
            <a:r>
              <a:rPr lang="en-US" dirty="0" err="1" smtClean="0"/>
              <a:t>REQ</a:t>
            </a:r>
            <a:r>
              <a:rPr lang="en-US" dirty="0" smtClean="0"/>
              <a:t> Responsibilities:</a:t>
            </a:r>
          </a:p>
          <a:p>
            <a:pPr lvl="2" eaLnBrk="1" hangingPunct="1">
              <a:defRPr/>
            </a:pPr>
            <a:r>
              <a:rPr lang="en-US" dirty="0" smtClean="0"/>
              <a:t>Identify and document </a:t>
            </a:r>
            <a:r>
              <a:rPr lang="en-US" b="1" dirty="0" smtClean="0">
                <a:solidFill>
                  <a:srgbClr val="B42025"/>
                </a:solidFill>
              </a:rPr>
              <a:t>use cases </a:t>
            </a:r>
            <a:r>
              <a:rPr lang="en-US" dirty="0" smtClean="0"/>
              <a:t>that are relevant for oneM2M; </a:t>
            </a:r>
          </a:p>
          <a:p>
            <a:pPr lvl="2" eaLnBrk="1" hangingPunct="1">
              <a:defRPr/>
            </a:pPr>
            <a:r>
              <a:rPr lang="en-US" dirty="0" smtClean="0"/>
              <a:t>Identify and specify </a:t>
            </a:r>
            <a:r>
              <a:rPr lang="en-US" b="1" dirty="0" smtClean="0">
                <a:solidFill>
                  <a:srgbClr val="B42025"/>
                </a:solidFill>
              </a:rPr>
              <a:t>service and system requirements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that are relevant for oneM2M scope, including interworking aspects to other systems;</a:t>
            </a:r>
          </a:p>
          <a:p>
            <a:pPr lvl="2" eaLnBrk="1" hangingPunct="1">
              <a:defRPr/>
            </a:pPr>
            <a:r>
              <a:rPr lang="en-US" dirty="0" smtClean="0"/>
              <a:t>Gather M2M service requirements specific to the vertical ecosystem contexts obtained from vertical industry groups and fora; and</a:t>
            </a:r>
          </a:p>
          <a:p>
            <a:pPr lvl="2" eaLnBrk="1" hangingPunct="1">
              <a:defRPr/>
            </a:pPr>
            <a:r>
              <a:rPr lang="en-US" dirty="0" smtClean="0"/>
              <a:t>Conduct studies leading to deliverables pertaining the aggregation and analysis of requirements necessary for development of the M2M system according to the scope of oneM2M.</a:t>
            </a:r>
          </a:p>
          <a:p>
            <a:pPr lvl="1" eaLnBrk="1" hangingPunct="1">
              <a:defRPr/>
            </a:pPr>
            <a:r>
              <a:rPr lang="en-US" dirty="0" err="1" smtClean="0"/>
              <a:t>REQ</a:t>
            </a:r>
            <a:r>
              <a:rPr lang="en-US" dirty="0" smtClean="0"/>
              <a:t> Leadership:</a:t>
            </a:r>
          </a:p>
          <a:p>
            <a:pPr lvl="2" eaLnBrk="1" hangingPunct="1">
              <a:defRPr/>
            </a:pPr>
            <a:r>
              <a:rPr lang="en-US" sz="2500" dirty="0"/>
              <a:t>REQ WG Chair : Shelby </a:t>
            </a:r>
            <a:r>
              <a:rPr lang="en-US" sz="2500" dirty="0" err="1"/>
              <a:t>Kiewel</a:t>
            </a:r>
            <a:r>
              <a:rPr lang="en-US" sz="2500" dirty="0"/>
              <a:t> - </a:t>
            </a:r>
            <a:r>
              <a:rPr lang="en-US" sz="2500" dirty="0" err="1"/>
              <a:t>iconectiv</a:t>
            </a:r>
            <a:endParaRPr lang="en-US" sz="2500" dirty="0"/>
          </a:p>
          <a:p>
            <a:pPr lvl="2" eaLnBrk="1" hangingPunct="1">
              <a:defRPr/>
            </a:pPr>
            <a:r>
              <a:rPr lang="en-US" sz="2500" dirty="0"/>
              <a:t>REQ WG Vice Chair : </a:t>
            </a:r>
            <a:r>
              <a:rPr lang="en-US" sz="2500" dirty="0" err="1"/>
              <a:t>Joerg</a:t>
            </a:r>
            <a:r>
              <a:rPr lang="en-US" sz="2500" dirty="0"/>
              <a:t> </a:t>
            </a:r>
            <a:r>
              <a:rPr lang="en-US" sz="2500" dirty="0" err="1"/>
              <a:t>Swetina</a:t>
            </a:r>
            <a:r>
              <a:rPr lang="en-US" sz="2500" dirty="0"/>
              <a:t> - NEC Europe</a:t>
            </a:r>
          </a:p>
          <a:p>
            <a:pPr lvl="2" eaLnBrk="1" hangingPunct="1">
              <a:defRPr/>
            </a:pPr>
            <a:r>
              <a:rPr lang="en-US" sz="2500" dirty="0"/>
              <a:t>REQ WG Vice Chair : Rajesh </a:t>
            </a:r>
            <a:r>
              <a:rPr lang="en-US" sz="2500" dirty="0" err="1"/>
              <a:t>Bhalla</a:t>
            </a:r>
            <a:r>
              <a:rPr lang="en-US" sz="2500" dirty="0"/>
              <a:t> - ZTE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7377C3B5-725F-4761-BD1D-24F6BB360623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ARC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95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Architecture (ARC)</a:t>
            </a:r>
          </a:p>
          <a:p>
            <a:pPr lvl="1" eaLnBrk="1" hangingPunct="1">
              <a:defRPr/>
            </a:pPr>
            <a:r>
              <a:rPr lang="en-US" dirty="0" smtClean="0"/>
              <a:t>Key ARC Responsibilities:</a:t>
            </a:r>
          </a:p>
          <a:p>
            <a:pPr lvl="2" eaLnBrk="1" hangingPunct="1">
              <a:defRPr/>
            </a:pPr>
            <a:r>
              <a:rPr lang="en-US" dirty="0" smtClean="0"/>
              <a:t>Specify </a:t>
            </a:r>
            <a:r>
              <a:rPr lang="en-US" b="1" dirty="0" smtClean="0">
                <a:solidFill>
                  <a:srgbClr val="B42025"/>
                </a:solidFill>
              </a:rPr>
              <a:t>architecture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for M2M system according to oneM2M scope; </a:t>
            </a:r>
          </a:p>
          <a:p>
            <a:pPr lvl="2" eaLnBrk="1" hangingPunct="1">
              <a:defRPr/>
            </a:pPr>
            <a:r>
              <a:rPr lang="en-US" dirty="0" smtClean="0"/>
              <a:t>Develop specifications that meet requirements and choose whether to reuse/reference existing standards and specifications or parts thereof;</a:t>
            </a:r>
          </a:p>
          <a:p>
            <a:pPr lvl="2" eaLnBrk="1" hangingPunct="1">
              <a:defRPr/>
            </a:pPr>
            <a:r>
              <a:rPr lang="en-US" dirty="0" smtClean="0"/>
              <a:t>Coordinate M2M architecture activity with that of other oneM2M WGs as well as other specification groups and fora; and</a:t>
            </a:r>
          </a:p>
          <a:p>
            <a:pPr lvl="2" eaLnBrk="1" hangingPunct="1">
              <a:defRPr/>
            </a:pPr>
            <a:r>
              <a:rPr lang="en-US" dirty="0" smtClean="0"/>
              <a:t>Conduct studies leading to deliverables pertaining to the evolution of the M2M system.</a:t>
            </a:r>
          </a:p>
          <a:p>
            <a:pPr lvl="1" eaLnBrk="1" hangingPunct="1">
              <a:defRPr/>
            </a:pPr>
            <a:r>
              <a:rPr lang="en-US" dirty="0"/>
              <a:t>ARC Leadership:</a:t>
            </a:r>
          </a:p>
          <a:p>
            <a:pPr lvl="2" eaLnBrk="1" hangingPunct="1">
              <a:defRPr/>
            </a:pPr>
            <a:r>
              <a:rPr lang="en-US" sz="2200" dirty="0"/>
              <a:t>ARC WG Chair : Nicolas Damour, Sierra Wireless</a:t>
            </a:r>
          </a:p>
          <a:p>
            <a:pPr lvl="2" eaLnBrk="1" hangingPunct="1">
              <a:defRPr/>
            </a:pPr>
            <a:r>
              <a:rPr lang="en-US" sz="2200" dirty="0"/>
              <a:t>ARC WG Vice Chair : Mitch Tseng, Huawei</a:t>
            </a:r>
          </a:p>
          <a:p>
            <a:pPr lvl="2" eaLnBrk="1" hangingPunct="1">
              <a:defRPr/>
            </a:pPr>
            <a:r>
              <a:rPr lang="en-US" sz="2200" dirty="0"/>
              <a:t>ARC WG Vice Chair : </a:t>
            </a:r>
            <a:r>
              <a:rPr lang="en-US" sz="2200" dirty="0" err="1"/>
              <a:t>SeungMyeong</a:t>
            </a:r>
            <a:r>
              <a:rPr lang="en-US" sz="2200" dirty="0"/>
              <a:t>  </a:t>
            </a:r>
            <a:r>
              <a:rPr lang="en-US" sz="2200" dirty="0" err="1"/>
              <a:t>Jeong</a:t>
            </a:r>
            <a:r>
              <a:rPr lang="en-US" sz="2200" dirty="0"/>
              <a:t>, LGE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282848DA-6E7A-463E-99F9-6938D052F223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PRO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Protocols (PRO)</a:t>
            </a:r>
          </a:p>
          <a:p>
            <a:pPr lvl="1" eaLnBrk="1" hangingPunct="1">
              <a:defRPr/>
            </a:pPr>
            <a:r>
              <a:rPr lang="en-US" sz="2400" dirty="0" smtClean="0"/>
              <a:t>Key PRO Responsibilities: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Protocols, APIs and information representation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that cross defined interfaces, considering interoperability;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Message formats and procedures</a:t>
            </a:r>
            <a:r>
              <a:rPr lang="en-US" dirty="0" smtClean="0"/>
              <a:t> for normal and error cases;</a:t>
            </a:r>
          </a:p>
          <a:p>
            <a:pPr lvl="2" eaLnBrk="1" hangingPunct="1">
              <a:defRPr/>
            </a:pPr>
            <a:r>
              <a:rPr lang="en-US" dirty="0" smtClean="0"/>
              <a:t>Inter-working for protocols including consideration of mapping and encapsulation; and</a:t>
            </a:r>
          </a:p>
          <a:p>
            <a:pPr lvl="2" eaLnBrk="1" hangingPunct="1">
              <a:defRPr/>
            </a:pPr>
            <a:r>
              <a:rPr lang="en-US" dirty="0" smtClean="0"/>
              <a:t>Guidelines for testing.</a:t>
            </a:r>
          </a:p>
          <a:p>
            <a:pPr lvl="1" eaLnBrk="1" hangingPunct="1">
              <a:defRPr/>
            </a:pPr>
            <a:r>
              <a:rPr lang="en-US" sz="2400" dirty="0"/>
              <a:t>PRO Leadership: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 smtClean="0"/>
              <a:t>PRO </a:t>
            </a:r>
            <a:r>
              <a:rPr lang="en-US" sz="2100" dirty="0"/>
              <a:t>WG Chair : Peter Niblett, IBM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 smtClean="0"/>
              <a:t>PRO </a:t>
            </a:r>
            <a:r>
              <a:rPr lang="en-US" sz="2100" dirty="0"/>
              <a:t>WG Vice Chair : Shingo Fujimoto, Fujitsu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82A28397-0988-48C6-B0DC-DCF839536931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SEC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029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Security (SEC)</a:t>
            </a:r>
          </a:p>
          <a:p>
            <a:pPr lvl="1" eaLnBrk="1" hangingPunct="1">
              <a:defRPr/>
            </a:pPr>
            <a:r>
              <a:rPr lang="en-US" dirty="0" smtClean="0"/>
              <a:t>Key SEC Responsibilities:</a:t>
            </a:r>
          </a:p>
          <a:p>
            <a:pPr lvl="2" eaLnBrk="1" hangingPunct="1">
              <a:defRPr/>
            </a:pPr>
            <a:r>
              <a:rPr lang="en-US" dirty="0"/>
              <a:t>O</a:t>
            </a:r>
            <a:r>
              <a:rPr lang="en-US" dirty="0" smtClean="0"/>
              <a:t>verall responsibility for all technical aspects related to security and privacy within oneM2M;</a:t>
            </a:r>
          </a:p>
          <a:p>
            <a:pPr lvl="2" eaLnBrk="1" hangingPunct="1">
              <a:defRPr/>
            </a:pPr>
            <a:r>
              <a:rPr lang="en-US" dirty="0" smtClean="0"/>
              <a:t>Security analysis of the oneM2M system architecture and application of best practices to derive technical solutions, including but not limited to authentication, encryption and integrity verification; </a:t>
            </a:r>
          </a:p>
          <a:p>
            <a:pPr lvl="2" eaLnBrk="1" hangingPunct="1">
              <a:defRPr/>
            </a:pPr>
            <a:r>
              <a:rPr lang="en-US" dirty="0"/>
              <a:t>D</a:t>
            </a:r>
            <a:r>
              <a:rPr lang="en-US" dirty="0" smtClean="0"/>
              <a:t>etermine the resulting requirements to integrate security into the oneM2M system architecture and specify the security protocols; and </a:t>
            </a:r>
          </a:p>
          <a:p>
            <a:pPr lvl="2" eaLnBrk="1" hangingPunct="1">
              <a:defRPr/>
            </a:pPr>
            <a:r>
              <a:rPr lang="en-US" dirty="0" smtClean="0"/>
              <a:t>Specify the means for provisioning and protecting sensitive data (e.g. security credentials) and to enable their management. </a:t>
            </a:r>
          </a:p>
          <a:p>
            <a:pPr lvl="1" eaLnBrk="1" hangingPunct="1">
              <a:defRPr/>
            </a:pPr>
            <a:r>
              <a:rPr lang="en-US" dirty="0" smtClean="0"/>
              <a:t>SEC Leadership:</a:t>
            </a:r>
          </a:p>
          <a:p>
            <a:pPr lvl="2" eaLnBrk="1" hangingPunct="1">
              <a:defRPr/>
            </a:pPr>
            <a:r>
              <a:rPr lang="en-US" dirty="0" smtClean="0"/>
              <a:t>Security WG Chair : Francois Ennesser, </a:t>
            </a:r>
            <a:r>
              <a:rPr lang="en-US" dirty="0" err="1" smtClean="0"/>
              <a:t>Gemalto</a:t>
            </a:r>
            <a:r>
              <a:rPr lang="en-US" dirty="0" smtClean="0"/>
              <a:t>  </a:t>
            </a:r>
          </a:p>
          <a:p>
            <a:pPr lvl="2" eaLnBrk="1" hangingPunct="1">
              <a:defRPr/>
            </a:pPr>
            <a:r>
              <a:rPr lang="en-US" dirty="0" smtClean="0"/>
              <a:t>Security WG Vice Chair : Dragan </a:t>
            </a:r>
            <a:r>
              <a:rPr lang="en-US" dirty="0" err="1" smtClean="0"/>
              <a:t>Vujcic</a:t>
            </a:r>
            <a:r>
              <a:rPr lang="en-US" dirty="0" smtClean="0"/>
              <a:t>, </a:t>
            </a:r>
            <a:r>
              <a:rPr lang="en-US" dirty="0" err="1" smtClean="0"/>
              <a:t>Oberthur</a:t>
            </a:r>
            <a:r>
              <a:rPr lang="en-US" dirty="0" smtClean="0"/>
              <a:t> 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Security WG Vice Chair </a:t>
            </a:r>
            <a:r>
              <a:rPr lang="en-US" dirty="0" smtClean="0"/>
              <a:t>: </a:t>
            </a:r>
            <a:r>
              <a:rPr lang="pt-BR" dirty="0"/>
              <a:t>Wei Zhou, Datang </a:t>
            </a:r>
            <a:r>
              <a:rPr lang="pt-BR" dirty="0" smtClean="0"/>
              <a:t>Telecom</a:t>
            </a: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6544D6B-BDD3-4855-AD44-C2F5FE4B4C51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MAS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Management, Abstraction and Semantics (MAS)</a:t>
            </a:r>
          </a:p>
          <a:p>
            <a:pPr lvl="1" eaLnBrk="1" hangingPunct="1">
              <a:defRPr/>
            </a:pPr>
            <a:r>
              <a:rPr lang="en-US" sz="2400" dirty="0" smtClean="0"/>
              <a:t>Key MAS Responsibilities:</a:t>
            </a:r>
          </a:p>
          <a:p>
            <a:pPr lvl="2" eaLnBrk="1" hangingPunct="1">
              <a:defRPr/>
            </a:pPr>
            <a:r>
              <a:rPr lang="en-US" dirty="0"/>
              <a:t>F</a:t>
            </a:r>
            <a:r>
              <a:rPr lang="en-US" dirty="0" smtClean="0"/>
              <a:t>ocus on the technical aspects related to </a:t>
            </a:r>
            <a:r>
              <a:rPr lang="en-US" b="1" dirty="0" smtClean="0">
                <a:solidFill>
                  <a:srgbClr val="B42025"/>
                </a:solidFill>
              </a:rPr>
              <a:t>management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of M2M entities and/or functions; and</a:t>
            </a:r>
          </a:p>
          <a:p>
            <a:pPr lvl="2" eaLnBrk="1" hangingPunct="1">
              <a:defRPr/>
            </a:pPr>
            <a:r>
              <a:rPr lang="en-US" dirty="0" smtClean="0"/>
              <a:t>Provide support to the M2M system for </a:t>
            </a:r>
            <a:r>
              <a:rPr lang="en-US" b="1" dirty="0" smtClean="0">
                <a:solidFill>
                  <a:srgbClr val="B42025"/>
                </a:solidFill>
              </a:rPr>
              <a:t>application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B42025"/>
                </a:solidFill>
              </a:rPr>
              <a:t>specific abstraction and semantics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with regard to execution of M2M services.</a:t>
            </a:r>
          </a:p>
          <a:p>
            <a:pPr lvl="1" eaLnBrk="1" hangingPunct="1">
              <a:defRPr/>
            </a:pPr>
            <a:r>
              <a:rPr lang="en-US" sz="2400" dirty="0" smtClean="0"/>
              <a:t>MAS Leadership: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/>
              <a:t>MAS WG Chair : </a:t>
            </a:r>
            <a:r>
              <a:rPr lang="en-US" sz="1900" dirty="0" err="1"/>
              <a:t>Yongjing</a:t>
            </a:r>
            <a:r>
              <a:rPr lang="en-US" sz="1900" dirty="0"/>
              <a:t> Zhang, Huawei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/>
              <a:t>MAS WG Vice Chair : Timothy Carey, Nokia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30F5CF-0C68-4249-9B73-B3E4E2EFF18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TST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Testing (</a:t>
            </a:r>
            <a:r>
              <a:rPr lang="en-US" dirty="0" err="1" smtClean="0"/>
              <a:t>TST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400" dirty="0" smtClean="0"/>
              <a:t>Key </a:t>
            </a:r>
            <a:r>
              <a:rPr lang="en-US" sz="2400" dirty="0" err="1" smtClean="0"/>
              <a:t>TST</a:t>
            </a:r>
            <a:r>
              <a:rPr lang="en-US" sz="2400" dirty="0" smtClean="0"/>
              <a:t> Responsibilities:</a:t>
            </a:r>
          </a:p>
          <a:p>
            <a:pPr lvl="2" eaLnBrk="1" hangingPunct="1">
              <a:defRPr/>
            </a:pPr>
            <a:r>
              <a:rPr lang="en-US" dirty="0"/>
              <a:t>Prepare </a:t>
            </a:r>
            <a:r>
              <a:rPr lang="en-US" b="1" dirty="0">
                <a:solidFill>
                  <a:srgbClr val="B42025"/>
                </a:solidFill>
              </a:rPr>
              <a:t>Test Requirements, Methods, and </a:t>
            </a:r>
            <a:r>
              <a:rPr lang="en-US" b="1" dirty="0" smtClean="0">
                <a:solidFill>
                  <a:srgbClr val="B42025"/>
                </a:solidFill>
              </a:rPr>
              <a:t>Specifications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in support of oneM2M Protocols and implementations</a:t>
            </a:r>
            <a:endParaRPr lang="en-US" dirty="0"/>
          </a:p>
          <a:p>
            <a:pPr lvl="1" eaLnBrk="1" hangingPunct="1">
              <a:defRPr/>
            </a:pPr>
            <a:r>
              <a:rPr lang="en-US" sz="2400" dirty="0" smtClean="0"/>
              <a:t>TST Leadership:</a:t>
            </a:r>
          </a:p>
          <a:p>
            <a:pPr lvl="2" eaLnBrk="1" hangingPunct="1">
              <a:defRPr/>
            </a:pPr>
            <a:r>
              <a:rPr lang="en-US" sz="1900" dirty="0"/>
              <a:t>TST WG Chair : </a:t>
            </a:r>
            <a:r>
              <a:rPr lang="en-US" sz="1900" dirty="0" err="1"/>
              <a:t>JaeSeung</a:t>
            </a:r>
            <a:r>
              <a:rPr lang="en-US" sz="1900" dirty="0"/>
              <a:t> Song, KETI</a:t>
            </a:r>
          </a:p>
          <a:p>
            <a:pPr lvl="2" eaLnBrk="1" hangingPunct="1">
              <a:defRPr/>
            </a:pPr>
            <a:r>
              <a:rPr lang="en-US" sz="1900" dirty="0"/>
              <a:t>TST WG Vice Chair : </a:t>
            </a:r>
            <a:r>
              <a:rPr lang="en-US" sz="1900" dirty="0" err="1"/>
              <a:t>Madhi</a:t>
            </a:r>
            <a:r>
              <a:rPr lang="en-US" sz="1900" dirty="0"/>
              <a:t> Ben </a:t>
            </a:r>
            <a:r>
              <a:rPr lang="en-US" sz="1900" dirty="0" err="1"/>
              <a:t>Alaya</a:t>
            </a:r>
            <a:r>
              <a:rPr lang="en-US" sz="1900" dirty="0"/>
              <a:t>, </a:t>
            </a:r>
            <a:r>
              <a:rPr lang="en-US" sz="1900" dirty="0" err="1"/>
              <a:t>Sensinov</a:t>
            </a:r>
            <a:endParaRPr lang="en-US" sz="1900" dirty="0"/>
          </a:p>
          <a:p>
            <a:pPr lvl="2" eaLnBrk="1" hangingPunct="1">
              <a:defRPr/>
            </a:pPr>
            <a:r>
              <a:rPr lang="en-US" sz="1900" dirty="0"/>
              <a:t>TST WG Vice Chair : Jason Yin, Huawei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30F5CF-0C68-4249-9B73-B3E4E2EFF18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dirty="0" smtClean="0"/>
              <a:t>Introduction</a:t>
            </a:r>
            <a:endParaRPr lang="en-US" altLang="en-US" sz="4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800" dirty="0" smtClean="0"/>
              <a:t>On July 24, 2012 a number of the world’s leading </a:t>
            </a:r>
            <a:br>
              <a:rPr lang="en-US" altLang="en-US" sz="2800" dirty="0" smtClean="0"/>
            </a:br>
            <a:r>
              <a:rPr lang="en-US" altLang="en-US" sz="2800" dirty="0" smtClean="0"/>
              <a:t>ICT Standards Development Organizations (SDOs) launched a new global organization: the oneM2M Partnership Project: </a:t>
            </a:r>
            <a:r>
              <a:rPr lang="en-US" altLang="en-US" sz="2800" dirty="0" smtClean="0">
                <a:hlinkClick r:id="rId2"/>
              </a:rPr>
              <a:t>http://www.oneM2M.org</a:t>
            </a:r>
            <a:r>
              <a:rPr lang="en-US" altLang="en-US" sz="2800" dirty="0" smtClean="0"/>
              <a:t> to:  </a:t>
            </a:r>
          </a:p>
          <a:p>
            <a:pPr lvl="1"/>
            <a:r>
              <a:rPr lang="en-US" altLang="en-US" sz="2400" dirty="0" smtClean="0"/>
              <a:t>cooperate in the production of globally applicable, access-independent M2M Service Layer specifications, including Technical Specifications and Technical Reports related to M2M Solutions and</a:t>
            </a:r>
          </a:p>
          <a:p>
            <a:pPr lvl="1"/>
            <a:r>
              <a:rPr lang="en-US" altLang="en-US" sz="2400" dirty="0" smtClean="0"/>
              <a:t>ensure the most efficient deployment of machine to machine (M2M) communications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11F02D79-01FB-4689-A6D2-AEDB3FDC1F58}" type="slidenum">
              <a:rPr lang="en-US" alt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TP/WG Work Program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dirty="0" smtClean="0"/>
              <a:t>Work Items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Proposed to TP (Technical Plenary)</a:t>
            </a:r>
            <a:br>
              <a:rPr lang="en-US" sz="2000" dirty="0" smtClean="0"/>
            </a:br>
            <a:r>
              <a:rPr lang="en-US" sz="2000" dirty="0" smtClean="0"/>
              <a:t>Scope / Rapporteur / 4 Supporting Companies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Defines one or more deliverables</a:t>
            </a:r>
          </a:p>
          <a:p>
            <a:r>
              <a:rPr lang="en-US" dirty="0" smtClean="0"/>
              <a:t>Deliverable</a:t>
            </a:r>
          </a:p>
          <a:p>
            <a:pPr lvl="1"/>
            <a:r>
              <a:rPr lang="en-US" sz="2000" dirty="0" smtClean="0"/>
              <a:t>Intended </a:t>
            </a:r>
            <a:r>
              <a:rPr lang="en-US" sz="2000" dirty="0"/>
              <a:t>to be made available for distribution beyond the membership of the Technical Plenary, such as to the Partners Type 1.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deliverable may be one </a:t>
            </a:r>
            <a:r>
              <a:rPr lang="en-US" sz="2000" dirty="0" smtClean="0"/>
              <a:t>of: </a:t>
            </a:r>
            <a:br>
              <a:rPr lang="en-US" sz="2000" dirty="0" smtClean="0"/>
            </a:br>
            <a:r>
              <a:rPr lang="en-US" sz="2000" dirty="0" smtClean="0"/>
              <a:t>TR (Technical Report) or TS (Technical Specification)</a:t>
            </a:r>
          </a:p>
          <a:p>
            <a:r>
              <a:rPr lang="en-US" dirty="0" smtClean="0"/>
              <a:t>Release</a:t>
            </a:r>
          </a:p>
          <a:p>
            <a:pPr lvl="1"/>
            <a:r>
              <a:rPr lang="en-US" sz="2000" dirty="0" smtClean="0"/>
              <a:t>A set </a:t>
            </a:r>
            <a:r>
              <a:rPr lang="en-US" sz="2000" dirty="0"/>
              <a:t>of ratified Deliverables that are technically consistent at the time of the freeze of the </a:t>
            </a:r>
            <a:r>
              <a:rPr lang="en-US" sz="2000" dirty="0" smtClean="0"/>
              <a:t>Release and which are made available to each Partner for publication.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20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Contributions to oneM2M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Agendas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will be formed by the leadership to help outline the primary goals and topics of a given meeting.  </a:t>
            </a:r>
          </a:p>
          <a:p>
            <a:pPr eaLnBrk="1" hangingPunct="1">
              <a:defRPr/>
            </a:pPr>
            <a:r>
              <a:rPr lang="en-US" dirty="0" smtClean="0"/>
              <a:t>All contributions to be submitted </a:t>
            </a:r>
            <a:r>
              <a:rPr lang="en-US" b="1" dirty="0" smtClean="0">
                <a:solidFill>
                  <a:srgbClr val="B42025"/>
                </a:solidFill>
              </a:rPr>
              <a:t>seven calendar days in advance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of the meeting to which they are to be addressed.</a:t>
            </a:r>
          </a:p>
          <a:p>
            <a:pPr marL="852488" lvl="1" indent="-457200" eaLnBrk="1" hangingPunct="1">
              <a:defRPr/>
            </a:pPr>
            <a:r>
              <a:rPr lang="en-US" dirty="0" smtClean="0"/>
              <a:t>Contributions will generally be discussed during the meeting in order of their relationship to the outlined agenda topics, not necessarily in the order which they are received.</a:t>
            </a:r>
          </a:p>
          <a:p>
            <a:pPr eaLnBrk="1" hangingPunct="1">
              <a:defRPr/>
            </a:pPr>
            <a:r>
              <a:rPr lang="en-US" dirty="0" smtClean="0"/>
              <a:t>Late contributions can be considered with the consensus of the group.</a:t>
            </a:r>
          </a:p>
          <a:p>
            <a:pPr eaLnBrk="1" hangingPunct="1">
              <a:defRPr/>
            </a:pPr>
            <a:r>
              <a:rPr lang="en-US" dirty="0" smtClean="0"/>
              <a:t>Meeting notes and the document portal will capture the disposition of each contribution discussed.</a:t>
            </a:r>
          </a:p>
          <a:p>
            <a:pPr lvl="1" eaLnBrk="1" hangingPunct="1">
              <a:defRPr/>
            </a:pPr>
            <a:r>
              <a:rPr lang="en-US" dirty="0" smtClean="0"/>
              <a:t> Draft, Noted, Agreed, or Withdrawn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C097B41-F43D-42BC-9F04-2C44BF194B98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21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oneM2M Release 1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B42025"/>
                </a:solidFill>
              </a:rPr>
              <a:t>Release 1 Ratification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30 January, 2015</a:t>
            </a:r>
          </a:p>
          <a:p>
            <a:r>
              <a:rPr lang="en-US" dirty="0" smtClean="0"/>
              <a:t>Deliverables available to all oneM2M </a:t>
            </a:r>
            <a:br>
              <a:rPr lang="en-US" dirty="0" smtClean="0"/>
            </a:br>
            <a:r>
              <a:rPr lang="en-US" b="1" dirty="0" smtClean="0"/>
              <a:t>Partner Type 1 </a:t>
            </a:r>
            <a:r>
              <a:rPr lang="en-US" dirty="0" smtClean="0"/>
              <a:t>for their Publication on a </a:t>
            </a:r>
            <a:br>
              <a:rPr lang="en-US" dirty="0" smtClean="0"/>
            </a:br>
            <a:r>
              <a:rPr lang="en-US" dirty="0" smtClean="0"/>
              <a:t>Regional basis</a:t>
            </a:r>
          </a:p>
          <a:p>
            <a:r>
              <a:rPr lang="en-US" dirty="0" smtClean="0"/>
              <a:t>Partners choose to publish according to their individual process and timing</a:t>
            </a:r>
          </a:p>
          <a:p>
            <a:pPr marL="0" indent="0">
              <a:buNone/>
            </a:pPr>
            <a:r>
              <a:rPr lang="en-US" sz="2400" dirty="0"/>
              <a:t>See: http://www.onem2m.org/technical/published-documents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1</a:t>
            </a:r>
            <a:r>
              <a:rPr lang="en-US" b="1" dirty="0" smtClean="0"/>
              <a:t> </a:t>
            </a:r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9822"/>
              </p:ext>
            </p:extLst>
          </p:nvPr>
        </p:nvGraphicFramePr>
        <p:xfrm>
          <a:off x="914400" y="1447800"/>
          <a:ext cx="7467600" cy="43291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71220"/>
                <a:gridCol w="1244600"/>
                <a:gridCol w="5351780"/>
              </a:tblGrid>
              <a:tr h="5762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/>
                        <a:t>WG</a:t>
                      </a:r>
                      <a:endParaRPr lang="en-US" sz="28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/>
                        <a:t>ID</a:t>
                      </a:r>
                      <a:endParaRPr lang="en-US" sz="28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0513" indent="0" algn="l"/>
                      <a:r>
                        <a:rPr lang="en-US" sz="2800" noProof="0" dirty="0" smtClean="0"/>
                        <a:t>Name</a:t>
                      </a:r>
                      <a:endParaRPr lang="en-US" sz="28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520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noProof="0" dirty="0" smtClean="0">
                          <a:effectLst/>
                        </a:rPr>
                        <a:t>REQ</a:t>
                      </a:r>
                      <a:endParaRPr lang="en-US" sz="2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strike="noStrike" kern="1200" noProof="0" dirty="0" smtClean="0">
                          <a:effectLst/>
                        </a:rPr>
                        <a:t>TS-0002</a:t>
                      </a:r>
                      <a:endParaRPr lang="en-US" sz="2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231775" indent="0" algn="l" defTabSz="914400" rtl="0" eaLnBrk="1" fontAlgn="t" latinLnBrk="0" hangingPunct="1"/>
                      <a:r>
                        <a:rPr lang="en-US" sz="2400" u="none" strike="noStrike" kern="1200" noProof="0" dirty="0" smtClean="0">
                          <a:effectLst/>
                        </a:rPr>
                        <a:t>Requirements</a:t>
                      </a:r>
                      <a:endParaRPr lang="en-US" sz="2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9528" marB="0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TS-0011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Common Terminology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ARC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TS-0001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Functional Architecture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</a:t>
                      </a:r>
                      <a:endParaRPr lang="en-US" sz="24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TS-0004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Service Layer </a:t>
                      </a:r>
                      <a:r>
                        <a:rPr lang="en-US" sz="2400" u="none" strike="noStrike" kern="1200" noProof="0" dirty="0" smtClean="0">
                          <a:effectLst/>
                        </a:rPr>
                        <a:t>Core Protocol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TS-0008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err="1" smtClean="0">
                          <a:effectLst/>
                        </a:rPr>
                        <a:t>CoAP</a:t>
                      </a:r>
                      <a:r>
                        <a:rPr lang="en-US" sz="2400" u="none" strike="noStrike" noProof="0" dirty="0" smtClean="0">
                          <a:effectLst/>
                        </a:rPr>
                        <a:t> Protocol Binding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TS-0009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HTTP Protocol Binding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TS-0010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MQTT Protocol Binding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TS-0003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Security solutions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TS-0005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Management enablement (OMA)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noProof="0" dirty="0" smtClean="0">
                          <a:effectLst/>
                        </a:rPr>
                        <a:t>TS-0006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400" u="none" strike="noStrike" noProof="0" dirty="0" smtClean="0">
                          <a:effectLst/>
                        </a:rPr>
                        <a:t>Management enablement (BBF)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FRAND-based IPR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071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/>
              <a:t>air,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dirty="0" smtClean="0"/>
              <a:t>easonable,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/>
              <a:t>nd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en-US" b="1" dirty="0" smtClean="0"/>
              <a:t>on-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iscriminatory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Partners Type 1 </a:t>
            </a:r>
            <a:r>
              <a:rPr lang="en-US" sz="2000" dirty="0"/>
              <a:t>of oneM2M have IPR policies </a:t>
            </a:r>
            <a:r>
              <a:rPr lang="en-US" sz="2000" dirty="0" smtClean="0"/>
              <a:t>that support </a:t>
            </a:r>
            <a:r>
              <a:rPr lang="en-US" sz="2000" dirty="0"/>
              <a:t>a FRAND IPR regime. The IPR policies of each of the Partners Type 1 of </a:t>
            </a:r>
            <a:r>
              <a:rPr lang="en-US" sz="2000" dirty="0" smtClean="0"/>
              <a:t>oneM2M </a:t>
            </a:r>
            <a:r>
              <a:rPr lang="en-US" sz="2000" dirty="0"/>
              <a:t>also recognize the importance of respecting the rights of owners </a:t>
            </a:r>
            <a:r>
              <a:rPr lang="en-US" sz="2000" dirty="0" smtClean="0"/>
              <a:t>of essential/potentially </a:t>
            </a:r>
            <a:r>
              <a:rPr lang="en-US" sz="2000" dirty="0"/>
              <a:t>essential IPRs. Thus, the IPR policies seek to balance such </a:t>
            </a:r>
            <a:r>
              <a:rPr lang="en-US" sz="2000" dirty="0" smtClean="0"/>
              <a:t>rights with </a:t>
            </a:r>
            <a:r>
              <a:rPr lang="en-US" sz="2000" dirty="0"/>
              <a:t>the ability of implementers to access essential IPRs under Fair, Reasonable </a:t>
            </a:r>
            <a:r>
              <a:rPr lang="en-US" sz="2000" dirty="0" smtClean="0"/>
              <a:t>and Non-Discriminatory </a:t>
            </a:r>
            <a:r>
              <a:rPr lang="en-US" sz="2000" dirty="0"/>
              <a:t>(FRAND) terms and conditions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Each </a:t>
            </a:r>
            <a:r>
              <a:rPr lang="en-US" sz="2000" b="1" dirty="0">
                <a:solidFill>
                  <a:srgbClr val="C00000"/>
                </a:solidFill>
              </a:rPr>
              <a:t>oneM2M Member </a:t>
            </a:r>
            <a:r>
              <a:rPr lang="en-US" sz="2000" dirty="0" smtClean="0"/>
              <a:t>is required </a:t>
            </a:r>
            <a:r>
              <a:rPr lang="en-US" sz="2000" dirty="0"/>
              <a:t>to comply with the </a:t>
            </a:r>
            <a:r>
              <a:rPr lang="en-US" sz="2000" dirty="0" smtClean="0"/>
              <a:t>disclosure obligations </a:t>
            </a:r>
            <a:r>
              <a:rPr lang="en-US" sz="2000" dirty="0"/>
              <a:t>of that admitting Partner’s IPR policies, procedures and guidelines </a:t>
            </a:r>
            <a:r>
              <a:rPr lang="en-US" sz="2000" dirty="0" smtClean="0"/>
              <a:t>with respect </a:t>
            </a:r>
            <a:r>
              <a:rPr lang="en-US" sz="2000" dirty="0"/>
              <a:t>to IPRs that are or may be essential to Technical Specifications </a:t>
            </a:r>
            <a:r>
              <a:rPr lang="en-US" sz="2000" dirty="0" smtClean="0"/>
              <a:t>and/or Technical </a:t>
            </a:r>
            <a:r>
              <a:rPr lang="en-US" sz="2000" dirty="0"/>
              <a:t>Reports developed in oneM2M. If a Member engages in oneM2M </a:t>
            </a:r>
            <a:r>
              <a:rPr lang="en-US" sz="2000" dirty="0" smtClean="0"/>
              <a:t>activities through </a:t>
            </a:r>
            <a:r>
              <a:rPr lang="en-US" sz="2000" dirty="0"/>
              <a:t>more than one Partner, then the Member shall be required to comply with </a:t>
            </a:r>
            <a:r>
              <a:rPr lang="en-US" sz="2000" dirty="0" smtClean="0"/>
              <a:t>the IPR </a:t>
            </a:r>
            <a:r>
              <a:rPr lang="en-US" sz="2000" dirty="0"/>
              <a:t>policies, procedures and guidelines of all Partners which have admitted such </a:t>
            </a:r>
            <a:r>
              <a:rPr lang="en-US" sz="2000" dirty="0" smtClean="0"/>
              <a:t>a Member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Consensus and Objections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Consensus </a:t>
            </a:r>
            <a:r>
              <a:rPr lang="en-US" sz="2600" dirty="0" smtClean="0"/>
              <a:t>(from the oneM2M Working Procedures)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General agreement</a:t>
            </a:r>
            <a:r>
              <a:rPr lang="en-US" dirty="0" smtClean="0">
                <a:solidFill>
                  <a:schemeClr val="tx1"/>
                </a:solidFill>
              </a:rPr>
              <a:t>, characterized by the </a:t>
            </a:r>
            <a:r>
              <a:rPr lang="en-US" b="1" dirty="0" smtClean="0">
                <a:solidFill>
                  <a:srgbClr val="B42025"/>
                </a:solidFill>
              </a:rPr>
              <a:t>absence of sustained opposition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substantial issues by any important part of the concerned interest and by a process that involves seeking to take into account the views of all parties concerned and to reconcile any conflicting arguments.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Note that </a:t>
            </a:r>
            <a:r>
              <a:rPr lang="en-US" b="1" dirty="0" smtClean="0">
                <a:solidFill>
                  <a:srgbClr val="B42025"/>
                </a:solidFill>
              </a:rPr>
              <a:t>“consensus” </a:t>
            </a:r>
            <a:r>
              <a:rPr lang="en-US" dirty="0" smtClean="0">
                <a:solidFill>
                  <a:schemeClr val="tx1"/>
                </a:solidFill>
              </a:rPr>
              <a:t>does not imply </a:t>
            </a:r>
            <a:r>
              <a:rPr lang="en-US" b="1" dirty="0" smtClean="0">
                <a:solidFill>
                  <a:srgbClr val="B42025"/>
                </a:solidFill>
              </a:rPr>
              <a:t>“unanimity”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 smtClean="0"/>
              <a:t>Objections: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Attempts shall be made to </a:t>
            </a:r>
            <a:r>
              <a:rPr lang="en-US" dirty="0" smtClean="0">
                <a:solidFill>
                  <a:srgbClr val="B42025"/>
                </a:solidFill>
              </a:rPr>
              <a:t>understand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B42025"/>
                </a:solidFill>
              </a:rPr>
              <a:t>address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B42025"/>
                </a:solidFill>
              </a:rPr>
              <a:t>objections </a:t>
            </a:r>
            <a:r>
              <a:rPr lang="en-US" dirty="0" smtClean="0">
                <a:solidFill>
                  <a:schemeClr val="tx1"/>
                </a:solidFill>
              </a:rPr>
              <a:t>made by members.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C4D6A0AB-8D9E-40E1-950C-A26B08E687B6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TP/WG Working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/>
          <a:p>
            <a:r>
              <a:rPr lang="en-US" dirty="0" smtClean="0"/>
              <a:t>Meeting Notice / Invitation  </a:t>
            </a:r>
            <a:r>
              <a:rPr lang="en-US" sz="2400" i="1" dirty="0" smtClean="0"/>
              <a:t>(Regular or ad-hoc)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Discussion - </a:t>
            </a:r>
            <a:r>
              <a:rPr lang="en-US" i="1" dirty="0" smtClean="0"/>
              <a:t>as/required</a:t>
            </a:r>
            <a:endParaRPr lang="en-US" dirty="0" smtClean="0"/>
          </a:p>
          <a:p>
            <a:r>
              <a:rPr lang="en-US" dirty="0" smtClean="0"/>
              <a:t>Revisions - </a:t>
            </a:r>
            <a:r>
              <a:rPr lang="en-US" i="1" dirty="0" smtClean="0"/>
              <a:t>as/required</a:t>
            </a:r>
          </a:p>
          <a:p>
            <a:r>
              <a:rPr lang="en-US" dirty="0" smtClean="0"/>
              <a:t>Agreement  </a:t>
            </a:r>
            <a:r>
              <a:rPr lang="en-US" i="1" dirty="0" smtClean="0"/>
              <a:t>(or noted, withdrawn, etc.)</a:t>
            </a:r>
            <a:endParaRPr lang="en-US" dirty="0" smtClean="0"/>
          </a:p>
          <a:p>
            <a:r>
              <a:rPr lang="en-US" dirty="0" smtClean="0"/>
              <a:t>Added to draft deliverable </a:t>
            </a:r>
            <a:r>
              <a:rPr lang="en-US" i="1" dirty="0" smtClean="0"/>
              <a:t>(by Rapporteur)</a:t>
            </a:r>
          </a:p>
          <a:p>
            <a:r>
              <a:rPr lang="en-US" u="sng" dirty="0" smtClean="0"/>
              <a:t>Approval </a:t>
            </a:r>
            <a:r>
              <a:rPr lang="en-US" dirty="0" smtClean="0"/>
              <a:t>of final Draft (by the TP)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Face-to-Face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Held </a:t>
            </a:r>
            <a:r>
              <a:rPr lang="en-US" dirty="0" smtClean="0">
                <a:solidFill>
                  <a:srgbClr val="B42025"/>
                </a:solidFill>
              </a:rPr>
              <a:t>six </a:t>
            </a:r>
            <a:r>
              <a:rPr lang="en-US" dirty="0" smtClean="0"/>
              <a:t>times a calendar year</a:t>
            </a:r>
          </a:p>
          <a:p>
            <a:pPr lvl="1" eaLnBrk="1" hangingPunct="1">
              <a:defRPr/>
            </a:pPr>
            <a:r>
              <a:rPr lang="en-US" dirty="0" smtClean="0"/>
              <a:t>Coordination meeting for leaders and Rapporteurs</a:t>
            </a:r>
          </a:p>
          <a:p>
            <a:pPr lvl="1" eaLnBrk="1" hangingPunct="1">
              <a:defRPr/>
            </a:pPr>
            <a:r>
              <a:rPr lang="en-US" dirty="0" smtClean="0"/>
              <a:t>Technical Plenary and Working Group meetings run from Monday morning until Friday evening.</a:t>
            </a:r>
          </a:p>
          <a:p>
            <a:pPr lvl="1" eaLnBrk="1" hangingPunct="1">
              <a:defRPr/>
            </a:pPr>
            <a:r>
              <a:rPr lang="en-US" dirty="0" smtClean="0"/>
              <a:t>oneM2M Meeting Calendar:</a:t>
            </a:r>
          </a:p>
          <a:p>
            <a:pPr lvl="2" eaLnBrk="1" hangingPunct="1">
              <a:defRPr/>
            </a:pPr>
            <a:r>
              <a:rPr lang="en-US" dirty="0">
                <a:hlinkClick r:id="rId2"/>
              </a:rPr>
              <a:t>http://www.onem2m.org/news-events/member-meetings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Meeting invitations issued a minimum of 60 days prior to the meeting and may be found on the meeting calendar page or in the document portal.</a:t>
            </a:r>
          </a:p>
          <a:p>
            <a:pPr lvl="1" eaLnBrk="1" hangingPunct="1">
              <a:defRPr/>
            </a:pPr>
            <a:r>
              <a:rPr lang="en-US" dirty="0" smtClean="0"/>
              <a:t>Depending on the need, interim face-to-face meetings or TP or WGs can be called with proper notices.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E7D0A41A-D730-4E9B-971C-E639843A117C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Virtual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Each WG sets their own virtual meeting schedule which is then agreed in TP. 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v</a:t>
            </a:r>
            <a:r>
              <a:rPr lang="en-US" dirty="0" smtClean="0"/>
              <a:t>irtual meeting is a formal meeting, in which decisions can be made and can be counted into voting eligibility. </a:t>
            </a:r>
          </a:p>
          <a:p>
            <a:pPr lvl="1" eaLnBrk="1" hangingPunct="1">
              <a:defRPr/>
            </a:pPr>
            <a:r>
              <a:rPr lang="en-US" dirty="0" smtClean="0"/>
              <a:t>Virtual meetings will be announced 14 days in advance.</a:t>
            </a:r>
          </a:p>
          <a:p>
            <a:pPr lvl="1" eaLnBrk="1" hangingPunct="1">
              <a:defRPr/>
            </a:pPr>
            <a:r>
              <a:rPr lang="en-US" dirty="0" smtClean="0"/>
              <a:t>Virtual meetings are typically two hours in duration, and detailed agendas will be posted prior to each meeting.</a:t>
            </a:r>
          </a:p>
          <a:p>
            <a:pPr lvl="1" eaLnBrk="1" hangingPunct="1">
              <a:defRPr/>
            </a:pPr>
            <a:r>
              <a:rPr lang="en-US" dirty="0" smtClean="0"/>
              <a:t>Individual meeting invites can be found via the WG meeting calendars in the document portal.</a:t>
            </a:r>
          </a:p>
          <a:p>
            <a:pPr lvl="1" eaLnBrk="1" hangingPunct="1">
              <a:defRPr/>
            </a:pPr>
            <a:r>
              <a:rPr lang="en-US" dirty="0" smtClean="0"/>
              <a:t>Virtual meetings are held using </a:t>
            </a:r>
            <a:r>
              <a:rPr lang="en-US" dirty="0" err="1" smtClean="0"/>
              <a:t>GoToMeeting</a:t>
            </a:r>
            <a:r>
              <a:rPr lang="en-US" dirty="0" smtClean="0"/>
              <a:t> or </a:t>
            </a:r>
            <a:r>
              <a:rPr lang="en-US" dirty="0" err="1" smtClean="0"/>
              <a:t>GoToWebinar</a:t>
            </a:r>
            <a:r>
              <a:rPr lang="en-US" dirty="0" smtClean="0"/>
              <a:t> tools.</a:t>
            </a:r>
          </a:p>
          <a:p>
            <a:pPr lvl="2" eaLnBrk="1" hangingPunct="1">
              <a:defRPr/>
            </a:pPr>
            <a:r>
              <a:rPr lang="en-US" dirty="0" smtClean="0"/>
              <a:t>These tools require a software download, which you will be prompted to begin the first time you log-on to a meeting.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77AAD5F-585E-4BC0-810C-AE4F2C35365D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Meetings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D0453F83-8AE7-43E3-BE2B-D0918A0C08E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6113"/>
            <a:ext cx="7696200" cy="550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Global Partners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8" y="2170070"/>
            <a:ext cx="3111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30" y="1309988"/>
            <a:ext cx="1929370" cy="631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44" y="1143000"/>
            <a:ext cx="1653112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288135"/>
            <a:ext cx="1390650" cy="67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" y="2399018"/>
            <a:ext cx="1696096" cy="64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617955"/>
            <a:ext cx="866775" cy="94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66" y="2246865"/>
            <a:ext cx="1622943" cy="953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701004"/>
            <a:ext cx="1457325" cy="79901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14400" y="5029200"/>
            <a:ext cx="7285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0080"/>
            <a:ext cx="1628222" cy="333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87319"/>
            <a:ext cx="1425097" cy="40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96" y="5124046"/>
            <a:ext cx="1439704" cy="976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4" y="4380811"/>
            <a:ext cx="1691640" cy="64838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54248"/>
            <a:ext cx="1989296" cy="289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24500"/>
            <a:ext cx="809625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43550"/>
            <a:ext cx="1162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Documents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76FC8E9E-B9AA-4FB4-8556-D7EB545A7E6E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30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488"/>
            <a:ext cx="9144000" cy="408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Document Disposition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4500" dirty="0" smtClean="0"/>
              <a:t>Draft</a:t>
            </a:r>
          </a:p>
          <a:p>
            <a:pPr lvl="1" eaLnBrk="1" hangingPunct="1">
              <a:defRPr/>
            </a:pPr>
            <a:r>
              <a:rPr lang="en-US" sz="3800" dirty="0" smtClean="0"/>
              <a:t>All contributions posted 7 days or more in advance of a meeting.</a:t>
            </a:r>
          </a:p>
          <a:p>
            <a:pPr eaLnBrk="1" hangingPunct="1">
              <a:defRPr/>
            </a:pPr>
            <a:r>
              <a:rPr lang="en-US" sz="4500" dirty="0" smtClean="0"/>
              <a:t>Noted</a:t>
            </a:r>
          </a:p>
          <a:p>
            <a:pPr lvl="1" eaLnBrk="1" hangingPunct="1">
              <a:defRPr/>
            </a:pPr>
            <a:r>
              <a:rPr lang="en-US" sz="3800" dirty="0" smtClean="0"/>
              <a:t>A contribution not agreed to by the group, out of scope of the work, expected to be revised, or presented for information.</a:t>
            </a:r>
          </a:p>
          <a:p>
            <a:pPr eaLnBrk="1" hangingPunct="1">
              <a:defRPr/>
            </a:pPr>
            <a:r>
              <a:rPr lang="en-US" sz="4500" dirty="0" smtClean="0"/>
              <a:t>Agreed</a:t>
            </a:r>
          </a:p>
          <a:p>
            <a:pPr lvl="1" eaLnBrk="1" hangingPunct="1">
              <a:defRPr/>
            </a:pPr>
            <a:r>
              <a:rPr lang="en-US" sz="3800" dirty="0" smtClean="0"/>
              <a:t>A contribution that is agreed to by the group. </a:t>
            </a:r>
          </a:p>
          <a:p>
            <a:pPr eaLnBrk="1" hangingPunct="1">
              <a:defRPr/>
            </a:pPr>
            <a:r>
              <a:rPr lang="en-US" sz="4500" dirty="0" smtClean="0"/>
              <a:t>Withdrawn</a:t>
            </a:r>
          </a:p>
          <a:p>
            <a:pPr lvl="1" eaLnBrk="1" hangingPunct="1">
              <a:defRPr/>
            </a:pPr>
            <a:r>
              <a:rPr lang="en-US" sz="3800" dirty="0" smtClean="0"/>
              <a:t>Assigned at any time by the request of a contributor.</a:t>
            </a:r>
            <a:endParaRPr lang="en-US" dirty="0" smtClean="0"/>
          </a:p>
          <a:p>
            <a:pPr marL="57150" indent="0" eaLnBrk="1" hangingPunct="1">
              <a:buNone/>
              <a:defRPr/>
            </a:pPr>
            <a:r>
              <a:rPr lang="en-US" sz="2600" dirty="0" smtClean="0"/>
              <a:t>NOTE: Document dispositions are only updated by the Secretariat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E3D18E5-A329-40D9-AFA4-6BCF19751FE7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31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Mailing lists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C3438B00-77CB-48D5-BBC1-8C2746F7C12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609" y="1600200"/>
            <a:ext cx="605078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21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http://member.onem2m.org/WebSite/private/mailing_lists.aspx.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Portal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D10392E-139C-4B64-90BE-FCE9334BA897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1052"/>
            <a:ext cx="6781799" cy="49765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Portal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D79EDE9-4B88-48DD-B572-1B0513EE236B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76"/>
            <a:ext cx="9144000" cy="4370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295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http://member.onem2m.org/website/homepage.aspx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/>
              <a:t>Q&amp;A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endParaRPr lang="en-US" altLang="en-US" sz="4800" b="1" smtClean="0">
              <a:solidFill>
                <a:srgbClr val="B42025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4800" b="1" smtClean="0">
                <a:solidFill>
                  <a:srgbClr val="B42025"/>
                </a:solidFill>
              </a:rPr>
              <a:t>Welcome </a:t>
            </a:r>
            <a:r>
              <a:rPr lang="en-US" altLang="en-US" sz="4800" b="1" dirty="0" smtClean="0">
                <a:solidFill>
                  <a:srgbClr val="B42025"/>
                </a:solidFill>
              </a:rPr>
              <a:t>to oneM2M!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Mission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The goal of oneM2M is to develop technical specifications which address the need for a </a:t>
            </a:r>
            <a:r>
              <a:rPr lang="en-US" b="1" dirty="0" smtClean="0">
                <a:solidFill>
                  <a:srgbClr val="B42025"/>
                </a:solidFill>
              </a:rPr>
              <a:t>common M2M Service Layer </a:t>
            </a:r>
            <a:r>
              <a:rPr lang="en-US" dirty="0" smtClean="0"/>
              <a:t>that can be readily embedded within various hardware and software, and be relied upon to connect the myriad of devices in the field with M2M application servers worldwide.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A critical objective of oneM2M is to attract and actively involve organizations from M2M-related business domains such as: telematics and intelligent transportation, healthcare, utilities, industrial automation, smart homes, etc.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oneM2M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436D06F2-E30C-40E9-AB3D-00FDDAEED335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Scope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/>
              <a:t>Initially, oneM2M shall prepare, approve and maintain the necessary set of Technical Specifications and Technical Reports for: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Use cases and requirements for a common set of Service Layer capabilities;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Service Layer aspects with high level and detailed service architecture, in light of an access independent view of end-to-end services;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Protocols/APIs/standard objects based on this architecture (open interfaces &amp; protocols);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Security and privacy aspects (authentication, encryption, integrity verification);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Reachability and discovery of applications;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Interoperability, including test and conformance specifications;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Collection of data for charging records (to be used for billing and statistical purposes);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Identification and naming of devices and applications;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Information models and data management (including store and subscribe/notify functionality);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Management aspects (including remote management of entities); and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Common use cases, terminal/module aspects, including Service Layer interfaces/APIs between: Second Level</a:t>
            </a:r>
          </a:p>
          <a:p>
            <a:pPr lvl="2" eaLnBrk="1" hangingPunct="1"/>
            <a:r>
              <a:rPr lang="en-US" altLang="en-US" sz="1200" dirty="0" smtClean="0"/>
              <a:t>Application and Service Layers;</a:t>
            </a:r>
          </a:p>
          <a:p>
            <a:pPr lvl="2" eaLnBrk="1" hangingPunct="1"/>
            <a:r>
              <a:rPr lang="en-US" altLang="en-US" sz="1200" dirty="0" smtClean="0"/>
              <a:t>Service Layer and communication functions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oneM2M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01C91C-BDD9-4793-801B-569959BC869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dirty="0" smtClean="0"/>
              <a:t>Participation</a:t>
            </a:r>
            <a:endParaRPr lang="en-US" altLang="en-US" sz="48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153400" cy="4525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L</a:t>
            </a:r>
            <a:r>
              <a:rPr lang="en-GB" dirty="0" smtClean="0"/>
              <a:t>evels of participation:</a:t>
            </a: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Partner Type 1</a:t>
            </a: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Member </a:t>
            </a:r>
            <a:r>
              <a:rPr lang="en-GB" b="1" dirty="0" smtClean="0"/>
              <a:t>companies participate directly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Partner Type 2</a:t>
            </a:r>
          </a:p>
          <a:p>
            <a:pPr lvl="2" eaLnBrk="1" hangingPunct="1">
              <a:defRPr/>
            </a:pPr>
            <a:r>
              <a:rPr lang="en-GB" b="1" dirty="0" smtClean="0"/>
              <a:t>Contributes on behalf of member companies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Member </a:t>
            </a:r>
            <a:r>
              <a:rPr lang="en-GB" sz="2400" i="1" dirty="0" smtClean="0"/>
              <a:t>(companies)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Associate Member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Observer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180000" indent="0" eaLnBrk="1" hangingPunct="1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B42025"/>
                </a:solidFill>
              </a:rPr>
              <a:t>Join: </a:t>
            </a:r>
            <a:r>
              <a:rPr lang="en-US" sz="2400" dirty="0">
                <a:hlinkClick r:id="rId2"/>
              </a:rPr>
              <a:t>http://www.onem2m.org/membership/join-onem2m</a:t>
            </a:r>
            <a:r>
              <a:rPr lang="en-US" sz="2400" dirty="0"/>
              <a:t> </a:t>
            </a:r>
            <a:endParaRPr lang="en-US" sz="2400" dirty="0" smtClean="0"/>
          </a:p>
          <a:p>
            <a:pPr marL="180000" indent="0">
              <a:buNone/>
              <a:defRPr/>
            </a:pPr>
            <a:r>
              <a:rPr lang="en-US" sz="2400" b="1" dirty="0" smtClean="0">
                <a:solidFill>
                  <a:srgbClr val="B42025"/>
                </a:solidFill>
              </a:rPr>
              <a:t>Published docs:</a:t>
            </a:r>
            <a:r>
              <a:rPr lang="en-US" sz="2400" dirty="0" smtClean="0">
                <a:solidFill>
                  <a:srgbClr val="B42025"/>
                </a:solidFill>
              </a:rPr>
              <a:t>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www.onem2m.org/technical/published-documents</a:t>
            </a:r>
            <a:endParaRPr lang="en-US" sz="2400" dirty="0" smtClean="0"/>
          </a:p>
          <a:p>
            <a:pPr marL="180000" indent="0">
              <a:buNone/>
              <a:defRPr/>
            </a:pPr>
            <a:r>
              <a:rPr lang="en-US" sz="2400" b="1" dirty="0" smtClean="0">
                <a:solidFill>
                  <a:srgbClr val="B42025"/>
                </a:solidFill>
              </a:rPr>
              <a:t>News: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hlinkClick r:id="rId4"/>
              </a:rPr>
              <a:t>http://www.onem2m.org/news-events/news</a:t>
            </a:r>
            <a:r>
              <a:rPr lang="en-US" sz="2400" dirty="0"/>
              <a:t>  </a:t>
            </a:r>
            <a:endParaRPr lang="en-US" sz="2400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D7B7655F-1916-41BE-8F43-337E4368516F}" type="slidenum">
              <a:rPr lang="en-US" alt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Membership Structure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oneM2M Member</a:t>
            </a:r>
          </a:p>
          <a:p>
            <a:pPr lvl="1" eaLnBrk="1" hangingPunct="1">
              <a:defRPr/>
            </a:pPr>
            <a:r>
              <a:rPr lang="en-US" dirty="0" smtClean="0"/>
              <a:t>Members are admitted through affiliation with a Partner Type 1 &amp; they may:</a:t>
            </a:r>
          </a:p>
          <a:p>
            <a:pPr lvl="2"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ttend &amp; provide input to the </a:t>
            </a:r>
            <a:r>
              <a:rPr lang="en-US" dirty="0" smtClean="0">
                <a:solidFill>
                  <a:srgbClr val="B42025"/>
                </a:solidFill>
              </a:rPr>
              <a:t>Technical Plenary </a:t>
            </a:r>
            <a:r>
              <a:rPr lang="en-US" dirty="0" smtClean="0"/>
              <a:t>and its subgroups;  &amp;</a:t>
            </a:r>
          </a:p>
          <a:p>
            <a:pPr lvl="2" eaLnBrk="1" hangingPunct="1">
              <a:defRPr/>
            </a:pP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>
                <a:solidFill>
                  <a:srgbClr val="B42025"/>
                </a:solidFill>
              </a:rPr>
              <a:t>one vote per admitting Partner Type 1 </a:t>
            </a:r>
            <a:r>
              <a:rPr lang="en-US" dirty="0" smtClean="0"/>
              <a:t>in meetings of the Technical Plenary and its subgroups, as appropriate. </a:t>
            </a:r>
          </a:p>
          <a:p>
            <a:pPr eaLnBrk="1" hangingPunct="1">
              <a:defRPr/>
            </a:pPr>
            <a:r>
              <a:rPr lang="en-US" dirty="0" smtClean="0"/>
              <a:t>oneM2M Associate</a:t>
            </a:r>
          </a:p>
          <a:p>
            <a:pPr lvl="1" eaLnBrk="1" hangingPunct="1">
              <a:defRPr/>
            </a:pPr>
            <a:r>
              <a:rPr lang="en-US" dirty="0" smtClean="0"/>
              <a:t>Associates are any government or regulatory agency with interest in oneM2M work, and they may:</a:t>
            </a:r>
          </a:p>
          <a:p>
            <a:pPr lvl="2"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ttend and provide input to meetings of the Technical Plenary and its subgroups. However, such input shall be </a:t>
            </a:r>
            <a:r>
              <a:rPr lang="en-US" dirty="0" smtClean="0">
                <a:solidFill>
                  <a:srgbClr val="B42025"/>
                </a:solidFill>
              </a:rPr>
              <a:t>limited to clarifications regarding regulatory matters and informational contributions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oneM2M Observers</a:t>
            </a:r>
          </a:p>
          <a:p>
            <a:pPr lvl="1" eaLnBrk="1" hangingPunct="1">
              <a:defRPr/>
            </a:pPr>
            <a:r>
              <a:rPr lang="en-US" dirty="0" smtClean="0"/>
              <a:t>Invited to attend for a limited duration and they may not provide any technical input to the Technical Plenary of its subgroups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E7FF382-F07C-4E39-A681-219F6BB78CEB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5646057" y="2438400"/>
            <a:ext cx="2126343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33600" y="2362200"/>
            <a:ext cx="213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4593771" y="3494823"/>
            <a:ext cx="2256064" cy="100097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4" idx="3"/>
          </p:cNvCxnSpPr>
          <p:nvPr/>
        </p:nvCxnSpPr>
        <p:spPr>
          <a:xfrm flipH="1">
            <a:off x="2514600" y="3429000"/>
            <a:ext cx="2057400" cy="1066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 flipH="1">
            <a:off x="2504983" y="3429000"/>
            <a:ext cx="2067017" cy="17144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>
            <a:endCxn id="13" idx="0"/>
          </p:cNvCxnSpPr>
          <p:nvPr/>
        </p:nvCxnSpPr>
        <p:spPr>
          <a:xfrm flipH="1">
            <a:off x="3654878" y="3429000"/>
            <a:ext cx="231323" cy="16211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/>
          <p:nvPr/>
        </p:nvCxnSpPr>
        <p:spPr>
          <a:xfrm>
            <a:off x="4572000" y="3429000"/>
            <a:ext cx="1074057" cy="17144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/>
          <p:nvPr/>
        </p:nvCxnSpPr>
        <p:spPr>
          <a:xfrm>
            <a:off x="4572000" y="3409185"/>
            <a:ext cx="2307771" cy="173431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3600" y="3505200"/>
            <a:ext cx="4876800" cy="17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205740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33600" y="1524000"/>
            <a:ext cx="487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619065" y="220708"/>
            <a:ext cx="592473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2065" y="1458601"/>
            <a:ext cx="3581400" cy="11795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prstClr val="black"/>
                </a:solidFill>
              </a:rPr>
              <a:t>Steering Committee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(Partners)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1300" y="3009900"/>
            <a:ext cx="3581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Technical Plenary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(Members / Partners)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0478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Protocols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(PRO)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4076700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Requirements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REQ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Architecture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(ARC)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95156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Security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(SEC)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49835" y="5105399"/>
            <a:ext cx="1828800" cy="106680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Management,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Abstraction,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Semantics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(MAS)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3716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Legal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5800" y="21336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Methods &amp;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Processes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3162300"/>
            <a:ext cx="14478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Method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of 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5800" y="2133600"/>
            <a:ext cx="1447800" cy="15621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40335" y="12192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Finance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40335" y="18288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MARCOM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040335" y="3236913"/>
            <a:ext cx="14478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Work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Programme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49835" y="4076700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Testing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TST</a:t>
            </a:r>
            <a:r>
              <a:rPr lang="en-US" sz="2000" b="1" dirty="0" smtClean="0">
                <a:solidFill>
                  <a:prstClr val="black"/>
                </a:solidFill>
              </a:rPr>
              <a:t>)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40335" y="24384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prstClr val="black"/>
                </a:solidFill>
              </a:rPr>
              <a:t>Certification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/>
              <a:t>Steering Committee</a:t>
            </a:r>
            <a:r>
              <a:rPr lang="en-US" altLang="en-US" sz="4800" b="1" dirty="0" smtClean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0878"/>
            <a:ext cx="8077200" cy="482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/>
              <a:t>SC Participation:</a:t>
            </a:r>
          </a:p>
          <a:p>
            <a:pPr lvl="1" eaLnBrk="1" hangingPunct="1"/>
            <a:r>
              <a:rPr lang="en-US" altLang="en-US" sz="2000" dirty="0" smtClean="0"/>
              <a:t>Representatives of each Partner as identified by that Partner</a:t>
            </a:r>
          </a:p>
          <a:p>
            <a:pPr lvl="1" eaLnBrk="1" hangingPunct="1"/>
            <a:r>
              <a:rPr lang="en-US" altLang="en-US" sz="2000" dirty="0" smtClean="0"/>
              <a:t>Chair and Vice Chairs of the Technical Plenary</a:t>
            </a:r>
          </a:p>
          <a:p>
            <a:pPr eaLnBrk="1" hangingPunct="1"/>
            <a:r>
              <a:rPr lang="en-US" altLang="en-US" sz="2800" dirty="0"/>
              <a:t>SC </a:t>
            </a:r>
            <a:r>
              <a:rPr lang="en-US" altLang="en-US" sz="2800" dirty="0" smtClean="0"/>
              <a:t>Attendance:</a:t>
            </a:r>
          </a:p>
          <a:p>
            <a:pPr lvl="1" eaLnBrk="1" hangingPunct="1"/>
            <a:r>
              <a:rPr lang="en-US" altLang="en-US" sz="2000" dirty="0"/>
              <a:t>One representative of each Member (exclusive of Partner representatives)</a:t>
            </a:r>
          </a:p>
          <a:p>
            <a:pPr eaLnBrk="1" hangingPunct="1"/>
            <a:r>
              <a:rPr lang="en-US" altLang="en-US" sz="2800" dirty="0" smtClean="0"/>
              <a:t>SC Leadership:</a:t>
            </a:r>
            <a:endParaRPr lang="en-US" altLang="en-US" sz="2000" i="1" u="sng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B42025"/>
                </a:solidFill>
              </a:rPr>
              <a:t> SC Chair: 	</a:t>
            </a:r>
            <a:r>
              <a:rPr lang="en-US" altLang="en-US" sz="2000" dirty="0" smtClean="0">
                <a:solidFill>
                  <a:srgbClr val="B42025"/>
                </a:solidFill>
              </a:rPr>
              <a:t>	Fran </a:t>
            </a:r>
            <a:r>
              <a:rPr lang="en-US" altLang="en-US" sz="2000" dirty="0">
                <a:solidFill>
                  <a:srgbClr val="B42025"/>
                </a:solidFill>
              </a:rPr>
              <a:t>O’Brian - Cisco (TIA)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B42025"/>
                </a:solidFill>
              </a:rPr>
              <a:t>SC Vice Chair:	Thomas Li - Huawei (CCSA)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B42025"/>
                </a:solidFill>
              </a:rPr>
              <a:t>SC Vice Chair:	Puneet Jain - Intel (ATIS)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2000" dirty="0">
                <a:solidFill>
                  <a:srgbClr val="B42025"/>
                </a:solidFill>
              </a:rPr>
              <a:t>SC Vice Chair:	Enrico Scarrone, Telecom Italia (ETSI)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fld id="{6987183B-E101-4AD9-967E-579053E619BA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/>
              <a:t>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2314</Words>
  <Application>Microsoft Office PowerPoint</Application>
  <PresentationFormat>On-screen Show (4:3)</PresentationFormat>
  <Paragraphs>389</Paragraphs>
  <Slides>35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Myriad pro</vt:lpstr>
      <vt:lpstr>Office Theme</vt:lpstr>
      <vt:lpstr>Welcome to oneM2M!</vt:lpstr>
      <vt:lpstr>Introduction</vt:lpstr>
      <vt:lpstr>Global Partners</vt:lpstr>
      <vt:lpstr>Mission</vt:lpstr>
      <vt:lpstr>Scope</vt:lpstr>
      <vt:lpstr>Participation</vt:lpstr>
      <vt:lpstr>Membership Structure</vt:lpstr>
      <vt:lpstr>Organization</vt:lpstr>
      <vt:lpstr>Steering Committee </vt:lpstr>
      <vt:lpstr>Steering Committee</vt:lpstr>
      <vt:lpstr>Scope &amp; Objectives</vt:lpstr>
      <vt:lpstr>Technical Plenary</vt:lpstr>
      <vt:lpstr>TP/WG Work Areas</vt:lpstr>
      <vt:lpstr>REQ Working Group</vt:lpstr>
      <vt:lpstr>ARC Working Group</vt:lpstr>
      <vt:lpstr>PRO Working Group</vt:lpstr>
      <vt:lpstr>SEC Working Group</vt:lpstr>
      <vt:lpstr>MAS Working Group</vt:lpstr>
      <vt:lpstr>TST Working Group</vt:lpstr>
      <vt:lpstr>TP/WG Work Program</vt:lpstr>
      <vt:lpstr>Contributions to oneM2M Meetings</vt:lpstr>
      <vt:lpstr>oneM2M Release 1.</vt:lpstr>
      <vt:lpstr>Release 1 Specifications</vt:lpstr>
      <vt:lpstr>FRAND-based IPR Policies</vt:lpstr>
      <vt:lpstr>Consensus and Objections</vt:lpstr>
      <vt:lpstr>TP/WG Working Process</vt:lpstr>
      <vt:lpstr>Face-to-Face Meetings</vt:lpstr>
      <vt:lpstr>Virtual Meetings</vt:lpstr>
      <vt:lpstr>Meetings</vt:lpstr>
      <vt:lpstr>Documents</vt:lpstr>
      <vt:lpstr>Document Disposition</vt:lpstr>
      <vt:lpstr>Mailing lists</vt:lpstr>
      <vt:lpstr>Portal</vt:lpstr>
      <vt:lpstr>Portal</vt:lpstr>
      <vt:lpstr>Q&amp;A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Karen Hughes</cp:lastModifiedBy>
  <cp:revision>235</cp:revision>
  <dcterms:created xsi:type="dcterms:W3CDTF">2012-09-11T22:52:11Z</dcterms:created>
  <dcterms:modified xsi:type="dcterms:W3CDTF">2016-07-18T15:17:00Z</dcterms:modified>
</cp:coreProperties>
</file>