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18" r:id="rId3"/>
    <p:sldId id="321" r:id="rId4"/>
    <p:sldId id="319" r:id="rId5"/>
    <p:sldId id="262" r:id="rId6"/>
    <p:sldId id="305" r:id="rId7"/>
    <p:sldId id="278" r:id="rId8"/>
    <p:sldId id="307" r:id="rId9"/>
    <p:sldId id="268" r:id="rId10"/>
    <p:sldId id="269" r:id="rId11"/>
    <p:sldId id="291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89982" autoAdjust="0"/>
  </p:normalViewPr>
  <p:slideViewPr>
    <p:cSldViewPr>
      <p:cViewPr varScale="1">
        <p:scale>
          <a:sx n="79" d="100"/>
          <a:sy n="79" d="100"/>
        </p:scale>
        <p:origin x="114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47DBBE-16CC-40F8-AB20-47CA9481238E}" type="datetimeFigureOut">
              <a:rPr lang="en-US" altLang="zh-CN"/>
              <a:pPr>
                <a:defRPr/>
              </a:pPr>
              <a:t>7/22/2016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4CEDB8-058E-4ED0-A78C-7A08070F24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5732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BC0E8-AAE7-4280-9F57-C6E1DA21B858}" type="datetimeFigureOut">
              <a:rPr lang="zh-CN" altLang="en-US"/>
              <a:pPr>
                <a:defRPr/>
              </a:pPr>
              <a:t>2016/7/22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64710B-4FE5-47BF-8A5D-9F79D1F722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0804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dirty="0" smtClean="0"/>
              <a:t>TS-0023: 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71 </a:t>
            </a:r>
            <a:r>
              <a:rPr lang="en-US" altLang="zh-CN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ModuleClasses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13 Device models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64710B-4FE5-47BF-8A5D-9F79D1F72273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4516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7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25957298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8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718341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2015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TP-2016-0217</a:t>
            </a:r>
            <a:endParaRPr lang="en-GB" altLang="zh-CN" sz="1200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9AD374-43D0-41DF-9AE9-A6945EBA0E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2015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TP-2016-0217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8419C0-B19E-4173-9519-13EB3884F4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457200" y="3711575"/>
            <a:ext cx="82296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dirty="0" smtClean="0">
                <a:solidFill>
                  <a:srgbClr val="A0A0A3"/>
                </a:solidFill>
              </a:rPr>
              <a:t>WG5 – MAS#24</a:t>
            </a:r>
            <a:br>
              <a:rPr lang="en-US" altLang="zh-CN" sz="4800" b="1" dirty="0" smtClean="0">
                <a:solidFill>
                  <a:srgbClr val="A0A0A3"/>
                </a:solidFill>
              </a:rPr>
            </a:br>
            <a:r>
              <a:rPr lang="en-US" altLang="zh-CN" sz="4800" b="1" dirty="0" smtClean="0">
                <a:solidFill>
                  <a:srgbClr val="A0A0A3"/>
                </a:solidFill>
              </a:rPr>
              <a:t> Status Report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30974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WG5 MAS (Management, Abstraction &amp; Semantics)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Yongjing</a:t>
            </a:r>
            <a:r>
              <a:rPr lang="en-US" altLang="zh-CN" dirty="0">
                <a:solidFill>
                  <a:srgbClr val="B42025"/>
                </a:solidFill>
              </a:rPr>
              <a:t> Zhang (</a:t>
            </a:r>
            <a:r>
              <a:rPr lang="en-US" altLang="zh-CN" dirty="0" err="1">
                <a:solidFill>
                  <a:srgbClr val="B42025"/>
                </a:solidFill>
              </a:rPr>
              <a:t>Huawei</a:t>
            </a:r>
            <a:r>
              <a:rPr lang="en-US" altLang="zh-CN" dirty="0">
                <a:solidFill>
                  <a:srgbClr val="B42025"/>
                </a:solidFill>
              </a:rPr>
              <a:t>, WG5 Chair)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2016-07-18 to 2016-07-22</a:t>
            </a:r>
            <a:endParaRPr lang="en-US" altLang="zh-CN" dirty="0">
              <a:solidFill>
                <a:srgbClr val="B42025"/>
              </a:solidFill>
            </a:endParaRPr>
          </a:p>
          <a:p>
            <a:endParaRPr lang="en-US" altLang="zh-CN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Next Meetings / Calls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Conference Calls</a:t>
            </a:r>
          </a:p>
          <a:p>
            <a:pPr lvl="1" eaLnBrk="1" hangingPunct="1"/>
            <a:r>
              <a:rPr lang="pt-BR" altLang="zh-CN" sz="2400" dirty="0" smtClean="0"/>
              <a:t>MAS#24.1</a:t>
            </a:r>
            <a:r>
              <a:rPr lang="pt-BR" altLang="zh-CN" sz="2400" dirty="0"/>
              <a:t>:	Aug  8 (Monday), 2016 UTC 12:30-14:00</a:t>
            </a:r>
          </a:p>
          <a:p>
            <a:pPr lvl="1" eaLnBrk="1" hangingPunct="1"/>
            <a:r>
              <a:rPr lang="pt-BR" altLang="zh-CN" sz="2400" dirty="0" smtClean="0"/>
              <a:t>MAS#24.2</a:t>
            </a:r>
            <a:r>
              <a:rPr lang="pt-BR" altLang="zh-CN" sz="2400" dirty="0"/>
              <a:t>: 	Aug 29 (Monday), 2016, UTC 12:30-14:00</a:t>
            </a:r>
          </a:p>
          <a:p>
            <a:pPr lvl="1" eaLnBrk="1" hangingPunct="1"/>
            <a:r>
              <a:rPr lang="pt-BR" altLang="zh-CN" sz="2400" dirty="0" smtClean="0"/>
              <a:t>MAS#24.3</a:t>
            </a:r>
            <a:r>
              <a:rPr lang="pt-BR" altLang="zh-CN" sz="2400" dirty="0"/>
              <a:t>: 	Sep 5 (Monday), 2016, UTC 12:30-14:00</a:t>
            </a:r>
          </a:p>
          <a:p>
            <a:pPr lvl="1" eaLnBrk="1" hangingPunct="1"/>
            <a:r>
              <a:rPr lang="pt-BR" altLang="zh-CN" sz="2400" dirty="0" smtClean="0"/>
              <a:t>Joint </a:t>
            </a:r>
            <a:r>
              <a:rPr lang="pt-BR" altLang="zh-CN" sz="2400" dirty="0"/>
              <a:t>web-conf </a:t>
            </a:r>
            <a:r>
              <a:rPr lang="pt-BR" altLang="zh-CN" sz="2400" dirty="0" smtClean="0"/>
              <a:t>between W3C WoT and oneM2M MAS: </a:t>
            </a:r>
            <a:r>
              <a:rPr lang="pt-BR" altLang="zh-CN" sz="2400" dirty="0"/>
              <a:t>Aug 31 or Sep 7 (Wednesday), 2016, UTC  12:00 (8am EDT / 2pm CEST / 9pm JST)</a:t>
            </a:r>
          </a:p>
          <a:p>
            <a:pPr lvl="1" eaLnBrk="1" hangingPunct="1"/>
            <a:endParaRPr lang="en-US" altLang="zh-CN" sz="2400" dirty="0" smtClean="0"/>
          </a:p>
          <a:p>
            <a:r>
              <a:rPr lang="en-GB" altLang="zh-CN" sz="2800" dirty="0" smtClean="0"/>
              <a:t>Face-to-Face</a:t>
            </a:r>
            <a:endParaRPr lang="zh-CN" altLang="zh-CN" sz="2800" dirty="0" smtClean="0"/>
          </a:p>
          <a:p>
            <a:pPr lvl="1"/>
            <a:r>
              <a:rPr lang="pt-BR" altLang="zh-CN" sz="2400" dirty="0" smtClean="0"/>
              <a:t>MAS#25</a:t>
            </a:r>
            <a:r>
              <a:rPr lang="pt-BR" altLang="zh-CN" sz="2400" dirty="0"/>
              <a:t>: Oct 17-21, 2016, Europe</a:t>
            </a:r>
            <a:endParaRPr lang="en-US" altLang="zh-CN" sz="2000" dirty="0" smtClean="0"/>
          </a:p>
        </p:txBody>
      </p:sp>
      <p:sp>
        <p:nvSpPr>
          <p:cNvPr id="17412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2A8E55-E31D-4B5E-9423-CC96F633CEA7}" type="slidenum">
              <a:rPr lang="en-US" altLang="zh-CN" smtClean="0"/>
              <a:pPr/>
              <a:t>10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75573" y="2967335"/>
            <a:ext cx="33928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You!</a:t>
            </a:r>
            <a:endParaRPr lang="zh-CN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sz="2800" dirty="0" smtClean="0"/>
              <a:t>CR Pack for TR-0007 (R2)</a:t>
            </a:r>
          </a:p>
          <a:p>
            <a:pPr lvl="1"/>
            <a:r>
              <a:rPr lang="en-US" altLang="zh-CN" sz="2400" b="1" dirty="0"/>
              <a:t>TP-2016-0220-CR_pack_TR-0007_R2_at_TP#24, </a:t>
            </a:r>
            <a:r>
              <a:rPr lang="en-US" altLang="zh-CN" sz="2400" b="1" dirty="0" smtClean="0"/>
              <a:t>contains: </a:t>
            </a:r>
          </a:p>
          <a:p>
            <a:pPr lvl="2"/>
            <a:r>
              <a:rPr lang="en-US" altLang="zh-CN" sz="2000" b="1" dirty="0"/>
              <a:t>MAS-2016-0183R01</a:t>
            </a:r>
          </a:p>
          <a:p>
            <a:pPr lvl="2"/>
            <a:r>
              <a:rPr lang="en-US" altLang="zh-CN" sz="2000" b="1" dirty="0"/>
              <a:t>MAS-2016-0171R01</a:t>
            </a:r>
          </a:p>
          <a:p>
            <a:pPr lvl="1"/>
            <a:endParaRPr lang="en-US" altLang="zh-CN" sz="2400" b="1" dirty="0" smtClean="0"/>
          </a:p>
          <a:p>
            <a:pPr lvl="1"/>
            <a:endParaRPr lang="en-US" altLang="zh-CN" sz="2400" b="1" dirty="0"/>
          </a:p>
          <a:p>
            <a:pPr lvl="1"/>
            <a:endParaRPr lang="en-US" altLang="zh-CN" sz="2400" b="1" dirty="0" smtClean="0"/>
          </a:p>
          <a:p>
            <a:endParaRPr lang="en-US" altLang="zh-CN" sz="2800" dirty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07281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sz="2800" dirty="0" smtClean="0"/>
              <a:t>Deliverables for Rel-2 approval/publication</a:t>
            </a:r>
          </a:p>
          <a:p>
            <a:pPr lvl="1"/>
            <a:r>
              <a:rPr lang="en-US" altLang="zh-CN" sz="2400" b="1" dirty="0"/>
              <a:t>TP-2016-0194	TS-0012 </a:t>
            </a:r>
            <a:r>
              <a:rPr lang="en-US" altLang="zh-CN" sz="2400" b="1" dirty="0" err="1"/>
              <a:t>Rel</a:t>
            </a:r>
            <a:r>
              <a:rPr lang="en-US" altLang="zh-CN" sz="2400" b="1" dirty="0"/>
              <a:t> 2 for </a:t>
            </a:r>
            <a:r>
              <a:rPr lang="en-US" altLang="zh-CN" sz="2400" b="1" dirty="0" smtClean="0"/>
              <a:t>approval</a:t>
            </a:r>
          </a:p>
          <a:p>
            <a:pPr lvl="1"/>
            <a:r>
              <a:rPr lang="en-US" altLang="zh-CN" sz="2400" b="1" dirty="0" smtClean="0">
                <a:solidFill>
                  <a:srgbClr val="0070C0"/>
                </a:solidFill>
              </a:rPr>
              <a:t>TP-2016-0195</a:t>
            </a:r>
            <a:r>
              <a:rPr lang="en-US" altLang="zh-CN" sz="2400" b="1" dirty="0">
                <a:solidFill>
                  <a:srgbClr val="0070C0"/>
                </a:solidFill>
              </a:rPr>
              <a:t>	TS-0014 Release 2 for </a:t>
            </a:r>
            <a:r>
              <a:rPr lang="en-US" altLang="zh-CN" sz="2400" b="1" dirty="0" smtClean="0">
                <a:solidFill>
                  <a:srgbClr val="0070C0"/>
                </a:solidFill>
              </a:rPr>
              <a:t>approval</a:t>
            </a:r>
          </a:p>
          <a:p>
            <a:pPr lvl="1"/>
            <a:r>
              <a:rPr lang="en-US" altLang="zh-CN" sz="2400" b="1" dirty="0"/>
              <a:t>TP-2016-0196	TS-0023 Release 2 for </a:t>
            </a:r>
            <a:r>
              <a:rPr lang="en-US" altLang="zh-CN" sz="2400" b="1" dirty="0" smtClean="0"/>
              <a:t>approval</a:t>
            </a:r>
          </a:p>
          <a:p>
            <a:pPr lvl="2"/>
            <a:r>
              <a:rPr lang="en-US" altLang="zh-CN" sz="2000" b="1" dirty="0" smtClean="0"/>
              <a:t>XSD as attachment will be ready by next week.</a:t>
            </a:r>
            <a:endParaRPr lang="en-US" altLang="zh-CN" sz="2000" b="1" dirty="0" smtClean="0"/>
          </a:p>
          <a:p>
            <a:pPr lvl="1"/>
            <a:r>
              <a:rPr lang="en-US" altLang="zh-CN" sz="2400" b="1" dirty="0" smtClean="0">
                <a:solidFill>
                  <a:srgbClr val="0070C0"/>
                </a:solidFill>
              </a:rPr>
              <a:t>TP-2016-0197</a:t>
            </a:r>
            <a:r>
              <a:rPr lang="en-US" altLang="zh-CN" sz="2400" b="1" dirty="0">
                <a:solidFill>
                  <a:srgbClr val="0070C0"/>
                </a:solidFill>
              </a:rPr>
              <a:t>	TR-0017 for </a:t>
            </a:r>
            <a:r>
              <a:rPr lang="en-US" altLang="zh-CN" sz="2400" b="1" dirty="0" smtClean="0">
                <a:solidFill>
                  <a:srgbClr val="0070C0"/>
                </a:solidFill>
              </a:rPr>
              <a:t>approval</a:t>
            </a:r>
          </a:p>
          <a:p>
            <a:pPr lvl="1"/>
            <a:r>
              <a:rPr lang="en-US" altLang="zh-CN" sz="2400" b="1" dirty="0"/>
              <a:t>TP-2016-0198	TR-0022 for </a:t>
            </a:r>
            <a:r>
              <a:rPr lang="en-US" altLang="zh-CN" sz="2400" b="1" dirty="0" smtClean="0"/>
              <a:t>approval</a:t>
            </a:r>
            <a:endParaRPr lang="en-US" altLang="zh-CN" sz="2400" b="1" dirty="0" smtClean="0"/>
          </a:p>
          <a:p>
            <a:pPr lvl="1"/>
            <a:r>
              <a:rPr lang="en-US" altLang="zh-CN" sz="2400" b="1" dirty="0" smtClean="0"/>
              <a:t>TP-2016-0218</a:t>
            </a:r>
            <a:r>
              <a:rPr lang="en-US" altLang="zh-CN" sz="2400" b="1" dirty="0"/>
              <a:t>	TS-0022 Release 2 for </a:t>
            </a:r>
            <a:r>
              <a:rPr lang="en-US" altLang="zh-CN" sz="2400" b="1" dirty="0" smtClean="0"/>
              <a:t>approval</a:t>
            </a:r>
          </a:p>
          <a:p>
            <a:pPr lvl="2"/>
            <a:r>
              <a:rPr lang="en-US" altLang="zh-CN" sz="2000" b="1" dirty="0" smtClean="0"/>
              <a:t>Security concerns need to be resolved before TP approval.</a:t>
            </a:r>
          </a:p>
          <a:p>
            <a:pPr lvl="2"/>
            <a:r>
              <a:rPr lang="en-US" altLang="zh-CN" sz="2000" b="1" dirty="0"/>
              <a:t>XSD as attachment will be ready by next week</a:t>
            </a:r>
            <a:r>
              <a:rPr lang="en-US" altLang="zh-CN" sz="2000" b="1" dirty="0" smtClean="0"/>
              <a:t>.</a:t>
            </a:r>
            <a:endParaRPr lang="en-US" altLang="zh-CN" sz="2000" b="1" dirty="0" smtClean="0"/>
          </a:p>
          <a:p>
            <a:pPr lvl="1"/>
            <a:r>
              <a:rPr lang="en-US" altLang="zh-CN" sz="2400" b="1" dirty="0" smtClean="0"/>
              <a:t>TP-2016-0219</a:t>
            </a:r>
            <a:r>
              <a:rPr lang="en-US" altLang="zh-CN" sz="2400" b="1" dirty="0"/>
              <a:t>	TR-0007 for </a:t>
            </a:r>
            <a:r>
              <a:rPr lang="en-US" altLang="zh-CN" sz="2400" b="1" dirty="0" smtClean="0"/>
              <a:t>approval</a:t>
            </a:r>
          </a:p>
          <a:p>
            <a:pPr lvl="1"/>
            <a:endParaRPr lang="en-US" altLang="zh-CN" sz="2400" b="1" dirty="0"/>
          </a:p>
          <a:p>
            <a:pPr lvl="1"/>
            <a:endParaRPr lang="en-US" altLang="zh-CN" sz="2400" b="1" dirty="0" smtClean="0"/>
          </a:p>
          <a:p>
            <a:endParaRPr lang="en-US" altLang="zh-CN" sz="2800" dirty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10979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Issues for INFORMATION in TP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sz="2800" b="1" dirty="0" smtClean="0"/>
              <a:t>Sessions</a:t>
            </a:r>
            <a:r>
              <a:rPr lang="en-US" altLang="zh-CN" sz="2800" b="1" dirty="0"/>
              <a:t>: </a:t>
            </a:r>
            <a:endParaRPr lang="en-US" altLang="zh-CN" sz="2800" b="1" dirty="0" smtClean="0"/>
          </a:p>
          <a:p>
            <a:pPr lvl="1" eaLnBrk="1" hangingPunct="1"/>
            <a:r>
              <a:rPr lang="en-US" altLang="zh-CN" b="1" dirty="0" smtClean="0"/>
              <a:t>5 dedicated</a:t>
            </a:r>
          </a:p>
          <a:p>
            <a:pPr lvl="1" eaLnBrk="1" hangingPunct="1"/>
            <a:r>
              <a:rPr lang="en-US" altLang="zh-CN" b="1" dirty="0" smtClean="0"/>
              <a:t>4 ad-hoc</a:t>
            </a:r>
          </a:p>
          <a:p>
            <a:pPr lvl="1" eaLnBrk="1" hangingPunct="1"/>
            <a:r>
              <a:rPr lang="en-US" altLang="zh-CN" b="1" dirty="0" smtClean="0"/>
              <a:t>3 </a:t>
            </a:r>
            <a:r>
              <a:rPr lang="en-US" altLang="zh-CN" b="1" dirty="0"/>
              <a:t>joint </a:t>
            </a:r>
            <a:r>
              <a:rPr lang="en-US" altLang="zh-CN" b="1" dirty="0" smtClean="0"/>
              <a:t>(with </a:t>
            </a:r>
            <a:r>
              <a:rPr lang="en-US" altLang="zh-CN" b="1" dirty="0" smtClean="0"/>
              <a:t>ARC/PRO</a:t>
            </a:r>
            <a:r>
              <a:rPr lang="en-US" altLang="zh-CN" b="1" dirty="0"/>
              <a:t>, </a:t>
            </a:r>
            <a:r>
              <a:rPr lang="en-US" altLang="zh-CN" b="1" dirty="0" smtClean="0"/>
              <a:t>SEC)</a:t>
            </a:r>
            <a:endParaRPr lang="en-US" altLang="zh-CN" b="1" dirty="0"/>
          </a:p>
          <a:p>
            <a:pPr marL="342900" lvl="1" indent="-342900" eaLnBrk="1" hangingPunct="1">
              <a:buFont typeface="Arial" pitchFamily="34" charset="0"/>
              <a:buChar char="•"/>
            </a:pPr>
            <a:r>
              <a:rPr lang="en-US" altLang="zh-CN" b="1" dirty="0" smtClean="0">
                <a:solidFill>
                  <a:schemeClr val="tx1"/>
                </a:solidFill>
              </a:rPr>
              <a:t>Contributions (</a:t>
            </a:r>
            <a:r>
              <a:rPr lang="en-US" altLang="zh-CN" sz="1800" dirty="0">
                <a:solidFill>
                  <a:schemeClr val="tx1"/>
                </a:solidFill>
              </a:rPr>
              <a:t>See </a:t>
            </a:r>
            <a:r>
              <a:rPr lang="en-US" altLang="zh-CN" sz="1800" dirty="0" smtClean="0">
                <a:solidFill>
                  <a:schemeClr val="tx1"/>
                </a:solidFill>
              </a:rPr>
              <a:t>the latest rev of MAS-2016-0176</a:t>
            </a:r>
            <a:r>
              <a:rPr lang="en-US" altLang="zh-CN" b="1" dirty="0" smtClean="0">
                <a:solidFill>
                  <a:schemeClr val="tx1"/>
                </a:solidFill>
              </a:rPr>
              <a:t>)</a:t>
            </a:r>
            <a:endParaRPr lang="en-US" altLang="zh-CN" b="1" dirty="0">
              <a:solidFill>
                <a:schemeClr val="tx1"/>
              </a:solidFill>
            </a:endParaRPr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50+ </a:t>
            </a:r>
            <a:r>
              <a:rPr lang="en-US" altLang="zh-CN" sz="2800" b="1" dirty="0" smtClean="0"/>
              <a:t>treated (incl</a:t>
            </a:r>
            <a:r>
              <a:rPr lang="en-US" altLang="zh-CN" sz="2800" b="1" dirty="0"/>
              <a:t>. revs) </a:t>
            </a:r>
            <a:endParaRPr lang="en-US" altLang="zh-CN" sz="2800" b="1" dirty="0" smtClean="0"/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19 </a:t>
            </a:r>
            <a:r>
              <a:rPr lang="en-US" altLang="zh-CN" sz="2800" b="1" dirty="0" smtClean="0"/>
              <a:t>Agreed</a:t>
            </a:r>
            <a:endParaRPr lang="zh-CN" altLang="en-US" sz="4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8419C0-B19E-4173-9519-13EB3884F4D8}" type="slidenum">
              <a:rPr lang="en-US" altLang="zh-CN" smtClean="0"/>
              <a:pPr>
                <a:defRPr/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582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417637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400" b="1" dirty="0" smtClean="0"/>
              <a:t>Meeting Objectives review</a:t>
            </a:r>
            <a:endParaRPr lang="zh-CN" altLang="zh-CN" sz="2400" b="1" dirty="0" smtClean="0"/>
          </a:p>
          <a:p>
            <a:pPr lvl="1"/>
            <a:r>
              <a:rPr lang="en-US" altLang="zh-CN" sz="2000" dirty="0"/>
              <a:t>•	APPROVE WI-0017 (TS-0023) Home domain abstraction model Release 2 </a:t>
            </a:r>
          </a:p>
          <a:p>
            <a:pPr lvl="1"/>
            <a:r>
              <a:rPr lang="en-US" altLang="zh-CN" sz="2000" dirty="0"/>
              <a:t>•	APPROVE WI-0025 (TS-0012) Generic interworking Release 2</a:t>
            </a:r>
          </a:p>
          <a:p>
            <a:pPr lvl="1"/>
            <a:r>
              <a:rPr lang="en-US" altLang="zh-CN" sz="2000" dirty="0"/>
              <a:t>•	Finalize WI-0030 (TS-0022) Field Device Configuration (Approval after TP#24</a:t>
            </a:r>
            <a:r>
              <a:rPr lang="en-US" altLang="zh-CN" sz="2000" dirty="0" smtClean="0"/>
              <a:t>)</a:t>
            </a:r>
            <a:endParaRPr lang="en-US" altLang="zh-CN" sz="1600" dirty="0"/>
          </a:p>
          <a:p>
            <a:pPr lvl="1"/>
            <a:r>
              <a:rPr lang="en-US" altLang="zh-CN" sz="2000" dirty="0"/>
              <a:t>•	Release 1/2 maintenance (with ARC/PRO)</a:t>
            </a:r>
          </a:p>
          <a:p>
            <a:pPr lvl="1"/>
            <a:r>
              <a:rPr lang="en-US" altLang="zh-CN" sz="2000" dirty="0"/>
              <a:t>•	Release 3 pre-discussion</a:t>
            </a:r>
          </a:p>
          <a:p>
            <a:pPr eaLnBrk="1" hangingPunct="1"/>
            <a:endParaRPr lang="en-US" altLang="zh-CN" dirty="0" smtClean="0"/>
          </a:p>
          <a:p>
            <a:pPr eaLnBrk="1" hangingPunct="1"/>
            <a:endParaRPr lang="en-US" altLang="zh-CN" dirty="0" smtClean="0"/>
          </a:p>
          <a:p>
            <a:pPr eaLnBrk="1" hangingPunct="1"/>
            <a:endParaRPr lang="en-US" altLang="zh-CN" dirty="0" smtClean="0"/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1876" y="4001925"/>
            <a:ext cx="232115" cy="26527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" y="1958039"/>
            <a:ext cx="232115" cy="26527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" y="2589726"/>
            <a:ext cx="232115" cy="26527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1877" y="3630502"/>
            <a:ext cx="232115" cy="26527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599395" y="2895600"/>
            <a:ext cx="357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</a:rPr>
              <a:t>?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1800" b="1" dirty="0" smtClean="0"/>
              <a:t>Deliverables/WIs progress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WI-0038 - Release 1 Maintenance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TS-0001 Architecture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WI-0030: M2M Application &amp; Field Domain Component Configuration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TS-0022 Field Device Configuration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WI-0017: Home Domain Enablement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TR-0017, TS-0023 Home Appliances Info. Model &amp; Mapping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WI-0043: Continuation &amp; integration of HGI Smart Home activities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TR-0022 HGI Continuation &amp; Integration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WI-0024: LWM2M Interworking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TS-0014 LWM2M Interworking	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WI-0005: oneM2M Abstraction and Semantics Capability Enablement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TR-0007 Semantic Study, TS-0001 Architecture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WI-0025: Generic Interworking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TS-0012 oneM2M Base Ontology</a:t>
            </a:r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sp>
        <p:nvSpPr>
          <p:cNvPr id="13" name="TextBox 12"/>
          <p:cNvSpPr txBox="1"/>
          <p:nvPr/>
        </p:nvSpPr>
        <p:spPr>
          <a:xfrm>
            <a:off x="7924800" y="22860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95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%?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6" name="左中括号 15"/>
          <p:cNvSpPr/>
          <p:nvPr/>
        </p:nvSpPr>
        <p:spPr>
          <a:xfrm>
            <a:off x="609600" y="1752600"/>
            <a:ext cx="228600" cy="1066800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21223" y="2078623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rgbClr val="00B050"/>
                </a:solidFill>
              </a:rPr>
              <a:t>Mgmt</a:t>
            </a:r>
            <a:endParaRPr lang="zh-CN" altLang="en-US" sz="1600" dirty="0">
              <a:solidFill>
                <a:srgbClr val="00B050"/>
              </a:solidFill>
            </a:endParaRPr>
          </a:p>
        </p:txBody>
      </p:sp>
      <p:sp>
        <p:nvSpPr>
          <p:cNvPr id="18" name="左中括号 17"/>
          <p:cNvSpPr/>
          <p:nvPr/>
        </p:nvSpPr>
        <p:spPr>
          <a:xfrm>
            <a:off x="533400" y="3124200"/>
            <a:ext cx="228600" cy="1371600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20"/>
          <p:cNvSpPr txBox="1"/>
          <p:nvPr/>
        </p:nvSpPr>
        <p:spPr>
          <a:xfrm rot="16200000">
            <a:off x="-207377" y="3602623"/>
            <a:ext cx="1142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rgbClr val="00B050"/>
                </a:solidFill>
              </a:rPr>
              <a:t>Abstraction</a:t>
            </a:r>
            <a:endParaRPr lang="zh-CN" altLang="en-US" sz="1600" dirty="0">
              <a:solidFill>
                <a:srgbClr val="00B050"/>
              </a:solidFill>
            </a:endParaRPr>
          </a:p>
        </p:txBody>
      </p:sp>
      <p:sp>
        <p:nvSpPr>
          <p:cNvPr id="22" name="左中括号 21"/>
          <p:cNvSpPr/>
          <p:nvPr/>
        </p:nvSpPr>
        <p:spPr>
          <a:xfrm>
            <a:off x="685800" y="4114800"/>
            <a:ext cx="228600" cy="1905000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-93077" y="4783723"/>
            <a:ext cx="1066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rgbClr val="00B050"/>
                </a:solidFill>
              </a:rPr>
              <a:t>Semantics</a:t>
            </a:r>
            <a:endParaRPr lang="zh-CN" altLang="en-US" sz="1600" dirty="0">
              <a:solidFill>
                <a:srgbClr val="00B05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924800" y="3014246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100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924800" y="48768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100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924800" y="3657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100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924800" y="5562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100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924800" y="42672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100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Open Issues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n/a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7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Open Action Items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4657"/>
              </p:ext>
            </p:extLst>
          </p:nvPr>
        </p:nvGraphicFramePr>
        <p:xfrm>
          <a:off x="424373" y="1295400"/>
          <a:ext cx="8414827" cy="43726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0175"/>
                <a:gridCol w="4206252"/>
                <a:gridCol w="1295400"/>
                <a:gridCol w="1143000"/>
              </a:tblGrid>
              <a:tr h="21482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 dirty="0">
                          <a:effectLst/>
                        </a:rPr>
                        <a:t>Number</a:t>
                      </a:r>
                      <a:endParaRPr lang="zh-CN" sz="16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Action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Responsible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Status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/>
                </a:tc>
              </a:tr>
              <a:tr h="50142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A-WG5-23.0-001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TR-0007 restructuring and terminology </a:t>
                      </a: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alignment (for</a:t>
                      </a:r>
                      <a:r>
                        <a:rPr lang="en-US" sz="1800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R3)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NEC 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altLang="zh-CN" sz="1800" kern="1200" dirty="0" smtClean="0">
                          <a:solidFill>
                            <a:srgbClr val="5B9BD5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ONGOING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3025" marR="73025" marT="18415" marB="18415" anchor="ctr"/>
                </a:tc>
              </a:tr>
              <a:tr h="501429"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A-WG5-24.0-001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Confirm on the dates with W3C for a joint web-conf.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Yongjing Zhang, MAS Chair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5B9BD5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</a:tr>
              <a:tr h="658058"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A-WG5-24.0-002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Prepare intro slides on oneM2M HAIM and present at a coming W3C </a:t>
                      </a:r>
                      <a:r>
                        <a:rPr lang="en-GB" sz="18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WoT</a:t>
                      </a: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web-conf.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LGE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5B9BD5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</a:tr>
              <a:tr h="501429"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A-WG5-24.0-003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Prepare intro slides on oneM2M Base Ontology and an example of semantic annotation (SAREF) , and present at a coming W3C </a:t>
                      </a:r>
                      <a:r>
                        <a:rPr lang="en-GB" sz="18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WoT</a:t>
                      </a: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web-conf.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NEC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5B9BD5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</a:tr>
              <a:tr h="814686"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A-WG5-24.0-004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A formal LS to be sent to W3C </a:t>
                      </a:r>
                      <a:r>
                        <a:rPr lang="en-GB" sz="1800" dirty="0" err="1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WoT</a:t>
                      </a: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IG once oneM2M R2 (TS-0023, TS-0012) is published.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Yongjing Zhang, MAS Chair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5B9BD5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 – Rel3 planning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1" hangingPunct="1"/>
            <a:r>
              <a:rPr lang="en-US" altLang="zh-CN" sz="2400" dirty="0" smtClean="0"/>
              <a:t>Semantics </a:t>
            </a:r>
            <a:r>
              <a:rPr lang="en-US" altLang="zh-CN" sz="2400" dirty="0"/>
              <a:t>E</a:t>
            </a:r>
            <a:r>
              <a:rPr lang="en-US" altLang="zh-CN" sz="2400" dirty="0" smtClean="0"/>
              <a:t>nhancement </a:t>
            </a:r>
            <a:endParaRPr lang="en-US" altLang="zh-CN" sz="2400" dirty="0" smtClean="0"/>
          </a:p>
          <a:p>
            <a:pPr lvl="0" eaLnBrk="1" hangingPunct="1"/>
            <a:r>
              <a:rPr lang="en-US" altLang="zh-CN" sz="2400" dirty="0" smtClean="0"/>
              <a:t>Generic Interworking Enhancement</a:t>
            </a:r>
          </a:p>
          <a:p>
            <a:pPr lvl="0" eaLnBrk="1" hangingPunct="1"/>
            <a:r>
              <a:rPr lang="en-US" altLang="zh-CN" sz="2400" dirty="0" smtClean="0"/>
              <a:t>LWM2M Interworking Enhancement</a:t>
            </a:r>
          </a:p>
          <a:p>
            <a:pPr lvl="0" eaLnBrk="1" hangingPunct="1"/>
            <a:r>
              <a:rPr lang="en-US" altLang="zh-CN" sz="2400" dirty="0" smtClean="0"/>
              <a:t>Proximal IoT Technologies Interworking (including HAIM enhancement and mapping to external models)</a:t>
            </a:r>
            <a:endParaRPr lang="en-US" altLang="zh-CN" sz="2400" dirty="0"/>
          </a:p>
          <a:p>
            <a:pPr lvl="0" eaLnBrk="1" hangingPunct="1"/>
            <a:r>
              <a:rPr lang="en-US" altLang="zh-CN" sz="2400" dirty="0" smtClean="0"/>
              <a:t>Continuation </a:t>
            </a:r>
            <a:r>
              <a:rPr lang="en-US" altLang="zh-CN" sz="2400" dirty="0"/>
              <a:t>&amp; integration of HGI </a:t>
            </a:r>
            <a:r>
              <a:rPr lang="en-US" altLang="zh-CN" sz="2400" dirty="0" smtClean="0"/>
              <a:t>?</a:t>
            </a:r>
          </a:p>
          <a:p>
            <a:pPr lvl="1" eaLnBrk="1" hangingPunct="1"/>
            <a:r>
              <a:rPr lang="en-US" altLang="zh-CN" sz="2000" dirty="0" smtClean="0"/>
              <a:t>SDT evolution?</a:t>
            </a:r>
            <a:endParaRPr lang="en-US" altLang="zh-CN" sz="2000" dirty="0" smtClean="0"/>
          </a:p>
          <a:p>
            <a:pPr eaLnBrk="1" hangingPunct="1"/>
            <a:r>
              <a:rPr lang="en-US" altLang="zh-CN" sz="2400" dirty="0" smtClean="0"/>
              <a:t>Information models and Interworking</a:t>
            </a:r>
          </a:p>
          <a:p>
            <a:pPr lvl="1" eaLnBrk="1" hangingPunct="1"/>
            <a:r>
              <a:rPr lang="en-US" altLang="zh-CN" sz="2000" dirty="0" smtClean="0"/>
              <a:t>Industrial/OPC-UA?, </a:t>
            </a:r>
            <a:r>
              <a:rPr lang="en-US" altLang="zh-CN" sz="2000" dirty="0" err="1" smtClean="0"/>
              <a:t>OSGi</a:t>
            </a:r>
            <a:endParaRPr lang="en-US" altLang="zh-CN" sz="2000" dirty="0" smtClean="0"/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9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10267</TotalTime>
  <Words>381</Words>
  <Application>Microsoft Office PowerPoint</Application>
  <PresentationFormat>全屏显示(4:3)</PresentationFormat>
  <Paragraphs>129</Paragraphs>
  <Slides>11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Myriad pro</vt:lpstr>
      <vt:lpstr>Myriad pro</vt:lpstr>
      <vt:lpstr>宋体</vt:lpstr>
      <vt:lpstr>Arial</vt:lpstr>
      <vt:lpstr>Calibri</vt:lpstr>
      <vt:lpstr>Times New Roman</vt:lpstr>
      <vt:lpstr>Wingdings</vt:lpstr>
      <vt:lpstr>Office Theme</vt:lpstr>
      <vt:lpstr>WG5 – MAS#24  Status Report</vt:lpstr>
      <vt:lpstr>Issues for DECISION in TP</vt:lpstr>
      <vt:lpstr>Issues for DECISION in TP</vt:lpstr>
      <vt:lpstr>Issues for INFORMATION in TP</vt:lpstr>
      <vt:lpstr>Issues for INFORMATION in TP</vt:lpstr>
      <vt:lpstr>Issues for INFORMATION in TP</vt:lpstr>
      <vt:lpstr>Open Issues</vt:lpstr>
      <vt:lpstr>Open Action Items</vt:lpstr>
      <vt:lpstr>Next Steps – Rel3 planning</vt:lpstr>
      <vt:lpstr>Next Meetings / Calls</vt:lpstr>
      <vt:lpstr>PowerPoint 演示文稿</vt:lpstr>
    </vt:vector>
  </TitlesOfParts>
  <Company>Huawei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Yongjing Zhang</dc:creator>
  <cp:lastModifiedBy>Zhangyongjing (Yongjing)</cp:lastModifiedBy>
  <cp:revision>1236</cp:revision>
  <dcterms:created xsi:type="dcterms:W3CDTF">2012-09-11T22:52:11Z</dcterms:created>
  <dcterms:modified xsi:type="dcterms:W3CDTF">2016-07-22T16:09:46Z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(4)jSkJbC5JZe9rUjai7HewZebmflbM9yi3EKVZfG0OkC0vJftR9kKd96xCu29D98RookkuJegu_x000d_ PRLXco7qN3DvbwfxA9FcIKdkSThFT1HjS+yiBys+u2bWn7ewm8Ro227CpzfKEiLpHO75A83O_x000d_ VzGDGFH2MkRlf6t5uO9+HvkwS/i26uMSDHexlNHeUhkFMWlP6LzkWEHm+8OrJz2GtKudlprc_x000d_ MdsGBLmMZQRvig5aQJ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P1zro08Ddj7Ob0y2yh7XdjaSyHZ12t4OJK5nF33qILCstGwA455LUS_x000d_ delKxCBlCIpOwViU2KNNHBUnTuksZrtzwF05Fw8ykXCOARjCv2BKL09KDDcgPkQNjyhhGUDj_x000d_ f8SSanOR599AueUYj4AwxHlQUQFYqIfIf7tUdKv8a+znGnmevmdsvn5kRJC1gOrxHW2YQ8uo_x000d_ cikrb149O27TzlM2CgrdSMpqsGP7BNbD1dhT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jYTziZ8w/gX+pc4KvnaB/ZfaP+4tdFqjMX4F_x000d_ a81o3EZPNEBk00pyxqmKL9p44QVzGFzdDpIcPZhvphkMWhYhsFnyFEIddN8wYryNUMBP/NiY_x000d_ ZplgZam1cSTdfGFbSJj5K3twKqZmDr3ysk2r2KX7P4muyDugzSM09yv5ur8J+xXX9pQTFF8f_x000d_ 2fl3jzG0DK0YrIy82MXFVvjEpO4j0nYnE/HbfW/dp8tGvgt6aw3YRs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0o68IcZNIHyrdOOpQP_x000d_ 17/0MdTOERONSPSesEBPBikoJ1qYPTKsvN5cOQ4vb2LnjnI8/OZM6cujDHysxv/kXaT2VGlk_x000d_ CID/iQXRW4zMgOfdElriXinsHexuyVo4AxHX63IBC02PCCgr4Mcw6SDxR/ZYVw==</vt:lpwstr>
  </property>
  <property fmtid="{D5CDD505-2E9C-101B-9397-08002B2CF9AE}" pid="9" name="_ms_pID_7253433_00">
    <vt:lpwstr>_ms_pID_7253433</vt:lpwstr>
  </property>
  <property fmtid="{D5CDD505-2E9C-101B-9397-08002B2CF9AE}" pid="10" name="_new_ms_pID_72543">
    <vt:lpwstr>(4)yW2tbUq6HziS4zpoWKddpKqkE+BJcyU1rdeJYp4VJ5EVcANDsMJhFO9ZN4+xbf0F1o4XmBbk
bbLpIxy3yBq6n8kjCSOawf7inqsCxlhybH78KbiArP8lMjhkANfvYrQRy0U0THBi6yWoIwhD
ASSMew/2fbbmaZXyII+gWEOjEeCeAcy7j+JjFCg8Lncu5fuTJ1cwf7uzZNomWM/OsUGDmDQn
Aq/8JJ5QpqzaMomV4Y</vt:lpwstr>
  </property>
  <property fmtid="{D5CDD505-2E9C-101B-9397-08002B2CF9AE}" pid="11" name="_new_ms_pID_72543_00">
    <vt:lpwstr>_new_ms_pID_72543</vt:lpwstr>
  </property>
  <property fmtid="{D5CDD505-2E9C-101B-9397-08002B2CF9AE}" pid="12" name="_new_ms_pID_725431">
    <vt:lpwstr>PmP4UjOzlpcrGj/0D4kHwt4Jd9qOw1PADWGqlcQTqiT40pf9oY5kDe
icIBh7pU5rOQyBqbqaMeKRl1yX/ZRu7lf5R0SAn9ZICA1pXfoDZY94OjCE6bSdOGLzKb6cFU
5+qvzEvbNUSSb3DlmN5UUtfY1Fv2aTJQpq3ZuyxGgieznS1BXZAGcdUuLROkq6mwFqdYFId0
8ePwgLzxwTRPvzBzerbsGCod0SgUSGvTi5RD</vt:lpwstr>
  </property>
  <property fmtid="{D5CDD505-2E9C-101B-9397-08002B2CF9AE}" pid="13" name="_new_ms_pID_725431_00">
    <vt:lpwstr>_new_ms_pID_725431</vt:lpwstr>
  </property>
  <property fmtid="{D5CDD505-2E9C-101B-9397-08002B2CF9AE}" pid="14" name="_new_ms_pID_725432">
    <vt:lpwstr>QM7obkRWdcfa6WSbuwWmPkR/24eSpvKNuGEe
UZrt1Ob4G/JUTICWcZqW4dSjAaI3x3vB28YIjhX/pVgg239WHS6aIT3dM2/wSjspNfEBGsEN
3PPdMhJmZBdxDI3iY/e3+bV3S7N0eesnxNMBXxlts0w3I6RAcFxs8vnmhUeH4TtDQF5nykc4
FPEjxG2f5VjvmDoq7Tzt4z5sNhKnPyzQ3pbhrVLsq6jdCaSN4OAdiO</vt:lpwstr>
  </property>
  <property fmtid="{D5CDD505-2E9C-101B-9397-08002B2CF9AE}" pid="15" name="_new_ms_pID_725432_00">
    <vt:lpwstr>_new_ms_pID_725432</vt:lpwstr>
  </property>
  <property fmtid="{D5CDD505-2E9C-101B-9397-08002B2CF9AE}" pid="16" name="_new_ms_pID_725433">
    <vt:lpwstr>D4wf9SfbdwFkcpvbYG
QV9wKQ==</vt:lpwstr>
  </property>
  <property fmtid="{D5CDD505-2E9C-101B-9397-08002B2CF9AE}" pid="17" name="_2015_ms_pID_725343">
    <vt:lpwstr>(3)oTuOxI0tRNx6qq86VqHWelByqGLiAhffQEpeRfsL66uhM88Szc6dcHfn2lP5ozA83DPcUdsy
uWOcrMXNEvGT64abpRq2vvtl05T1k7LmYq0XjRKauylIF3ZT3U3POmjhlaoEei+SydrH1YKk
OoEv2ZMRcvPkOvOgZl5WmAVku8H7f17NmfstGq9XeyGhD0HieltG7UqFv2jCQ8MrWMdubstu
bFvLjjjtKNdc17Lhox</vt:lpwstr>
  </property>
  <property fmtid="{D5CDD505-2E9C-101B-9397-08002B2CF9AE}" pid="18" name="_2015_ms_pID_7253431">
    <vt:lpwstr>so+mpY42Ts32hTx+SNXb2QStsKydIdX578f8bkRoUNF2GxSTs3ppic
ZLAQO6tCJNC5oZcLHJ6AdCqOGM0mY/XXsXbUdS1aaT/zvcoi5SBslVCQXIVAgz6k83tJUrpj
ea8TSWnxRkJizDT9nHeVrwx9CUl1jKEPegJpS/7dq/0TPKt426shchJyJE6JvvP8pm8/kBq1
jgI5co49pRpcAbf6Bou7bPnjjFs8AEgGoqvs</vt:lpwstr>
  </property>
  <property fmtid="{D5CDD505-2E9C-101B-9397-08002B2CF9AE}" pid="19" name="_2015_ms_pID_7253432">
    <vt:lpwstr>Dy8CFUmaOuzGeBhCxjGwWFk=</vt:lpwstr>
  </property>
  <property fmtid="{D5CDD505-2E9C-101B-9397-08002B2CF9AE}" pid="20" name="_readonly">
    <vt:lpwstr/>
  </property>
  <property fmtid="{D5CDD505-2E9C-101B-9397-08002B2CF9AE}" pid="21" name="_change">
    <vt:lpwstr/>
  </property>
  <property fmtid="{D5CDD505-2E9C-101B-9397-08002B2CF9AE}" pid="22" name="_full-control">
    <vt:lpwstr/>
  </property>
  <property fmtid="{D5CDD505-2E9C-101B-9397-08002B2CF9AE}" pid="23" name="sflag">
    <vt:lpwstr>1469191043</vt:lpwstr>
  </property>
</Properties>
</file>