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318" r:id="rId3"/>
    <p:sldId id="321" r:id="rId4"/>
    <p:sldId id="319" r:id="rId5"/>
    <p:sldId id="262" r:id="rId6"/>
    <p:sldId id="305" r:id="rId7"/>
    <p:sldId id="278" r:id="rId8"/>
    <p:sldId id="307" r:id="rId9"/>
    <p:sldId id="268" r:id="rId10"/>
    <p:sldId id="269" r:id="rId11"/>
    <p:sldId id="291" r:id="rId1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A0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2" autoAdjust="0"/>
    <p:restoredTop sz="89982" autoAdjust="0"/>
  </p:normalViewPr>
  <p:slideViewPr>
    <p:cSldViewPr>
      <p:cViewPr varScale="1">
        <p:scale>
          <a:sx n="79" d="100"/>
          <a:sy n="79" d="100"/>
        </p:scale>
        <p:origin x="114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304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8" d="100"/>
          <a:sy n="68" d="100"/>
        </p:scale>
        <p:origin x="-3252" y="-9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D447DBBE-16CC-40F8-AB20-47CA9481238E}" type="datetimeFigureOut">
              <a:rPr lang="en-US" altLang="zh-CN"/>
              <a:pPr>
                <a:defRPr/>
              </a:pPr>
              <a:t>7/22/2016</a:t>
            </a:fld>
            <a:endParaRPr lang="en-US" altLang="zh-C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zh-C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734CEDB8-058E-4ED0-A78C-7A08070F2415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410573211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00FBC0E8-AAE7-4280-9F57-C6E1DA21B858}" type="datetimeFigureOut">
              <a:rPr lang="zh-CN" altLang="en-US"/>
              <a:pPr>
                <a:defRPr/>
              </a:pPr>
              <a:t>2016/7/22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 smtClean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 smtClean="0"/>
              <a:t>单击此处编辑母版文本样式</a:t>
            </a:r>
          </a:p>
          <a:p>
            <a:pPr lvl="1"/>
            <a:r>
              <a:rPr lang="zh-CN" altLang="en-US" noProof="0" smtClean="0"/>
              <a:t>第二级</a:t>
            </a:r>
          </a:p>
          <a:p>
            <a:pPr lvl="2"/>
            <a:r>
              <a:rPr lang="zh-CN" altLang="en-US" noProof="0" smtClean="0"/>
              <a:t>第三级</a:t>
            </a:r>
          </a:p>
          <a:p>
            <a:pPr lvl="3"/>
            <a:r>
              <a:rPr lang="zh-CN" altLang="en-US" noProof="0" smtClean="0"/>
              <a:t>第四级</a:t>
            </a:r>
          </a:p>
          <a:p>
            <a:pPr lvl="4"/>
            <a:r>
              <a:rPr lang="zh-CN" altLang="en-US" noProof="0" smtClean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F64710B-4FE5-47BF-8A5D-9F79D1F72273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5080439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zh-CN" sz="1200" dirty="0" smtClean="0"/>
              <a:t>TS-0023: 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71 </a:t>
            </a:r>
            <a:r>
              <a:rPr lang="en-US" altLang="zh-CN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ModuleClasses</a:t>
            </a:r>
            <a:r>
              <a:rPr lang="en-US" altLang="zh-CN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and 13 Device models</a:t>
            </a:r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CF64710B-4FE5-47BF-8A5D-9F79D1F72273}" type="slidenum">
              <a:rPr lang="zh-CN" altLang="en-US" smtClean="0"/>
              <a:pPr>
                <a:defRPr/>
              </a:pPr>
              <a:t>5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245167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7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25957298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幻灯片图像占位符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备注占位符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zh-CN" altLang="en-US" smtClean="0"/>
          </a:p>
        </p:txBody>
      </p:sp>
      <p:sp>
        <p:nvSpPr>
          <p:cNvPr id="20484" name="灯片编号占位符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CFCF00B-40C5-4996-B111-2DDAFC5015C3}" type="slidenum">
              <a:rPr lang="zh-CN" altLang="en-US" smtClean="0"/>
              <a:pPr/>
              <a:t>8</a:t>
            </a:fld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7183411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ew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algn="ctr"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TP-2016-0217</a:t>
            </a:r>
            <a:endParaRPr lang="en-GB" altLang="zh-CN" sz="1200" dirty="0">
              <a:solidFill>
                <a:srgbClr val="898989"/>
              </a:solidFill>
              <a:latin typeface="Myriad pro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AD9AD374-43D0-41DF-9AE9-A6945EBA0EE2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1"/>
          <p:cNvCxnSpPr/>
          <p:nvPr userDrawn="1"/>
        </p:nvCxnSpPr>
        <p:spPr>
          <a:xfrm>
            <a:off x="457200" y="62484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2"/>
          <p:cNvCxnSpPr/>
          <p:nvPr userDrawn="1"/>
        </p:nvCxnSpPr>
        <p:spPr>
          <a:xfrm>
            <a:off x="457200" y="1219200"/>
            <a:ext cx="8229600" cy="0"/>
          </a:xfrm>
          <a:prstGeom prst="line">
            <a:avLst/>
          </a:prstGeom>
          <a:ln w="22225" cmpd="thickThin">
            <a:solidFill>
              <a:srgbClr val="A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7" descr="C:\Documents and Settings\mcauley\Local Settings\Temp\wz83a6\oneM2M\oneM2M-Logo.gif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646988" y="0"/>
            <a:ext cx="1497012" cy="1022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 userDrawn="1"/>
        </p:nvSpPr>
        <p:spPr>
          <a:xfrm>
            <a:off x="457200" y="6248400"/>
            <a:ext cx="8229600" cy="46166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© </a:t>
            </a: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2015 </a:t>
            </a:r>
            <a:r>
              <a:rPr lang="en-GB" altLang="zh-CN" sz="1200" dirty="0">
                <a:solidFill>
                  <a:srgbClr val="898989"/>
                </a:solidFill>
                <a:latin typeface="Myriad pro"/>
              </a:rPr>
              <a:t>oneM2M Partners</a:t>
            </a:r>
          </a:p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zh-CN" sz="1200" dirty="0" smtClean="0">
                <a:solidFill>
                  <a:srgbClr val="898989"/>
                </a:solidFill>
                <a:latin typeface="Myriad pro"/>
              </a:rPr>
              <a:t>TP-2016-0217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758419C0-B19E-4173-9519-13EB3884F4D8}" type="slidenum">
              <a:rPr lang="en-US" altLang="zh-CN"/>
              <a:pPr>
                <a:defRPr/>
              </a:pPr>
              <a:t>‹#›</a:t>
            </a:fld>
            <a:endParaRPr lang="en-US" altLang="zh-CN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95" r:id="rId1"/>
    <p:sldLayoutId id="2147483896" r:id="rId2"/>
    <p:sldLayoutId id="2147483894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rgbClr val="C0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C00000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rgbClr val="C00000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rgbClr val="C00000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7" descr="C:\Documents and Settings\mcauley\Local Settings\Temp\wz83a6\oneM2M\oneM2M-Logo.gi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1150" y="28575"/>
            <a:ext cx="5981700" cy="4083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ounded Rectangle 5"/>
          <p:cNvSpPr/>
          <p:nvPr/>
        </p:nvSpPr>
        <p:spPr>
          <a:xfrm>
            <a:off x="457200" y="5256213"/>
            <a:ext cx="8229600" cy="1222375"/>
          </a:xfrm>
          <a:prstGeom prst="roundRect">
            <a:avLst/>
          </a:prstGeom>
          <a:noFill/>
          <a:ln>
            <a:solidFill>
              <a:srgbClr val="A0A0A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zh-CN">
              <a:solidFill>
                <a:srgbClr val="FFFFFF"/>
              </a:solidFill>
              <a:cs typeface="Arial" pitchFamily="34" charset="0"/>
            </a:endParaRPr>
          </a:p>
        </p:txBody>
      </p:sp>
      <p:sp>
        <p:nvSpPr>
          <p:cNvPr id="3076" name="Title 1"/>
          <p:cNvSpPr>
            <a:spLocks noGrp="1"/>
          </p:cNvSpPr>
          <p:nvPr>
            <p:ph type="ctrTitle" idx="4294967295"/>
          </p:nvPr>
        </p:nvSpPr>
        <p:spPr bwMode="auto">
          <a:xfrm>
            <a:off x="457200" y="3711575"/>
            <a:ext cx="8229600" cy="1470025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1" hangingPunct="1"/>
            <a:r>
              <a:rPr lang="en-US" altLang="zh-CN" sz="4800" b="1" dirty="0" smtClean="0">
                <a:solidFill>
                  <a:srgbClr val="A0A0A3"/>
                </a:solidFill>
              </a:rPr>
              <a:t>WG5 – MAS#24</a:t>
            </a:r>
            <a:br>
              <a:rPr lang="en-US" altLang="zh-CN" sz="4800" b="1" dirty="0" smtClean="0">
                <a:solidFill>
                  <a:srgbClr val="A0A0A3"/>
                </a:solidFill>
              </a:rPr>
            </a:br>
            <a:r>
              <a:rPr lang="en-US" altLang="zh-CN" sz="4800" b="1" dirty="0" smtClean="0">
                <a:solidFill>
                  <a:srgbClr val="A0A0A3"/>
                </a:solidFill>
              </a:rPr>
              <a:t> Status Report</a:t>
            </a:r>
          </a:p>
        </p:txBody>
      </p:sp>
      <p:sp>
        <p:nvSpPr>
          <p:cNvPr id="3077" name="TextBox 4"/>
          <p:cNvSpPr txBox="1">
            <a:spLocks noChangeArrowheads="1"/>
          </p:cNvSpPr>
          <p:nvPr/>
        </p:nvSpPr>
        <p:spPr bwMode="auto">
          <a:xfrm>
            <a:off x="611188" y="5256213"/>
            <a:ext cx="6309741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altLang="zh-CN" dirty="0">
                <a:solidFill>
                  <a:srgbClr val="B42025"/>
                </a:solidFill>
              </a:rPr>
              <a:t>Group Name: WG5 MAS (Management, Abstraction &amp; Semantics)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Source: </a:t>
            </a:r>
            <a:r>
              <a:rPr lang="en-US" altLang="zh-CN" dirty="0" err="1">
                <a:solidFill>
                  <a:srgbClr val="B42025"/>
                </a:solidFill>
              </a:rPr>
              <a:t>Yongjing</a:t>
            </a:r>
            <a:r>
              <a:rPr lang="en-US" altLang="zh-CN" dirty="0">
                <a:solidFill>
                  <a:srgbClr val="B42025"/>
                </a:solidFill>
              </a:rPr>
              <a:t> Zhang (</a:t>
            </a:r>
            <a:r>
              <a:rPr lang="en-US" altLang="zh-CN" dirty="0" err="1">
                <a:solidFill>
                  <a:srgbClr val="B42025"/>
                </a:solidFill>
              </a:rPr>
              <a:t>Huawei</a:t>
            </a:r>
            <a:r>
              <a:rPr lang="en-US" altLang="zh-CN" dirty="0">
                <a:solidFill>
                  <a:srgbClr val="B42025"/>
                </a:solidFill>
              </a:rPr>
              <a:t>, WG5 Chair)</a:t>
            </a:r>
          </a:p>
          <a:p>
            <a:r>
              <a:rPr lang="en-US" altLang="zh-CN" dirty="0">
                <a:solidFill>
                  <a:srgbClr val="B42025"/>
                </a:solidFill>
              </a:rPr>
              <a:t>Meeting Date: </a:t>
            </a:r>
            <a:r>
              <a:rPr lang="en-US" altLang="zh-CN" dirty="0" smtClean="0">
                <a:solidFill>
                  <a:srgbClr val="B42025"/>
                </a:solidFill>
              </a:rPr>
              <a:t>2016-07-18 to 2016-07-22</a:t>
            </a:r>
            <a:endParaRPr lang="en-US" altLang="zh-CN" dirty="0">
              <a:solidFill>
                <a:srgbClr val="B42025"/>
              </a:solidFill>
            </a:endParaRPr>
          </a:p>
          <a:p>
            <a:endParaRPr lang="en-US" altLang="zh-CN" dirty="0">
              <a:solidFill>
                <a:srgbClr val="B42025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Next Meetings / Calls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800" dirty="0" smtClean="0"/>
              <a:t>Conference Calls</a:t>
            </a:r>
          </a:p>
          <a:p>
            <a:pPr lvl="1" eaLnBrk="1" hangingPunct="1"/>
            <a:r>
              <a:rPr lang="pt-BR" altLang="zh-CN" sz="2400" dirty="0" smtClean="0"/>
              <a:t>MAS#24.1</a:t>
            </a:r>
            <a:r>
              <a:rPr lang="pt-BR" altLang="zh-CN" sz="2400" dirty="0"/>
              <a:t>:	Aug  8 (Monday), 2016 UTC 12:30-14:00</a:t>
            </a:r>
          </a:p>
          <a:p>
            <a:pPr lvl="1" eaLnBrk="1" hangingPunct="1"/>
            <a:r>
              <a:rPr lang="pt-BR" altLang="zh-CN" sz="2400" dirty="0" smtClean="0"/>
              <a:t>MAS#24.2</a:t>
            </a:r>
            <a:r>
              <a:rPr lang="pt-BR" altLang="zh-CN" sz="2400" dirty="0"/>
              <a:t>: 	Aug 29 (Monday), 2016, UTC 12:30-14:00</a:t>
            </a:r>
          </a:p>
          <a:p>
            <a:pPr lvl="1" eaLnBrk="1" hangingPunct="1"/>
            <a:r>
              <a:rPr lang="pt-BR" altLang="zh-CN" sz="2400" dirty="0" smtClean="0"/>
              <a:t>MAS#24.3</a:t>
            </a:r>
            <a:r>
              <a:rPr lang="pt-BR" altLang="zh-CN" sz="2400" dirty="0"/>
              <a:t>: 	Sep 5 (Monday), 2016, UTC 12:30-14:00</a:t>
            </a:r>
          </a:p>
          <a:p>
            <a:pPr lvl="1" eaLnBrk="1" hangingPunct="1"/>
            <a:r>
              <a:rPr lang="pt-BR" altLang="zh-CN" sz="2400" dirty="0" smtClean="0"/>
              <a:t>Joint </a:t>
            </a:r>
            <a:r>
              <a:rPr lang="pt-BR" altLang="zh-CN" sz="2400" dirty="0"/>
              <a:t>web-conf </a:t>
            </a:r>
            <a:r>
              <a:rPr lang="pt-BR" altLang="zh-CN" sz="2400" dirty="0" smtClean="0"/>
              <a:t>between W3C WoT and oneM2M MAS: </a:t>
            </a:r>
            <a:r>
              <a:rPr lang="pt-BR" altLang="zh-CN" sz="2400" dirty="0"/>
              <a:t>Aug 31 or Sep 7 (Wednesday), 2016, UTC  12:00 (8am EDT / 2pm CEST / 9pm JST)</a:t>
            </a:r>
          </a:p>
          <a:p>
            <a:pPr lvl="1" eaLnBrk="1" hangingPunct="1"/>
            <a:endParaRPr lang="en-US" altLang="zh-CN" sz="2400" dirty="0" smtClean="0"/>
          </a:p>
          <a:p>
            <a:r>
              <a:rPr lang="en-GB" altLang="zh-CN" sz="2800" dirty="0" smtClean="0"/>
              <a:t>Face-to-Face</a:t>
            </a:r>
            <a:endParaRPr lang="zh-CN" altLang="zh-CN" sz="2800" dirty="0" smtClean="0"/>
          </a:p>
          <a:p>
            <a:pPr lvl="1"/>
            <a:r>
              <a:rPr lang="pt-BR" altLang="zh-CN" sz="2400" dirty="0" smtClean="0"/>
              <a:t>MAS#25</a:t>
            </a:r>
            <a:r>
              <a:rPr lang="pt-BR" altLang="zh-CN" sz="2400" dirty="0"/>
              <a:t>: Oct 17-21, 2016, Europe</a:t>
            </a:r>
            <a:endParaRPr lang="en-US" altLang="zh-CN" sz="2000" dirty="0" smtClean="0"/>
          </a:p>
        </p:txBody>
      </p:sp>
      <p:sp>
        <p:nvSpPr>
          <p:cNvPr id="17412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B2A8E55-E31D-4B5E-9423-CC96F633CEA7}" type="slidenum">
              <a:rPr lang="en-US" altLang="zh-CN" smtClean="0"/>
              <a:pPr/>
              <a:t>10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2875573" y="2967335"/>
            <a:ext cx="3392853" cy="92333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altLang="zh-CN" sz="5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Thank You!</a:t>
            </a:r>
            <a:endParaRPr lang="zh-CN" altLang="en-US" sz="5400" b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2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CR Pack for TR-0007 (R2)</a:t>
            </a:r>
          </a:p>
          <a:p>
            <a:pPr lvl="1"/>
            <a:r>
              <a:rPr lang="en-US" altLang="zh-CN" sz="2400" b="1" dirty="0"/>
              <a:t>TP-2016-0220-CR_pack_TR-0007_R2_at_TP#24, </a:t>
            </a:r>
            <a:r>
              <a:rPr lang="en-US" altLang="zh-CN" sz="2400" b="1" dirty="0" smtClean="0"/>
              <a:t>contains: </a:t>
            </a:r>
          </a:p>
          <a:p>
            <a:pPr lvl="2"/>
            <a:r>
              <a:rPr lang="en-US" altLang="zh-CN" sz="2000" b="1" dirty="0"/>
              <a:t>MAS-2016-0183R01</a:t>
            </a:r>
          </a:p>
          <a:p>
            <a:pPr lvl="2"/>
            <a:r>
              <a:rPr lang="en-US" altLang="zh-CN" sz="2000" b="1" dirty="0"/>
              <a:t>MAS-2016-0171R01</a:t>
            </a:r>
          </a:p>
          <a:p>
            <a:pPr lvl="1"/>
            <a:endParaRPr lang="en-US" altLang="zh-CN" sz="2400" b="1" dirty="0" smtClean="0"/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1072816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DECISION in TP</a:t>
            </a:r>
          </a:p>
        </p:txBody>
      </p:sp>
      <p:sp>
        <p:nvSpPr>
          <p:cNvPr id="4100" name="灯片编号占位符 4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C13E6946-71B9-4CF5-A998-488F338AFF5E}" type="slidenum">
              <a:rPr lang="en-US" altLang="zh-CN" smtClean="0"/>
              <a:pPr/>
              <a:t>3</a:t>
            </a:fld>
            <a:endParaRPr lang="en-US" altLang="zh-CN" smtClean="0"/>
          </a:p>
        </p:txBody>
      </p:sp>
      <p:sp>
        <p:nvSpPr>
          <p:cNvPr id="7" name="内容占位符 6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37150"/>
          </a:xfrm>
        </p:spPr>
        <p:txBody>
          <a:bodyPr/>
          <a:lstStyle/>
          <a:p>
            <a:r>
              <a:rPr lang="en-US" altLang="zh-CN" sz="2800" dirty="0" smtClean="0"/>
              <a:t>Deliverables for Rel-2 approval/publication</a:t>
            </a:r>
          </a:p>
          <a:p>
            <a:pPr lvl="1"/>
            <a:r>
              <a:rPr lang="en-US" altLang="zh-CN" sz="2400" b="1" dirty="0"/>
              <a:t>TP-2016-0194	TS-0012 </a:t>
            </a:r>
            <a:r>
              <a:rPr lang="en-US" altLang="zh-CN" sz="2400" b="1" dirty="0" err="1"/>
              <a:t>Rel</a:t>
            </a:r>
            <a:r>
              <a:rPr lang="en-US" altLang="zh-CN" sz="2400" b="1" dirty="0"/>
              <a:t> 2 for </a:t>
            </a:r>
            <a:r>
              <a:rPr lang="en-US" altLang="zh-CN" sz="2400" b="1" dirty="0" smtClean="0"/>
              <a:t>approval</a:t>
            </a:r>
          </a:p>
          <a:p>
            <a:pPr lvl="1"/>
            <a:r>
              <a:rPr lang="en-US" altLang="zh-CN" sz="2400" b="1" dirty="0" smtClean="0">
                <a:solidFill>
                  <a:srgbClr val="0070C0"/>
                </a:solidFill>
              </a:rPr>
              <a:t>TP-2016-0195</a:t>
            </a:r>
            <a:r>
              <a:rPr lang="en-US" altLang="zh-CN" sz="2400" b="1" dirty="0">
                <a:solidFill>
                  <a:srgbClr val="0070C0"/>
                </a:solidFill>
              </a:rPr>
              <a:t>	TS-0014 Release 2 for </a:t>
            </a:r>
            <a:r>
              <a:rPr lang="en-US" altLang="zh-CN" sz="2400" b="1" dirty="0" smtClean="0">
                <a:solidFill>
                  <a:srgbClr val="0070C0"/>
                </a:solidFill>
              </a:rPr>
              <a:t>approval</a:t>
            </a:r>
          </a:p>
          <a:p>
            <a:pPr lvl="1"/>
            <a:r>
              <a:rPr lang="en-US" altLang="zh-CN" sz="2400" b="1" dirty="0"/>
              <a:t>TP-2016-0196	TS-0023 Release 2 for </a:t>
            </a:r>
            <a:r>
              <a:rPr lang="en-US" altLang="zh-CN" sz="2400" b="1" dirty="0" smtClean="0"/>
              <a:t>approval</a:t>
            </a:r>
          </a:p>
          <a:p>
            <a:pPr lvl="2"/>
            <a:r>
              <a:rPr lang="en-US" altLang="zh-CN" sz="2000" b="1" dirty="0" smtClean="0"/>
              <a:t>XSD as attachment will be ready by next week.</a:t>
            </a:r>
            <a:endParaRPr lang="en-US" altLang="zh-CN" sz="2000" b="1" dirty="0" smtClean="0"/>
          </a:p>
          <a:p>
            <a:pPr lvl="1"/>
            <a:r>
              <a:rPr lang="en-US" altLang="zh-CN" sz="2400" b="1" dirty="0" smtClean="0">
                <a:solidFill>
                  <a:srgbClr val="0070C0"/>
                </a:solidFill>
              </a:rPr>
              <a:t>TP-2016-0197</a:t>
            </a:r>
            <a:r>
              <a:rPr lang="en-US" altLang="zh-CN" sz="2400" b="1" dirty="0">
                <a:solidFill>
                  <a:srgbClr val="0070C0"/>
                </a:solidFill>
              </a:rPr>
              <a:t>	TR-0017 for </a:t>
            </a:r>
            <a:r>
              <a:rPr lang="en-US" altLang="zh-CN" sz="2400" b="1" dirty="0" smtClean="0">
                <a:solidFill>
                  <a:srgbClr val="0070C0"/>
                </a:solidFill>
              </a:rPr>
              <a:t>approval</a:t>
            </a:r>
          </a:p>
          <a:p>
            <a:pPr lvl="1"/>
            <a:r>
              <a:rPr lang="en-US" altLang="zh-CN" sz="2400" b="1" dirty="0"/>
              <a:t>TP-2016-0198	TR-0022 for </a:t>
            </a:r>
            <a:r>
              <a:rPr lang="en-US" altLang="zh-CN" sz="2400" b="1" dirty="0" smtClean="0"/>
              <a:t>approval</a:t>
            </a:r>
          </a:p>
          <a:p>
            <a:pPr lvl="2"/>
            <a:r>
              <a:rPr lang="en-US" altLang="zh-CN" sz="2000" b="1" dirty="0" smtClean="0"/>
              <a:t>Not yet reviewed by MAS</a:t>
            </a:r>
            <a:endParaRPr lang="en-US" altLang="zh-CN" sz="2000" b="1" dirty="0" smtClean="0"/>
          </a:p>
          <a:p>
            <a:pPr lvl="1"/>
            <a:r>
              <a:rPr lang="en-US" altLang="zh-CN" sz="2400" b="1" dirty="0" smtClean="0"/>
              <a:t>TP-2016-0218</a:t>
            </a:r>
            <a:r>
              <a:rPr lang="en-US" altLang="zh-CN" sz="2400" b="1" dirty="0"/>
              <a:t>	TS-0022 Release 2 for </a:t>
            </a:r>
            <a:r>
              <a:rPr lang="en-US" altLang="zh-CN" sz="2400" b="1" dirty="0" smtClean="0"/>
              <a:t>approval</a:t>
            </a:r>
          </a:p>
          <a:p>
            <a:pPr lvl="2"/>
            <a:r>
              <a:rPr lang="en-US" altLang="zh-CN" sz="2000" b="1" dirty="0" smtClean="0"/>
              <a:t>Security concerns need to be resolved before TP approval.</a:t>
            </a:r>
          </a:p>
          <a:p>
            <a:pPr lvl="2"/>
            <a:r>
              <a:rPr lang="en-US" altLang="zh-CN" sz="2000" b="1" dirty="0"/>
              <a:t>XSD as attachment will be ready by next week</a:t>
            </a:r>
            <a:r>
              <a:rPr lang="en-US" altLang="zh-CN" sz="2000" b="1" dirty="0" smtClean="0"/>
              <a:t>.</a:t>
            </a:r>
            <a:endParaRPr lang="en-US" altLang="zh-CN" sz="2000" b="1" dirty="0" smtClean="0"/>
          </a:p>
          <a:p>
            <a:pPr lvl="1"/>
            <a:r>
              <a:rPr lang="en-US" altLang="zh-CN" sz="2400" b="1" dirty="0" smtClean="0"/>
              <a:t>TP-2016-0219</a:t>
            </a:r>
            <a:r>
              <a:rPr lang="en-US" altLang="zh-CN" sz="2400" b="1" dirty="0"/>
              <a:t>	TR-0007 for </a:t>
            </a:r>
            <a:r>
              <a:rPr lang="en-US" altLang="zh-CN" sz="2400" b="1" dirty="0" smtClean="0"/>
              <a:t>approval</a:t>
            </a:r>
          </a:p>
          <a:p>
            <a:pPr lvl="1"/>
            <a:endParaRPr lang="en-US" altLang="zh-CN" sz="2400" b="1" dirty="0"/>
          </a:p>
          <a:p>
            <a:pPr lvl="1"/>
            <a:endParaRPr lang="en-US" altLang="zh-CN" sz="2400" b="1" dirty="0" smtClean="0"/>
          </a:p>
          <a:p>
            <a:endParaRPr lang="en-US" altLang="zh-CN" sz="2800" dirty="0"/>
          </a:p>
          <a:p>
            <a:endParaRPr lang="en-US" altLang="zh-CN" dirty="0" smtClean="0"/>
          </a:p>
          <a:p>
            <a:endParaRPr lang="en-US" altLang="zh-CN" dirty="0" smtClean="0"/>
          </a:p>
        </p:txBody>
      </p:sp>
    </p:spTree>
    <p:extLst>
      <p:ext uri="{BB962C8B-B14F-4D97-AF65-F5344CB8AC3E}">
        <p14:creationId xmlns:p14="http://schemas.microsoft.com/office/powerpoint/2010/main" val="2109791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Issues for INFORMATION in TP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altLang="zh-CN" sz="2800" b="1" dirty="0" smtClean="0"/>
              <a:t>Sessions</a:t>
            </a:r>
            <a:r>
              <a:rPr lang="en-US" altLang="zh-CN" sz="2800" b="1" dirty="0"/>
              <a:t>: </a:t>
            </a:r>
            <a:endParaRPr lang="en-US" altLang="zh-CN" sz="2800" b="1" dirty="0" smtClean="0"/>
          </a:p>
          <a:p>
            <a:pPr lvl="1" eaLnBrk="1" hangingPunct="1"/>
            <a:r>
              <a:rPr lang="en-US" altLang="zh-CN" b="1" dirty="0" smtClean="0"/>
              <a:t>5 dedicated</a:t>
            </a:r>
          </a:p>
          <a:p>
            <a:pPr lvl="1" eaLnBrk="1" hangingPunct="1"/>
            <a:r>
              <a:rPr lang="en-US" altLang="zh-CN" b="1" dirty="0" smtClean="0"/>
              <a:t>4 ad-hoc</a:t>
            </a:r>
          </a:p>
          <a:p>
            <a:pPr lvl="1" eaLnBrk="1" hangingPunct="1"/>
            <a:r>
              <a:rPr lang="en-US" altLang="zh-CN" b="1" dirty="0" smtClean="0"/>
              <a:t>3 </a:t>
            </a:r>
            <a:r>
              <a:rPr lang="en-US" altLang="zh-CN" b="1" dirty="0"/>
              <a:t>joint </a:t>
            </a:r>
            <a:r>
              <a:rPr lang="en-US" altLang="zh-CN" b="1" dirty="0" smtClean="0"/>
              <a:t>(with </a:t>
            </a:r>
            <a:r>
              <a:rPr lang="en-US" altLang="zh-CN" b="1" dirty="0" smtClean="0"/>
              <a:t>ARC/PRO</a:t>
            </a:r>
            <a:r>
              <a:rPr lang="en-US" altLang="zh-CN" b="1" dirty="0"/>
              <a:t>, </a:t>
            </a:r>
            <a:r>
              <a:rPr lang="en-US" altLang="zh-CN" b="1" dirty="0" smtClean="0"/>
              <a:t>SEC)</a:t>
            </a:r>
            <a:endParaRPr lang="en-US" altLang="zh-CN" b="1" dirty="0"/>
          </a:p>
          <a:p>
            <a:pPr marL="342900" lvl="1" indent="-342900" eaLnBrk="1" hangingPunct="1">
              <a:buFont typeface="Arial" pitchFamily="34" charset="0"/>
              <a:buChar char="•"/>
            </a:pPr>
            <a:r>
              <a:rPr lang="en-US" altLang="zh-CN" b="1" dirty="0" smtClean="0">
                <a:solidFill>
                  <a:schemeClr val="tx1"/>
                </a:solidFill>
              </a:rPr>
              <a:t>Contributions (</a:t>
            </a:r>
            <a:r>
              <a:rPr lang="en-US" altLang="zh-CN" sz="1800" dirty="0">
                <a:solidFill>
                  <a:schemeClr val="tx1"/>
                </a:solidFill>
              </a:rPr>
              <a:t>See </a:t>
            </a:r>
            <a:r>
              <a:rPr lang="en-US" altLang="zh-CN" sz="1800" dirty="0" smtClean="0">
                <a:solidFill>
                  <a:schemeClr val="tx1"/>
                </a:solidFill>
              </a:rPr>
              <a:t>the latest rev of MAS-2016-0176</a:t>
            </a:r>
            <a:r>
              <a:rPr lang="en-US" altLang="zh-CN" b="1" dirty="0" smtClean="0">
                <a:solidFill>
                  <a:schemeClr val="tx1"/>
                </a:solidFill>
              </a:rPr>
              <a:t>)</a:t>
            </a:r>
            <a:endParaRPr lang="en-US" altLang="zh-CN" b="1" dirty="0">
              <a:solidFill>
                <a:schemeClr val="tx1"/>
              </a:solidFill>
            </a:endParaRPr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70</a:t>
            </a:r>
            <a:r>
              <a:rPr lang="en-US" altLang="zh-CN" sz="2800" b="1" dirty="0" smtClean="0">
                <a:solidFill>
                  <a:srgbClr val="FF0000"/>
                </a:solidFill>
              </a:rPr>
              <a:t>+ </a:t>
            </a:r>
            <a:r>
              <a:rPr lang="en-US" altLang="zh-CN" sz="2800" b="1" dirty="0" smtClean="0"/>
              <a:t>treated (incl</a:t>
            </a:r>
            <a:r>
              <a:rPr lang="en-US" altLang="zh-CN" sz="2800" b="1" dirty="0"/>
              <a:t>. revs) </a:t>
            </a:r>
            <a:endParaRPr lang="en-US" altLang="zh-CN" sz="2800" b="1" dirty="0" smtClean="0"/>
          </a:p>
          <a:p>
            <a:pPr marL="742950" lvl="2" indent="-342900" eaLnBrk="1" hangingPunct="1"/>
            <a:r>
              <a:rPr lang="en-US" altLang="zh-CN" sz="2800" b="1" dirty="0" smtClean="0">
                <a:solidFill>
                  <a:srgbClr val="FF0000"/>
                </a:solidFill>
              </a:rPr>
              <a:t>26 </a:t>
            </a:r>
            <a:r>
              <a:rPr lang="en-US" altLang="zh-CN" sz="2800" b="1" dirty="0" smtClean="0"/>
              <a:t>Agreed</a:t>
            </a:r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58419C0-B19E-4173-9519-13EB3884F4D8}" type="slidenum">
              <a:rPr lang="en-US" altLang="zh-CN" smtClean="0"/>
              <a:pPr>
                <a:defRPr/>
              </a:pPr>
              <a:t>4</a:t>
            </a:fld>
            <a:endParaRPr lang="en-US" altLang="zh-CN"/>
          </a:p>
        </p:txBody>
      </p:sp>
    </p:spTree>
    <p:extLst>
      <p:ext uri="{BB962C8B-B14F-4D97-AF65-F5344CB8AC3E}">
        <p14:creationId xmlns:p14="http://schemas.microsoft.com/office/powerpoint/2010/main" val="655827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417637"/>
            <a:ext cx="8229600" cy="4525963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en-US" altLang="zh-CN" sz="2400" b="1" dirty="0" smtClean="0"/>
              <a:t>Meeting Objectives review</a:t>
            </a:r>
            <a:endParaRPr lang="zh-CN" altLang="zh-CN" sz="2400" b="1" dirty="0" smtClean="0"/>
          </a:p>
          <a:p>
            <a:pPr lvl="1"/>
            <a:r>
              <a:rPr lang="en-US" altLang="zh-CN" sz="2000" dirty="0"/>
              <a:t>•	APPROVE WI-0017 (TS-0023) Home domain abstraction model Release 2 </a:t>
            </a:r>
          </a:p>
          <a:p>
            <a:pPr lvl="1"/>
            <a:r>
              <a:rPr lang="en-US" altLang="zh-CN" sz="2000" dirty="0"/>
              <a:t>•	APPROVE WI-0025 (TS-0012) Generic interworking Release 2</a:t>
            </a:r>
          </a:p>
          <a:p>
            <a:pPr lvl="1"/>
            <a:r>
              <a:rPr lang="en-US" altLang="zh-CN" sz="2000" dirty="0"/>
              <a:t>•	Finalize WI-0030 (TS-0022) Field Device Configuration (Approval after TP#24</a:t>
            </a:r>
            <a:r>
              <a:rPr lang="en-US" altLang="zh-CN" sz="2000" dirty="0" smtClean="0"/>
              <a:t>)</a:t>
            </a:r>
            <a:endParaRPr lang="en-US" altLang="zh-CN" sz="1600" dirty="0"/>
          </a:p>
          <a:p>
            <a:pPr lvl="1"/>
            <a:r>
              <a:rPr lang="en-US" altLang="zh-CN" sz="2000" dirty="0"/>
              <a:t>•	Release 1/2 maintenance (with ARC/PRO)</a:t>
            </a:r>
          </a:p>
          <a:p>
            <a:pPr lvl="1"/>
            <a:r>
              <a:rPr lang="en-US" altLang="zh-CN" sz="2000" dirty="0"/>
              <a:t>•	Release 3 pre-discussion</a:t>
            </a:r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  <a:p>
            <a:pPr eaLnBrk="1" hangingPunct="1"/>
            <a:endParaRPr lang="en-US" altLang="zh-CN" dirty="0" smtClean="0"/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5</a:t>
            </a:fld>
            <a:endParaRPr lang="en-US" altLang="zh-CN" smtClean="0"/>
          </a:p>
        </p:txBody>
      </p:sp>
      <p:pic>
        <p:nvPicPr>
          <p:cNvPr id="13" name="图片 12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876" y="4001925"/>
            <a:ext cx="232115" cy="26527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1958039"/>
            <a:ext cx="232115" cy="265275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85800" y="2589726"/>
            <a:ext cx="232115" cy="265275"/>
          </a:xfrm>
          <a:prstGeom prst="rect">
            <a:avLst/>
          </a:prstGeom>
        </p:spPr>
      </p:pic>
      <p:pic>
        <p:nvPicPr>
          <p:cNvPr id="17" name="图片 16"/>
          <p:cNvPicPr>
            <a:picLocks noChangeAspect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661877" y="3630502"/>
            <a:ext cx="232115" cy="265275"/>
          </a:xfrm>
          <a:prstGeom prst="rect">
            <a:avLst/>
          </a:prstGeom>
        </p:spPr>
      </p:pic>
      <p:sp>
        <p:nvSpPr>
          <p:cNvPr id="2" name="文本框 1"/>
          <p:cNvSpPr txBox="1"/>
          <p:nvPr/>
        </p:nvSpPr>
        <p:spPr>
          <a:xfrm>
            <a:off x="599395" y="2895600"/>
            <a:ext cx="35707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 dirty="0" smtClean="0">
                <a:solidFill>
                  <a:srgbClr val="FF0000"/>
                </a:solidFill>
              </a:rPr>
              <a:t>?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Issues for INFORMATION in TP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295400"/>
            <a:ext cx="8229600" cy="48768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1800" b="1" dirty="0" smtClean="0"/>
              <a:t>Deliverables/WIs progress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WI-0038 - Release 1 Maintenance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WI-0030: M2M Application &amp; Field Domain Component Configuration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TS-0022 Field Device Configuration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WI-0017: Home Domain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TR-0017, TS-0023 Home Appliances Info. Model &amp; Mapping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WI-0043: Continuation &amp; integration of HGI Smart Home activities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TR-0022 HGI Continuation &amp; Integration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WI-0024: LWM2M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TS-0014 LWM2M Interworking	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WI-0005: oneM2M Abstraction and Semantics Capability Enablement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TR-0007 Semantic Study, TS-0001 Architecture</a:t>
            </a:r>
          </a:p>
          <a:p>
            <a:pPr lvl="1" eaLnBrk="1" hangingPunct="1">
              <a:spcBef>
                <a:spcPts val="600"/>
              </a:spcBef>
            </a:pPr>
            <a:r>
              <a:rPr lang="en-US" altLang="zh-CN" sz="1800" dirty="0" smtClean="0"/>
              <a:t>WI-0025: Generic Interworking</a:t>
            </a:r>
          </a:p>
          <a:p>
            <a:pPr lvl="2" eaLnBrk="1" hangingPunct="1">
              <a:spcBef>
                <a:spcPts val="600"/>
              </a:spcBef>
            </a:pPr>
            <a:r>
              <a:rPr lang="en-US" altLang="zh-CN" sz="1400" dirty="0" smtClean="0"/>
              <a:t>TS-0012 oneM2M Base Ontology</a:t>
            </a:r>
          </a:p>
        </p:txBody>
      </p:sp>
      <p:sp>
        <p:nvSpPr>
          <p:cNvPr id="5125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FEC5CAE-4626-4F53-AF07-366CDF7E77A4}" type="slidenum">
              <a:rPr lang="en-US" altLang="zh-CN" smtClean="0"/>
              <a:pPr/>
              <a:t>6</a:t>
            </a:fld>
            <a:endParaRPr lang="en-US" altLang="zh-CN" smtClean="0"/>
          </a:p>
        </p:txBody>
      </p:sp>
      <p:sp>
        <p:nvSpPr>
          <p:cNvPr id="13" name="TextBox 12"/>
          <p:cNvSpPr txBox="1"/>
          <p:nvPr/>
        </p:nvSpPr>
        <p:spPr>
          <a:xfrm>
            <a:off x="7924800" y="22860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95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%?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16" name="左中括号 15"/>
          <p:cNvSpPr/>
          <p:nvPr/>
        </p:nvSpPr>
        <p:spPr>
          <a:xfrm>
            <a:off x="609600" y="1752600"/>
            <a:ext cx="228600" cy="10668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TextBox 16"/>
          <p:cNvSpPr txBox="1"/>
          <p:nvPr/>
        </p:nvSpPr>
        <p:spPr>
          <a:xfrm rot="16200000">
            <a:off x="21223" y="2078623"/>
            <a:ext cx="685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Mgmt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18" name="左中括号 17"/>
          <p:cNvSpPr/>
          <p:nvPr/>
        </p:nvSpPr>
        <p:spPr>
          <a:xfrm>
            <a:off x="533400" y="3124200"/>
            <a:ext cx="228600" cy="13716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1" name="TextBox 20"/>
          <p:cNvSpPr txBox="1"/>
          <p:nvPr/>
        </p:nvSpPr>
        <p:spPr>
          <a:xfrm rot="16200000">
            <a:off x="-207377" y="3602623"/>
            <a:ext cx="11429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Abstraction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2" name="左中括号 21"/>
          <p:cNvSpPr/>
          <p:nvPr/>
        </p:nvSpPr>
        <p:spPr>
          <a:xfrm>
            <a:off x="685800" y="4114800"/>
            <a:ext cx="228600" cy="1905000"/>
          </a:xfrm>
          <a:prstGeom prst="leftBracket">
            <a:avLst/>
          </a:prstGeom>
          <a:ln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3" name="TextBox 22"/>
          <p:cNvSpPr txBox="1"/>
          <p:nvPr/>
        </p:nvSpPr>
        <p:spPr>
          <a:xfrm rot="16200000">
            <a:off x="-93077" y="4783723"/>
            <a:ext cx="106679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>
                <a:solidFill>
                  <a:srgbClr val="00B050"/>
                </a:solidFill>
              </a:rPr>
              <a:t>Semantics</a:t>
            </a:r>
            <a:endParaRPr lang="zh-CN" altLang="en-US" sz="1600" dirty="0">
              <a:solidFill>
                <a:srgbClr val="00B050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7924800" y="3014246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7924800" y="48768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7924800" y="3657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7924800" y="55626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7924800" y="4267200"/>
            <a:ext cx="9906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>
                <a:solidFill>
                  <a:srgbClr val="FF0000"/>
                </a:solidFill>
                <a:sym typeface="Wingdings" pitchFamily="2" charset="2"/>
              </a:rPr>
              <a:t> 100</a:t>
            </a:r>
            <a:r>
              <a:rPr lang="en-US" altLang="zh-CN" sz="1600" b="1" dirty="0" smtClean="0">
                <a:solidFill>
                  <a:srgbClr val="FF0000"/>
                </a:solidFill>
              </a:rPr>
              <a:t>%</a:t>
            </a:r>
            <a:endParaRPr lang="zh-CN" altLang="en-US" sz="1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mtClean="0"/>
              <a:t>Open Issues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2400" dirty="0" smtClean="0"/>
              <a:t>n/a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7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dirty="0" smtClean="0"/>
              <a:t>Open Action Items</a:t>
            </a:r>
          </a:p>
        </p:txBody>
      </p:sp>
      <p:sp>
        <p:nvSpPr>
          <p:cNvPr id="12293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D2B720BD-7066-4E21-A1B1-34406F7CC39B}" type="slidenum">
              <a:rPr lang="en-US" altLang="zh-CN" smtClean="0"/>
              <a:pPr/>
              <a:t>8</a:t>
            </a:fld>
            <a:endParaRPr lang="en-US" altLang="zh-CN" smtClean="0"/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4657"/>
              </p:ext>
            </p:extLst>
          </p:nvPr>
        </p:nvGraphicFramePr>
        <p:xfrm>
          <a:off x="424373" y="1295400"/>
          <a:ext cx="8414827" cy="437260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770175"/>
                <a:gridCol w="4206252"/>
                <a:gridCol w="1295400"/>
                <a:gridCol w="1143000"/>
              </a:tblGrid>
              <a:tr h="214820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 dirty="0">
                          <a:effectLst/>
                        </a:rPr>
                        <a:t>Number</a:t>
                      </a:r>
                      <a:endParaRPr lang="zh-CN" sz="1600" dirty="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Action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Responsible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600">
                          <a:effectLst/>
                        </a:rPr>
                        <a:t>Status</a:t>
                      </a:r>
                      <a:endParaRPr lang="zh-CN" sz="1600">
                        <a:effectLst/>
                        <a:latin typeface="Myriad Pro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2543" marR="62543" marT="15772" marB="15772"/>
                </a:tc>
              </a:tr>
              <a:tr h="501429"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A-WG5-23.0-001</a:t>
                      </a:r>
                      <a:endParaRPr lang="zh-CN" sz="180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US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TR-0007 restructuring and terminology </a:t>
                      </a:r>
                      <a:r>
                        <a:rPr lang="en-US" sz="1800" kern="120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alignment (for</a:t>
                      </a:r>
                      <a:r>
                        <a:rPr lang="en-US" sz="1800" kern="1200" baseline="0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R3)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NEC 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altLang="zh-CN" sz="1800" kern="1200" dirty="0" smtClean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ONGOING</a:t>
                      </a:r>
                      <a:endParaRPr lang="zh-CN" sz="1800" dirty="0">
                        <a:effectLst/>
                        <a:latin typeface="Calibri" panose="020F0502020204030204" pitchFamily="34" charset="0"/>
                        <a:ea typeface="宋体" panose="02010600030101010101" pitchFamily="2" charset="-122"/>
                        <a:cs typeface="Times New Roman" panose="02020603050405020304" pitchFamily="18" charset="0"/>
                      </a:endParaRPr>
                    </a:p>
                  </a:txBody>
                  <a:tcPr marL="73025" marR="73025" marT="18415" marB="18415" anchor="ctr"/>
                </a:tc>
              </a:tr>
              <a:tr h="501429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A-WG5-24.0-001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Confirm on the dates with W3C for a joint web-conf.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Yongjing Zhang, MAS Chair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  <a:tr h="658058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A-WG5-24.0-002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Prepare intro slides on oneM2M HAIM and present at a coming W3C </a:t>
                      </a:r>
                      <a:r>
                        <a:rPr lang="en-GB" sz="18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WoT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web-conf.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LGE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  <a:tr h="501429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A-WG5-24.0-003</a:t>
                      </a:r>
                      <a:endParaRPr lang="zh-CN" sz="180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Prepare intro slides on oneM2M Base Ontology and an example of semantic annotation (SAREF) , and present at a coming W3C </a:t>
                      </a:r>
                      <a:r>
                        <a:rPr lang="en-GB" sz="1800" kern="12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WoT</a:t>
                      </a: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  <a:cs typeface="Times New Roman" panose="02020603050405020304" pitchFamily="18" charset="0"/>
                        </a:rPr>
                        <a:t> web-conf.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NEC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  <a:tr h="814686"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A-WG5-24.0-004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Aft>
                          <a:spcPts val="900"/>
                        </a:spcAft>
                      </a:pP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A formal LS to be sent to W3C </a:t>
                      </a:r>
                      <a:r>
                        <a:rPr lang="en-GB" sz="1800" dirty="0" err="1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WoT</a:t>
                      </a:r>
                      <a:r>
                        <a:rPr lang="en-GB" sz="1800" dirty="0">
                          <a:effectLst/>
                          <a:latin typeface="Times New Roman" panose="02020603050405020304" pitchFamily="18" charset="0"/>
                          <a:ea typeface="宋体" panose="02010600030101010101" pitchFamily="2" charset="-122"/>
                        </a:rPr>
                        <a:t> IG once oneM2M R2 (TS-0023, TS-0012) is published.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Yongjing Zhang, MAS Chair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  <a:tc>
                  <a:txBody>
                    <a:bodyPr/>
                    <a:lstStyle/>
                    <a:p>
                      <a:pPr hangingPunct="0"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340" algn="l"/>
                        </a:tabLst>
                      </a:pPr>
                      <a:r>
                        <a:rPr lang="en-GB" sz="1800" kern="1200" dirty="0">
                          <a:solidFill>
                            <a:srgbClr val="5B9BD5"/>
                          </a:solidFill>
                          <a:effectLst/>
                          <a:latin typeface="Calibri" panose="020F0502020204030204" pitchFamily="34" charset="0"/>
                          <a:ea typeface="宋体" panose="02010600030101010101" pitchFamily="2" charset="-122"/>
                        </a:rPr>
                        <a:t>OPEN</a:t>
                      </a:r>
                      <a:endParaRPr lang="zh-CN" sz="1800" dirty="0">
                        <a:effectLst/>
                        <a:latin typeface="Times New Roman" panose="02020603050405020304" pitchFamily="18" charset="0"/>
                        <a:ea typeface="宋体" panose="02010600030101010101" pitchFamily="2" charset="-122"/>
                      </a:endParaRPr>
                    </a:p>
                  </a:txBody>
                  <a:tcPr marL="73025" marR="73025" marT="18415" marB="18415" anchor="ctr"/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 bwMode="auto">
          <a:xfrm>
            <a:off x="457200" y="457200"/>
            <a:ext cx="8229600" cy="11430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altLang="zh-CN" sz="4000" dirty="0" smtClean="0"/>
              <a:t>Next Steps – Rel3 planning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 bwMode="auto">
          <a:xfrm>
            <a:off x="457200" y="1371600"/>
            <a:ext cx="8229600" cy="48006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 eaLnBrk="1" hangingPunct="1"/>
            <a:r>
              <a:rPr lang="en-US" altLang="zh-CN" sz="2400" dirty="0" smtClean="0"/>
              <a:t>Semantics </a:t>
            </a:r>
            <a:r>
              <a:rPr lang="en-US" altLang="zh-CN" sz="2400" dirty="0"/>
              <a:t>E</a:t>
            </a:r>
            <a:r>
              <a:rPr lang="en-US" altLang="zh-CN" sz="2400" dirty="0" smtClean="0"/>
              <a:t>nhancement </a:t>
            </a:r>
            <a:endParaRPr lang="en-US" altLang="zh-CN" sz="2400" dirty="0" smtClean="0"/>
          </a:p>
          <a:p>
            <a:pPr lvl="0" eaLnBrk="1" hangingPunct="1"/>
            <a:r>
              <a:rPr lang="en-US" altLang="zh-CN" sz="2400" dirty="0" smtClean="0"/>
              <a:t>Generic Interworking Enhancement</a:t>
            </a:r>
          </a:p>
          <a:p>
            <a:pPr lvl="0" eaLnBrk="1" hangingPunct="1"/>
            <a:r>
              <a:rPr lang="en-US" altLang="zh-CN" sz="2400" dirty="0" smtClean="0"/>
              <a:t>LWM2M Interworking Enhancement</a:t>
            </a:r>
          </a:p>
          <a:p>
            <a:pPr lvl="0" eaLnBrk="1" hangingPunct="1"/>
            <a:r>
              <a:rPr lang="en-US" altLang="zh-CN" sz="2400" dirty="0" smtClean="0"/>
              <a:t>Proximal IoT Technologies Interworking (including HAIM enhancement and mapping to external models)</a:t>
            </a:r>
            <a:endParaRPr lang="en-US" altLang="zh-CN" sz="2400" dirty="0"/>
          </a:p>
          <a:p>
            <a:pPr lvl="0" eaLnBrk="1" hangingPunct="1"/>
            <a:r>
              <a:rPr lang="en-US" altLang="zh-CN" sz="2400" dirty="0" smtClean="0"/>
              <a:t>Continuation </a:t>
            </a:r>
            <a:r>
              <a:rPr lang="en-US" altLang="zh-CN" sz="2400" dirty="0"/>
              <a:t>&amp; integration of HGI </a:t>
            </a:r>
            <a:r>
              <a:rPr lang="en-US" altLang="zh-CN" sz="2400" dirty="0" smtClean="0"/>
              <a:t>?</a:t>
            </a:r>
          </a:p>
          <a:p>
            <a:pPr lvl="1" eaLnBrk="1" hangingPunct="1"/>
            <a:r>
              <a:rPr lang="en-US" altLang="zh-CN" sz="2000" dirty="0" smtClean="0"/>
              <a:t>SDT evolution?</a:t>
            </a:r>
            <a:endParaRPr lang="en-US" altLang="zh-CN" sz="2000" dirty="0" smtClean="0"/>
          </a:p>
          <a:p>
            <a:pPr eaLnBrk="1" hangingPunct="1"/>
            <a:r>
              <a:rPr lang="en-US" altLang="zh-CN" sz="2400" dirty="0" smtClean="0"/>
              <a:t>Information models and Interworking</a:t>
            </a:r>
          </a:p>
          <a:p>
            <a:pPr lvl="1" eaLnBrk="1" hangingPunct="1"/>
            <a:r>
              <a:rPr lang="en-US" altLang="zh-CN" sz="2000" dirty="0" smtClean="0"/>
              <a:t>Industrial/OPC-UA?, </a:t>
            </a:r>
            <a:r>
              <a:rPr lang="en-US" altLang="zh-CN" sz="2000" dirty="0" err="1" smtClean="0"/>
              <a:t>OSGi</a:t>
            </a:r>
            <a:endParaRPr lang="en-US" altLang="zh-CN" sz="2000" dirty="0" smtClean="0"/>
          </a:p>
        </p:txBody>
      </p:sp>
      <p:sp>
        <p:nvSpPr>
          <p:cNvPr id="16388" name="灯片编号占位符 5"/>
          <p:cNvSpPr>
            <a:spLocks noGrp="1"/>
          </p:cNvSpPr>
          <p:nvPr>
            <p:ph type="sldNum" sz="quarter" idx="10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389D241C-0240-4474-9DA2-F5D73FE65155}" type="slidenum">
              <a:rPr lang="en-US" altLang="zh-CN" smtClean="0"/>
              <a:pPr/>
              <a:t>9</a:t>
            </a:fld>
            <a:endParaRPr lang="en-US" altLang="zh-CN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10324</TotalTime>
  <Words>381</Words>
  <Application>Microsoft Office PowerPoint</Application>
  <PresentationFormat>全屏显示(4:3)</PresentationFormat>
  <Paragraphs>130</Paragraphs>
  <Slides>11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19" baseType="lpstr">
      <vt:lpstr>Myriad pro</vt:lpstr>
      <vt:lpstr>Myriad pro</vt:lpstr>
      <vt:lpstr>宋体</vt:lpstr>
      <vt:lpstr>Arial</vt:lpstr>
      <vt:lpstr>Calibri</vt:lpstr>
      <vt:lpstr>Times New Roman</vt:lpstr>
      <vt:lpstr>Wingdings</vt:lpstr>
      <vt:lpstr>Office Theme</vt:lpstr>
      <vt:lpstr>WG5 – MAS#24  Status Report</vt:lpstr>
      <vt:lpstr>Issues for DECISION in TP</vt:lpstr>
      <vt:lpstr>Issues for DECISION in TP</vt:lpstr>
      <vt:lpstr>Issues for INFORMATION in TP</vt:lpstr>
      <vt:lpstr>Issues for INFORMATION in TP</vt:lpstr>
      <vt:lpstr>Issues for INFORMATION in TP</vt:lpstr>
      <vt:lpstr>Open Issues</vt:lpstr>
      <vt:lpstr>Open Action Items</vt:lpstr>
      <vt:lpstr>Next Steps – Rel3 planning</vt:lpstr>
      <vt:lpstr>Next Meetings / Calls</vt:lpstr>
      <vt:lpstr>PowerPoint 演示文稿</vt:lpstr>
    </vt:vector>
  </TitlesOfParts>
  <Company>Huawei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&lt;Presentation Title&gt;</dc:title>
  <dc:creator>Yongjing Zhang</dc:creator>
  <cp:lastModifiedBy>Zhangyongjing (Yongjing)</cp:lastModifiedBy>
  <cp:revision>1238</cp:revision>
  <dcterms:created xsi:type="dcterms:W3CDTF">2012-09-11T22:52:11Z</dcterms:created>
  <dcterms:modified xsi:type="dcterms:W3CDTF">2016-07-22T17:07:05Z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s_pID_725343">
    <vt:lpwstr>(4)jSkJbC5JZe9rUjai7HewZebmflbM9yi3EKVZfG0OkC0vJftR9kKd96xCu29D98RookkuJegu_x000d_ PRLXco7qN3DvbwfxA9FcIKdkSThFT1HjS+yiBys+u2bWn7ewm8Ro227CpzfKEiLpHO75A83O_x000d_ VzGDGFH2MkRlf6t5uO9+HvkwS/i26uMSDHexlNHeUhkFMWlP6LzkWEHm+8OrJz2GtKudlprc_x000d_ MdsGBLmMZQRvig5aQJ</vt:lpwstr>
  </property>
  <property fmtid="{D5CDD505-2E9C-101B-9397-08002B2CF9AE}" pid="3" name="_ms_pID_725343_00">
    <vt:lpwstr>_ms_pID_725343</vt:lpwstr>
  </property>
  <property fmtid="{D5CDD505-2E9C-101B-9397-08002B2CF9AE}" pid="4" name="_ms_pID_7253431">
    <vt:lpwstr>P1zro08Ddj7Ob0y2yh7XdjaSyHZ12t4OJK5nF33qILCstGwA455LUS_x000d_ delKxCBlCIpOwViU2KNNHBUnTuksZrtzwF05Fw8ykXCOARjCv2BKL09KDDcgPkQNjyhhGUDj_x000d_ f8SSanOR599AueUYj4AwxHlQUQFYqIfIf7tUdKv8a+znGnmevmdsvn5kRJC1gOrxHW2YQ8uo_x000d_ cikrb149O27TzlM2CgrdSMpqsGP7BNbD1dhT</vt:lpwstr>
  </property>
  <property fmtid="{D5CDD505-2E9C-101B-9397-08002B2CF9AE}" pid="5" name="_ms_pID_7253431_00">
    <vt:lpwstr>_ms_pID_7253431</vt:lpwstr>
  </property>
  <property fmtid="{D5CDD505-2E9C-101B-9397-08002B2CF9AE}" pid="6" name="_ms_pID_7253432">
    <vt:lpwstr>jYTziZ8w/gX+pc4KvnaB/ZfaP+4tdFqjMX4F_x000d_ a81o3EZPNEBk00pyxqmKL9p44QVzGFzdDpIcPZhvphkMWhYhsFnyFEIddN8wYryNUMBP/NiY_x000d_ ZplgZam1cSTdfGFbSJj5K3twKqZmDr3ysk2r2KX7P4muyDugzSM09yv5ur8J+xXX9pQTFF8f_x000d_ 2fl3jzG0DK0YrIy82MXFVvjEpO4j0nYnE/HbfW/dp8tGvgt6aw3YRs</vt:lpwstr>
  </property>
  <property fmtid="{D5CDD505-2E9C-101B-9397-08002B2CF9AE}" pid="7" name="_ms_pID_7253432_00">
    <vt:lpwstr>_ms_pID_7253432</vt:lpwstr>
  </property>
  <property fmtid="{D5CDD505-2E9C-101B-9397-08002B2CF9AE}" pid="8" name="_ms_pID_7253433">
    <vt:lpwstr>0o68IcZNIHyrdOOpQP_x000d_ 17/0MdTOERONSPSesEBPBikoJ1qYPTKsvN5cOQ4vb2LnjnI8/OZM6cujDHysxv/kXaT2VGlk_x000d_ CID/iQXRW4zMgOfdElriXinsHexuyVo4AxHX63IBC02PCCgr4Mcw6SDxR/ZYVw==</vt:lpwstr>
  </property>
  <property fmtid="{D5CDD505-2E9C-101B-9397-08002B2CF9AE}" pid="9" name="_ms_pID_7253433_00">
    <vt:lpwstr>_ms_pID_7253433</vt:lpwstr>
  </property>
  <property fmtid="{D5CDD505-2E9C-101B-9397-08002B2CF9AE}" pid="10" name="_new_ms_pID_72543">
    <vt:lpwstr>(4)yW2tbUq6HziS4zpoWKddpKqkE+BJcyU1rdeJYp4VJ5EVcANDsMJhFO9ZN4+xbf0F1o4XmBbk
bbLpIxy3yBq6n8kjCSOawf7inqsCxlhybH78KbiArP8lMjhkANfvYrQRy0U0THBi6yWoIwhD
ASSMew/2fbbmaZXyII+gWEOjEeCeAcy7j+JjFCg8Lncu5fuTJ1cwf7uzZNomWM/OsUGDmDQn
Aq/8JJ5QpqzaMomV4Y</vt:lpwstr>
  </property>
  <property fmtid="{D5CDD505-2E9C-101B-9397-08002B2CF9AE}" pid="11" name="_new_ms_pID_72543_00">
    <vt:lpwstr>_new_ms_pID_72543</vt:lpwstr>
  </property>
  <property fmtid="{D5CDD505-2E9C-101B-9397-08002B2CF9AE}" pid="12" name="_new_ms_pID_725431">
    <vt:lpwstr>PmP4UjOzlpcrGj/0D4kHwt4Jd9qOw1PADWGqlcQTqiT40pf9oY5kDe
icIBh7pU5rOQyBqbqaMeKRl1yX/ZRu7lf5R0SAn9ZICA1pXfoDZY94OjCE6bSdOGLzKb6cFU
5+qvzEvbNUSSb3DlmN5UUtfY1Fv2aTJQpq3ZuyxGgieznS1BXZAGcdUuLROkq6mwFqdYFId0
8ePwgLzxwTRPvzBzerbsGCod0SgUSGvTi5RD</vt:lpwstr>
  </property>
  <property fmtid="{D5CDD505-2E9C-101B-9397-08002B2CF9AE}" pid="13" name="_new_ms_pID_725431_00">
    <vt:lpwstr>_new_ms_pID_725431</vt:lpwstr>
  </property>
  <property fmtid="{D5CDD505-2E9C-101B-9397-08002B2CF9AE}" pid="14" name="_new_ms_pID_725432">
    <vt:lpwstr>QM7obkRWdcfa6WSbuwWmPkR/24eSpvKNuGEe
UZrt1Ob4G/JUTICWcZqW4dSjAaI3x3vB28YIjhX/pVgg239WHS6aIT3dM2/wSjspNfEBGsEN
3PPdMhJmZBdxDI3iY/e3+bV3S7N0eesnxNMBXxlts0w3I6RAcFxs8vnmhUeH4TtDQF5nykc4
FPEjxG2f5VjvmDoq7Tzt4z5sNhKnPyzQ3pbhrVLsq6jdCaSN4OAdiO</vt:lpwstr>
  </property>
  <property fmtid="{D5CDD505-2E9C-101B-9397-08002B2CF9AE}" pid="15" name="_new_ms_pID_725432_00">
    <vt:lpwstr>_new_ms_pID_725432</vt:lpwstr>
  </property>
  <property fmtid="{D5CDD505-2E9C-101B-9397-08002B2CF9AE}" pid="16" name="_new_ms_pID_725433">
    <vt:lpwstr>D4wf9SfbdwFkcpvbYG
QV9wKQ==</vt:lpwstr>
  </property>
  <property fmtid="{D5CDD505-2E9C-101B-9397-08002B2CF9AE}" pid="17" name="_2015_ms_pID_725343">
    <vt:lpwstr>(3)oTuOxI0tRNx6qq86VqHWelByqGLiAhffQEpeRfsL66uhM88Szc6dcHfn2lP5ozA83DPcUdsy
uWOcrMXNEvGT64abpRq2vvtl05T1k7LmYq0XjRKauylIF3ZT3U3POmjhlaoEei+SydrH1YKk
OoEv2ZMRcvPkOvOgZl5WmAVku8H7f17NmfstGq9XeyGhD0HieltG7UqFv2jCQ8MrWMdubstu
bFvLjjjtKNdc17Lhox</vt:lpwstr>
  </property>
  <property fmtid="{D5CDD505-2E9C-101B-9397-08002B2CF9AE}" pid="18" name="_2015_ms_pID_7253431">
    <vt:lpwstr>so+mpY42Ts32hTx+SNXb2QStsKydIdX578f8bkRoUNF2GxSTs3ppic
ZLAQO6tCJNC5oZcLHJ6AdCqOGM0mY/XXsXbUdS1aaT/zvcoi5SBslVCQXIVAgz6k83tJUrpj
ea8TSWnxRkJizDT9nHeVrwx9CUl1jKEPegJpS/7dq/0TPKt426shchJyJE6JvvP8pm8/kBq1
jgI5co49pRpcAbf6Bou7bPnjjFs8AEgGoqvs</vt:lpwstr>
  </property>
  <property fmtid="{D5CDD505-2E9C-101B-9397-08002B2CF9AE}" pid="19" name="_2015_ms_pID_7253432">
    <vt:lpwstr>Dy8CFUmaOuzGeBhCxjGwWFk=</vt:lpwstr>
  </property>
  <property fmtid="{D5CDD505-2E9C-101B-9397-08002B2CF9AE}" pid="20" name="_readonly">
    <vt:lpwstr/>
  </property>
  <property fmtid="{D5CDD505-2E9C-101B-9397-08002B2CF9AE}" pid="21" name="_change">
    <vt:lpwstr/>
  </property>
  <property fmtid="{D5CDD505-2E9C-101B-9397-08002B2CF9AE}" pid="22" name="_full-control">
    <vt:lpwstr/>
  </property>
  <property fmtid="{D5CDD505-2E9C-101B-9397-08002B2CF9AE}" pid="23" name="sflag">
    <vt:lpwstr>1469191043</vt:lpwstr>
  </property>
</Properties>
</file>