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21" r:id="rId4"/>
    <p:sldId id="319" r:id="rId5"/>
    <p:sldId id="262" r:id="rId6"/>
    <p:sldId id="305" r:id="rId7"/>
    <p:sldId id="278" r:id="rId8"/>
    <p:sldId id="307" r:id="rId9"/>
    <p:sldId id="268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2016/7/22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‹N°›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‹N°›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MAS#24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2016-07-18 to 2016-07-22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MAS#24.1</a:t>
            </a:r>
            <a:r>
              <a:rPr lang="pt-BR" altLang="zh-CN" sz="2400" dirty="0"/>
              <a:t>:	Aug  8 (Monday), 2016 UTC 12:30-14:00</a:t>
            </a:r>
          </a:p>
          <a:p>
            <a:pPr lvl="1" eaLnBrk="1" hangingPunct="1"/>
            <a:r>
              <a:rPr lang="pt-BR" altLang="zh-CN" sz="2400" dirty="0" smtClean="0"/>
              <a:t>MAS#24.2</a:t>
            </a:r>
            <a:r>
              <a:rPr lang="pt-BR" altLang="zh-CN" sz="2400" dirty="0"/>
              <a:t>: 	Aug 29 (Monday), 2016, UTC 12:30-14:00</a:t>
            </a:r>
          </a:p>
          <a:p>
            <a:pPr lvl="1" eaLnBrk="1" hangingPunct="1"/>
            <a:r>
              <a:rPr lang="pt-BR" altLang="zh-CN" sz="2400" dirty="0" smtClean="0"/>
              <a:t>MAS#24.3</a:t>
            </a:r>
            <a:r>
              <a:rPr lang="pt-BR" altLang="zh-CN" sz="2400" dirty="0"/>
              <a:t>: 	Sep 5 (Monday), 2016, UTC 12:30-14:00</a:t>
            </a:r>
          </a:p>
          <a:p>
            <a:pPr lvl="1" eaLnBrk="1" hangingPunct="1"/>
            <a:r>
              <a:rPr lang="pt-BR" altLang="zh-CN" sz="2400" dirty="0" smtClean="0"/>
              <a:t>Joint </a:t>
            </a:r>
            <a:r>
              <a:rPr lang="pt-BR" altLang="zh-CN" sz="2400" dirty="0"/>
              <a:t>web-conf </a:t>
            </a:r>
            <a:r>
              <a:rPr lang="pt-BR" altLang="zh-CN" sz="2400" dirty="0" smtClean="0"/>
              <a:t>between W3C WoT and oneM2M MAS: </a:t>
            </a:r>
            <a:r>
              <a:rPr lang="pt-BR" altLang="zh-CN" sz="2400" dirty="0"/>
              <a:t>Aug 31 or Sep 7 (Wednesday), 2016, UTC  12:00 (8am EDT / 2pm CEST / 9pm JST)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MAS#25</a:t>
            </a:r>
            <a:r>
              <a:rPr lang="pt-BR" altLang="zh-CN" sz="2400" dirty="0"/>
              <a:t>: Oct 17-21, 2016, Europe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/>
              <a:t>TP-2016-0220-CR_pack_TR-0007_R2_at_TP#24, </a:t>
            </a:r>
            <a:r>
              <a:rPr lang="en-US" altLang="zh-CN" sz="2400" b="1" dirty="0" smtClean="0"/>
              <a:t>contains: </a:t>
            </a:r>
          </a:p>
          <a:p>
            <a:pPr lvl="2"/>
            <a:r>
              <a:rPr lang="en-US" altLang="zh-CN" sz="2000" b="1" dirty="0"/>
              <a:t>MAS-2016-0183R01</a:t>
            </a:r>
          </a:p>
          <a:p>
            <a:pPr lvl="2"/>
            <a:r>
              <a:rPr lang="en-US" altLang="zh-CN" sz="2000" b="1" dirty="0"/>
              <a:t>MAS-2016-0171R01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Deliverables for Rel-2 approval/publication</a:t>
            </a:r>
          </a:p>
          <a:p>
            <a:pPr lvl="1"/>
            <a:r>
              <a:rPr lang="en-US" altLang="zh-CN" sz="2400" b="1" dirty="0"/>
              <a:t>TP-2016-0194	TS-0012 </a:t>
            </a:r>
            <a:r>
              <a:rPr lang="en-US" altLang="zh-CN" sz="2400" b="1" dirty="0" err="1"/>
              <a:t>Rel</a:t>
            </a:r>
            <a:r>
              <a:rPr lang="en-US" altLang="zh-CN" sz="2400" b="1" dirty="0"/>
              <a:t> 2 for </a:t>
            </a:r>
            <a:r>
              <a:rPr lang="en-US" altLang="zh-CN" sz="2400" b="1" dirty="0" smtClean="0"/>
              <a:t>approval</a:t>
            </a:r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TP-2016-0195</a:t>
            </a:r>
            <a:r>
              <a:rPr lang="en-US" altLang="zh-CN" sz="2400" b="1" dirty="0">
                <a:solidFill>
                  <a:srgbClr val="0070C0"/>
                </a:solidFill>
              </a:rPr>
              <a:t>	TS-0014 Release 2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TP-2016-0196	TS-0023 Release 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XSD as attachment will be ready by next week.</a:t>
            </a:r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TP-2016-0197</a:t>
            </a:r>
            <a:r>
              <a:rPr lang="en-US" altLang="zh-CN" sz="2400" b="1" dirty="0">
                <a:solidFill>
                  <a:srgbClr val="0070C0"/>
                </a:solidFill>
              </a:rPr>
              <a:t>	TR-0017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TP-2016-0198	TR-0022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Not yet reviewed by MAS</a:t>
            </a:r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21097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4 ad-hoc</a:t>
            </a:r>
          </a:p>
          <a:p>
            <a:pPr lvl="1" eaLnBrk="1" hangingPunct="1"/>
            <a:r>
              <a:rPr lang="en-US" altLang="zh-CN" b="1" dirty="0" smtClean="0"/>
              <a:t>3 </a:t>
            </a:r>
            <a:r>
              <a:rPr lang="en-US" altLang="zh-CN" b="1" dirty="0"/>
              <a:t>joint </a:t>
            </a:r>
            <a:r>
              <a:rPr lang="en-US" altLang="zh-CN" b="1" dirty="0" smtClean="0"/>
              <a:t>(with ARC/PRO</a:t>
            </a:r>
            <a:r>
              <a:rPr lang="en-US" altLang="zh-CN" b="1" dirty="0"/>
              <a:t>, </a:t>
            </a:r>
            <a:r>
              <a:rPr lang="en-US" altLang="zh-CN" b="1" dirty="0" smtClean="0"/>
              <a:t>SEC)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of MAS-2016-0176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70+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26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000" dirty="0"/>
              <a:t>•	APPROVE WI-0017 (TS-0023) Home domain abstraction model Release 2 </a:t>
            </a:r>
          </a:p>
          <a:p>
            <a:pPr lvl="1"/>
            <a:r>
              <a:rPr lang="en-US" altLang="zh-CN" sz="2000" dirty="0"/>
              <a:t>•	APPROVE WI-0025 (TS-0012) Generic interworking Release 2</a:t>
            </a:r>
          </a:p>
          <a:p>
            <a:pPr lvl="1"/>
            <a:r>
              <a:rPr lang="en-US" altLang="zh-CN" sz="2000" dirty="0"/>
              <a:t>•	Finalize WI-0030 (TS-0022) Field Device Configuration (Approval after TP#24</a:t>
            </a:r>
            <a:r>
              <a:rPr lang="en-US" altLang="zh-CN" sz="2000" dirty="0" smtClean="0"/>
              <a:t>)</a:t>
            </a:r>
            <a:endParaRPr lang="en-US" altLang="zh-CN" sz="1600" dirty="0"/>
          </a:p>
          <a:p>
            <a:pPr lvl="1"/>
            <a:r>
              <a:rPr lang="en-US" altLang="zh-CN" sz="2000" dirty="0"/>
              <a:t>•	Release 1/2 maintenance (with ARC/PRO)</a:t>
            </a:r>
          </a:p>
          <a:p>
            <a:pPr lvl="1"/>
            <a:r>
              <a:rPr lang="en-US" altLang="zh-CN" sz="2000" dirty="0"/>
              <a:t>•	Release 3 pre-discussion</a:t>
            </a: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6" y="4001925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58039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589726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7" y="3630502"/>
            <a:ext cx="232115" cy="26527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99395" y="2895600"/>
            <a:ext cx="35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?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n/a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94657"/>
              </p:ext>
            </p:extLst>
          </p:nvPr>
        </p:nvGraphicFramePr>
        <p:xfrm>
          <a:off x="424373" y="1295400"/>
          <a:ext cx="8414827" cy="4372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4206252"/>
                <a:gridCol w="1295400"/>
                <a:gridCol w="1143000"/>
              </a:tblGrid>
              <a:tr h="2148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>
                          <a:effectLst/>
                        </a:rPr>
                        <a:t>Number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Action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Responsible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Status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A-WG5-23.0-001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TR-0007 restructuring and terminology </a:t>
                      </a: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alignment (for</a:t>
                      </a:r>
                      <a:r>
                        <a:rPr lang="en-US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R3)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NEC 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kern="1200" dirty="0" smtClean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ONGOING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Confirm on the dates with W3C for a joint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658058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A-WG5-24.0-002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HAIM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LGE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A-WG5-24.0-003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Base Ontology and an example of semantic annotation (SAREF) ,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NEC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814686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A-WG5-24.0-004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 formal LS to be sent to W3C </a:t>
                      </a:r>
                      <a:r>
                        <a:rPr lang="en-GB" sz="18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WoT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IG once oneM2M R2 (TS-0023, TS-0012) is published.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Rel3 planning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Semantics </a:t>
            </a:r>
            <a:r>
              <a:rPr lang="en-US" altLang="zh-CN" sz="2400" dirty="0"/>
              <a:t>E</a:t>
            </a:r>
            <a:r>
              <a:rPr lang="en-US" altLang="zh-CN" sz="2400" dirty="0" smtClean="0"/>
              <a:t>nhancement </a:t>
            </a:r>
          </a:p>
          <a:p>
            <a:pPr lvl="0" eaLnBrk="1" hangingPunct="1"/>
            <a:r>
              <a:rPr lang="en-US" altLang="zh-CN" sz="2400" dirty="0" smtClean="0"/>
              <a:t>Generic Interworking Enhancement</a:t>
            </a:r>
          </a:p>
          <a:p>
            <a:pPr lvl="0" eaLnBrk="1" hangingPunct="1"/>
            <a:r>
              <a:rPr lang="en-US" altLang="zh-CN" sz="2400" dirty="0" smtClean="0"/>
              <a:t>LWM2M Interworking Enhancement</a:t>
            </a:r>
          </a:p>
          <a:p>
            <a:pPr lvl="0" eaLnBrk="1" hangingPunct="1"/>
            <a:r>
              <a:rPr lang="en-US" altLang="zh-CN" sz="2400" dirty="0" smtClean="0"/>
              <a:t>Proximal IoT Technologies Interworking (including HAIM enhancement and mapping to external models)</a:t>
            </a:r>
            <a:endParaRPr lang="en-US" altLang="zh-CN" sz="2400" dirty="0"/>
          </a:p>
          <a:p>
            <a:pPr lvl="0" eaLnBrk="1" hangingPunct="1"/>
            <a:r>
              <a:rPr lang="en-US" altLang="zh-CN" sz="2400" dirty="0" smtClean="0"/>
              <a:t>Continuation </a:t>
            </a:r>
            <a:r>
              <a:rPr lang="en-US" altLang="zh-CN" sz="2400" dirty="0"/>
              <a:t>&amp; integration of HGI </a:t>
            </a:r>
            <a:r>
              <a:rPr lang="en-US" altLang="zh-CN" sz="2400" dirty="0" smtClean="0"/>
              <a:t>?</a:t>
            </a:r>
          </a:p>
          <a:p>
            <a:pPr lvl="1" eaLnBrk="1" hangingPunct="1"/>
            <a:r>
              <a:rPr lang="en-US" altLang="zh-CN" sz="2000" dirty="0" smtClean="0"/>
              <a:t>SDT evolution?</a:t>
            </a:r>
          </a:p>
          <a:p>
            <a:pPr eaLnBrk="1" hangingPunct="1"/>
            <a:r>
              <a:rPr lang="en-US" altLang="zh-CN" sz="2400" dirty="0" smtClean="0"/>
              <a:t>Information models and Interworking</a:t>
            </a:r>
          </a:p>
          <a:p>
            <a:pPr lvl="1" eaLnBrk="1" hangingPunct="1"/>
            <a:r>
              <a:rPr lang="en-US" altLang="zh-CN" sz="2000" dirty="0" smtClean="0"/>
              <a:t>Industrial/OPC-UA?, </a:t>
            </a:r>
            <a:r>
              <a:rPr lang="en-US" altLang="zh-CN" sz="2000" dirty="0" err="1" smtClean="0"/>
              <a:t>OSGi</a:t>
            </a:r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10327</TotalTime>
  <Words>381</Words>
  <Application>Microsoft Office PowerPoint</Application>
  <PresentationFormat>Affichage à l'écran (4:3)</PresentationFormat>
  <Paragraphs>126</Paragraphs>
  <Slides>11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WG5 – MAS#24  Status Report</vt:lpstr>
      <vt:lpstr>Issues for DECISION in TP</vt:lpstr>
      <vt:lpstr>Issues for DECISION in TP</vt:lpstr>
      <vt:lpstr>Issues for INFORMATION in TP</vt:lpstr>
      <vt:lpstr>Issues for INFORMATION in TP</vt:lpstr>
      <vt:lpstr>Issues for INFORMATION in TP</vt:lpstr>
      <vt:lpstr>Open Issues</vt:lpstr>
      <vt:lpstr>Open Action Items</vt:lpstr>
      <vt:lpstr>Next Steps – Rel3 planning</vt:lpstr>
      <vt:lpstr>Next Meetings / Calls</vt:lpstr>
      <vt:lpstr>Diapositive 11</vt:lpstr>
    </vt:vector>
  </TitlesOfParts>
  <Company>Huawei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elloumio</cp:lastModifiedBy>
  <cp:revision>1239</cp:revision>
  <dcterms:created xsi:type="dcterms:W3CDTF">2012-09-11T22:52:11Z</dcterms:created>
  <dcterms:modified xsi:type="dcterms:W3CDTF">2016-07-22T21:10:30Z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(3)oTuOxI0tRNx6qq86VqHWelByqGLiAhffQEpeRfsL66uhM88Szc6dcHfn2lP5ozA83DPcUdsy
uWOcrMXNEvGT64abpRq2vvtl05T1k7LmYq0XjRKauylIF3ZT3U3POmjhlaoEei+SydrH1YKk
OoEv2ZMRcvPkOvOgZl5WmAVku8H7f17NmfstGq9XeyGhD0HieltG7UqFv2jCQ8MrWMdubstu
bFvLjjjtKNdc17Lhox</vt:lpwstr>
  </property>
  <property fmtid="{D5CDD505-2E9C-101B-9397-08002B2CF9AE}" pid="18" name="_2015_ms_pID_7253431">
    <vt:lpwstr>so+mpY42Ts32hTx+SNXb2QStsKydIdX578f8bkRoUNF2GxSTs3ppic
ZLAQO6tCJNC5oZcLHJ6AdCqOGM0mY/XXsXbUdS1aaT/zvcoi5SBslVCQXIVAgz6k83tJUrpj
ea8TSWnxRkJizDT9nHeVrwx9CUl1jKEPegJpS/7dq/0TPKt426shchJyJE6JvvP8pm8/kBq1
jgI5co49pRpcAbf6Bou7bPnjjFs8AEgGoqvs</vt:lpwstr>
  </property>
  <property fmtid="{D5CDD505-2E9C-101B-9397-08002B2CF9AE}" pid="19" name="_2015_ms_pID_7253432">
    <vt:lpwstr>Dy8CFUmaOuzGeBhCxjGwWFk=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1469191043</vt:lpwstr>
  </property>
</Properties>
</file>