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8" r:id="rId3"/>
    <p:sldId id="319" r:id="rId4"/>
    <p:sldId id="321" r:id="rId5"/>
    <p:sldId id="323" r:id="rId6"/>
    <p:sldId id="320" r:id="rId7"/>
    <p:sldId id="268" r:id="rId8"/>
    <p:sldId id="269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89982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12/9/2016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2016/12/9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2016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TP-2016-0357R01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TP-2016-0306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ember.onem2m.org/Application/documentApp/documentinfo/?documentId=20119&amp;fromList=Y" TargetMode="External"/><Relationship Id="rId2" Type="http://schemas.openxmlformats.org/officeDocument/2006/relationships/hyperlink" Target="http://member.onem2m.org/Application/documentApp/documentinfo/?documentId=20158&amp;fromList=Y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wnloadLatestRevision/default.aspx?docID=2011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it.onem2m.org/MAS/SD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MAS#26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2016-12-5 to 2016-12-9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b="1" dirty="0" smtClean="0"/>
              <a:t>TP approval </a:t>
            </a:r>
          </a:p>
          <a:p>
            <a:pPr lvl="1"/>
            <a:r>
              <a:rPr lang="en-US" altLang="zh-CN" b="1" dirty="0" smtClean="0"/>
              <a:t>CR pack TS-0012 R3/R2</a:t>
            </a:r>
          </a:p>
          <a:p>
            <a:pPr lvl="2"/>
            <a:r>
              <a:rPr lang="en-US" altLang="zh-CN" dirty="0">
                <a:hlinkClick r:id="rId2"/>
              </a:rPr>
              <a:t>TP-2016-0365R01</a:t>
            </a:r>
            <a:endParaRPr lang="en-US" altLang="zh-CN" b="1" dirty="0"/>
          </a:p>
          <a:p>
            <a:pPr lvl="2"/>
            <a:endParaRPr lang="en-US" altLang="zh-CN" b="1" smtClean="0"/>
          </a:p>
          <a:p>
            <a:pPr lvl="2"/>
            <a:endParaRPr lang="en-US" altLang="zh-CN" b="1" dirty="0" smtClean="0"/>
          </a:p>
          <a:p>
            <a:pPr lvl="1"/>
            <a:r>
              <a:rPr lang="en-US" altLang="zh-CN" b="1" dirty="0" smtClean="0"/>
              <a:t>CR </a:t>
            </a:r>
            <a:r>
              <a:rPr lang="en-US" altLang="zh-CN" b="1" dirty="0"/>
              <a:t>pack </a:t>
            </a:r>
            <a:r>
              <a:rPr lang="en-US" altLang="zh-CN" b="1" dirty="0" smtClean="0"/>
              <a:t>TS-0023 R3</a:t>
            </a:r>
          </a:p>
          <a:p>
            <a:pPr lvl="2"/>
            <a:r>
              <a:rPr lang="en-US" altLang="zh-CN" dirty="0">
                <a:hlinkClick r:id="rId3"/>
              </a:rPr>
              <a:t>TP-2016-0366</a:t>
            </a:r>
            <a:endParaRPr lang="en-US" altLang="zh-CN" b="1" dirty="0"/>
          </a:p>
          <a:p>
            <a:pPr lvl="2"/>
            <a:endParaRPr lang="en-US" altLang="zh-CN" b="1" dirty="0" smtClean="0"/>
          </a:p>
          <a:p>
            <a:pPr lvl="2"/>
            <a:endParaRPr lang="en-US" altLang="zh-CN" b="1" dirty="0"/>
          </a:p>
          <a:p>
            <a:pPr lvl="1"/>
            <a:endParaRPr lang="en-US" altLang="zh-CN" sz="2400" b="1" dirty="0" smtClean="0"/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023062"/>
              </p:ext>
            </p:extLst>
          </p:nvPr>
        </p:nvGraphicFramePr>
        <p:xfrm>
          <a:off x="5181600" y="2057400"/>
          <a:ext cx="2514600" cy="885825"/>
        </p:xfrm>
        <a:graphic>
          <a:graphicData uri="http://schemas.openxmlformats.org/drawingml/2006/table">
            <a:tbl>
              <a:tblPr/>
              <a:tblGrid>
                <a:gridCol w="2514600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MAS-2016-0260R02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MAS-2016-0282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063903"/>
              </p:ext>
            </p:extLst>
          </p:nvPr>
        </p:nvGraphicFramePr>
        <p:xfrm>
          <a:off x="5181600" y="4419600"/>
          <a:ext cx="2514600" cy="916907"/>
        </p:xfrm>
        <a:graphic>
          <a:graphicData uri="http://schemas.openxmlformats.org/drawingml/2006/table">
            <a:tbl>
              <a:tblPr/>
              <a:tblGrid>
                <a:gridCol w="2514600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635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MAS-2016-0279R01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MAS-2016-0276R02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4 dedicated</a:t>
            </a:r>
          </a:p>
          <a:p>
            <a:pPr lvl="1" eaLnBrk="1" hangingPunct="1"/>
            <a:r>
              <a:rPr lang="en-US" altLang="zh-CN" b="1" dirty="0" smtClean="0"/>
              <a:t>1 ad-hoc</a:t>
            </a:r>
          </a:p>
          <a:p>
            <a:pPr lvl="1" eaLnBrk="1" hangingPunct="1"/>
            <a:r>
              <a:rPr lang="en-US" altLang="zh-CN" b="1" dirty="0" smtClean="0"/>
              <a:t>4 SEC/MAS joint </a:t>
            </a:r>
          </a:p>
          <a:p>
            <a:pPr lvl="1" eaLnBrk="1" hangingPunct="1"/>
            <a:r>
              <a:rPr lang="en-US" altLang="zh-CN" b="1" dirty="0" smtClean="0"/>
              <a:t>1 ARC/MAS joint</a:t>
            </a:r>
          </a:p>
          <a:p>
            <a:pPr lvl="1" eaLnBrk="1" hangingPunct="1"/>
            <a:r>
              <a:rPr lang="en-US" altLang="zh-CN" b="1" dirty="0" smtClean="0"/>
              <a:t>1 PRO/MAS joint</a:t>
            </a:r>
            <a:endParaRPr lang="en-US" altLang="zh-CN" b="1" dirty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>
                <a:solidFill>
                  <a:schemeClr val="tx1"/>
                </a:solidFill>
              </a:rPr>
              <a:t>See </a:t>
            </a:r>
            <a:r>
              <a:rPr lang="en-US" altLang="zh-CN" sz="1800" dirty="0" smtClean="0">
                <a:solidFill>
                  <a:schemeClr val="tx1"/>
                </a:solidFill>
              </a:rPr>
              <a:t>the latest rev of </a:t>
            </a:r>
            <a:r>
              <a:rPr lang="en-US" altLang="zh-CN" sz="1800" dirty="0" smtClean="0">
                <a:solidFill>
                  <a:schemeClr val="tx1"/>
                </a:solidFill>
                <a:hlinkClick r:id="rId2"/>
              </a:rPr>
              <a:t>MAS-2016-0274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  <a:endParaRPr lang="en-US" altLang="zh-CN" b="1" dirty="0">
              <a:solidFill>
                <a:schemeClr val="tx1"/>
              </a:solidFill>
            </a:endParaRP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60+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revs) </a:t>
            </a:r>
            <a:endParaRPr lang="en-US" altLang="zh-CN" sz="2800" b="1" dirty="0" smtClean="0"/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24 </a:t>
            </a:r>
            <a:r>
              <a:rPr lang="en-US" altLang="zh-CN" sz="2800" b="1" dirty="0" smtClean="0"/>
              <a:t>Agreed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17637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 b="1" dirty="0" smtClean="0"/>
              <a:t>Meeting Objectives review</a:t>
            </a:r>
            <a:endParaRPr lang="zh-CN" altLang="zh-CN" sz="1800" b="1" dirty="0" smtClean="0"/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WI-0030 Field Device Configuration</a:t>
            </a:r>
          </a:p>
          <a:p>
            <a:pPr lvl="2"/>
            <a:r>
              <a:rPr lang="en-US" altLang="zh-CN" sz="1400" dirty="0" smtClean="0"/>
              <a:t>TS-0022 </a:t>
            </a:r>
            <a:r>
              <a:rPr lang="en-US" altLang="zh-CN" sz="1400" dirty="0"/>
              <a:t>Device configuration</a:t>
            </a:r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WI-0056 - Evolution of Proximal IoT Interworking</a:t>
            </a:r>
          </a:p>
          <a:p>
            <a:pPr lvl="2"/>
            <a:r>
              <a:rPr lang="en-US" altLang="zh-CN" sz="1400" dirty="0" smtClean="0"/>
              <a:t>TS-0023 </a:t>
            </a:r>
            <a:r>
              <a:rPr lang="en-US" altLang="zh-CN" sz="1400" dirty="0"/>
              <a:t>HAIM enhancement</a:t>
            </a:r>
          </a:p>
          <a:p>
            <a:pPr lvl="2"/>
            <a:r>
              <a:rPr lang="en-US" altLang="zh-CN" sz="1400" dirty="0" smtClean="0"/>
              <a:t>TS-0001 </a:t>
            </a:r>
            <a:r>
              <a:rPr lang="en-US" altLang="zh-CN" sz="1400" dirty="0"/>
              <a:t>Architecture</a:t>
            </a:r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WI-0063 - Release 3 Enhancements on Base Ontology &amp; Generic Interworking</a:t>
            </a:r>
          </a:p>
          <a:p>
            <a:pPr lvl="2"/>
            <a:r>
              <a:rPr lang="en-US" altLang="zh-CN" sz="1400" dirty="0" smtClean="0"/>
              <a:t>TS-0012 </a:t>
            </a:r>
            <a:r>
              <a:rPr lang="en-US" altLang="zh-CN" sz="1400" dirty="0"/>
              <a:t>Base Ontology</a:t>
            </a:r>
          </a:p>
          <a:p>
            <a:pPr lvl="2"/>
            <a:r>
              <a:rPr lang="en-US" altLang="zh-CN" sz="1400" dirty="0" smtClean="0"/>
              <a:t>TS-0030 </a:t>
            </a:r>
            <a:r>
              <a:rPr lang="en-US" altLang="zh-CN" sz="1400" dirty="0"/>
              <a:t>Generic Interworking</a:t>
            </a:r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WI-0053 - Rel-3 Enhancements on Semantic Support </a:t>
            </a:r>
          </a:p>
          <a:p>
            <a:pPr lvl="2"/>
            <a:r>
              <a:rPr lang="en-US" altLang="zh-CN" sz="1400" dirty="0" smtClean="0"/>
              <a:t>TR-0033 </a:t>
            </a:r>
            <a:r>
              <a:rPr lang="en-US" altLang="zh-CN" sz="1400" dirty="0"/>
              <a:t>Study on Enhanced Semantic Enablement</a:t>
            </a:r>
          </a:p>
          <a:p>
            <a:pPr lvl="1"/>
            <a:r>
              <a:rPr lang="en-US" altLang="zh-CN" sz="1800" dirty="0" smtClean="0"/>
              <a:t>WI-0049 </a:t>
            </a:r>
            <a:r>
              <a:rPr lang="en-US" altLang="zh-CN" sz="1800" dirty="0"/>
              <a:t>- Rel-1 &amp; 2 Maintenance </a:t>
            </a:r>
          </a:p>
          <a:p>
            <a:pPr lvl="2"/>
            <a:r>
              <a:rPr lang="en-US" altLang="zh-CN" sz="1400" dirty="0" smtClean="0"/>
              <a:t>TS-0001 </a:t>
            </a:r>
            <a:r>
              <a:rPr lang="en-US" altLang="zh-CN" sz="1400" dirty="0"/>
              <a:t>Architecture</a:t>
            </a:r>
          </a:p>
          <a:p>
            <a:pPr lvl="2"/>
            <a:r>
              <a:rPr lang="en-US" altLang="zh-CN" sz="1400" dirty="0" smtClean="0"/>
              <a:t>TS-0004 Protocol</a:t>
            </a:r>
            <a:endParaRPr lang="en-US" altLang="zh-CN" sz="1400" dirty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6" y="4304812"/>
            <a:ext cx="232115" cy="26527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828800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2736696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3397138"/>
            <a:ext cx="232115" cy="2652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7" y="4888950"/>
            <a:ext cx="232115" cy="265275"/>
          </a:xfrm>
          <a:prstGeom prst="rect">
            <a:avLst/>
          </a:prstGeom>
        </p:spPr>
      </p:pic>
      <p:sp>
        <p:nvSpPr>
          <p:cNvPr id="12" name="TextBox 12"/>
          <p:cNvSpPr txBox="1"/>
          <p:nvPr/>
        </p:nvSpPr>
        <p:spPr>
          <a:xfrm>
            <a:off x="7924800" y="1752122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80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TextBox 23"/>
          <p:cNvSpPr txBox="1"/>
          <p:nvPr/>
        </p:nvSpPr>
        <p:spPr>
          <a:xfrm>
            <a:off x="7924800" y="2362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n-US" altLang="zh-CN" sz="1600" b="1" dirty="0">
                <a:solidFill>
                  <a:srgbClr val="FF0000"/>
                </a:solidFill>
                <a:sym typeface="Wingdings" pitchFamily="2" charset="2"/>
              </a:rPr>
              <a:t>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9" name="TextBox 25"/>
          <p:cNvSpPr txBox="1"/>
          <p:nvPr/>
        </p:nvSpPr>
        <p:spPr>
          <a:xfrm>
            <a:off x="7924800" y="3657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1" name="TextBox 28"/>
          <p:cNvSpPr txBox="1"/>
          <p:nvPr/>
        </p:nvSpPr>
        <p:spPr>
          <a:xfrm>
            <a:off x="7924800" y="4267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20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Issues for DISCUSSION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4906963"/>
          </a:xfrm>
        </p:spPr>
        <p:txBody>
          <a:bodyPr/>
          <a:lstStyle/>
          <a:p>
            <a:r>
              <a:rPr lang="en-US" altLang="zh-CN" sz="2800" dirty="0" smtClean="0"/>
              <a:t>How to maintain and develop HGI SDT in oneM2M?</a:t>
            </a:r>
          </a:p>
          <a:p>
            <a:pPr lvl="1"/>
            <a:r>
              <a:rPr lang="en-US" altLang="zh-CN" sz="2400" dirty="0" smtClean="0"/>
              <a:t>HGI SDT 3.0 has been transferred into oneM2M, adopted as is and hosted in </a:t>
            </a:r>
            <a:r>
              <a:rPr lang="en-US" altLang="zh-CN" sz="2400" dirty="0" err="1"/>
              <a:t>G</a:t>
            </a:r>
            <a:r>
              <a:rPr lang="en-US" altLang="zh-CN" sz="2400" dirty="0" err="1" smtClean="0"/>
              <a:t>itLab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(</a:t>
            </a:r>
            <a:r>
              <a:rPr lang="en-US" altLang="zh-CN" sz="2400" dirty="0">
                <a:hlinkClick r:id="rId2"/>
              </a:rPr>
              <a:t>https://git.onem2m.org/MAS/SDT</a:t>
            </a:r>
            <a:r>
              <a:rPr lang="en-US" altLang="zh-CN" sz="2400" dirty="0" smtClean="0"/>
              <a:t>).</a:t>
            </a:r>
          </a:p>
          <a:p>
            <a:pPr lvl="1"/>
            <a:r>
              <a:rPr lang="en-US" altLang="zh-CN" sz="2400" dirty="0" smtClean="0"/>
              <a:t> Requirements (e.g. </a:t>
            </a:r>
            <a:r>
              <a:rPr lang="en-US" altLang="zh-CN" sz="2400" dirty="0" err="1" smtClean="0"/>
              <a:t>enum</a:t>
            </a:r>
            <a:r>
              <a:rPr lang="en-US" altLang="zh-CN" sz="2400" dirty="0" smtClean="0"/>
              <a:t> type support) already identified to further develop SDT to next version (3.x) in oneM2M. (see </a:t>
            </a:r>
            <a:r>
              <a:rPr lang="en-US" altLang="zh-CN" sz="2400" dirty="0"/>
              <a:t>TP-2016-0358</a:t>
            </a:r>
            <a:r>
              <a:rPr lang="en-US" altLang="zh-CN" sz="2400" dirty="0" smtClean="0"/>
              <a:t>)</a:t>
            </a:r>
          </a:p>
          <a:p>
            <a:pPr lvl="1"/>
            <a:r>
              <a:rPr lang="en-US" altLang="zh-CN" sz="2400" dirty="0" smtClean="0"/>
              <a:t>Need guidance from TP on how to proceed, because:</a:t>
            </a:r>
          </a:p>
          <a:p>
            <a:pPr lvl="2"/>
            <a:r>
              <a:rPr lang="en-US" altLang="zh-CN" sz="2000" dirty="0" smtClean="0"/>
              <a:t>HGI SDT in history was managed in a  open source model under APL2 license, allowing for contributions from outside the community and easy adoption. </a:t>
            </a:r>
          </a:p>
          <a:p>
            <a:pPr lvl="2"/>
            <a:r>
              <a:rPr lang="en-US" altLang="zh-CN" sz="2000" dirty="0" smtClean="0"/>
              <a:t>However, oneM2M only allows for contributions from members, and follows a different IPR policy.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76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217854"/>
              </p:ext>
            </p:extLst>
          </p:nvPr>
        </p:nvGraphicFramePr>
        <p:xfrm>
          <a:off x="424373" y="1295400"/>
          <a:ext cx="8414827" cy="37081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0175"/>
                <a:gridCol w="2529852"/>
                <a:gridCol w="2971800"/>
                <a:gridCol w="1143000"/>
              </a:tblGrid>
              <a:tr h="25890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Number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Action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>
                          <a:effectLst/>
                        </a:rPr>
                        <a:t>Responsible</a:t>
                      </a:r>
                      <a:endParaRPr lang="zh-CN" sz="18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>
                          <a:effectLst/>
                        </a:rPr>
                        <a:t>Status</a:t>
                      </a:r>
                      <a:endParaRPr lang="zh-CN" sz="18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5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altLang="zh-CN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A-WG5-25.0-001</a:t>
                      </a:r>
                      <a:endParaRPr lang="zh-CN" altLang="zh-CN" sz="18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Alignment</a:t>
                      </a:r>
                      <a:r>
                        <a:rPr lang="en-US" altLang="zh-CN" sz="1800" baseline="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between BO and SAREF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NEC (Martin, </a:t>
                      </a:r>
                      <a:r>
                        <a:rPr lang="en-US" altLang="zh-CN" sz="1800" dirty="0" err="1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Joreg</a:t>
                      </a: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), Sensinov (Mahdi), </a:t>
                      </a:r>
                      <a:r>
                        <a:rPr lang="en-US" altLang="zh-CN" sz="1800" dirty="0" err="1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Pineone</a:t>
                      </a: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 (</a:t>
                      </a:r>
                      <a:r>
                        <a:rPr lang="en-US" altLang="zh-CN" sz="1800" dirty="0" err="1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Jaeho</a:t>
                      </a: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), KETI (Minwoo), TNO (Laura), 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CLOSED</a:t>
                      </a:r>
                      <a:endParaRPr lang="zh-CN" altLang="zh-CN" sz="18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5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altLang="zh-CN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A-WG5-25.0-002</a:t>
                      </a:r>
                      <a:endParaRPr lang="zh-CN" altLang="zh-CN" sz="18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Draft</a:t>
                      </a:r>
                      <a:r>
                        <a:rPr lang="en-US" altLang="zh-CN" sz="1800" baseline="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LS to external organizations (e.g. ECHONET) on HAIM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NTT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CLOSED</a:t>
                      </a:r>
                      <a:endParaRPr lang="zh-CN" altLang="zh-CN" sz="18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5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altLang="zh-CN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A-WG5-26.0-001</a:t>
                      </a:r>
                      <a:endParaRPr lang="zh-CN" altLang="zh-CN" sz="18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Synchronize</a:t>
                      </a:r>
                      <a:r>
                        <a:rPr lang="en-US" altLang="zh-CN" sz="1800" baseline="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the &lt;</a:t>
                      </a:r>
                      <a:r>
                        <a:rPr lang="en-US" altLang="zh-CN" sz="1800" baseline="0" dirty="0" err="1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mgmtObj</a:t>
                      </a:r>
                      <a:r>
                        <a:rPr lang="en-US" altLang="zh-CN" sz="1800" baseline="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&gt; list in TS-0001 (2.x and/or 3.0) with TS-0022 before TS-0022 publication.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Fujitsu (Shingo)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altLang="zh-CN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Rel-2.x</a:t>
            </a:r>
          </a:p>
          <a:p>
            <a:pPr lvl="1" eaLnBrk="1" hangingPunct="1"/>
            <a:r>
              <a:rPr lang="en-US" altLang="zh-CN" sz="2000" dirty="0"/>
              <a:t>WI-0030 - Field Device </a:t>
            </a:r>
            <a:r>
              <a:rPr lang="en-US" altLang="zh-CN" sz="2000" dirty="0" smtClean="0"/>
              <a:t>Configuration </a:t>
            </a:r>
            <a:r>
              <a:rPr lang="en-US" altLang="zh-CN" sz="2000" dirty="0" smtClean="0">
                <a:sym typeface="Wingdings" panose="05000000000000000000" pitchFamily="2" charset="2"/>
              </a:rPr>
              <a:t> publication</a:t>
            </a:r>
            <a:endParaRPr lang="en-US" altLang="zh-CN" sz="2000" dirty="0"/>
          </a:p>
          <a:p>
            <a:pPr lvl="0" eaLnBrk="1" hangingPunct="1"/>
            <a:r>
              <a:rPr lang="en-US" altLang="zh-CN" sz="2400" dirty="0" smtClean="0"/>
              <a:t>Proceed Rel-3 WIs</a:t>
            </a:r>
          </a:p>
          <a:p>
            <a:pPr lvl="1" eaLnBrk="1" hangingPunct="1"/>
            <a:r>
              <a:rPr lang="en-US" altLang="zh-CN" sz="1800" dirty="0" smtClean="0"/>
              <a:t>WI-0056 </a:t>
            </a:r>
            <a:r>
              <a:rPr lang="en-US" altLang="zh-CN" sz="1800" dirty="0"/>
              <a:t>- Evolution of Proximal IoT Interworking</a:t>
            </a:r>
          </a:p>
          <a:p>
            <a:pPr lvl="1" eaLnBrk="1" hangingPunct="1"/>
            <a:r>
              <a:rPr lang="en-US" altLang="zh-CN" sz="1800" dirty="0" smtClean="0"/>
              <a:t>WI-0063 - Rel-3 </a:t>
            </a:r>
            <a:r>
              <a:rPr lang="en-US" altLang="zh-CN" sz="1800" dirty="0"/>
              <a:t>Enhancements on Base Ontology &amp; Generic Interworking</a:t>
            </a:r>
          </a:p>
          <a:p>
            <a:pPr lvl="1" eaLnBrk="1" hangingPunct="1"/>
            <a:r>
              <a:rPr lang="en-US" altLang="zh-CN" sz="1800" dirty="0" smtClean="0"/>
              <a:t>WI-0053 </a:t>
            </a:r>
            <a:r>
              <a:rPr lang="en-US" altLang="zh-CN" sz="1800" dirty="0"/>
              <a:t>- Rel-3 Enhancements on Semantic Support </a:t>
            </a:r>
          </a:p>
          <a:p>
            <a:pPr lvl="1" eaLnBrk="1" hangingPunct="1"/>
            <a:r>
              <a:rPr lang="en-US" altLang="zh-CN" sz="1800" dirty="0" smtClean="0"/>
              <a:t>WI-0052 </a:t>
            </a:r>
            <a:r>
              <a:rPr lang="en-US" altLang="zh-CN" sz="1800" dirty="0"/>
              <a:t>- LWM2M DM &amp; Interworking </a:t>
            </a:r>
            <a:r>
              <a:rPr lang="en-US" altLang="zh-CN" sz="1800" dirty="0" smtClean="0"/>
              <a:t>Enhancements</a:t>
            </a:r>
          </a:p>
          <a:p>
            <a:pPr lvl="1" eaLnBrk="1" hangingPunct="1"/>
            <a:r>
              <a:rPr lang="en-US" altLang="zh-CN" sz="1800" dirty="0" smtClean="0"/>
              <a:t>New WI for SDT evolution? </a:t>
            </a:r>
          </a:p>
          <a:p>
            <a:pPr eaLnBrk="1" hangingPunct="1"/>
            <a:r>
              <a:rPr lang="en-US" altLang="zh-CN" sz="2400" dirty="0" smtClean="0"/>
              <a:t>External collaboration</a:t>
            </a:r>
          </a:p>
          <a:p>
            <a:pPr lvl="1" eaLnBrk="1" hangingPunct="1"/>
            <a:r>
              <a:rPr lang="en-US" altLang="zh-CN" sz="2000" dirty="0" smtClean="0"/>
              <a:t>BO-SAREF Alignment</a:t>
            </a:r>
          </a:p>
          <a:p>
            <a:pPr lvl="1" eaLnBrk="1" hangingPunct="1"/>
            <a:r>
              <a:rPr lang="en-US" altLang="zh-CN" sz="2000" dirty="0" smtClean="0"/>
              <a:t>HAIM enhancement &amp; mapping to specific techs (ECHONET, OMA-CD, OCF, ZigBee</a:t>
            </a:r>
            <a:r>
              <a:rPr lang="en-US" altLang="zh-CN" sz="2000" dirty="0"/>
              <a:t>) </a:t>
            </a:r>
            <a:endParaRPr lang="en-US" altLang="zh-CN" sz="2000" dirty="0" smtClean="0"/>
          </a:p>
          <a:p>
            <a:pPr lvl="1" eaLnBrk="1" hangingPunct="1"/>
            <a:r>
              <a:rPr lang="en-US" altLang="zh-CN" sz="2000" dirty="0" smtClean="0"/>
              <a:t>W3C WoT</a:t>
            </a:r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MAS#26.1</a:t>
            </a:r>
            <a:r>
              <a:rPr lang="en-US" altLang="zh-CN" sz="2400" dirty="0"/>
              <a:t>:	Jan </a:t>
            </a:r>
            <a:r>
              <a:rPr lang="en-US" altLang="zh-CN" sz="2400" dirty="0" smtClean="0"/>
              <a:t>9 (</a:t>
            </a:r>
            <a:r>
              <a:rPr lang="en-US" altLang="zh-CN" sz="2400" dirty="0"/>
              <a:t>Monday), </a:t>
            </a:r>
            <a:r>
              <a:rPr lang="en-US" altLang="zh-CN" sz="2400" dirty="0" smtClean="0"/>
              <a:t>2017</a:t>
            </a:r>
            <a:r>
              <a:rPr lang="en-US" altLang="zh-CN" sz="2400" dirty="0"/>
              <a:t>, UTC </a:t>
            </a:r>
            <a:r>
              <a:rPr lang="en-US" altLang="zh-CN" sz="2400" dirty="0" smtClean="0"/>
              <a:t>13:00-14:30</a:t>
            </a:r>
            <a:endParaRPr lang="en-US" altLang="zh-CN" sz="2400" dirty="0"/>
          </a:p>
          <a:p>
            <a:pPr lvl="1" eaLnBrk="1" hangingPunct="1"/>
            <a:r>
              <a:rPr lang="en-US" altLang="zh-CN" sz="2400" dirty="0" smtClean="0"/>
              <a:t>MAS#26.2</a:t>
            </a:r>
            <a:r>
              <a:rPr lang="en-US" altLang="zh-CN" sz="2400" dirty="0"/>
              <a:t>: 	Jan </a:t>
            </a:r>
            <a:r>
              <a:rPr lang="en-US" altLang="zh-CN" sz="2400" dirty="0" smtClean="0"/>
              <a:t>23 </a:t>
            </a:r>
            <a:r>
              <a:rPr lang="en-US" altLang="zh-CN" sz="2400" dirty="0"/>
              <a:t>(Monday), </a:t>
            </a:r>
            <a:r>
              <a:rPr lang="en-US" altLang="zh-CN" sz="2400" dirty="0" smtClean="0"/>
              <a:t>2017</a:t>
            </a:r>
            <a:r>
              <a:rPr lang="en-US" altLang="zh-CN" sz="2400" dirty="0"/>
              <a:t>, UTC </a:t>
            </a:r>
            <a:r>
              <a:rPr lang="en-US" altLang="zh-CN" sz="2400" dirty="0" smtClean="0"/>
              <a:t>13:00-14:30</a:t>
            </a:r>
            <a:endParaRPr lang="en-US" altLang="zh-CN" sz="2400" dirty="0" smtClean="0"/>
          </a:p>
          <a:p>
            <a:pPr lvl="1" eaLnBrk="1" hangingPunct="1"/>
            <a:endParaRPr lang="en-US" altLang="zh-CN" sz="24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fr-FR" altLang="zh-CN" sz="2400" dirty="0" smtClean="0"/>
              <a:t>MAS#27</a:t>
            </a:r>
            <a:r>
              <a:rPr lang="fr-FR" altLang="zh-CN" sz="2400" dirty="0"/>
              <a:t>: Feb 13-17, 2017, Sutton Place Hotel Vancouver, Vancouver, BC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12033</TotalTime>
  <Words>470</Words>
  <Application>Microsoft Office PowerPoint</Application>
  <PresentationFormat>全屏显示(4:3)</PresentationFormat>
  <Paragraphs>106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Myriad pro</vt:lpstr>
      <vt:lpstr>Myriad pro</vt:lpstr>
      <vt:lpstr>宋体</vt:lpstr>
      <vt:lpstr>Arial</vt:lpstr>
      <vt:lpstr>Calibri</vt:lpstr>
      <vt:lpstr>Times New Roman</vt:lpstr>
      <vt:lpstr>Wingdings</vt:lpstr>
      <vt:lpstr>Office Theme</vt:lpstr>
      <vt:lpstr>WG5 – MAS#26  Status Report</vt:lpstr>
      <vt:lpstr>Issues for DECISION in TP</vt:lpstr>
      <vt:lpstr>Issues for INFORMATION in TP</vt:lpstr>
      <vt:lpstr>Issues for INFORMATION in TP</vt:lpstr>
      <vt:lpstr>Issues for DISCUSSION in TP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Zhang R2</cp:lastModifiedBy>
  <cp:revision>1337</cp:revision>
  <dcterms:created xsi:type="dcterms:W3CDTF">2012-09-11T22:52:11Z</dcterms:created>
  <dcterms:modified xsi:type="dcterms:W3CDTF">2016-12-09T05:16:00Z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(3)2LjcdTYFMwEV9wIEQA+aGhtofq07G/E7Mh2k9txqHwrrUb4j/kkOxrdIwHm6VRxul1qvH7ru
3V9uA2e2PSnmb60TkRlmVLoK702kF5i+Ma9A5/0WfCHRI0VDmyKkHcGj2aU1aOwsbZxV6QYj
/dHk8l8INOqZ0H8x1PaO9ynT7Ekq5IgUJweK0o2omfJa7/irz7ZiDqgPQExcPED8EuJp7HGP
QsdtxPDqrbirKsBrue</vt:lpwstr>
  </property>
  <property fmtid="{D5CDD505-2E9C-101B-9397-08002B2CF9AE}" pid="18" name="_2015_ms_pID_7253431">
    <vt:lpwstr>aLOjgOTjTxwG1VloSfdN7IgP4ecGRecWOilnbivvZOrOMgtXxsrjKZ
eUHKO2ZPvWKaJNke10OhFNlGALg5KbjCY0oWvIx3BR5muhhyv9fe4GQGlDFUcXGNonL0DhTY
uChqNdKG+IDgUM//l+sUw19pKDjowr5fIIsHhl9FnKX79ftJvaE/H0sC1EANGrjv2otPa/7h
E/FUXNbvWxIGRojDc/YxQFsO0+h4Ykey3rWj</vt:lpwstr>
  </property>
  <property fmtid="{D5CDD505-2E9C-101B-9397-08002B2CF9AE}" pid="19" name="_2015_ms_pID_7253432">
    <vt:lpwstr>AQ==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1481260404</vt:lpwstr>
  </property>
</Properties>
</file>