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18" r:id="rId3"/>
    <p:sldId id="319" r:id="rId4"/>
    <p:sldId id="321" r:id="rId5"/>
    <p:sldId id="320" r:id="rId6"/>
    <p:sldId id="268" r:id="rId7"/>
    <p:sldId id="322" r:id="rId8"/>
    <p:sldId id="269" r:id="rId9"/>
    <p:sldId id="29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89982" autoAdjust="0"/>
  </p:normalViewPr>
  <p:slideViewPr>
    <p:cSldViewPr>
      <p:cViewPr varScale="1">
        <p:scale>
          <a:sx n="68" d="100"/>
          <a:sy n="68" d="100"/>
        </p:scale>
        <p:origin x="144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2/17/2017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57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2017/2/17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8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 smtClean="0"/>
              <a:t>TS-0023: 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71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ModuleClasses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13 Device models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7138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5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546420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TP-2017-0033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TP-2017-0033-WG5</a:t>
            </a:r>
            <a:endParaRPr lang="en-GB" altLang="zh-CN" sz="1200" dirty="0" smtClean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member.onem2m.org/Application/documentapp/downloadLatestRevision/default.aspx?docID=2051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MAS#27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0974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2017-2-13 to 2017-2-17</a:t>
            </a:r>
            <a:endParaRPr lang="en-US" altLang="zh-CN" dirty="0">
              <a:solidFill>
                <a:srgbClr val="B42025"/>
              </a:solidFill>
            </a:endParaRP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b="1" dirty="0" smtClean="0"/>
              <a:t>TP approval </a:t>
            </a:r>
          </a:p>
          <a:p>
            <a:pPr lvl="1"/>
            <a:r>
              <a:rPr lang="en-US" altLang="zh-CN" b="1" dirty="0" smtClean="0"/>
              <a:t>CR pack TS-0012 R3/R2</a:t>
            </a:r>
          </a:p>
          <a:p>
            <a:pPr lvl="2"/>
            <a:r>
              <a:rPr lang="en-US" altLang="zh-CN" b="1" dirty="0" smtClean="0"/>
              <a:t>TP-2017-0034</a:t>
            </a:r>
            <a:endParaRPr lang="en-US" altLang="zh-CN" b="1" dirty="0"/>
          </a:p>
          <a:p>
            <a:pPr lvl="2"/>
            <a:endParaRPr lang="en-US" altLang="zh-CN" b="1" dirty="0" smtClean="0"/>
          </a:p>
          <a:p>
            <a:pPr lvl="2"/>
            <a:endParaRPr lang="en-US" altLang="zh-CN" b="1" dirty="0" smtClean="0"/>
          </a:p>
          <a:p>
            <a:pPr lvl="1"/>
            <a:r>
              <a:rPr lang="en-US" altLang="zh-CN" b="1" dirty="0" smtClean="0"/>
              <a:t>CR </a:t>
            </a:r>
            <a:r>
              <a:rPr lang="en-US" altLang="zh-CN" b="1" dirty="0"/>
              <a:t>pack </a:t>
            </a:r>
            <a:r>
              <a:rPr lang="en-US" altLang="zh-CN" b="1" dirty="0" smtClean="0"/>
              <a:t>TS-0023 R3</a:t>
            </a:r>
          </a:p>
          <a:p>
            <a:pPr lvl="2"/>
            <a:r>
              <a:rPr lang="en-US" altLang="zh-CN" b="1" dirty="0"/>
              <a:t>TP-2017-0035</a:t>
            </a:r>
            <a:endParaRPr lang="en-US" altLang="zh-CN" b="1" dirty="0" smtClean="0"/>
          </a:p>
          <a:p>
            <a:pPr lvl="2"/>
            <a:endParaRPr lang="en-US" altLang="zh-CN" b="1" dirty="0"/>
          </a:p>
          <a:p>
            <a:pPr lvl="1"/>
            <a:endParaRPr lang="en-US" altLang="zh-CN" sz="2400" b="1" dirty="0" smtClean="0"/>
          </a:p>
          <a:p>
            <a:endParaRPr lang="en-US" altLang="zh-CN" sz="2800" dirty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180756"/>
              </p:ext>
            </p:extLst>
          </p:nvPr>
        </p:nvGraphicFramePr>
        <p:xfrm>
          <a:off x="5181600" y="2057400"/>
          <a:ext cx="2514600" cy="295275"/>
        </p:xfrm>
        <a:graphic>
          <a:graphicData uri="http://schemas.openxmlformats.org/drawingml/2006/table">
            <a:tbl>
              <a:tblPr/>
              <a:tblGrid>
                <a:gridCol w="2514600"/>
              </a:tblGrid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MAS-2017-0011R01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354418"/>
              </p:ext>
            </p:extLst>
          </p:nvPr>
        </p:nvGraphicFramePr>
        <p:xfrm>
          <a:off x="5168314" y="4191000"/>
          <a:ext cx="2527886" cy="506730"/>
        </p:xfrm>
        <a:graphic>
          <a:graphicData uri="http://schemas.openxmlformats.org/drawingml/2006/table">
            <a:tbl>
              <a:tblPr/>
              <a:tblGrid>
                <a:gridCol w="2527886"/>
              </a:tblGrid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MAS-2017-0009R04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MAS-2017-0015R02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8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Issues for INFORMATION in TP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z="2800" b="1" dirty="0" smtClean="0"/>
              <a:t>Sessions</a:t>
            </a:r>
            <a:r>
              <a:rPr lang="en-US" altLang="zh-CN" sz="2800" b="1" dirty="0"/>
              <a:t>: </a:t>
            </a:r>
            <a:endParaRPr lang="en-US" altLang="zh-CN" sz="2800" b="1" dirty="0" smtClean="0"/>
          </a:p>
          <a:p>
            <a:pPr lvl="1" eaLnBrk="1" hangingPunct="1"/>
            <a:r>
              <a:rPr lang="en-US" altLang="zh-CN" b="1" dirty="0" smtClean="0"/>
              <a:t>3 dedicated</a:t>
            </a:r>
          </a:p>
          <a:p>
            <a:pPr lvl="1" eaLnBrk="1" hangingPunct="1"/>
            <a:r>
              <a:rPr lang="en-US" altLang="zh-CN" b="1" dirty="0"/>
              <a:t>2</a:t>
            </a:r>
            <a:r>
              <a:rPr lang="en-US" altLang="zh-CN" b="1" dirty="0" smtClean="0"/>
              <a:t> ad-hoc</a:t>
            </a:r>
          </a:p>
          <a:p>
            <a:pPr lvl="1" eaLnBrk="1" hangingPunct="1"/>
            <a:r>
              <a:rPr lang="en-US" altLang="zh-CN" b="1" dirty="0"/>
              <a:t>2</a:t>
            </a:r>
            <a:r>
              <a:rPr lang="en-US" altLang="zh-CN" b="1" dirty="0" smtClean="0"/>
              <a:t> SEC/MAS joint </a:t>
            </a:r>
          </a:p>
          <a:p>
            <a:pPr lvl="1" eaLnBrk="1" hangingPunct="1"/>
            <a:r>
              <a:rPr lang="en-US" altLang="zh-CN" b="1" dirty="0" smtClean="0"/>
              <a:t>1 ARC/MAS joint</a:t>
            </a:r>
          </a:p>
          <a:p>
            <a:pPr marL="342900" lvl="1" indent="-342900" eaLnBrk="1" hangingPunct="1">
              <a:buFont typeface="Arial" pitchFamily="34" charset="0"/>
              <a:buChar char="•"/>
            </a:pPr>
            <a:r>
              <a:rPr lang="en-US" altLang="zh-CN" b="1" dirty="0" smtClean="0">
                <a:solidFill>
                  <a:schemeClr val="tx1"/>
                </a:solidFill>
              </a:rPr>
              <a:t>Contributions (</a:t>
            </a:r>
            <a:r>
              <a:rPr lang="en-US" altLang="zh-CN" sz="1800" dirty="0">
                <a:solidFill>
                  <a:schemeClr val="tx1"/>
                </a:solidFill>
              </a:rPr>
              <a:t>See </a:t>
            </a:r>
            <a:r>
              <a:rPr lang="en-US" altLang="zh-CN" sz="1800" dirty="0" smtClean="0">
                <a:solidFill>
                  <a:schemeClr val="tx1"/>
                </a:solidFill>
              </a:rPr>
              <a:t>the latest rev </a:t>
            </a:r>
            <a:r>
              <a:rPr lang="en-US" altLang="zh-CN" sz="1800" dirty="0">
                <a:solidFill>
                  <a:schemeClr val="tx1"/>
                </a:solidFill>
              </a:rPr>
              <a:t>of </a:t>
            </a:r>
            <a:r>
              <a:rPr lang="en-US" altLang="zh-CN" sz="1800" dirty="0">
                <a:solidFill>
                  <a:schemeClr val="tx1"/>
                </a:solidFill>
                <a:hlinkClick r:id="rId2"/>
              </a:rPr>
              <a:t>MAS-2017-0020</a:t>
            </a:r>
            <a:r>
              <a:rPr lang="en-US" altLang="zh-CN" b="1" dirty="0" smtClean="0">
                <a:solidFill>
                  <a:schemeClr val="tx1"/>
                </a:solidFill>
              </a:rPr>
              <a:t>)</a:t>
            </a:r>
            <a:endParaRPr lang="en-US" altLang="zh-CN" b="1" dirty="0">
              <a:solidFill>
                <a:schemeClr val="tx1"/>
              </a:solidFill>
            </a:endParaRP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~60 </a:t>
            </a:r>
            <a:r>
              <a:rPr lang="en-US" altLang="zh-CN" sz="2800" b="1" dirty="0" smtClean="0"/>
              <a:t>treated (incl</a:t>
            </a:r>
            <a:r>
              <a:rPr lang="en-US" altLang="zh-CN" sz="2800" b="1" dirty="0"/>
              <a:t>. revs) </a:t>
            </a:r>
            <a:endParaRPr lang="en-US" altLang="zh-CN" sz="2800" b="1" dirty="0" smtClean="0"/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18 </a:t>
            </a:r>
            <a:r>
              <a:rPr lang="en-US" altLang="zh-CN" sz="2800" b="1" dirty="0" smtClean="0"/>
              <a:t>Agreed</a:t>
            </a:r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582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447800"/>
            <a:ext cx="8229600" cy="464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1800" b="1" dirty="0" smtClean="0"/>
              <a:t>Meeting Objectives review</a:t>
            </a:r>
            <a:endParaRPr lang="zh-CN" altLang="zh-CN" sz="1800" b="1" dirty="0" smtClean="0"/>
          </a:p>
          <a:p>
            <a:pPr lvl="1"/>
            <a:r>
              <a:rPr lang="en-US" altLang="zh-CN" sz="1800" dirty="0" smtClean="0"/>
              <a:t>Finalize </a:t>
            </a:r>
            <a:r>
              <a:rPr lang="en-US" altLang="zh-CN" sz="1800" dirty="0"/>
              <a:t>WI-0030 Field Device Configuration</a:t>
            </a:r>
          </a:p>
          <a:p>
            <a:pPr lvl="2"/>
            <a:r>
              <a:rPr lang="en-US" altLang="zh-CN" sz="1400" dirty="0" smtClean="0"/>
              <a:t>TS-0022 </a:t>
            </a:r>
            <a:r>
              <a:rPr lang="en-US" altLang="zh-CN" sz="1400" dirty="0"/>
              <a:t>Device </a:t>
            </a:r>
            <a:r>
              <a:rPr lang="en-US" altLang="zh-CN" sz="1400" dirty="0" smtClean="0"/>
              <a:t>configuration (re-structuring, </a:t>
            </a:r>
            <a:r>
              <a:rPr lang="en-US" altLang="zh-CN" sz="1400" dirty="0" err="1" smtClean="0"/>
              <a:t>authenticationProfile</a:t>
            </a:r>
            <a:r>
              <a:rPr lang="en-US" altLang="zh-CN" sz="1400" smtClean="0"/>
              <a:t>, credentials)</a:t>
            </a:r>
            <a:endParaRPr lang="en-US" altLang="zh-CN" sz="1400" dirty="0"/>
          </a:p>
          <a:p>
            <a:pPr lvl="1"/>
            <a:r>
              <a:rPr lang="en-US" altLang="zh-CN" sz="1800" dirty="0" smtClean="0"/>
              <a:t>Progress </a:t>
            </a:r>
            <a:r>
              <a:rPr lang="en-US" altLang="zh-CN" sz="1800" dirty="0"/>
              <a:t>WI-0056 - Evolution of Proximal IoT Interworking</a:t>
            </a:r>
          </a:p>
          <a:p>
            <a:pPr lvl="2"/>
            <a:r>
              <a:rPr lang="en-US" altLang="zh-CN" sz="1400" dirty="0" smtClean="0"/>
              <a:t>TS-0023 </a:t>
            </a:r>
            <a:r>
              <a:rPr lang="en-US" altLang="zh-CN" sz="1400" dirty="0"/>
              <a:t>HAIM </a:t>
            </a:r>
            <a:r>
              <a:rPr lang="en-US" altLang="zh-CN" sz="1400" dirty="0" smtClean="0"/>
              <a:t>enhancement (new models based on OCF, OMA CD)</a:t>
            </a:r>
            <a:endParaRPr lang="en-US" altLang="zh-CN" sz="1400" dirty="0"/>
          </a:p>
          <a:p>
            <a:pPr lvl="1"/>
            <a:r>
              <a:rPr lang="en-US" altLang="zh-CN" sz="1800" dirty="0" smtClean="0"/>
              <a:t>Progress </a:t>
            </a:r>
            <a:r>
              <a:rPr lang="en-US" altLang="zh-CN" sz="1800" dirty="0"/>
              <a:t>WI-0063 - </a:t>
            </a:r>
            <a:r>
              <a:rPr lang="en-US" altLang="zh-CN" sz="1800" dirty="0" smtClean="0"/>
              <a:t>Base </a:t>
            </a:r>
            <a:r>
              <a:rPr lang="en-US" altLang="zh-CN" sz="1800" dirty="0"/>
              <a:t>Ontology &amp; Generic Interworking</a:t>
            </a:r>
          </a:p>
          <a:p>
            <a:pPr lvl="2"/>
            <a:r>
              <a:rPr lang="en-US" altLang="zh-CN" sz="1400" dirty="0" smtClean="0"/>
              <a:t>TS-0012 </a:t>
            </a:r>
            <a:r>
              <a:rPr lang="en-US" altLang="zh-CN" sz="1400" dirty="0"/>
              <a:t>Base </a:t>
            </a:r>
            <a:r>
              <a:rPr lang="en-US" altLang="zh-CN" sz="1400" dirty="0" smtClean="0"/>
              <a:t>Ontology (</a:t>
            </a:r>
            <a:r>
              <a:rPr lang="en-US" altLang="zh-CN" sz="1400" dirty="0" err="1" smtClean="0"/>
              <a:t>VariableConversion</a:t>
            </a:r>
            <a:r>
              <a:rPr lang="en-US" altLang="zh-CN" sz="1400" dirty="0" smtClean="0"/>
              <a:t>)</a:t>
            </a:r>
            <a:endParaRPr lang="en-US" altLang="zh-CN" sz="1400" dirty="0"/>
          </a:p>
          <a:p>
            <a:pPr lvl="2"/>
            <a:r>
              <a:rPr lang="en-US" altLang="zh-CN" sz="1400" dirty="0" smtClean="0"/>
              <a:t>TS-0030 </a:t>
            </a:r>
            <a:r>
              <a:rPr lang="en-US" altLang="zh-CN" sz="1400" dirty="0"/>
              <a:t>Generic </a:t>
            </a:r>
            <a:r>
              <a:rPr lang="en-US" altLang="zh-CN" sz="1400" dirty="0" smtClean="0"/>
              <a:t>Interworking (abstract AE still needs </a:t>
            </a:r>
            <a:r>
              <a:rPr lang="en-US" altLang="zh-CN" sz="1400" dirty="0" err="1" smtClean="0"/>
              <a:t>ffs</a:t>
            </a:r>
            <a:r>
              <a:rPr lang="en-US" altLang="zh-CN" sz="1400" dirty="0" smtClean="0"/>
              <a:t>)</a:t>
            </a:r>
            <a:endParaRPr lang="en-US" altLang="zh-CN" sz="1400" dirty="0"/>
          </a:p>
          <a:p>
            <a:pPr lvl="1"/>
            <a:r>
              <a:rPr lang="en-US" altLang="zh-CN" sz="1800" dirty="0" smtClean="0"/>
              <a:t>Progress </a:t>
            </a:r>
            <a:r>
              <a:rPr lang="en-US" altLang="zh-CN" sz="1800" dirty="0"/>
              <a:t>WI-0053 - Rel-3 Enhancements on Semantic Support </a:t>
            </a:r>
          </a:p>
          <a:p>
            <a:pPr lvl="2"/>
            <a:r>
              <a:rPr lang="en-US" altLang="zh-CN" sz="1400" dirty="0" smtClean="0"/>
              <a:t>TR-0033 </a:t>
            </a:r>
            <a:r>
              <a:rPr lang="en-US" altLang="zh-CN" sz="1400" dirty="0"/>
              <a:t>Study on Enhanced Semantic </a:t>
            </a:r>
            <a:r>
              <a:rPr lang="en-US" altLang="zh-CN" sz="1400" dirty="0" smtClean="0"/>
              <a:t>Enablement (&lt;</a:t>
            </a:r>
            <a:r>
              <a:rPr lang="en-US" altLang="zh-CN" sz="1400" dirty="0" err="1" smtClean="0"/>
              <a:t>semanticContentInstance</a:t>
            </a:r>
            <a:r>
              <a:rPr lang="en-US" altLang="zh-CN" sz="1400" dirty="0" smtClean="0"/>
              <a:t>&gt; )</a:t>
            </a:r>
          </a:p>
          <a:p>
            <a:pPr lvl="2"/>
            <a:r>
              <a:rPr lang="en-US" altLang="zh-CN" sz="1400" dirty="0" smtClean="0"/>
              <a:t>TS-0034 Semantic Support (new skeleton)</a:t>
            </a:r>
          </a:p>
          <a:p>
            <a:pPr lvl="2"/>
            <a:r>
              <a:rPr lang="en-US" altLang="zh-CN" sz="1400" dirty="0" smtClean="0"/>
              <a:t>TS-0001 Architecture (&lt;</a:t>
            </a:r>
            <a:r>
              <a:rPr lang="en-US" altLang="zh-CN" sz="1400" dirty="0" err="1" smtClean="0"/>
              <a:t>semanticDescriptor</a:t>
            </a:r>
            <a:r>
              <a:rPr lang="en-US" altLang="zh-CN" sz="1400" dirty="0" smtClean="0"/>
              <a:t>&gt; added to &lt;</a:t>
            </a:r>
            <a:r>
              <a:rPr lang="en-US" altLang="zh-CN" sz="1400" dirty="0" err="1" smtClean="0"/>
              <a:t>mgmtObj</a:t>
            </a:r>
            <a:r>
              <a:rPr lang="en-US" altLang="zh-CN" sz="1400" dirty="0" smtClean="0"/>
              <a:t>&gt;)</a:t>
            </a:r>
            <a:endParaRPr lang="zh-CN" altLang="zh-CN" sz="1400" dirty="0" smtClean="0"/>
          </a:p>
          <a:p>
            <a:pPr lvl="1"/>
            <a:r>
              <a:rPr lang="en-US" altLang="zh-CN" sz="1800" dirty="0" smtClean="0"/>
              <a:t>New </a:t>
            </a:r>
            <a:r>
              <a:rPr lang="en-US" altLang="zh-CN" sz="1800" dirty="0"/>
              <a:t>WI: oneM2M - W3C WoT Interworking</a:t>
            </a:r>
          </a:p>
          <a:p>
            <a:pPr lvl="1"/>
            <a:r>
              <a:rPr lang="en-US" altLang="zh-CN" sz="1800" dirty="0" smtClean="0"/>
              <a:t>New </a:t>
            </a:r>
            <a:r>
              <a:rPr lang="en-US" altLang="zh-CN" sz="1800" dirty="0"/>
              <a:t>WI: Disaster Alert Service Enabler</a:t>
            </a:r>
          </a:p>
          <a:p>
            <a:pPr lvl="1"/>
            <a:r>
              <a:rPr lang="en-US" altLang="zh-CN" sz="1800" dirty="0" smtClean="0"/>
              <a:t>LS treatment (replies to OMA CD, OCF are drafted)</a:t>
            </a:r>
            <a:endParaRPr lang="en-US" altLang="zh-CN" sz="1800" dirty="0"/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9456" y="3836925"/>
            <a:ext cx="232115" cy="26527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2426213"/>
            <a:ext cx="232115" cy="26527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0547" y="3047999"/>
            <a:ext cx="232115" cy="26527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9457" y="4638450"/>
            <a:ext cx="232115" cy="265275"/>
          </a:xfrm>
          <a:prstGeom prst="rect">
            <a:avLst/>
          </a:prstGeom>
        </p:spPr>
      </p:pic>
      <p:sp>
        <p:nvSpPr>
          <p:cNvPr id="12" name="TextBox 12"/>
          <p:cNvSpPr txBox="1"/>
          <p:nvPr/>
        </p:nvSpPr>
        <p:spPr>
          <a:xfrm>
            <a:off x="7924800" y="1752599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85%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6" name="TextBox 23"/>
          <p:cNvSpPr txBox="1"/>
          <p:nvPr/>
        </p:nvSpPr>
        <p:spPr>
          <a:xfrm>
            <a:off x="7924800" y="2362199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15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9" name="TextBox 25"/>
          <p:cNvSpPr txBox="1"/>
          <p:nvPr/>
        </p:nvSpPr>
        <p:spPr>
          <a:xfrm>
            <a:off x="7924800" y="29718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20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1" name="TextBox 28"/>
          <p:cNvSpPr txBox="1"/>
          <p:nvPr/>
        </p:nvSpPr>
        <p:spPr>
          <a:xfrm>
            <a:off x="7924800" y="37338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25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3" name="乘号 2"/>
          <p:cNvSpPr/>
          <p:nvPr/>
        </p:nvSpPr>
        <p:spPr>
          <a:xfrm>
            <a:off x="635296" y="1822295"/>
            <a:ext cx="282619" cy="304800"/>
          </a:xfrm>
          <a:prstGeom prst="mathMultiply">
            <a:avLst>
              <a:gd name="adj1" fmla="val 14542"/>
            </a:avLst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8" name="图片 1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0547" y="4979925"/>
            <a:ext cx="232115" cy="265275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9455" y="5385798"/>
            <a:ext cx="232115" cy="265275"/>
          </a:xfrm>
          <a:prstGeom prst="rect">
            <a:avLst/>
          </a:prstGeom>
        </p:spPr>
      </p:pic>
      <p:sp>
        <p:nvSpPr>
          <p:cNvPr id="22" name="TextBox 28"/>
          <p:cNvSpPr txBox="1"/>
          <p:nvPr/>
        </p:nvSpPr>
        <p:spPr>
          <a:xfrm>
            <a:off x="7924800" y="4912492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3" name="TextBox 28"/>
          <p:cNvSpPr txBox="1"/>
          <p:nvPr/>
        </p:nvSpPr>
        <p:spPr>
          <a:xfrm>
            <a:off x="7931834" y="5224046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27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013857"/>
              </p:ext>
            </p:extLst>
          </p:nvPr>
        </p:nvGraphicFramePr>
        <p:xfrm>
          <a:off x="424373" y="1295401"/>
          <a:ext cx="8414827" cy="45824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9627"/>
                <a:gridCol w="5181600"/>
                <a:gridCol w="1295400"/>
                <a:gridCol w="838200"/>
              </a:tblGrid>
              <a:tr h="23204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dirty="0">
                          <a:effectLst/>
                        </a:rPr>
                        <a:t>Number</a:t>
                      </a:r>
                      <a:endParaRPr lang="zh-CN" sz="18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dirty="0">
                          <a:effectLst/>
                        </a:rPr>
                        <a:t>Action</a:t>
                      </a:r>
                      <a:endParaRPr lang="zh-CN" sz="18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altLang="zh-CN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Owner</a:t>
                      </a:r>
                      <a:endParaRPr lang="zh-CN" sz="18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>
                          <a:effectLst/>
                        </a:rPr>
                        <a:t>Status</a:t>
                      </a:r>
                      <a:endParaRPr lang="zh-CN" sz="18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84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altLang="zh-CN" sz="16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A-WG5-26.0-001</a:t>
                      </a:r>
                      <a:endParaRPr lang="zh-CN" altLang="zh-CN" sz="1600" dirty="0" smtClean="0"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US" altLang="zh-CN" sz="16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Synchronize</a:t>
                      </a:r>
                      <a:r>
                        <a:rPr lang="en-US" altLang="zh-CN" sz="1600" baseline="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the &lt;</a:t>
                      </a:r>
                      <a:r>
                        <a:rPr lang="en-US" altLang="zh-CN" sz="1600" baseline="0" dirty="0" err="1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mgmtObj</a:t>
                      </a:r>
                      <a:r>
                        <a:rPr lang="en-US" altLang="zh-CN" sz="1600" baseline="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&gt; list in TS-0001 (2.x and/or 3.0) with TS-0022 before TS-0022 publication.</a:t>
                      </a:r>
                      <a:endParaRPr lang="zh-CN" sz="16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6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Shingo (Fujitsu)</a:t>
                      </a:r>
                      <a:endParaRPr lang="zh-CN" sz="16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6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altLang="zh-CN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20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altLang="zh-CN" sz="16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A-WG5-27.0-001</a:t>
                      </a:r>
                      <a:endParaRPr lang="zh-CN" altLang="zh-CN" sz="1600" dirty="0" smtClean="0"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US" altLang="zh-CN" sz="1600" dirty="0" smtClean="0">
                          <a:effectLst/>
                          <a:latin typeface="Times New Roman" panose="02020603050405020304" pitchFamily="18" charset="0"/>
                          <a:ea typeface="+mn-ea"/>
                        </a:rPr>
                        <a:t>Check</a:t>
                      </a:r>
                      <a:r>
                        <a:rPr lang="en-US" altLang="zh-CN" sz="1600" dirty="0" smtClean="0">
                          <a:effectLst/>
                          <a:latin typeface="Times New Roman" panose="02020603050405020304" pitchFamily="18" charset="0"/>
                          <a:ea typeface="+mn-ea"/>
                        </a:rPr>
                        <a:t>/ separate the </a:t>
                      </a:r>
                      <a:r>
                        <a:rPr lang="en-US" altLang="zh-CN" sz="1600" dirty="0" err="1" smtClean="0">
                          <a:effectLst/>
                          <a:latin typeface="Times New Roman" panose="02020603050405020304" pitchFamily="18" charset="0"/>
                          <a:ea typeface="+mn-ea"/>
                        </a:rPr>
                        <a:t>jobState</a:t>
                      </a:r>
                      <a:r>
                        <a:rPr lang="en-US" altLang="zh-CN" sz="1600" dirty="0" smtClean="0">
                          <a:effectLst/>
                          <a:latin typeface="Times New Roman" panose="02020603050405020304" pitchFamily="18" charset="0"/>
                          <a:ea typeface="+mn-ea"/>
                        </a:rPr>
                        <a:t> for other device models through out TS-0023.</a:t>
                      </a:r>
                      <a:endParaRPr lang="zh-CN" sz="16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600" dirty="0" smtClean="0">
                          <a:effectLst/>
                          <a:latin typeface="Times New Roman" panose="02020603050405020304" pitchFamily="18" charset="0"/>
                          <a:ea typeface="+mn-ea"/>
                        </a:rPr>
                        <a:t>Dongjoo</a:t>
                      </a:r>
                      <a:r>
                        <a:rPr lang="en-US" altLang="zh-CN" sz="1600" baseline="0" dirty="0" smtClean="0">
                          <a:effectLst/>
                          <a:latin typeface="Times New Roman" panose="02020603050405020304" pitchFamily="18" charset="0"/>
                          <a:ea typeface="+mn-ea"/>
                        </a:rPr>
                        <a:t> (LGE)</a:t>
                      </a:r>
                      <a:endParaRPr lang="zh-CN" sz="16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US" altLang="zh-CN" sz="16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</a:rPr>
                        <a:t>OPEN</a:t>
                      </a:r>
                      <a:endParaRPr lang="zh-CN" altLang="zh-CN" sz="16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20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6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A-WG5-27.0-002</a:t>
                      </a:r>
                      <a:endParaRPr lang="zh-CN" altLang="zh-CN" sz="1600" dirty="0" smtClean="0"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Rapporteur to provide a new baseline of TS-0022 base on new template.</a:t>
                      </a:r>
                      <a:endParaRPr lang="zh-CN" altLang="en-US" sz="1600" dirty="0"/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6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Shingo (Fujitsu)</a:t>
                      </a:r>
                      <a:endParaRPr lang="zh-CN" sz="16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6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altLang="zh-CN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909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6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A-WG5-27.0-003</a:t>
                      </a:r>
                      <a:endParaRPr lang="zh-CN" altLang="zh-CN" sz="1600" dirty="0" smtClean="0"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Improve TR-0031</a:t>
                      </a:r>
                      <a:r>
                        <a:rPr lang="en-US" altLang="zh-CN" sz="1600" baseline="0" dirty="0" smtClean="0"/>
                        <a:t> LWM2M interworking</a:t>
                      </a:r>
                      <a:endParaRPr lang="en-US" altLang="zh-CN" sz="1600" dirty="0" smtClean="0"/>
                    </a:p>
                    <a:p>
                      <a:r>
                        <a:rPr lang="en-US" altLang="zh-CN" sz="1600" dirty="0" smtClean="0"/>
                        <a:t>1. to sync with the lasted LWM2M 1.0 Objects, and point to specific version in the references</a:t>
                      </a:r>
                    </a:p>
                    <a:p>
                      <a:r>
                        <a:rPr lang="en-US" altLang="zh-CN" sz="1600" dirty="0" smtClean="0"/>
                        <a:t>2.</a:t>
                      </a:r>
                      <a:r>
                        <a:rPr lang="en-US" altLang="zh-CN" sz="1600" baseline="0" dirty="0" smtClean="0"/>
                        <a:t> </a:t>
                      </a:r>
                      <a:r>
                        <a:rPr lang="en-US" altLang="zh-CN" sz="1600" dirty="0" smtClean="0"/>
                        <a:t>in mapping rules, need to consider </a:t>
                      </a:r>
                      <a:r>
                        <a:rPr lang="en-US" altLang="zh-CN" sz="1600" dirty="0" err="1" smtClean="0"/>
                        <a:t>objectlink</a:t>
                      </a:r>
                      <a:r>
                        <a:rPr lang="en-US" altLang="zh-CN" sz="1600" dirty="0" smtClean="0"/>
                        <a:t>, multi instance issues</a:t>
                      </a:r>
                    </a:p>
                    <a:p>
                      <a:r>
                        <a:rPr lang="en-US" altLang="zh-CN" sz="1600" dirty="0" smtClean="0"/>
                        <a:t>3.</a:t>
                      </a:r>
                      <a:r>
                        <a:rPr lang="en-US" altLang="zh-CN" sz="1600" baseline="0" dirty="0" smtClean="0"/>
                        <a:t> </a:t>
                      </a:r>
                      <a:r>
                        <a:rPr lang="en-US" altLang="zh-CN" sz="1600" dirty="0" smtClean="0"/>
                        <a:t>Provide concrete examples to validate the rules</a:t>
                      </a:r>
                      <a:endParaRPr lang="zh-CN" altLang="en-US" sz="1600" dirty="0"/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Dale (InterDigital) </a:t>
                      </a:r>
                      <a:endParaRPr lang="zh-CN" altLang="en-US" sz="1600" dirty="0"/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</a:rPr>
                        <a:t>OPEN</a:t>
                      </a:r>
                      <a:endParaRPr lang="zh-CN" altLang="zh-CN" sz="16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20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6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A-WG5-27.0-004</a:t>
                      </a:r>
                      <a:endParaRPr lang="zh-CN" altLang="zh-CN" sz="1600" dirty="0" smtClean="0"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Work with TP officers on the re-</a:t>
                      </a:r>
                      <a:r>
                        <a:rPr lang="en-US" altLang="zh-CN" sz="1600" dirty="0" err="1" smtClean="0"/>
                        <a:t>lisencing</a:t>
                      </a:r>
                      <a:r>
                        <a:rPr lang="en-US" altLang="zh-CN" sz="1600" dirty="0" smtClean="0"/>
                        <a:t> of SDT in oneM2M.</a:t>
                      </a:r>
                      <a:endParaRPr lang="zh-CN" altLang="en-US" sz="1600" dirty="0"/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Andreas (DT) </a:t>
                      </a:r>
                      <a:endParaRPr lang="zh-CN" altLang="en-US" sz="1600" dirty="0"/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>
                          <a:solidFill>
                            <a:srgbClr val="FF0000"/>
                          </a:solidFill>
                        </a:rPr>
                        <a:t>OPEN</a:t>
                      </a:r>
                      <a:endParaRPr lang="zh-CN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20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6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</a:rPr>
                        <a:t>A-WG5-27.0-005</a:t>
                      </a:r>
                      <a:endParaRPr lang="zh-CN" altLang="zh-CN" sz="1600" dirty="0" smtClean="0"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/>
                        <a:t>Update WI-0030/TS-0022 schedule according to current progress.</a:t>
                      </a:r>
                      <a:endParaRPr lang="zh-CN" altLang="en-US" sz="1600" dirty="0"/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6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Shingo (Fujitsu)</a:t>
                      </a:r>
                      <a:endParaRPr lang="zh-CN" sz="16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6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altLang="zh-CN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33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1" hangingPunct="1"/>
            <a:r>
              <a:rPr lang="en-US" altLang="zh-CN" sz="2400" dirty="0" smtClean="0"/>
              <a:t>Rel-2.x</a:t>
            </a:r>
          </a:p>
          <a:p>
            <a:pPr lvl="1" eaLnBrk="1" hangingPunct="1"/>
            <a:r>
              <a:rPr lang="en-US" altLang="zh-CN" sz="1800" dirty="0"/>
              <a:t>WI-0030 - Field Device Configuration </a:t>
            </a:r>
            <a:r>
              <a:rPr lang="en-US" altLang="zh-CN" sz="1800" dirty="0">
                <a:sym typeface="Wingdings" panose="05000000000000000000" pitchFamily="2" charset="2"/>
              </a:rPr>
              <a:t> </a:t>
            </a:r>
            <a:r>
              <a:rPr lang="en-US" altLang="zh-CN" sz="1800" dirty="0" smtClean="0">
                <a:sym typeface="Wingdings" panose="05000000000000000000" pitchFamily="2" charset="2"/>
              </a:rPr>
              <a:t>freeze &amp; publication</a:t>
            </a:r>
            <a:endParaRPr lang="en-US" altLang="zh-CN" sz="1800" dirty="0"/>
          </a:p>
          <a:p>
            <a:pPr lvl="0" eaLnBrk="1" hangingPunct="1"/>
            <a:r>
              <a:rPr lang="en-US" altLang="zh-CN" sz="2400" dirty="0" smtClean="0"/>
              <a:t>Proceed Rel-3 WIs</a:t>
            </a:r>
          </a:p>
          <a:p>
            <a:pPr lvl="1" eaLnBrk="1" hangingPunct="1"/>
            <a:r>
              <a:rPr lang="en-US" altLang="zh-CN" sz="1800" dirty="0" smtClean="0"/>
              <a:t>WI-0056 </a:t>
            </a:r>
            <a:r>
              <a:rPr lang="en-US" altLang="zh-CN" sz="1800" dirty="0"/>
              <a:t>- Evolution of Proximal IoT </a:t>
            </a:r>
            <a:r>
              <a:rPr lang="en-US" altLang="zh-CN" sz="1800" dirty="0" smtClean="0"/>
              <a:t>Interworking</a:t>
            </a:r>
          </a:p>
          <a:p>
            <a:pPr lvl="2" eaLnBrk="1" hangingPunct="1"/>
            <a:r>
              <a:rPr lang="en-US" altLang="zh-CN" sz="1400" dirty="0" smtClean="0"/>
              <a:t>Enhancement of HAIM, mapping with external models, evolve to SDT 4.0? </a:t>
            </a:r>
            <a:endParaRPr lang="en-US" altLang="zh-CN" sz="1400" dirty="0"/>
          </a:p>
          <a:p>
            <a:pPr lvl="1" eaLnBrk="1" hangingPunct="1"/>
            <a:r>
              <a:rPr lang="en-US" altLang="zh-CN" sz="1800" dirty="0" smtClean="0"/>
              <a:t>WI-0063 - Rel-3 </a:t>
            </a:r>
            <a:r>
              <a:rPr lang="en-US" altLang="zh-CN" sz="1800" dirty="0"/>
              <a:t>Enhancements on Base Ontology &amp; Generic </a:t>
            </a:r>
            <a:r>
              <a:rPr lang="en-US" altLang="zh-CN" sz="1800" dirty="0" smtClean="0"/>
              <a:t>Interworking</a:t>
            </a:r>
          </a:p>
          <a:p>
            <a:pPr lvl="2" eaLnBrk="1" hangingPunct="1"/>
            <a:r>
              <a:rPr lang="en-US" altLang="zh-CN" sz="1400" dirty="0" smtClean="0"/>
              <a:t>Further explore abstraction and automation, with concrete examples</a:t>
            </a:r>
          </a:p>
          <a:p>
            <a:pPr lvl="1" eaLnBrk="1" hangingPunct="1"/>
            <a:r>
              <a:rPr lang="en-US" altLang="zh-CN" sz="1800" dirty="0" smtClean="0"/>
              <a:t>WI-0053 </a:t>
            </a:r>
            <a:r>
              <a:rPr lang="en-US" altLang="zh-CN" sz="1800" dirty="0"/>
              <a:t>- Rel-3 Enhancements on Semantic </a:t>
            </a:r>
            <a:r>
              <a:rPr lang="en-US" altLang="zh-CN" sz="1800" dirty="0" smtClean="0"/>
              <a:t>Support</a:t>
            </a:r>
          </a:p>
          <a:p>
            <a:pPr lvl="2" eaLnBrk="1" hangingPunct="1"/>
            <a:r>
              <a:rPr lang="en-US" altLang="zh-CN" sz="1400" dirty="0" smtClean="0"/>
              <a:t>Further progress TR-0033</a:t>
            </a:r>
          </a:p>
          <a:p>
            <a:pPr lvl="2" eaLnBrk="1" hangingPunct="1"/>
            <a:r>
              <a:rPr lang="en-US" altLang="zh-CN" sz="1400" dirty="0" smtClean="0"/>
              <a:t>Considering input to TS-0034</a:t>
            </a:r>
            <a:endParaRPr lang="en-US" altLang="zh-CN" sz="1400" dirty="0"/>
          </a:p>
          <a:p>
            <a:pPr lvl="1" eaLnBrk="1" hangingPunct="1"/>
            <a:r>
              <a:rPr lang="en-US" altLang="zh-CN" sz="1800" dirty="0" smtClean="0"/>
              <a:t>WI-0052 </a:t>
            </a:r>
            <a:r>
              <a:rPr lang="en-US" altLang="zh-CN" sz="1800" dirty="0"/>
              <a:t>- LWM2M DM &amp; Interworking </a:t>
            </a:r>
            <a:r>
              <a:rPr lang="en-US" altLang="zh-CN" sz="1800" dirty="0" smtClean="0"/>
              <a:t>Enhancements</a:t>
            </a:r>
          </a:p>
          <a:p>
            <a:pPr lvl="2" eaLnBrk="1" hangingPunct="1"/>
            <a:r>
              <a:rPr lang="en-US" altLang="zh-CN" sz="1400" dirty="0" smtClean="0"/>
              <a:t>Some examples to validate the mapping rules in TR</a:t>
            </a:r>
          </a:p>
          <a:p>
            <a:pPr lvl="1" eaLnBrk="1" hangingPunct="1"/>
            <a:r>
              <a:rPr lang="en-US" altLang="zh-CN" sz="1800" dirty="0" smtClean="0"/>
              <a:t>WI-00XX – W3C WoT Interworking</a:t>
            </a:r>
          </a:p>
          <a:p>
            <a:pPr lvl="2" eaLnBrk="1" hangingPunct="1"/>
            <a:r>
              <a:rPr lang="en-US" altLang="zh-CN" sz="1400" dirty="0" smtClean="0"/>
              <a:t>Skeleton and initial input</a:t>
            </a:r>
          </a:p>
          <a:p>
            <a:pPr lvl="1" eaLnBrk="1" hangingPunct="1"/>
            <a:r>
              <a:rPr lang="en-US" altLang="zh-CN" sz="1800" dirty="0" smtClean="0"/>
              <a:t>WI-00YY – Disaster Alert Service Enabler</a:t>
            </a:r>
          </a:p>
          <a:p>
            <a:pPr lvl="2" eaLnBrk="1" hangingPunct="1"/>
            <a:r>
              <a:rPr lang="en-US" altLang="zh-CN" sz="1400" dirty="0"/>
              <a:t>Skeleton and initial </a:t>
            </a:r>
            <a:r>
              <a:rPr lang="en-US" altLang="zh-CN" sz="1400" dirty="0" smtClean="0"/>
              <a:t>input</a:t>
            </a:r>
            <a:endParaRPr lang="en-US" altLang="zh-CN" sz="1400" dirty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External collaboration</a:t>
            </a:r>
            <a:br>
              <a:rPr lang="en-US" altLang="zh-CN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z="2400" dirty="0" smtClean="0"/>
              <a:t>HAIM </a:t>
            </a:r>
            <a:r>
              <a:rPr lang="en-US" altLang="zh-CN" sz="2400" dirty="0"/>
              <a:t>enhancement &amp; mapping to specific techs (ECHONET, OMA-CD, OCF, ZigBee) </a:t>
            </a:r>
          </a:p>
          <a:p>
            <a:pPr eaLnBrk="1" hangingPunct="1"/>
            <a:r>
              <a:rPr lang="en-US" altLang="zh-CN" sz="2400" dirty="0"/>
              <a:t>W3C </a:t>
            </a:r>
            <a:r>
              <a:rPr lang="en-US" altLang="zh-CN" sz="2400" dirty="0" smtClean="0"/>
              <a:t>WoT interworking, </a:t>
            </a:r>
            <a:r>
              <a:rPr lang="en-US" altLang="zh-CN" sz="2400" dirty="0" err="1" smtClean="0"/>
              <a:t>plugtest</a:t>
            </a:r>
            <a:r>
              <a:rPr lang="en-US" altLang="zh-CN" sz="2400" dirty="0" smtClean="0"/>
              <a:t>?</a:t>
            </a:r>
            <a:endParaRPr lang="en-US" altLang="zh-CN" sz="2400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2097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en-US" altLang="zh-CN" sz="2400" dirty="0" smtClean="0"/>
              <a:t>MAS#27.1</a:t>
            </a:r>
            <a:r>
              <a:rPr lang="en-US" altLang="zh-CN" sz="2400" dirty="0"/>
              <a:t>:	Feb  27 (Monday), 2017, UTC 13:00-14:30</a:t>
            </a:r>
          </a:p>
          <a:p>
            <a:pPr lvl="1" eaLnBrk="1" hangingPunct="1"/>
            <a:r>
              <a:rPr lang="en-US" altLang="zh-CN" sz="2400" dirty="0" smtClean="0"/>
              <a:t>MAS#27.2</a:t>
            </a:r>
            <a:r>
              <a:rPr lang="en-US" altLang="zh-CN" sz="2400" dirty="0"/>
              <a:t>: 	Mar 13 (Monday), 2017, UTC 13:00-14:30</a:t>
            </a:r>
          </a:p>
          <a:p>
            <a:pPr lvl="1" eaLnBrk="1" hangingPunct="1"/>
            <a:endParaRPr lang="en-US" altLang="zh-CN" sz="2400" dirty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pt-BR" altLang="zh-CN" sz="2400" dirty="0" smtClean="0"/>
              <a:t>MAS#28</a:t>
            </a:r>
            <a:r>
              <a:rPr lang="pt-BR" altLang="zh-CN" sz="2400" dirty="0"/>
              <a:t>: Mar 27 - 31, 2017, ETSI, Sophia Antipolis, France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12488</TotalTime>
  <Words>545</Words>
  <Application>Microsoft Office PowerPoint</Application>
  <PresentationFormat>全屏显示(4:3)</PresentationFormat>
  <Paragraphs>119</Paragraphs>
  <Slides>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Myriad Pro</vt:lpstr>
      <vt:lpstr>Myriad Pro</vt:lpstr>
      <vt:lpstr>宋体</vt:lpstr>
      <vt:lpstr>Arial</vt:lpstr>
      <vt:lpstr>Calibri</vt:lpstr>
      <vt:lpstr>Times New Roman</vt:lpstr>
      <vt:lpstr>Wingdings</vt:lpstr>
      <vt:lpstr>Office Theme</vt:lpstr>
      <vt:lpstr>WG5 – MAS#27  Status Report</vt:lpstr>
      <vt:lpstr>Issues for DECISION in TP</vt:lpstr>
      <vt:lpstr>Issues for INFORMATION in TP</vt:lpstr>
      <vt:lpstr>Issues for INFORMATION in TP</vt:lpstr>
      <vt:lpstr>Open Action Items</vt:lpstr>
      <vt:lpstr>Next Steps</vt:lpstr>
      <vt:lpstr>External collaboration </vt:lpstr>
      <vt:lpstr>Next Meetings / Calls</vt:lpstr>
      <vt:lpstr>PowerPoint 演示文稿</vt:lpstr>
    </vt:vector>
  </TitlesOfParts>
  <Company>Huawei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Yongjing Zhang R2</cp:lastModifiedBy>
  <cp:revision>1381</cp:revision>
  <dcterms:created xsi:type="dcterms:W3CDTF">2012-09-11T22:52:11Z</dcterms:created>
  <dcterms:modified xsi:type="dcterms:W3CDTF">2017-02-17T19:37:57Z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(4)yW2tbUq6HziS4zpoWKddpKqkE+BJcyU1rdeJYp4VJ5EVcANDsMJhFO9ZN4+xbf0F1o4XmBbk
bbLpIxy3yBq6n8kjCSOawf7inqsCxlhybH78KbiArP8lMjhkANfvYrQRy0U0THBi6yWoIwhD
ASSMew/2fbbmaZXyII+gWEOjEeCeAcy7j+JjFCg8Lncu5fuTJ1cwf7uzZNomWM/OsUGDmDQn
Aq/8JJ5QpqzaMomV4Y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PmP4UjOzlpcrGj/0D4kHwt4Jd9qOw1PADWGqlcQTqiT40pf9oY5kDe
icIBh7pU5rOQyBqbqaMeKRl1yX/ZRu7lf5R0SAn9ZICA1pXfoDZY94OjCE6bSdOGLzKb6cFU
5+qvzEvbNUSSb3DlmN5UUtfY1Fv2aTJQpq3ZuyxGgieznS1BXZAGcdUuLROkq6mwFqdYFId0
8ePwgLzxwTRPvzBzerbsGCod0SgUSGvTi5RD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QM7obkRWdcfa6WSbuwWmPkR/24eSpvKNuGEe
UZrt1Ob4G/JUTICWcZqW4dSjAaI3x3vB28YIjhX/pVgg239WHS6aIT3dM2/wSjspNfEBGsEN
3PPdMhJmZBdxDI3iY/e3+bV3S7N0eesnxNMBXxlts0w3I6RAcFxs8vnmhUeH4TtDQF5nykc4
FPEjxG2f5VjvmDoq7Tzt4z5sNhKnPyzQ3pbhrVLsq6jdCaSN4OAdiO</vt:lpwstr>
  </property>
  <property fmtid="{D5CDD505-2E9C-101B-9397-08002B2CF9AE}" pid="15" name="_new_ms_pID_725432_00">
    <vt:lpwstr>_new_ms_pID_725432</vt:lpwstr>
  </property>
  <property fmtid="{D5CDD505-2E9C-101B-9397-08002B2CF9AE}" pid="16" name="_new_ms_pID_725433">
    <vt:lpwstr>D4wf9SfbdwFkcpvbYG
QV9wKQ==</vt:lpwstr>
  </property>
  <property fmtid="{D5CDD505-2E9C-101B-9397-08002B2CF9AE}" pid="17" name="_2015_ms_pID_725343">
    <vt:lpwstr>(3)2LjcdTYFMwEV9wIEQA+aGhtofq07G/E7Mh2k9txqHwrrUb4j/kkOxrdIwHm6VRxul1qvH7ru
3V9uA2e2PSnmb60TkRlmVLoK702kF5i+Ma9A5/0WfCHRI0VDmyKkHcGj2aU1aOwsbZxV6QYj
/dHk8l8INOqZ0H8x1PaO9ynT7Ekq5IgUJweK0o2omfJa7/irz7ZiDqgPQExcPED8EuJp7HGP
QsdtxPDqrbirKsBrue</vt:lpwstr>
  </property>
  <property fmtid="{D5CDD505-2E9C-101B-9397-08002B2CF9AE}" pid="18" name="_2015_ms_pID_7253431">
    <vt:lpwstr>aLOjgOTjTxwG1VloSfdN7IgP4ecGRecWOilnbivvZOrOMgtXxsrjKZ
eUHKO2ZPvWKaJNke10OhFNlGALg5KbjCY0oWvIx3BR5muhhyv9fe4GQGlDFUcXGNonL0DhTY
uChqNdKG+IDgUM//l+sUw19pKDjowr5fIIsHhl9FnKX79ftJvaE/H0sC1EANGrjv2otPa/7h
E/FUXNbvWxIGRojDc/YxQFsO0+h4Ykey3rWj</vt:lpwstr>
  </property>
  <property fmtid="{D5CDD505-2E9C-101B-9397-08002B2CF9AE}" pid="19" name="_2015_ms_pID_7253432">
    <vt:lpwstr>AQ==</vt:lpwstr>
  </property>
  <property fmtid="{D5CDD505-2E9C-101B-9397-08002B2CF9AE}" pid="20" name="_readonly">
    <vt:lpwstr/>
  </property>
  <property fmtid="{D5CDD505-2E9C-101B-9397-08002B2CF9AE}" pid="21" name="_change">
    <vt:lpwstr/>
  </property>
  <property fmtid="{D5CDD505-2E9C-101B-9397-08002B2CF9AE}" pid="22" name="_full-control">
    <vt:lpwstr/>
  </property>
  <property fmtid="{D5CDD505-2E9C-101B-9397-08002B2CF9AE}" pid="23" name="sflag">
    <vt:lpwstr>1487350579</vt:lpwstr>
  </property>
</Properties>
</file>