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56" r:id="rId2"/>
    <p:sldId id="329" r:id="rId3"/>
    <p:sldId id="330" r:id="rId4"/>
    <p:sldId id="319" r:id="rId5"/>
    <p:sldId id="320" r:id="rId6"/>
    <p:sldId id="325" r:id="rId7"/>
    <p:sldId id="322" r:id="rId8"/>
    <p:sldId id="331" r:id="rId9"/>
    <p:sldId id="334" r:id="rId10"/>
    <p:sldId id="303" r:id="rId11"/>
    <p:sldId id="335" r:id="rId12"/>
    <p:sldId id="336" r:id="rId13"/>
    <p:sldId id="338" r:id="rId14"/>
    <p:sldId id="341" r:id="rId15"/>
    <p:sldId id="333" r:id="rId16"/>
    <p:sldId id="323" r:id="rId17"/>
    <p:sldId id="339" r:id="rId18"/>
    <p:sldId id="337" r:id="rId19"/>
    <p:sldId id="347" r:id="rId20"/>
    <p:sldId id="342" r:id="rId21"/>
    <p:sldId id="343" r:id="rId22"/>
    <p:sldId id="308" r:id="rId23"/>
    <p:sldId id="317" r:id="rId24"/>
    <p:sldId id="34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2025"/>
    <a:srgbClr val="A0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showGuides="1">
      <p:cViewPr varScale="1">
        <p:scale>
          <a:sx n="71" d="100"/>
          <a:sy n="71" d="100"/>
        </p:scale>
        <p:origin x="1134" y="60"/>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3444"/>
    </p:cViewPr>
  </p:sorterViewPr>
  <p:notesViewPr>
    <p:cSldViewPr showGuides="1">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F16C3-BBC8-4C6F-87F2-22A371ACFAB6}" type="datetimeFigureOut">
              <a:rPr lang="en-US"/>
              <a:pPr>
                <a:defRPr/>
              </a:pPr>
              <a:t>3/19/2017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9AFA916-746C-4871-B235-E43DC2CE283B}" type="slidenum">
              <a:rPr lang="en-US" altLang="en-US"/>
              <a:pPr/>
              <a:t>‹Nr.›</a:t>
            </a:fld>
            <a:endParaRPr lang="en-US" altLang="en-US"/>
          </a:p>
        </p:txBody>
      </p:sp>
    </p:spTree>
    <p:extLst>
      <p:ext uri="{BB962C8B-B14F-4D97-AF65-F5344CB8AC3E}">
        <p14:creationId xmlns:p14="http://schemas.microsoft.com/office/powerpoint/2010/main" val="1363095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550A4-AD63-49FC-BEA3-8AE52D3B0DF5}" type="datetimeFigureOut">
              <a:rPr lang="en-US" smtClean="0"/>
              <a:t>3/19/2017</a:t>
            </a:fld>
            <a:endParaRPr lang="en-US"/>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F446A-1872-4C2E-8EC5-4684696A86B8}" type="slidenum">
              <a:rPr lang="en-US" smtClean="0"/>
              <a:t>‹Nr.›</a:t>
            </a:fld>
            <a:endParaRPr lang="en-US"/>
          </a:p>
        </p:txBody>
      </p:sp>
    </p:spTree>
    <p:extLst>
      <p:ext uri="{BB962C8B-B14F-4D97-AF65-F5344CB8AC3E}">
        <p14:creationId xmlns:p14="http://schemas.microsoft.com/office/powerpoint/2010/main" val="361854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12D8B75-26A1-4B06-B7BE-CECDFFAAEEE3}" type="slidenum">
              <a:rPr lang="en-US" altLang="en-US"/>
              <a:pPr/>
              <a:t>‹Nr.›</a:t>
            </a:fld>
            <a:endParaRPr lang="en-US" altLang="en-US"/>
          </a:p>
        </p:txBody>
      </p:sp>
    </p:spTree>
    <p:extLst>
      <p:ext uri="{BB962C8B-B14F-4D97-AF65-F5344CB8AC3E}">
        <p14:creationId xmlns:p14="http://schemas.microsoft.com/office/powerpoint/2010/main" val="13526921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EC5A9AB-6BE8-484B-B497-EE640357382B}" type="slidenum">
              <a:rPr lang="en-US" altLang="en-US"/>
              <a:pPr/>
              <a:t>‹Nr.›</a:t>
            </a:fld>
            <a:endParaRPr lang="en-US" altLang="en-US"/>
          </a:p>
        </p:txBody>
      </p:sp>
    </p:spTree>
    <p:extLst>
      <p:ext uri="{BB962C8B-B14F-4D97-AF65-F5344CB8AC3E}">
        <p14:creationId xmlns:p14="http://schemas.microsoft.com/office/powerpoint/2010/main" val="10460414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9890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344321" y="86003"/>
            <a:ext cx="8580438"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174564739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5" r:id="rId1"/>
    <p:sldLayoutId id="2147483696" r:id="rId2"/>
    <p:sldLayoutId id="2147483694" r:id="rId3"/>
    <p:sldLayoutId id="2147483697"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member.onem2m.org/WebSite/homepage.asp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9.png"/><Relationship Id="rId7" Type="http://schemas.openxmlformats.org/officeDocument/2006/relationships/image" Target="../media/image24.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3.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emf"/><Relationship Id="rId16"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onem2m.org/" TargetMode="External"/><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hyperlink" Target="http://member.onem2m.org/WebSite/homepage.aspx"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6" name="Title 1"/>
          <p:cNvSpPr>
            <a:spLocks noGrp="1"/>
          </p:cNvSpPr>
          <p:nvPr>
            <p:ph type="ctrTitle" idx="4294967295"/>
          </p:nvPr>
        </p:nvSpPr>
        <p:spPr bwMode="auto">
          <a:xfrm>
            <a:off x="685800" y="3711575"/>
            <a:ext cx="77724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6000" b="1" dirty="0" smtClean="0">
                <a:solidFill>
                  <a:srgbClr val="002060"/>
                </a:solidFill>
              </a:rPr>
              <a:t>Welcome to oneM2M!</a:t>
            </a:r>
          </a:p>
        </p:txBody>
      </p:sp>
      <p:sp>
        <p:nvSpPr>
          <p:cNvPr id="3077" name="TextBox 4"/>
          <p:cNvSpPr txBox="1">
            <a:spLocks noChangeArrowheads="1"/>
          </p:cNvSpPr>
          <p:nvPr/>
        </p:nvSpPr>
        <p:spPr bwMode="auto">
          <a:xfrm>
            <a:off x="533400" y="5434053"/>
            <a:ext cx="617983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dirty="0">
                <a:solidFill>
                  <a:srgbClr val="B42025"/>
                </a:solidFill>
              </a:rPr>
              <a:t>Group Name: </a:t>
            </a:r>
            <a:r>
              <a:rPr lang="en-US" altLang="en-US" dirty="0" smtClean="0">
                <a:solidFill>
                  <a:srgbClr val="B42025"/>
                </a:solidFill>
              </a:rPr>
              <a:t>Newbies Session </a:t>
            </a:r>
            <a:br>
              <a:rPr lang="en-US" altLang="en-US" dirty="0" smtClean="0">
                <a:solidFill>
                  <a:srgbClr val="B42025"/>
                </a:solidFill>
              </a:rPr>
            </a:br>
            <a:r>
              <a:rPr lang="en-US" altLang="en-US" dirty="0" smtClean="0">
                <a:solidFill>
                  <a:srgbClr val="B42025"/>
                </a:solidFill>
              </a:rPr>
              <a:t>Source</a:t>
            </a:r>
            <a:r>
              <a:rPr lang="en-US" altLang="en-US" dirty="0">
                <a:solidFill>
                  <a:srgbClr val="B42025"/>
                </a:solidFill>
              </a:rPr>
              <a:t>: </a:t>
            </a:r>
            <a:r>
              <a:rPr lang="en-US" altLang="en-US" dirty="0" smtClean="0">
                <a:solidFill>
                  <a:srgbClr val="B42025"/>
                </a:solidFill>
              </a:rPr>
              <a:t>Roland Hechwartner, TP Vice Chair &amp; Karen Hughes, ETSI</a:t>
            </a:r>
          </a:p>
          <a:p>
            <a:pPr eaLnBrk="1" hangingPunct="1"/>
            <a:r>
              <a:rPr lang="en-US" altLang="en-US" dirty="0">
                <a:solidFill>
                  <a:srgbClr val="B42025"/>
                </a:solidFill>
              </a:rPr>
              <a:t>Meeting Date: </a:t>
            </a:r>
            <a:r>
              <a:rPr lang="en-US" altLang="en-US" dirty="0" smtClean="0">
                <a:solidFill>
                  <a:srgbClr val="B42025"/>
                </a:solidFill>
              </a:rPr>
              <a:t>2017-03-27</a:t>
            </a:r>
            <a:endParaRPr lang="en-US" altLang="en-US" dirty="0">
              <a:solidFill>
                <a:srgbClr val="B42025"/>
              </a:solidFill>
            </a:endParaRPr>
          </a:p>
        </p:txBody>
      </p:sp>
      <p:sp>
        <p:nvSpPr>
          <p:cNvPr id="2" name="TextBox 1"/>
          <p:cNvSpPr txBox="1"/>
          <p:nvPr/>
        </p:nvSpPr>
        <p:spPr>
          <a:xfrm>
            <a:off x="25042" y="6553201"/>
            <a:ext cx="639919" cy="253916"/>
          </a:xfrm>
          <a:prstGeom prst="rect">
            <a:avLst/>
          </a:prstGeom>
          <a:noFill/>
        </p:spPr>
        <p:txBody>
          <a:bodyPr wrap="none" rtlCol="0">
            <a:spAutoFit/>
          </a:bodyPr>
          <a:lstStyle/>
          <a:p>
            <a:r>
              <a:rPr lang="en-US" sz="1050" dirty="0" smtClean="0"/>
              <a:t>2017-01</a:t>
            </a:r>
            <a:endParaRPr lang="en-US" sz="105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800" dirty="0" smtClean="0"/>
              <a:t>FRAND-based IPR Policies</a:t>
            </a:r>
            <a:endParaRPr lang="en-US" sz="4800" dirty="0"/>
          </a:p>
        </p:txBody>
      </p:sp>
      <p:sp>
        <p:nvSpPr>
          <p:cNvPr id="3" name="Content Placeholder 2"/>
          <p:cNvSpPr>
            <a:spLocks noGrp="1"/>
          </p:cNvSpPr>
          <p:nvPr>
            <p:ph idx="1"/>
          </p:nvPr>
        </p:nvSpPr>
        <p:spPr>
          <a:xfrm>
            <a:off x="381000" y="1371600"/>
            <a:ext cx="8686800" cy="5105400"/>
          </a:xfrm>
        </p:spPr>
        <p:txBody>
          <a:bodyPr/>
          <a:lstStyle/>
          <a:p>
            <a:pPr marL="0" indent="0">
              <a:spcBef>
                <a:spcPts val="1200"/>
              </a:spcBef>
              <a:spcAft>
                <a:spcPts val="1200"/>
              </a:spcAft>
              <a:buNone/>
            </a:pPr>
            <a:r>
              <a:rPr lang="en-US" sz="2400" b="1" dirty="0" smtClean="0"/>
              <a:t>F</a:t>
            </a:r>
            <a:r>
              <a:rPr lang="en-US" sz="2400" dirty="0" smtClean="0"/>
              <a:t>air, </a:t>
            </a:r>
            <a:r>
              <a:rPr lang="en-US" sz="2400" b="1" dirty="0"/>
              <a:t>R</a:t>
            </a:r>
            <a:r>
              <a:rPr lang="en-US" sz="2400" dirty="0" smtClean="0"/>
              <a:t>easonable, </a:t>
            </a:r>
            <a:r>
              <a:rPr lang="en-US" sz="2400" b="1" dirty="0"/>
              <a:t>a</a:t>
            </a:r>
            <a:r>
              <a:rPr lang="en-US" sz="2400" dirty="0" smtClean="0"/>
              <a:t>nd </a:t>
            </a:r>
            <a:r>
              <a:rPr lang="en-US" sz="2400" b="1" dirty="0"/>
              <a:t>N</a:t>
            </a:r>
            <a:r>
              <a:rPr lang="en-US" sz="2400" dirty="0" smtClean="0"/>
              <a:t>on-</a:t>
            </a:r>
            <a:r>
              <a:rPr lang="en-US" sz="2400" b="1" dirty="0"/>
              <a:t>D</a:t>
            </a:r>
            <a:r>
              <a:rPr lang="en-US" sz="2400" dirty="0" smtClean="0"/>
              <a:t>iscriminatory</a:t>
            </a:r>
          </a:p>
          <a:p>
            <a:pPr>
              <a:spcBef>
                <a:spcPts val="0"/>
              </a:spcBef>
            </a:pPr>
            <a:r>
              <a:rPr lang="en-US" sz="1800" dirty="0" smtClean="0"/>
              <a:t>All </a:t>
            </a:r>
            <a:r>
              <a:rPr lang="en-US" sz="1800" dirty="0"/>
              <a:t>the </a:t>
            </a:r>
            <a:r>
              <a:rPr lang="en-US" sz="1800" b="1" dirty="0"/>
              <a:t>Partners Type 1 </a:t>
            </a:r>
            <a:r>
              <a:rPr lang="en-US" sz="1800" dirty="0"/>
              <a:t>of oneM2M have IPR policies </a:t>
            </a:r>
            <a:r>
              <a:rPr lang="en-US" sz="1800" dirty="0" smtClean="0"/>
              <a:t>that support </a:t>
            </a:r>
            <a:r>
              <a:rPr lang="en-US" sz="1800" dirty="0"/>
              <a:t>a FRAND IPR regime. </a:t>
            </a:r>
            <a:endParaRPr lang="en-US" sz="1800" dirty="0" smtClean="0"/>
          </a:p>
          <a:p>
            <a:pPr lvl="1">
              <a:spcBef>
                <a:spcPts val="0"/>
              </a:spcBef>
            </a:pPr>
            <a:r>
              <a:rPr lang="en-US" sz="1400" dirty="0" smtClean="0"/>
              <a:t>The </a:t>
            </a:r>
            <a:r>
              <a:rPr lang="en-US" sz="1400" dirty="0"/>
              <a:t>IPR policies of each of the Partners Type 1 of </a:t>
            </a:r>
            <a:r>
              <a:rPr lang="en-US" sz="1400" dirty="0" smtClean="0"/>
              <a:t>oneM2M </a:t>
            </a:r>
            <a:r>
              <a:rPr lang="en-US" sz="1400" dirty="0"/>
              <a:t>also recognize the importance of respecting the rights of owners </a:t>
            </a:r>
            <a:r>
              <a:rPr lang="en-US" sz="1400" dirty="0" smtClean="0"/>
              <a:t>of essential/potentially </a:t>
            </a:r>
            <a:r>
              <a:rPr lang="en-US" sz="1400" dirty="0"/>
              <a:t>essential IPRs. </a:t>
            </a:r>
            <a:endParaRPr lang="en-US" sz="1400" dirty="0" smtClean="0"/>
          </a:p>
          <a:p>
            <a:pPr lvl="1">
              <a:spcBef>
                <a:spcPts val="0"/>
              </a:spcBef>
            </a:pPr>
            <a:r>
              <a:rPr lang="en-US" sz="1400" dirty="0" smtClean="0"/>
              <a:t>The </a:t>
            </a:r>
            <a:r>
              <a:rPr lang="en-US" sz="1400" dirty="0"/>
              <a:t>IPR policies seek to balance such </a:t>
            </a:r>
            <a:r>
              <a:rPr lang="en-US" sz="1400" dirty="0" smtClean="0"/>
              <a:t>rights with </a:t>
            </a:r>
            <a:r>
              <a:rPr lang="en-US" sz="1400" dirty="0"/>
              <a:t>the ability of implementers to access essential IPRs under Fair, Reasonable </a:t>
            </a:r>
            <a:r>
              <a:rPr lang="en-US" sz="1400" dirty="0" smtClean="0"/>
              <a:t>and Non-Discriminatory </a:t>
            </a:r>
            <a:r>
              <a:rPr lang="en-US" sz="1400" dirty="0"/>
              <a:t>(FRAND) terms and conditions</a:t>
            </a:r>
            <a:r>
              <a:rPr lang="en-US" sz="1400" dirty="0" smtClean="0"/>
              <a:t>.</a:t>
            </a:r>
          </a:p>
          <a:p>
            <a:pPr>
              <a:spcBef>
                <a:spcPts val="0"/>
              </a:spcBef>
            </a:pPr>
            <a:r>
              <a:rPr lang="en-US" sz="1800" b="1" dirty="0"/>
              <a:t>Partners Type 2 </a:t>
            </a:r>
            <a:r>
              <a:rPr lang="en-US" sz="1800" dirty="0" smtClean="0"/>
              <a:t>make </a:t>
            </a:r>
            <a:r>
              <a:rPr lang="en-US" sz="1800" dirty="0"/>
              <a:t>its IPR Policy available for consideration for compatibility by the other Partners or provide written assurance that: </a:t>
            </a:r>
          </a:p>
          <a:p>
            <a:pPr lvl="1">
              <a:spcBef>
                <a:spcPts val="0"/>
              </a:spcBef>
            </a:pPr>
            <a:r>
              <a:rPr lang="en-US" sz="1400" dirty="0" smtClean="0"/>
              <a:t>its </a:t>
            </a:r>
            <a:r>
              <a:rPr lang="en-US" sz="1400" dirty="0"/>
              <a:t>oneM2M contributions are made in accordance with a Partner Type 1 IPR </a:t>
            </a:r>
            <a:r>
              <a:rPr lang="en-US" sz="1400" dirty="0" smtClean="0"/>
              <a:t>Policy </a:t>
            </a:r>
            <a:endParaRPr lang="en-US" sz="1400" dirty="0"/>
          </a:p>
          <a:p>
            <a:pPr lvl="1">
              <a:spcBef>
                <a:spcPts val="0"/>
              </a:spcBef>
            </a:pPr>
            <a:r>
              <a:rPr lang="en-US" sz="1400" dirty="0" smtClean="0"/>
              <a:t>its </a:t>
            </a:r>
            <a:r>
              <a:rPr lang="en-US" sz="1400" dirty="0"/>
              <a:t>members are bound by such an IPR Policy relative to any oneM2M </a:t>
            </a:r>
            <a:r>
              <a:rPr lang="en-US" sz="1400" dirty="0" smtClean="0"/>
              <a:t>contributions</a:t>
            </a:r>
            <a:endParaRPr lang="en-US" sz="1400" dirty="0"/>
          </a:p>
          <a:p>
            <a:r>
              <a:rPr lang="en-US" sz="1800" dirty="0" smtClean="0"/>
              <a:t>Each </a:t>
            </a:r>
            <a:r>
              <a:rPr lang="en-US" sz="1800" b="1" dirty="0"/>
              <a:t>oneM2M Member </a:t>
            </a:r>
            <a:r>
              <a:rPr lang="en-US" sz="1800" dirty="0" smtClean="0"/>
              <a:t>is required </a:t>
            </a:r>
            <a:r>
              <a:rPr lang="en-US" sz="1800" dirty="0"/>
              <a:t>to comply with the </a:t>
            </a:r>
            <a:r>
              <a:rPr lang="en-US" sz="1800" dirty="0" smtClean="0"/>
              <a:t>disclosure obligations </a:t>
            </a:r>
            <a:r>
              <a:rPr lang="en-US" sz="1800" dirty="0"/>
              <a:t>of that admitting Partner’s IPR policies, procedures and guidelines </a:t>
            </a:r>
            <a:r>
              <a:rPr lang="en-US" sz="1800" dirty="0" smtClean="0"/>
              <a:t>with respect </a:t>
            </a:r>
            <a:r>
              <a:rPr lang="en-US" sz="1800" dirty="0"/>
              <a:t>to IPRs that </a:t>
            </a:r>
            <a:r>
              <a:rPr lang="en-US" sz="1800" dirty="0" smtClean="0"/>
              <a:t>are, </a:t>
            </a:r>
            <a:r>
              <a:rPr lang="en-US" sz="1800" dirty="0"/>
              <a:t>or may </a:t>
            </a:r>
            <a:r>
              <a:rPr lang="en-US" sz="1800" dirty="0" smtClean="0"/>
              <a:t>be, </a:t>
            </a:r>
            <a:r>
              <a:rPr lang="en-US" sz="1800" dirty="0"/>
              <a:t>essential to Technical Specifications </a:t>
            </a:r>
            <a:r>
              <a:rPr lang="en-US" sz="1800" dirty="0" smtClean="0"/>
              <a:t>and/or Technical </a:t>
            </a:r>
            <a:r>
              <a:rPr lang="en-US" sz="1800" dirty="0"/>
              <a:t>Reports developed in oneM2M. </a:t>
            </a:r>
            <a:endParaRPr lang="en-US" sz="1800" dirty="0" smtClean="0"/>
          </a:p>
          <a:p>
            <a:pPr lvl="1"/>
            <a:r>
              <a:rPr lang="en-US" sz="1400" dirty="0" smtClean="0"/>
              <a:t>If </a:t>
            </a:r>
            <a:r>
              <a:rPr lang="en-US" sz="1400" dirty="0"/>
              <a:t>a Member engages in oneM2M </a:t>
            </a:r>
            <a:r>
              <a:rPr lang="en-US" sz="1400" dirty="0" smtClean="0"/>
              <a:t>activities through </a:t>
            </a:r>
            <a:r>
              <a:rPr lang="en-US" sz="1400" dirty="0"/>
              <a:t>more than one Partner, then the Member shall be required to comply with </a:t>
            </a:r>
            <a:r>
              <a:rPr lang="en-US" sz="1400" dirty="0" smtClean="0"/>
              <a:t>the IPR </a:t>
            </a:r>
            <a:r>
              <a:rPr lang="en-US" sz="1400" dirty="0"/>
              <a:t>policies, procedures and guidelines of all Partners which have admitted such </a:t>
            </a:r>
            <a:r>
              <a:rPr lang="en-US" sz="1400" dirty="0" smtClean="0"/>
              <a:t>a Member.</a:t>
            </a:r>
          </a:p>
        </p:txBody>
      </p:sp>
      <p:sp>
        <p:nvSpPr>
          <p:cNvPr id="5" name="Textfeld 4"/>
          <p:cNvSpPr txBox="1"/>
          <p:nvPr/>
        </p:nvSpPr>
        <p:spPr>
          <a:xfrm>
            <a:off x="5562600" y="5879068"/>
            <a:ext cx="3209533" cy="369332"/>
          </a:xfrm>
          <a:prstGeom prst="rect">
            <a:avLst/>
          </a:prstGeom>
          <a:noFill/>
        </p:spPr>
        <p:txBody>
          <a:bodyPr wrap="none" rtlCol="0">
            <a:spAutoFit/>
          </a:bodyPr>
          <a:lstStyle/>
          <a:p>
            <a:r>
              <a:rPr lang="en-US" sz="900" dirty="0">
                <a:hlinkClick r:id="rId2"/>
              </a:rPr>
              <a:t>http://</a:t>
            </a:r>
            <a:r>
              <a:rPr lang="en-US" sz="900" dirty="0" smtClean="0">
                <a:hlinkClick r:id="rId2"/>
              </a:rPr>
              <a:t>onem2m.org/about-onem2m/intellectual-property-rights</a:t>
            </a:r>
            <a:endParaRPr lang="en-US" sz="900" dirty="0" smtClean="0"/>
          </a:p>
          <a:p>
            <a:r>
              <a:rPr lang="en-US" sz="900" dirty="0" smtClean="0"/>
              <a:t>Source: Partnership Agreement V2.0</a:t>
            </a:r>
            <a:endParaRPr lang="en-US" sz="9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5BC696A2-949B-4887-BDBE-D1B09EFEB0B7}" type="slidenum">
              <a:rPr lang="en-US" altLang="en-US" smtClean="0">
                <a:solidFill>
                  <a:srgbClr val="898989"/>
                </a:solidFill>
                <a:latin typeface="Myriad pro"/>
              </a:rPr>
              <a:t>10</a:t>
            </a:fld>
            <a:endParaRPr lang="en-US" altLang="en-US" dirty="0">
              <a:solidFill>
                <a:srgbClr val="898989"/>
              </a:solidFill>
              <a:latin typeface="Myriad pro"/>
            </a:endParaRP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Deliverables Development</a:t>
            </a:r>
            <a:endParaRPr lang="en-US" dirty="0"/>
          </a:p>
        </p:txBody>
      </p:sp>
      <p:sp>
        <p:nvSpPr>
          <p:cNvPr id="3" name="Inhaltsplatzhalter 2"/>
          <p:cNvSpPr>
            <a:spLocks noGrp="1"/>
          </p:cNvSpPr>
          <p:nvPr>
            <p:ph idx="1"/>
          </p:nvPr>
        </p:nvSpPr>
        <p:spPr/>
        <p:txBody>
          <a:bodyPr/>
          <a:lstStyle/>
          <a:p>
            <a:pPr>
              <a:spcBef>
                <a:spcPts val="600"/>
              </a:spcBef>
            </a:pPr>
            <a:r>
              <a:rPr lang="en-US" sz="2000" dirty="0" smtClean="0"/>
              <a:t>The Members Portal  </a:t>
            </a:r>
            <a:r>
              <a:rPr lang="en-US" sz="1200" dirty="0" smtClean="0">
                <a:hlinkClick r:id="rId2"/>
              </a:rPr>
              <a:t>http</a:t>
            </a:r>
            <a:r>
              <a:rPr lang="en-US" sz="1200" dirty="0">
                <a:hlinkClick r:id="rId2"/>
              </a:rPr>
              <a:t>://</a:t>
            </a:r>
            <a:r>
              <a:rPr lang="en-US" sz="1200" dirty="0" smtClean="0">
                <a:hlinkClick r:id="rId2"/>
              </a:rPr>
              <a:t>member.onem2m.org/WebSite/homepage.aspx</a:t>
            </a:r>
            <a:endParaRPr lang="en-US" sz="1200" dirty="0" smtClean="0"/>
          </a:p>
          <a:p>
            <a:pPr lvl="1">
              <a:spcBef>
                <a:spcPts val="0"/>
              </a:spcBef>
            </a:pPr>
            <a:r>
              <a:rPr lang="en-US" sz="1800" dirty="0"/>
              <a:t>Create your </a:t>
            </a:r>
            <a:r>
              <a:rPr lang="en-US" sz="1800" dirty="0" smtClean="0"/>
              <a:t>account</a:t>
            </a:r>
          </a:p>
          <a:p>
            <a:pPr lvl="1">
              <a:spcBef>
                <a:spcPts val="0"/>
              </a:spcBef>
            </a:pPr>
            <a:r>
              <a:rPr lang="en-US" sz="1800" dirty="0" smtClean="0"/>
              <a:t>Subscribe to mailing lists</a:t>
            </a:r>
          </a:p>
          <a:p>
            <a:pPr lvl="1">
              <a:spcBef>
                <a:spcPts val="0"/>
              </a:spcBef>
            </a:pPr>
            <a:r>
              <a:rPr lang="en-US" sz="1800" dirty="0" smtClean="0"/>
              <a:t>Find all documents, templates, meetings, work </a:t>
            </a:r>
            <a:r>
              <a:rPr lang="en-US" sz="1800" dirty="0" err="1" smtClean="0"/>
              <a:t>programme</a:t>
            </a:r>
            <a:r>
              <a:rPr lang="en-US" sz="1800" dirty="0" smtClean="0"/>
              <a:t> status</a:t>
            </a:r>
            <a:endParaRPr lang="en-US" sz="1800" dirty="0"/>
          </a:p>
          <a:p>
            <a:pPr>
              <a:spcBef>
                <a:spcPts val="600"/>
              </a:spcBef>
            </a:pPr>
            <a:r>
              <a:rPr lang="en-US" sz="2000" dirty="0" smtClean="0"/>
              <a:t>Document based</a:t>
            </a:r>
          </a:p>
          <a:p>
            <a:pPr lvl="1">
              <a:spcBef>
                <a:spcPts val="0"/>
              </a:spcBef>
            </a:pPr>
            <a:r>
              <a:rPr lang="en-US" sz="1800" dirty="0"/>
              <a:t>Temporary </a:t>
            </a:r>
            <a:r>
              <a:rPr lang="en-US" sz="1800" dirty="0" smtClean="0"/>
              <a:t>documents</a:t>
            </a:r>
          </a:p>
          <a:p>
            <a:pPr lvl="2">
              <a:spcBef>
                <a:spcPts val="0"/>
              </a:spcBef>
            </a:pPr>
            <a:r>
              <a:rPr lang="en-US" sz="1600" dirty="0" smtClean="0"/>
              <a:t>Agenda, Input Contribution, Invitation, Liaison Statement, Minutes, Status Report</a:t>
            </a:r>
            <a:endParaRPr lang="en-US" sz="1600" dirty="0"/>
          </a:p>
          <a:p>
            <a:pPr lvl="1">
              <a:spcBef>
                <a:spcPts val="0"/>
              </a:spcBef>
            </a:pPr>
            <a:r>
              <a:rPr lang="en-US" sz="1800" dirty="0"/>
              <a:t>Permanent </a:t>
            </a:r>
            <a:r>
              <a:rPr lang="en-US" sz="1800" dirty="0" smtClean="0"/>
              <a:t>documents</a:t>
            </a:r>
          </a:p>
          <a:p>
            <a:pPr lvl="2">
              <a:spcBef>
                <a:spcPts val="0"/>
              </a:spcBef>
            </a:pPr>
            <a:r>
              <a:rPr lang="en-US" sz="1600" dirty="0" smtClean="0"/>
              <a:t>Work Items (WI), Technical Reports (TR), Technical Specifications (TS), </a:t>
            </a:r>
          </a:p>
          <a:p>
            <a:pPr lvl="2">
              <a:spcBef>
                <a:spcPts val="0"/>
              </a:spcBef>
            </a:pPr>
            <a:r>
              <a:rPr lang="en-US" sz="1600" dirty="0" smtClean="0"/>
              <a:t>Administrative </a:t>
            </a:r>
            <a:r>
              <a:rPr lang="en-US" sz="1600" dirty="0"/>
              <a:t>(ADM) </a:t>
            </a:r>
            <a:r>
              <a:rPr lang="en-US" sz="1200" dirty="0" smtClean="0"/>
              <a:t>- the </a:t>
            </a:r>
            <a:r>
              <a:rPr lang="en-US" sz="1200" dirty="0"/>
              <a:t>only permanent document which can be created in a Working </a:t>
            </a:r>
            <a:r>
              <a:rPr lang="en-US" sz="1200" dirty="0" smtClean="0"/>
              <a:t>Group</a:t>
            </a:r>
          </a:p>
          <a:p>
            <a:pPr lvl="1">
              <a:spcBef>
                <a:spcPts val="0"/>
              </a:spcBef>
            </a:pPr>
            <a:r>
              <a:rPr lang="en-US" sz="1800" dirty="0" smtClean="0"/>
              <a:t>Change Requests (CR)</a:t>
            </a:r>
          </a:p>
          <a:p>
            <a:pPr lvl="2">
              <a:spcBef>
                <a:spcPts val="0"/>
              </a:spcBef>
            </a:pPr>
            <a:r>
              <a:rPr lang="en-US" sz="1600" dirty="0" smtClean="0"/>
              <a:t>Contribution that suggests a change to an existing draft or published deliverable</a:t>
            </a:r>
          </a:p>
          <a:p>
            <a:pPr lvl="1">
              <a:spcBef>
                <a:spcPts val="0"/>
              </a:spcBef>
            </a:pPr>
            <a:r>
              <a:rPr lang="en-US" sz="1800" dirty="0" smtClean="0"/>
              <a:t>Document Status</a:t>
            </a:r>
          </a:p>
          <a:p>
            <a:pPr lvl="2">
              <a:spcBef>
                <a:spcPts val="0"/>
              </a:spcBef>
            </a:pPr>
            <a:r>
              <a:rPr lang="en-US" sz="1600" dirty="0" smtClean="0"/>
              <a:t>Draft, Noted, Withdrawn, Agreed, Approved </a:t>
            </a:r>
            <a:r>
              <a:rPr lang="en-US" sz="1400" dirty="0" smtClean="0"/>
              <a:t>(permanent documents only)</a:t>
            </a:r>
          </a:p>
          <a:p>
            <a:pPr lvl="3">
              <a:spcBef>
                <a:spcPts val="0"/>
              </a:spcBef>
            </a:pPr>
            <a:r>
              <a:rPr lang="en-US" sz="1400" dirty="0"/>
              <a:t>NOTE: Document dispositions are only updated by the </a:t>
            </a:r>
            <a:r>
              <a:rPr lang="en-US" sz="1400" dirty="0" smtClean="0"/>
              <a:t>Secretariat</a:t>
            </a:r>
          </a:p>
          <a:p>
            <a:pPr lvl="3">
              <a:spcBef>
                <a:spcPts val="0"/>
              </a:spcBef>
            </a:pPr>
            <a:r>
              <a:rPr lang="en-US" sz="1400" dirty="0" smtClean="0"/>
              <a:t>Revisions</a:t>
            </a:r>
            <a:endParaRPr lang="en-US" sz="1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9B57A9D1-E2E1-418B-86CE-12E0DFC9B7EA}" type="slidenum">
              <a:rPr lang="en-US" altLang="en-US" smtClean="0">
                <a:solidFill>
                  <a:srgbClr val="898989"/>
                </a:solidFill>
                <a:latin typeface="Myriad pro"/>
              </a:rPr>
              <a:t>11</a:t>
            </a:fld>
            <a:endParaRPr lang="en-US" altLang="en-US" dirty="0">
              <a:solidFill>
                <a:srgbClr val="898989"/>
              </a:solidFill>
              <a:latin typeface="Myriad pro"/>
            </a:endParaRPr>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Meetings</a:t>
            </a:r>
            <a:endParaRPr lang="en-US" dirty="0"/>
          </a:p>
        </p:txBody>
      </p:sp>
      <p:sp>
        <p:nvSpPr>
          <p:cNvPr id="3" name="Inhaltsplatzhalter 2"/>
          <p:cNvSpPr>
            <a:spLocks noGrp="1"/>
          </p:cNvSpPr>
          <p:nvPr>
            <p:ph idx="1"/>
          </p:nvPr>
        </p:nvSpPr>
        <p:spPr>
          <a:xfrm>
            <a:off x="465813" y="1162957"/>
            <a:ext cx="8252211" cy="5121302"/>
          </a:xfrm>
        </p:spPr>
        <p:txBody>
          <a:bodyPr/>
          <a:lstStyle/>
          <a:p>
            <a:pPr>
              <a:spcBef>
                <a:spcPts val="1200"/>
              </a:spcBef>
            </a:pPr>
            <a:r>
              <a:rPr lang="en-US" sz="2000" dirty="0" smtClean="0"/>
              <a:t>Meetings – are decision making </a:t>
            </a:r>
            <a:r>
              <a:rPr lang="en-US" sz="1600" dirty="0" smtClean="0"/>
              <a:t>(unless otherwise stated e.g. </a:t>
            </a:r>
            <a:r>
              <a:rPr lang="en-US" sz="1600" dirty="0" err="1" smtClean="0"/>
              <a:t>adHoc</a:t>
            </a:r>
            <a:r>
              <a:rPr lang="en-US" sz="1600" dirty="0" smtClean="0"/>
              <a:t> Sessions) </a:t>
            </a:r>
            <a:endParaRPr lang="en-US" sz="2000" dirty="0" smtClean="0"/>
          </a:p>
          <a:p>
            <a:pPr lvl="1">
              <a:spcBef>
                <a:spcPts val="0"/>
              </a:spcBef>
            </a:pPr>
            <a:r>
              <a:rPr lang="en-US" sz="1800" dirty="0" smtClean="0"/>
              <a:t>Progress </a:t>
            </a:r>
            <a:r>
              <a:rPr lang="en-US" sz="1800" dirty="0"/>
              <a:t>the </a:t>
            </a:r>
            <a:r>
              <a:rPr lang="en-US" sz="1800" dirty="0" smtClean="0"/>
              <a:t>work</a:t>
            </a:r>
          </a:p>
          <a:p>
            <a:pPr lvl="1">
              <a:spcBef>
                <a:spcPts val="0"/>
              </a:spcBef>
            </a:pPr>
            <a:r>
              <a:rPr lang="en-US" sz="1800" dirty="0" smtClean="0"/>
              <a:t>All meetings are created on the portal in advance</a:t>
            </a:r>
          </a:p>
          <a:p>
            <a:pPr lvl="2">
              <a:spcBef>
                <a:spcPts val="0"/>
              </a:spcBef>
            </a:pPr>
            <a:r>
              <a:rPr lang="en-US" sz="1400" dirty="0" smtClean="0"/>
              <a:t>Meeting registration via the portal allows to register, de-register, re-register</a:t>
            </a:r>
          </a:p>
          <a:p>
            <a:pPr lvl="1">
              <a:spcBef>
                <a:spcPts val="0"/>
              </a:spcBef>
            </a:pPr>
            <a:r>
              <a:rPr lang="en-US" sz="1800" dirty="0" smtClean="0"/>
              <a:t>Contributions </a:t>
            </a:r>
            <a:r>
              <a:rPr lang="en-US" sz="1800" dirty="0"/>
              <a:t>to be submitted seven calendar days in advance</a:t>
            </a:r>
          </a:p>
          <a:p>
            <a:pPr lvl="2">
              <a:spcBef>
                <a:spcPts val="0"/>
              </a:spcBef>
            </a:pPr>
            <a:r>
              <a:rPr lang="en-US" sz="1400" dirty="0"/>
              <a:t>Late contributions can be considered with the consensus of the group</a:t>
            </a:r>
          </a:p>
          <a:p>
            <a:pPr lvl="1">
              <a:spcBef>
                <a:spcPts val="0"/>
              </a:spcBef>
            </a:pPr>
            <a:r>
              <a:rPr lang="en-US" sz="1800" dirty="0" smtClean="0"/>
              <a:t>Naming convention - </a:t>
            </a:r>
            <a:r>
              <a:rPr lang="en-US" sz="1400" dirty="0" smtClean="0"/>
              <a:t>Technical </a:t>
            </a:r>
            <a:r>
              <a:rPr lang="en-US" sz="1400" dirty="0"/>
              <a:t>Plenary meetings are numbered up as far as TP 38 </a:t>
            </a:r>
            <a:r>
              <a:rPr lang="en-US" sz="1400" dirty="0" smtClean="0"/>
              <a:t>(Nov 2018)</a:t>
            </a:r>
          </a:p>
          <a:p>
            <a:pPr lvl="2">
              <a:spcBef>
                <a:spcPts val="0"/>
              </a:spcBef>
            </a:pPr>
            <a:r>
              <a:rPr lang="en-US" sz="1400" dirty="0" smtClean="0"/>
              <a:t>Interim </a:t>
            </a:r>
            <a:r>
              <a:rPr lang="en-US" sz="1400" dirty="0"/>
              <a:t>meetings </a:t>
            </a:r>
            <a:r>
              <a:rPr lang="en-US" sz="1400" dirty="0" smtClean="0"/>
              <a:t>should </a:t>
            </a:r>
            <a:r>
              <a:rPr lang="en-US" sz="1400" dirty="0"/>
              <a:t>be numbered according to the TP meeting that they </a:t>
            </a:r>
            <a:r>
              <a:rPr lang="en-US" sz="1400" dirty="0" smtClean="0"/>
              <a:t>follow </a:t>
            </a:r>
            <a:r>
              <a:rPr lang="en-US" sz="1000" dirty="0" smtClean="0"/>
              <a:t>eg.ARC 27.1</a:t>
            </a:r>
          </a:p>
          <a:p>
            <a:pPr>
              <a:spcBef>
                <a:spcPts val="600"/>
              </a:spcBef>
            </a:pPr>
            <a:r>
              <a:rPr lang="en-US" sz="2000" dirty="0" smtClean="0"/>
              <a:t>Physical Meeting</a:t>
            </a:r>
          </a:p>
          <a:p>
            <a:pPr lvl="1">
              <a:spcBef>
                <a:spcPts val="0"/>
              </a:spcBef>
            </a:pPr>
            <a:r>
              <a:rPr lang="en-US" sz="1800" dirty="0" smtClean="0"/>
              <a:t>Face to face meeting  (currently </a:t>
            </a:r>
            <a:r>
              <a:rPr lang="en-US" sz="1800" dirty="0"/>
              <a:t>six f2f-meetings per </a:t>
            </a:r>
            <a:r>
              <a:rPr lang="en-US" sz="1800" dirty="0" smtClean="0"/>
              <a:t>year)</a:t>
            </a:r>
          </a:p>
          <a:p>
            <a:pPr lvl="1">
              <a:spcBef>
                <a:spcPts val="0"/>
              </a:spcBef>
            </a:pPr>
            <a:r>
              <a:rPr lang="en-US" sz="1800" dirty="0" smtClean="0"/>
              <a:t>invitation must be sent at least </a:t>
            </a:r>
            <a:r>
              <a:rPr lang="en-US" sz="1800" b="1" dirty="0" smtClean="0"/>
              <a:t>30 days in advance </a:t>
            </a:r>
            <a:r>
              <a:rPr lang="en-US" sz="1800" dirty="0" smtClean="0"/>
              <a:t>of the start</a:t>
            </a:r>
          </a:p>
          <a:p>
            <a:pPr lvl="2">
              <a:spcBef>
                <a:spcPts val="0"/>
              </a:spcBef>
            </a:pPr>
            <a:r>
              <a:rPr lang="en-US" sz="1400" dirty="0" smtClean="0"/>
              <a:t>Current practice: two meeting cycles in advance</a:t>
            </a:r>
          </a:p>
          <a:p>
            <a:pPr lvl="2">
              <a:spcBef>
                <a:spcPts val="0"/>
              </a:spcBef>
            </a:pPr>
            <a:r>
              <a:rPr lang="en-US" sz="1400" dirty="0"/>
              <a:t>Are created on the portal using local </a:t>
            </a:r>
            <a:r>
              <a:rPr lang="en-US" sz="1400" dirty="0" smtClean="0"/>
              <a:t>(meeting) time</a:t>
            </a:r>
            <a:endParaRPr lang="en-US" sz="1400" dirty="0"/>
          </a:p>
          <a:p>
            <a:pPr>
              <a:spcBef>
                <a:spcPts val="600"/>
              </a:spcBef>
            </a:pPr>
            <a:r>
              <a:rPr lang="en-US" sz="2000" dirty="0" smtClean="0"/>
              <a:t>Virtual Meeting</a:t>
            </a:r>
          </a:p>
          <a:p>
            <a:pPr lvl="1">
              <a:spcBef>
                <a:spcPts val="0"/>
              </a:spcBef>
            </a:pPr>
            <a:r>
              <a:rPr lang="en-US" sz="1800" dirty="0" smtClean="0"/>
              <a:t>Web-meetings / conference calls</a:t>
            </a:r>
          </a:p>
          <a:p>
            <a:pPr lvl="1">
              <a:spcBef>
                <a:spcPts val="0"/>
              </a:spcBef>
            </a:pPr>
            <a:r>
              <a:rPr lang="en-US" sz="1800" dirty="0" smtClean="0"/>
              <a:t>GoToMeeting is used for virtual meetings</a:t>
            </a:r>
          </a:p>
          <a:p>
            <a:pPr lvl="2">
              <a:spcBef>
                <a:spcPts val="0"/>
              </a:spcBef>
            </a:pPr>
            <a:r>
              <a:rPr lang="en-US" sz="1400" dirty="0" smtClean="0"/>
              <a:t>require </a:t>
            </a:r>
            <a:r>
              <a:rPr lang="en-US" sz="1400" dirty="0"/>
              <a:t>a software download, </a:t>
            </a:r>
            <a:r>
              <a:rPr lang="en-US" sz="1400" dirty="0" smtClean="0"/>
              <a:t>the </a:t>
            </a:r>
            <a:r>
              <a:rPr lang="en-US" sz="1400" dirty="0"/>
              <a:t>first time you log-on to a meeting</a:t>
            </a:r>
            <a:r>
              <a:rPr lang="en-US" sz="1400" dirty="0" smtClean="0"/>
              <a:t>.</a:t>
            </a:r>
          </a:p>
          <a:p>
            <a:pPr lvl="1">
              <a:spcBef>
                <a:spcPts val="0"/>
              </a:spcBef>
            </a:pPr>
            <a:r>
              <a:rPr lang="en-US" sz="1800" dirty="0" smtClean="0"/>
              <a:t>announced </a:t>
            </a:r>
            <a:r>
              <a:rPr lang="en-US" sz="1800" b="1" dirty="0" smtClean="0"/>
              <a:t>14 days in advance</a:t>
            </a:r>
          </a:p>
          <a:p>
            <a:pPr lvl="2">
              <a:spcBef>
                <a:spcPts val="0"/>
              </a:spcBef>
            </a:pPr>
            <a:r>
              <a:rPr lang="en-US" sz="1400" dirty="0"/>
              <a:t>Are created on the portal using GMT</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15C5CB3B-657C-42A6-9890-8C72BCA5012A}" type="slidenum">
              <a:rPr lang="en-US" altLang="en-US" smtClean="0">
                <a:solidFill>
                  <a:srgbClr val="898989"/>
                </a:solidFill>
                <a:latin typeface="Myriad pro"/>
              </a:rPr>
              <a:t>12</a:t>
            </a:fld>
            <a:endParaRPr lang="en-US" altLang="en-US" dirty="0">
              <a:solidFill>
                <a:srgbClr val="898989"/>
              </a:solidFill>
              <a:latin typeface="Myriad pro"/>
            </a:endParaRPr>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593387" y="1363276"/>
            <a:ext cx="1006679" cy="930256"/>
          </a:xfrm>
          <a:prstGeom prst="rect">
            <a:avLst/>
          </a:prstGeom>
        </p:spPr>
      </p:pic>
      <p:sp>
        <p:nvSpPr>
          <p:cNvPr id="2" name="Titel 1"/>
          <p:cNvSpPr>
            <a:spLocks noGrp="1"/>
          </p:cNvSpPr>
          <p:nvPr>
            <p:ph type="title"/>
          </p:nvPr>
        </p:nvSpPr>
        <p:spPr/>
        <p:txBody>
          <a:bodyPr/>
          <a:lstStyle/>
          <a:p>
            <a:r>
              <a:rPr lang="en-US" dirty="0" smtClean="0"/>
              <a:t>Rules and </a:t>
            </a:r>
            <a:r>
              <a:rPr lang="en-US" dirty="0"/>
              <a:t>Procedures (</a:t>
            </a:r>
            <a:r>
              <a:rPr lang="en-US" dirty="0" smtClean="0"/>
              <a:t>II)</a:t>
            </a:r>
            <a:endParaRPr lang="en-US" dirty="0"/>
          </a:p>
        </p:txBody>
      </p:sp>
      <p:sp>
        <p:nvSpPr>
          <p:cNvPr id="3" name="Inhaltsplatzhalter 2"/>
          <p:cNvSpPr>
            <a:spLocks noGrp="1"/>
          </p:cNvSpPr>
          <p:nvPr>
            <p:ph idx="1"/>
          </p:nvPr>
        </p:nvSpPr>
        <p:spPr>
          <a:xfrm>
            <a:off x="1981200" y="1219200"/>
            <a:ext cx="7010400" cy="4800600"/>
          </a:xfrm>
        </p:spPr>
        <p:txBody>
          <a:bodyPr/>
          <a:lstStyle/>
          <a:p>
            <a:r>
              <a:rPr lang="en-US" sz="1800" dirty="0" smtClean="0"/>
              <a:t>Steering Committee – Methods and Processes Committee</a:t>
            </a:r>
          </a:p>
          <a:p>
            <a:pPr lvl="1"/>
            <a:r>
              <a:rPr lang="en-US" sz="1600" dirty="0" smtClean="0"/>
              <a:t>oneM2M </a:t>
            </a:r>
            <a:r>
              <a:rPr lang="en-US" sz="1600" dirty="0"/>
              <a:t>Partnership </a:t>
            </a:r>
            <a:r>
              <a:rPr lang="en-US" sz="1600" dirty="0" smtClean="0"/>
              <a:t>Agreement  </a:t>
            </a:r>
            <a:r>
              <a:rPr lang="en-US" sz="1200" dirty="0" smtClean="0"/>
              <a:t>ADM-0002-oneM2M </a:t>
            </a:r>
            <a:r>
              <a:rPr lang="en-US" sz="1200" dirty="0"/>
              <a:t>Partnership Agreement </a:t>
            </a:r>
            <a:r>
              <a:rPr lang="en-US" sz="1200" dirty="0" smtClean="0"/>
              <a:t>V2.0</a:t>
            </a:r>
            <a:endParaRPr lang="en-US" sz="1400" dirty="0" smtClean="0"/>
          </a:p>
          <a:p>
            <a:pPr lvl="2"/>
            <a:r>
              <a:rPr lang="en-US" sz="1400" dirty="0" smtClean="0"/>
              <a:t>Purpose</a:t>
            </a:r>
            <a:r>
              <a:rPr lang="en-US" sz="1400" dirty="0"/>
              <a:t>, Scope, Objectives, Intellectual Property Rights and Copyright </a:t>
            </a:r>
            <a:r>
              <a:rPr lang="en-US" sz="1400" dirty="0" smtClean="0"/>
              <a:t>Ownership </a:t>
            </a:r>
          </a:p>
          <a:p>
            <a:pPr lvl="2"/>
            <a:r>
              <a:rPr lang="en-US" sz="1400" dirty="0" smtClean="0"/>
              <a:t>undertakings </a:t>
            </a:r>
            <a:r>
              <a:rPr lang="en-US" sz="1400" dirty="0"/>
              <a:t>and rights </a:t>
            </a:r>
            <a:r>
              <a:rPr lang="en-US" sz="1400" dirty="0" smtClean="0"/>
              <a:t>to </a:t>
            </a:r>
            <a:r>
              <a:rPr lang="en-US" sz="1400" dirty="0"/>
              <a:t>participate in the </a:t>
            </a:r>
            <a:r>
              <a:rPr lang="en-US" sz="1400" dirty="0" smtClean="0"/>
              <a:t>collaboration </a:t>
            </a:r>
            <a:endParaRPr lang="en-US" sz="1400" dirty="0"/>
          </a:p>
          <a:p>
            <a:pPr lvl="1"/>
            <a:r>
              <a:rPr lang="en-US" sz="1600" dirty="0" smtClean="0"/>
              <a:t>Working </a:t>
            </a:r>
            <a:r>
              <a:rPr lang="en-US" sz="1600" dirty="0"/>
              <a:t>Procedures 	</a:t>
            </a:r>
            <a:r>
              <a:rPr lang="en-US" sz="1200" dirty="0" smtClean="0"/>
              <a:t>ADM-0005-Working </a:t>
            </a:r>
            <a:r>
              <a:rPr lang="en-US" sz="1200" dirty="0"/>
              <a:t>Procedures </a:t>
            </a:r>
            <a:r>
              <a:rPr lang="en-US" sz="1200" dirty="0" smtClean="0"/>
              <a:t>V7.0</a:t>
            </a:r>
            <a:endParaRPr lang="en-US" sz="1400" dirty="0" smtClean="0"/>
          </a:p>
          <a:p>
            <a:pPr lvl="2"/>
            <a:r>
              <a:rPr lang="en-US" sz="1400" dirty="0"/>
              <a:t>Structure, SC, TP, WGs, Work </a:t>
            </a:r>
            <a:r>
              <a:rPr lang="en-US" sz="1400" dirty="0" err="1"/>
              <a:t>Programme</a:t>
            </a:r>
            <a:r>
              <a:rPr lang="en-US" sz="1400" dirty="0"/>
              <a:t> </a:t>
            </a:r>
            <a:r>
              <a:rPr lang="en-US" sz="1400" dirty="0" smtClean="0"/>
              <a:t>and </a:t>
            </a:r>
            <a:r>
              <a:rPr lang="en-US" sz="1400" dirty="0"/>
              <a:t>Technical </a:t>
            </a:r>
            <a:r>
              <a:rPr lang="en-US" sz="1400" dirty="0" smtClean="0"/>
              <a:t>Coordination, deliverables, external relations, guidance on meeting organization, </a:t>
            </a:r>
            <a:r>
              <a:rPr lang="en-US" sz="1400" b="1" dirty="0" smtClean="0"/>
              <a:t>voting</a:t>
            </a:r>
            <a:r>
              <a:rPr lang="en-US" sz="1400" dirty="0" smtClean="0"/>
              <a:t> …</a:t>
            </a:r>
            <a:endParaRPr lang="en-US" sz="1400" dirty="0"/>
          </a:p>
          <a:p>
            <a:pPr lvl="1"/>
            <a:r>
              <a:rPr lang="en-US" sz="1600" dirty="0" smtClean="0"/>
              <a:t>oneM2M Drafting Rules </a:t>
            </a:r>
            <a:r>
              <a:rPr lang="en-US" sz="1200" dirty="0" smtClean="0"/>
              <a:t>ADM-0003-oneM2M </a:t>
            </a:r>
            <a:r>
              <a:rPr lang="en-US" sz="1200" dirty="0"/>
              <a:t>Drafting Rules </a:t>
            </a:r>
            <a:r>
              <a:rPr lang="en-US" sz="1200" dirty="0" smtClean="0"/>
              <a:t>V1.0</a:t>
            </a:r>
          </a:p>
          <a:p>
            <a:pPr lvl="2"/>
            <a:r>
              <a:rPr lang="en-US" sz="1400" dirty="0"/>
              <a:t>applicable to Technical Specifications and Technical Reports that are delivered to the Partners Type 1 for potential </a:t>
            </a:r>
            <a:r>
              <a:rPr lang="en-US" sz="1400" dirty="0" smtClean="0"/>
              <a:t>transposition</a:t>
            </a:r>
          </a:p>
          <a:p>
            <a:pPr lvl="2"/>
            <a:r>
              <a:rPr lang="en-US" sz="1400" dirty="0" smtClean="0"/>
              <a:t>Use of normative language </a:t>
            </a:r>
            <a:r>
              <a:rPr lang="en-US" sz="1400" b="1" dirty="0" smtClean="0"/>
              <a:t>Shall</a:t>
            </a:r>
            <a:r>
              <a:rPr lang="en-US" sz="1400" dirty="0" smtClean="0"/>
              <a:t>, </a:t>
            </a:r>
            <a:r>
              <a:rPr lang="en-US" sz="1400" b="1" dirty="0" smtClean="0"/>
              <a:t>May</a:t>
            </a:r>
            <a:r>
              <a:rPr lang="en-US" sz="1400" dirty="0" smtClean="0"/>
              <a:t>, </a:t>
            </a:r>
            <a:r>
              <a:rPr lang="en-US" sz="1400" b="1" dirty="0" smtClean="0"/>
              <a:t>Should</a:t>
            </a:r>
            <a:r>
              <a:rPr lang="en-US" sz="1400" dirty="0" smtClean="0"/>
              <a:t> </a:t>
            </a:r>
          </a:p>
          <a:p>
            <a:r>
              <a:rPr lang="en-US" sz="1800" dirty="0" smtClean="0"/>
              <a:t>Technical Plenary – Method of Work Committee</a:t>
            </a:r>
          </a:p>
          <a:p>
            <a:pPr lvl="1"/>
            <a:r>
              <a:rPr lang="en-US" sz="1600" dirty="0" smtClean="0"/>
              <a:t>Method </a:t>
            </a:r>
            <a:r>
              <a:rPr lang="en-US" sz="1600" dirty="0"/>
              <a:t>of </a:t>
            </a:r>
            <a:r>
              <a:rPr lang="en-US" sz="1600" dirty="0" smtClean="0"/>
              <a:t>Work  </a:t>
            </a:r>
            <a:r>
              <a:rPr lang="en-US" sz="1200" dirty="0" smtClean="0"/>
              <a:t>ADM-0004-Method </a:t>
            </a:r>
            <a:r>
              <a:rPr lang="en-US" sz="1200" dirty="0"/>
              <a:t>of </a:t>
            </a:r>
            <a:r>
              <a:rPr lang="en-US" sz="1200" dirty="0" smtClean="0"/>
              <a:t>Work V1.4.1</a:t>
            </a:r>
            <a:endParaRPr lang="en-US" sz="1400" dirty="0" smtClean="0"/>
          </a:p>
          <a:p>
            <a:pPr lvl="2"/>
            <a:r>
              <a:rPr lang="en-US" sz="1400" dirty="0" smtClean="0"/>
              <a:t>Handling </a:t>
            </a:r>
            <a:r>
              <a:rPr lang="en-US" sz="1400" dirty="0"/>
              <a:t>Deliverables, Deliverables and Release Management, </a:t>
            </a:r>
            <a:r>
              <a:rPr lang="en-US" sz="1400" dirty="0" smtClean="0"/>
              <a:t>conducting </a:t>
            </a:r>
            <a:r>
              <a:rPr lang="en-US" sz="1400" dirty="0"/>
              <a:t>a meeting, Work Items and CR through Releases: Guidelines, Test Event Requirements, Technical Forum on the oneM2M website, Meeting Guidelines, Annex A - Rapporteurs Checklist for Draft Deliverables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1CBA90C1-02E6-4928-9E48-77AE034D015C}" type="slidenum">
              <a:rPr lang="en-US" altLang="en-US" smtClean="0">
                <a:solidFill>
                  <a:srgbClr val="898989"/>
                </a:solidFill>
                <a:latin typeface="Myriad pro"/>
              </a:rPr>
              <a:t>13</a:t>
            </a:fld>
            <a:endParaRPr lang="en-US" altLang="en-US" dirty="0">
              <a:solidFill>
                <a:srgbClr val="898989"/>
              </a:solidFill>
              <a:latin typeface="Myriad pro"/>
            </a:endParaRP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91044" y="208409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817012" y="294729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2694" y="4566285"/>
            <a:ext cx="1024185" cy="1453515"/>
          </a:xfrm>
          <a:prstGeom prst="rect">
            <a:avLst/>
          </a:prstGeom>
        </p:spPr>
      </p:pic>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342922" y="2123015"/>
            <a:ext cx="1616116" cy="2671225"/>
          </a:xfrm>
          <a:prstGeom prst="rect">
            <a:avLst/>
          </a:prstGeom>
        </p:spPr>
      </p:pic>
      <p:sp>
        <p:nvSpPr>
          <p:cNvPr id="2" name="Titel 1"/>
          <p:cNvSpPr>
            <a:spLocks noGrp="1"/>
          </p:cNvSpPr>
          <p:nvPr>
            <p:ph type="title"/>
          </p:nvPr>
        </p:nvSpPr>
        <p:spPr/>
        <p:txBody>
          <a:bodyPr/>
          <a:lstStyle/>
          <a:p>
            <a:r>
              <a:rPr lang="en-US" dirty="0" smtClean="0"/>
              <a:t>Technical Plenary Approves</a:t>
            </a:r>
            <a:endParaRPr lang="en-US" dirty="0"/>
          </a:p>
        </p:txBody>
      </p:sp>
      <p:sp>
        <p:nvSpPr>
          <p:cNvPr id="3" name="Inhaltsplatzhalter 2"/>
          <p:cNvSpPr>
            <a:spLocks noGrp="1"/>
          </p:cNvSpPr>
          <p:nvPr>
            <p:ph idx="1"/>
          </p:nvPr>
        </p:nvSpPr>
        <p:spPr>
          <a:xfrm>
            <a:off x="1752600" y="1178256"/>
            <a:ext cx="7315200" cy="4525963"/>
          </a:xfrm>
        </p:spPr>
        <p:txBody>
          <a:bodyPr/>
          <a:lstStyle/>
          <a:p>
            <a:r>
              <a:rPr lang="en-US" sz="2000" dirty="0" smtClean="0"/>
              <a:t>Work </a:t>
            </a:r>
            <a:r>
              <a:rPr lang="en-US" sz="2000" dirty="0" err="1" smtClean="0"/>
              <a:t>Programme</a:t>
            </a:r>
            <a:r>
              <a:rPr lang="en-US" sz="2000" dirty="0" smtClean="0"/>
              <a:t> </a:t>
            </a:r>
          </a:p>
          <a:p>
            <a:pPr lvl="1">
              <a:spcBef>
                <a:spcPts val="0"/>
              </a:spcBef>
            </a:pPr>
            <a:r>
              <a:rPr lang="en-US" sz="1800" dirty="0" smtClean="0"/>
              <a:t>documented record of all technical activities </a:t>
            </a:r>
          </a:p>
          <a:p>
            <a:pPr>
              <a:spcBef>
                <a:spcPts val="0"/>
              </a:spcBef>
            </a:pPr>
            <a:r>
              <a:rPr lang="en-US" sz="2000" dirty="0" smtClean="0"/>
              <a:t>Work Item </a:t>
            </a:r>
          </a:p>
          <a:p>
            <a:pPr lvl="1">
              <a:spcBef>
                <a:spcPts val="0"/>
              </a:spcBef>
            </a:pPr>
            <a:r>
              <a:rPr lang="en-US" sz="1800" dirty="0" smtClean="0"/>
              <a:t>documented record of a specific technical activity</a:t>
            </a:r>
          </a:p>
          <a:p>
            <a:pPr lvl="1">
              <a:spcBef>
                <a:spcPts val="0"/>
              </a:spcBef>
            </a:pPr>
            <a:r>
              <a:rPr lang="en-US" sz="1800" dirty="0" smtClean="0"/>
              <a:t>Technical scope of output deliverables (TSs, </a:t>
            </a:r>
            <a:r>
              <a:rPr lang="en-US" sz="1800" dirty="0"/>
              <a:t>TRs</a:t>
            </a:r>
            <a:r>
              <a:rPr lang="en-US" sz="1800" dirty="0" smtClean="0"/>
              <a:t>) and their impact</a:t>
            </a:r>
          </a:p>
          <a:p>
            <a:pPr lvl="1">
              <a:spcBef>
                <a:spcPts val="0"/>
              </a:spcBef>
            </a:pPr>
            <a:r>
              <a:rPr lang="en-US" sz="1800" dirty="0" smtClean="0"/>
              <a:t>Four supporting companies (minimum)</a:t>
            </a:r>
          </a:p>
          <a:p>
            <a:pPr lvl="1">
              <a:spcBef>
                <a:spcPts val="0"/>
              </a:spcBef>
            </a:pPr>
            <a:r>
              <a:rPr lang="en-US" sz="1800" dirty="0"/>
              <a:t>Rapporteur, </a:t>
            </a:r>
            <a:r>
              <a:rPr lang="en-US" sz="1800" dirty="0" smtClean="0"/>
              <a:t>may </a:t>
            </a:r>
            <a:r>
              <a:rPr lang="en-US" sz="1800" dirty="0"/>
              <a:t>be assisted by editor(s) as </a:t>
            </a:r>
            <a:r>
              <a:rPr lang="en-US" sz="1800" dirty="0" smtClean="0"/>
              <a:t>needed</a:t>
            </a:r>
          </a:p>
          <a:p>
            <a:pPr lvl="1">
              <a:spcBef>
                <a:spcPts val="0"/>
              </a:spcBef>
            </a:pPr>
            <a:r>
              <a:rPr lang="en-US" sz="1800" dirty="0" smtClean="0"/>
              <a:t>TS </a:t>
            </a:r>
            <a:r>
              <a:rPr lang="en-US" sz="1800" dirty="0"/>
              <a:t>and TR development cycle </a:t>
            </a:r>
            <a:endParaRPr lang="en-US" sz="1800" dirty="0" smtClean="0"/>
          </a:p>
          <a:p>
            <a:pPr lvl="2">
              <a:spcBef>
                <a:spcPts val="0"/>
              </a:spcBef>
            </a:pPr>
            <a:r>
              <a:rPr lang="en-US" sz="1400" dirty="0" smtClean="0"/>
              <a:t>Milestones defined </a:t>
            </a:r>
            <a:r>
              <a:rPr lang="en-US" sz="1400" dirty="0"/>
              <a:t>in WI: start, change control, freeze, </a:t>
            </a:r>
            <a:r>
              <a:rPr lang="en-US" sz="1400" dirty="0" smtClean="0"/>
              <a:t>approval</a:t>
            </a:r>
          </a:p>
          <a:p>
            <a:pPr>
              <a:spcBef>
                <a:spcPts val="0"/>
              </a:spcBef>
            </a:pPr>
            <a:r>
              <a:rPr lang="en-US" sz="2000" dirty="0" smtClean="0"/>
              <a:t>Release</a:t>
            </a:r>
          </a:p>
          <a:p>
            <a:pPr lvl="1">
              <a:spcBef>
                <a:spcPts val="0"/>
              </a:spcBef>
            </a:pPr>
            <a:r>
              <a:rPr lang="en-US" sz="1800" dirty="0" smtClean="0"/>
              <a:t>set </a:t>
            </a:r>
            <a:r>
              <a:rPr lang="en-US" sz="1800" dirty="0"/>
              <a:t>of deliverables </a:t>
            </a:r>
            <a:r>
              <a:rPr lang="en-US" sz="1800" dirty="0" smtClean="0"/>
              <a:t>(TSs, TRs) </a:t>
            </a:r>
            <a:r>
              <a:rPr lang="en-US" sz="1800" dirty="0"/>
              <a:t>which is technically consistent at the time of the freeze of the </a:t>
            </a:r>
            <a:r>
              <a:rPr lang="en-US" sz="1800" dirty="0" smtClean="0"/>
              <a:t>Release</a:t>
            </a:r>
          </a:p>
          <a:p>
            <a:pPr lvl="2">
              <a:spcBef>
                <a:spcPts val="0"/>
              </a:spcBef>
            </a:pPr>
            <a:r>
              <a:rPr lang="en-US" sz="1400" dirty="0" smtClean="0"/>
              <a:t>Once approved only the change control applies to progress TSs, TRs</a:t>
            </a:r>
          </a:p>
          <a:p>
            <a:pPr lvl="2">
              <a:spcBef>
                <a:spcPts val="0"/>
              </a:spcBef>
            </a:pPr>
            <a:r>
              <a:rPr lang="en-US" sz="1400" dirty="0" smtClean="0"/>
              <a:t>A </a:t>
            </a:r>
            <a:r>
              <a:rPr lang="en-US" sz="1400" dirty="0"/>
              <a:t>new release is </a:t>
            </a:r>
            <a:r>
              <a:rPr lang="en-US" sz="1400" dirty="0" smtClean="0"/>
              <a:t>triggered by approval </a:t>
            </a:r>
            <a:r>
              <a:rPr lang="en-US" sz="1400" dirty="0"/>
              <a:t>of </a:t>
            </a:r>
            <a:r>
              <a:rPr lang="en-US" sz="1400" dirty="0" smtClean="0"/>
              <a:t>a CR to </a:t>
            </a:r>
            <a:r>
              <a:rPr lang="en-US" sz="1400" dirty="0"/>
              <a:t>the new release</a:t>
            </a:r>
            <a:endParaRPr lang="en-US" sz="1400" dirty="0" smtClean="0"/>
          </a:p>
          <a:p>
            <a:pPr lvl="1">
              <a:spcBef>
                <a:spcPts val="0"/>
              </a:spcBef>
            </a:pPr>
            <a:r>
              <a:rPr lang="en-US" sz="1800" dirty="0" smtClean="0"/>
              <a:t>Release freeze</a:t>
            </a:r>
          </a:p>
          <a:p>
            <a:pPr lvl="2">
              <a:spcBef>
                <a:spcPts val="0"/>
              </a:spcBef>
            </a:pPr>
            <a:r>
              <a:rPr lang="en-US" sz="1400" dirty="0"/>
              <a:t>A Technical Plenary (TP) action on a Release, restricting further technical input to essential changes and </a:t>
            </a:r>
            <a:r>
              <a:rPr lang="en-US" sz="1400" dirty="0" smtClean="0"/>
              <a:t>corrections</a:t>
            </a:r>
          </a:p>
          <a:p>
            <a:pPr>
              <a:spcBef>
                <a:spcPts val="0"/>
              </a:spcBef>
            </a:pPr>
            <a:r>
              <a:rPr lang="en-US" sz="2000" dirty="0"/>
              <a:t>Ratification</a:t>
            </a:r>
          </a:p>
          <a:p>
            <a:pPr lvl="1">
              <a:spcBef>
                <a:spcPts val="0"/>
              </a:spcBef>
            </a:pPr>
            <a:r>
              <a:rPr lang="en-US" sz="1800" dirty="0" smtClean="0"/>
              <a:t>the approved deliverable </a:t>
            </a:r>
            <a:r>
              <a:rPr lang="en-US" sz="1800" dirty="0"/>
              <a:t>is </a:t>
            </a:r>
            <a:r>
              <a:rPr lang="en-US" sz="1800" dirty="0" smtClean="0"/>
              <a:t>available </a:t>
            </a:r>
            <a:r>
              <a:rPr lang="en-US" sz="1800" dirty="0"/>
              <a:t>to the Partners for </a:t>
            </a:r>
            <a:r>
              <a:rPr lang="en-US" sz="1800" dirty="0" smtClean="0"/>
              <a:t>publication</a:t>
            </a:r>
            <a:endParaRPr lang="en-US" sz="1800" dirty="0"/>
          </a:p>
        </p:txBody>
      </p:sp>
      <p:sp>
        <p:nvSpPr>
          <p:cNvPr id="7"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BC804AFA-4D40-45E7-9009-2BC51A560214}" type="slidenum">
              <a:rPr lang="en-US" altLang="en-US" smtClean="0">
                <a:solidFill>
                  <a:srgbClr val="898989"/>
                </a:solidFill>
                <a:latin typeface="Myriad pro"/>
              </a:rPr>
              <a:t>14</a:t>
            </a:fld>
            <a:endParaRPr lang="en-US" altLang="en-US" dirty="0">
              <a:solidFill>
                <a:srgbClr val="898989"/>
              </a:solidFill>
              <a:latin typeface="Myriad pro"/>
            </a:endParaRPr>
          </a:p>
        </p:txBody>
      </p:sp>
      <p:sp>
        <p:nvSpPr>
          <p:cNvPr id="4" name="Textfeld 3"/>
          <p:cNvSpPr txBox="1"/>
          <p:nvPr/>
        </p:nvSpPr>
        <p:spPr>
          <a:xfrm>
            <a:off x="6434344" y="6279776"/>
            <a:ext cx="2315057" cy="230832"/>
          </a:xfrm>
          <a:prstGeom prst="rect">
            <a:avLst/>
          </a:prstGeom>
          <a:noFill/>
        </p:spPr>
        <p:txBody>
          <a:bodyPr wrap="none" rtlCol="0">
            <a:spAutoFit/>
          </a:bodyPr>
          <a:lstStyle/>
          <a:p>
            <a:r>
              <a:rPr lang="en-US" sz="900" dirty="0"/>
              <a:t>Source: ADM-0004-Method_of_work-V1_4_1</a:t>
            </a:r>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71600"/>
            <a:ext cx="9144000" cy="3154049"/>
          </a:xfrm>
          <a:prstGeom prst="rect">
            <a:avLst/>
          </a:prstGeom>
        </p:spPr>
      </p:pic>
      <p:sp>
        <p:nvSpPr>
          <p:cNvPr id="6" name="Textfeld 5"/>
          <p:cNvSpPr txBox="1"/>
          <p:nvPr/>
        </p:nvSpPr>
        <p:spPr>
          <a:xfrm rot="21419025">
            <a:off x="7038051" y="3856337"/>
            <a:ext cx="1061894" cy="369332"/>
          </a:xfrm>
          <a:prstGeom prst="rect">
            <a:avLst/>
          </a:prstGeom>
          <a:noFill/>
        </p:spPr>
        <p:txBody>
          <a:bodyPr wrap="none" rtlCol="0">
            <a:spAutoFit/>
          </a:bodyPr>
          <a:lstStyle/>
          <a:p>
            <a:r>
              <a:rPr lang="en-US" dirty="0" smtClean="0"/>
              <a:t>Meetings</a:t>
            </a:r>
            <a:endParaRPr lang="en-US" dirty="0"/>
          </a:p>
        </p:txBody>
      </p:sp>
      <p:sp>
        <p:nvSpPr>
          <p:cNvPr id="8" name="Textfeld 7"/>
          <p:cNvSpPr txBox="1"/>
          <p:nvPr/>
        </p:nvSpPr>
        <p:spPr>
          <a:xfrm>
            <a:off x="3352800" y="4630871"/>
            <a:ext cx="2019592" cy="369332"/>
          </a:xfrm>
          <a:prstGeom prst="rect">
            <a:avLst/>
          </a:prstGeom>
          <a:noFill/>
        </p:spPr>
        <p:txBody>
          <a:bodyPr wrap="none" rtlCol="0">
            <a:spAutoFit/>
          </a:bodyPr>
          <a:lstStyle/>
          <a:p>
            <a:r>
              <a:rPr lang="en-US" dirty="0" smtClean="0"/>
              <a:t>Input Contributions</a:t>
            </a:r>
            <a:endParaRPr lang="en-US" dirty="0"/>
          </a:p>
        </p:txBody>
      </p:sp>
      <p:sp>
        <p:nvSpPr>
          <p:cNvPr id="9" name="Textfeld 8"/>
          <p:cNvSpPr txBox="1"/>
          <p:nvPr/>
        </p:nvSpPr>
        <p:spPr>
          <a:xfrm rot="19198769">
            <a:off x="6050970" y="2893285"/>
            <a:ext cx="1699376" cy="369332"/>
          </a:xfrm>
          <a:prstGeom prst="rect">
            <a:avLst/>
          </a:prstGeom>
          <a:noFill/>
        </p:spPr>
        <p:txBody>
          <a:bodyPr wrap="none" rtlCol="0">
            <a:spAutoFit/>
          </a:bodyPr>
          <a:lstStyle/>
          <a:p>
            <a:r>
              <a:rPr lang="en-US" dirty="0" smtClean="0"/>
              <a:t>Working Groups</a:t>
            </a:r>
            <a:endParaRPr lang="en-US" dirty="0"/>
          </a:p>
        </p:txBody>
      </p:sp>
      <p:sp>
        <p:nvSpPr>
          <p:cNvPr id="10" name="Textfeld 9"/>
          <p:cNvSpPr txBox="1"/>
          <p:nvPr/>
        </p:nvSpPr>
        <p:spPr>
          <a:xfrm rot="790091">
            <a:off x="4039947" y="3985213"/>
            <a:ext cx="1234120" cy="369332"/>
          </a:xfrm>
          <a:prstGeom prst="rect">
            <a:avLst/>
          </a:prstGeom>
          <a:noFill/>
        </p:spPr>
        <p:txBody>
          <a:bodyPr wrap="none" rtlCol="0">
            <a:spAutoFit/>
          </a:bodyPr>
          <a:lstStyle/>
          <a:p>
            <a:r>
              <a:rPr lang="en-US" dirty="0" smtClean="0"/>
              <a:t>documents</a:t>
            </a:r>
            <a:endParaRPr lang="en-US" dirty="0"/>
          </a:p>
        </p:txBody>
      </p:sp>
      <p:sp>
        <p:nvSpPr>
          <p:cNvPr id="11" name="Textfeld 10"/>
          <p:cNvSpPr txBox="1"/>
          <p:nvPr/>
        </p:nvSpPr>
        <p:spPr>
          <a:xfrm>
            <a:off x="6434861" y="4728732"/>
            <a:ext cx="2383153" cy="369332"/>
          </a:xfrm>
          <a:prstGeom prst="rect">
            <a:avLst/>
          </a:prstGeom>
          <a:noFill/>
        </p:spPr>
        <p:txBody>
          <a:bodyPr wrap="none" rtlCol="0">
            <a:spAutoFit/>
          </a:bodyPr>
          <a:lstStyle/>
          <a:p>
            <a:r>
              <a:rPr lang="en-US" dirty="0" smtClean="0"/>
              <a:t>Technical Specifications</a:t>
            </a:r>
            <a:endParaRPr lang="en-US" dirty="0"/>
          </a:p>
        </p:txBody>
      </p:sp>
      <p:sp>
        <p:nvSpPr>
          <p:cNvPr id="15" name="Textfeld 14"/>
          <p:cNvSpPr txBox="1"/>
          <p:nvPr/>
        </p:nvSpPr>
        <p:spPr>
          <a:xfrm>
            <a:off x="6849690" y="4330449"/>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7" name="Titel 1"/>
          <p:cNvSpPr>
            <a:spLocks noGrp="1"/>
          </p:cNvSpPr>
          <p:nvPr>
            <p:ph type="title"/>
          </p:nvPr>
        </p:nvSpPr>
        <p:spPr>
          <a:xfrm>
            <a:off x="344321" y="364553"/>
            <a:ext cx="8580438" cy="865220"/>
          </a:xfrm>
        </p:spPr>
        <p:txBody>
          <a:bodyPr/>
          <a:lstStyle/>
          <a:p>
            <a:r>
              <a:rPr lang="en-US" dirty="0" smtClean="0"/>
              <a:t>Members Portal</a:t>
            </a:r>
            <a:endParaRPr lang="en-US" dirty="0"/>
          </a:p>
        </p:txBody>
      </p:sp>
      <p:sp>
        <p:nvSpPr>
          <p:cNvPr id="18" name="Rechteck 17"/>
          <p:cNvSpPr/>
          <p:nvPr/>
        </p:nvSpPr>
        <p:spPr>
          <a:xfrm>
            <a:off x="2781300" y="94686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4069399" y="5272311"/>
            <a:ext cx="1121717" cy="369332"/>
          </a:xfrm>
          <a:prstGeom prst="rect">
            <a:avLst/>
          </a:prstGeom>
          <a:noFill/>
        </p:spPr>
        <p:txBody>
          <a:bodyPr wrap="none" rtlCol="0">
            <a:spAutoFit/>
          </a:bodyPr>
          <a:lstStyle/>
          <a:p>
            <a:r>
              <a:rPr lang="en-US" dirty="0" smtClean="0"/>
              <a:t>templates</a:t>
            </a:r>
            <a:endParaRPr lang="en-US" dirty="0"/>
          </a:p>
        </p:txBody>
      </p:sp>
      <p:sp>
        <p:nvSpPr>
          <p:cNvPr id="22" name="Textfeld 21"/>
          <p:cNvSpPr txBox="1"/>
          <p:nvPr/>
        </p:nvSpPr>
        <p:spPr>
          <a:xfrm rot="2769809">
            <a:off x="4224069" y="2861391"/>
            <a:ext cx="1745093" cy="369332"/>
          </a:xfrm>
          <a:prstGeom prst="rect">
            <a:avLst/>
          </a:prstGeom>
          <a:noFill/>
        </p:spPr>
        <p:txBody>
          <a:bodyPr wrap="none" rtlCol="0">
            <a:spAutoFit/>
          </a:bodyPr>
          <a:lstStyle/>
          <a:p>
            <a:r>
              <a:rPr lang="en-US" dirty="0" smtClean="0"/>
              <a:t>work item status</a:t>
            </a:r>
            <a:endParaRPr lang="en-US" dirty="0"/>
          </a:p>
        </p:txBody>
      </p:sp>
      <p:sp>
        <p:nvSpPr>
          <p:cNvPr id="23" name="Textfeld 22"/>
          <p:cNvSpPr txBox="1"/>
          <p:nvPr/>
        </p:nvSpPr>
        <p:spPr>
          <a:xfrm>
            <a:off x="6423911" y="5296272"/>
            <a:ext cx="1825308" cy="369332"/>
          </a:xfrm>
          <a:prstGeom prst="rect">
            <a:avLst/>
          </a:prstGeom>
          <a:noFill/>
        </p:spPr>
        <p:txBody>
          <a:bodyPr wrap="none" rtlCol="0">
            <a:spAutoFit/>
          </a:bodyPr>
          <a:lstStyle/>
          <a:p>
            <a:r>
              <a:rPr lang="en-US" dirty="0" smtClean="0"/>
              <a:t>Technical Reports</a:t>
            </a:r>
            <a:endParaRPr lang="en-US" dirty="0"/>
          </a:p>
        </p:txBody>
      </p:sp>
      <p:sp>
        <p:nvSpPr>
          <p:cNvPr id="26" name="Textfeld 25"/>
          <p:cNvSpPr txBox="1"/>
          <p:nvPr/>
        </p:nvSpPr>
        <p:spPr>
          <a:xfrm rot="2155114">
            <a:off x="4212496" y="3397409"/>
            <a:ext cx="1223605" cy="369332"/>
          </a:xfrm>
          <a:prstGeom prst="rect">
            <a:avLst/>
          </a:prstGeom>
          <a:noFill/>
        </p:spPr>
        <p:txBody>
          <a:bodyPr wrap="none" rtlCol="0">
            <a:spAutoFit/>
          </a:bodyPr>
          <a:lstStyle/>
          <a:p>
            <a:r>
              <a:rPr lang="en-US" dirty="0" smtClean="0"/>
              <a:t>work items</a:t>
            </a:r>
            <a:endParaRPr lang="en-US" dirty="0"/>
          </a:p>
        </p:txBody>
      </p:sp>
      <p:sp>
        <p:nvSpPr>
          <p:cNvPr id="27" name="Textfeld 26"/>
          <p:cNvSpPr txBox="1"/>
          <p:nvPr/>
        </p:nvSpPr>
        <p:spPr>
          <a:xfrm rot="19999847">
            <a:off x="6512206" y="3296953"/>
            <a:ext cx="1838452" cy="369332"/>
          </a:xfrm>
          <a:prstGeom prst="rect">
            <a:avLst/>
          </a:prstGeom>
          <a:noFill/>
        </p:spPr>
        <p:txBody>
          <a:bodyPr wrap="none" rtlCol="0">
            <a:spAutoFit/>
          </a:bodyPr>
          <a:lstStyle/>
          <a:p>
            <a:r>
              <a:rPr lang="en-US" dirty="0" smtClean="0"/>
              <a:t>Work </a:t>
            </a:r>
            <a:r>
              <a:rPr lang="en-US" dirty="0" err="1" smtClean="0"/>
              <a:t>programme</a:t>
            </a:r>
            <a:endParaRPr lang="en-US" dirty="0"/>
          </a:p>
        </p:txBody>
      </p:sp>
      <p:sp>
        <p:nvSpPr>
          <p:cNvPr id="28" name="Textfeld 27"/>
          <p:cNvSpPr txBox="1"/>
          <p:nvPr/>
        </p:nvSpPr>
        <p:spPr>
          <a:xfrm>
            <a:off x="5174826" y="5650468"/>
            <a:ext cx="1294585" cy="369332"/>
          </a:xfrm>
          <a:prstGeom prst="rect">
            <a:avLst/>
          </a:prstGeom>
          <a:noFill/>
        </p:spPr>
        <p:txBody>
          <a:bodyPr wrap="none" rtlCol="0">
            <a:spAutoFit/>
          </a:bodyPr>
          <a:lstStyle/>
          <a:p>
            <a:r>
              <a:rPr lang="en-US" dirty="0" smtClean="0"/>
              <a:t>Mailing lists</a:t>
            </a:r>
            <a:endParaRPr lang="en-US" dirty="0"/>
          </a:p>
        </p:txBody>
      </p:sp>
      <p:sp>
        <p:nvSpPr>
          <p:cNvPr id="29" name="Textfeld 28"/>
          <p:cNvSpPr txBox="1"/>
          <p:nvPr/>
        </p:nvSpPr>
        <p:spPr>
          <a:xfrm rot="4354693">
            <a:off x="5359604" y="2888952"/>
            <a:ext cx="1026243" cy="369332"/>
          </a:xfrm>
          <a:prstGeom prst="rect">
            <a:avLst/>
          </a:prstGeom>
          <a:noFill/>
        </p:spPr>
        <p:txBody>
          <a:bodyPr wrap="none" rtlCol="0">
            <a:spAutoFit/>
          </a:bodyPr>
          <a:lstStyle/>
          <a:p>
            <a:r>
              <a:rPr lang="en-US" dirty="0" smtClean="0"/>
              <a:t>Elections</a:t>
            </a:r>
            <a:endParaRPr lang="en-US"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20325" y="3511726"/>
            <a:ext cx="1822672" cy="2284524"/>
          </a:xfrm>
          <a:prstGeom prst="rect">
            <a:avLst/>
          </a:prstGeom>
        </p:spPr>
      </p:pic>
      <p:sp>
        <p:nvSpPr>
          <p:cNvPr id="21"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61C8AB8C-99A6-4E06-AE02-F3BEAD40D9EF}" type="slidenum">
              <a:rPr lang="en-US" altLang="en-US" smtClean="0">
                <a:solidFill>
                  <a:srgbClr val="898989"/>
                </a:solidFill>
                <a:latin typeface="Myriad pro"/>
              </a:rPr>
              <a:t>15</a:t>
            </a:fld>
            <a:endParaRPr lang="en-US" altLang="en-US" dirty="0">
              <a:solidFill>
                <a:srgbClr val="898989"/>
              </a:solidFill>
              <a:latin typeface="Myriad pro"/>
            </a:endParaRPr>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dirty="0" smtClean="0"/>
              <a:t>Q&amp;A</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D727C712-1A26-4A8C-9A35-F76A40386403}" type="slidenum">
              <a:rPr lang="en-US" altLang="en-US" smtClean="0">
                <a:solidFill>
                  <a:srgbClr val="898989"/>
                </a:solidFill>
                <a:latin typeface="Myriad pro"/>
              </a:rPr>
              <a:t>16</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233089"/>
            <a:ext cx="3886200" cy="5004773"/>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52800" y="2667000"/>
            <a:ext cx="2535054" cy="923330"/>
          </a:xfrm>
          <a:prstGeom prst="rect">
            <a:avLst/>
          </a:prstGeom>
          <a:noFill/>
        </p:spPr>
        <p:txBody>
          <a:bodyPr wrap="none" rtlCol="0">
            <a:spAutoFit/>
          </a:bodyPr>
          <a:lstStyle/>
          <a:p>
            <a:pPr marL="0" indent="0" algn="ctr" eaLnBrk="1" hangingPunct="1">
              <a:buNone/>
            </a:pPr>
            <a:r>
              <a:rPr lang="en-US" altLang="en-US" sz="5400" b="1" dirty="0" smtClean="0">
                <a:solidFill>
                  <a:srgbClr val="B42025"/>
                </a:solidFill>
              </a:rPr>
              <a:t>BACKUP</a:t>
            </a:r>
            <a:endParaRPr lang="en-US" altLang="en-US" sz="5400" b="1" dirty="0">
              <a:solidFill>
                <a:srgbClr val="B42025"/>
              </a:solidFill>
            </a:endParaRPr>
          </a:p>
        </p:txBody>
      </p:sp>
      <p:sp>
        <p:nvSpPr>
          <p:cNvPr id="3" name="Textfeld 2"/>
          <p:cNvSpPr txBox="1"/>
          <p:nvPr/>
        </p:nvSpPr>
        <p:spPr>
          <a:xfrm>
            <a:off x="4038600" y="4191000"/>
            <a:ext cx="4920065" cy="923330"/>
          </a:xfrm>
          <a:prstGeom prst="rect">
            <a:avLst/>
          </a:prstGeom>
          <a:noFill/>
        </p:spPr>
        <p:txBody>
          <a:bodyPr wrap="none" rtlCol="0">
            <a:spAutoFit/>
          </a:bodyPr>
          <a:lstStyle/>
          <a:p>
            <a:pPr marL="285750" indent="-285750">
              <a:buFont typeface="Arial" panose="020B0604020202020204" pitchFamily="34" charset="0"/>
              <a:buChar char="•"/>
            </a:pPr>
            <a:r>
              <a:rPr lang="en-US" dirty="0" smtClean="0"/>
              <a:t>Voting (4 slides)</a:t>
            </a:r>
          </a:p>
          <a:p>
            <a:pPr marL="285750" indent="-285750">
              <a:buFont typeface="Arial" panose="020B0604020202020204" pitchFamily="34" charset="0"/>
              <a:buChar char="•"/>
            </a:pPr>
            <a:r>
              <a:rPr lang="en-US" dirty="0" smtClean="0"/>
              <a:t>oneM2M Releases (2 slides)</a:t>
            </a:r>
          </a:p>
          <a:p>
            <a:pPr marL="285750" indent="-285750">
              <a:buFont typeface="Arial" panose="020B0604020202020204" pitchFamily="34" charset="0"/>
              <a:buChar char="•"/>
            </a:pPr>
            <a:r>
              <a:rPr lang="en-US" dirty="0" smtClean="0"/>
              <a:t>Links to publicly accessible information (1 slide)</a:t>
            </a:r>
          </a:p>
        </p:txBody>
      </p:sp>
    </p:spTree>
    <p:extLst>
      <p:ext uri="{BB962C8B-B14F-4D97-AF65-F5344CB8AC3E}">
        <p14:creationId xmlns:p14="http://schemas.microsoft.com/office/powerpoint/2010/main" val="9680216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Elections</a:t>
            </a:r>
            <a:endParaRPr lang="en-US" dirty="0"/>
          </a:p>
        </p:txBody>
      </p:sp>
      <p:sp>
        <p:nvSpPr>
          <p:cNvPr id="3" name="Inhaltsplatzhalter 2"/>
          <p:cNvSpPr>
            <a:spLocks noGrp="1"/>
          </p:cNvSpPr>
          <p:nvPr>
            <p:ph idx="1"/>
          </p:nvPr>
        </p:nvSpPr>
        <p:spPr>
          <a:xfrm>
            <a:off x="483943" y="1295400"/>
            <a:ext cx="8229600" cy="4953000"/>
          </a:xfrm>
        </p:spPr>
        <p:txBody>
          <a:bodyPr/>
          <a:lstStyle/>
          <a:p>
            <a:r>
              <a:rPr lang="en-US" sz="2000" dirty="0"/>
              <a:t>During the TP28 meeting </a:t>
            </a:r>
            <a:r>
              <a:rPr lang="en-US" sz="2000" dirty="0" smtClean="0"/>
              <a:t>voting takes place </a:t>
            </a:r>
            <a:r>
              <a:rPr lang="en-US" sz="2000" dirty="0"/>
              <a:t>for the following oneM2M leadership positions:</a:t>
            </a:r>
          </a:p>
          <a:p>
            <a:pPr lvl="1"/>
            <a:r>
              <a:rPr lang="en-US" sz="1800" dirty="0" smtClean="0"/>
              <a:t>one </a:t>
            </a:r>
            <a:r>
              <a:rPr lang="en-US" sz="1800" dirty="0"/>
              <a:t>Chair &amp; </a:t>
            </a:r>
            <a:r>
              <a:rPr lang="en-US" sz="1800" dirty="0" smtClean="0"/>
              <a:t>two </a:t>
            </a:r>
            <a:r>
              <a:rPr lang="en-US" sz="1800" dirty="0"/>
              <a:t>Vice Chairs for the MAS WG</a:t>
            </a:r>
          </a:p>
          <a:p>
            <a:pPr lvl="1"/>
            <a:r>
              <a:rPr lang="en-US" sz="1800" dirty="0" smtClean="0"/>
              <a:t>one </a:t>
            </a:r>
            <a:r>
              <a:rPr lang="en-US" sz="1800" dirty="0"/>
              <a:t>Chair &amp; </a:t>
            </a:r>
            <a:r>
              <a:rPr lang="en-US" sz="1800" dirty="0" smtClean="0"/>
              <a:t>two </a:t>
            </a:r>
            <a:r>
              <a:rPr lang="en-US" sz="1800" dirty="0"/>
              <a:t>Vice Chairs for the SEC </a:t>
            </a:r>
            <a:r>
              <a:rPr lang="en-US" sz="1800" dirty="0" smtClean="0"/>
              <a:t>WG</a:t>
            </a:r>
            <a:endParaRPr lang="en-US" sz="1800" dirty="0"/>
          </a:p>
          <a:p>
            <a:r>
              <a:rPr lang="en-US" sz="2000" dirty="0"/>
              <a:t>N</a:t>
            </a:r>
            <a:r>
              <a:rPr lang="en-US" sz="2000" dirty="0" smtClean="0"/>
              <a:t>omination period:	13 </a:t>
            </a:r>
            <a:r>
              <a:rPr lang="en-US" sz="2000" dirty="0"/>
              <a:t>February </a:t>
            </a:r>
            <a:r>
              <a:rPr lang="en-US" sz="2000" dirty="0" smtClean="0"/>
              <a:t>2017 - 17 </a:t>
            </a:r>
            <a:r>
              <a:rPr lang="en-US" sz="2000" dirty="0"/>
              <a:t>March </a:t>
            </a:r>
            <a:r>
              <a:rPr lang="en-US" sz="2000" dirty="0" smtClean="0"/>
              <a:t>2017</a:t>
            </a:r>
          </a:p>
          <a:p>
            <a:r>
              <a:rPr lang="en-US" sz="2000" dirty="0" smtClean="0"/>
              <a:t>Candidates</a:t>
            </a:r>
          </a:p>
          <a:p>
            <a:pPr lvl="1"/>
            <a:r>
              <a:rPr lang="en-US" sz="1800" dirty="0"/>
              <a:t>MAS WG </a:t>
            </a:r>
            <a:r>
              <a:rPr lang="en-US" sz="1800" dirty="0" smtClean="0"/>
              <a:t>Chair:</a:t>
            </a:r>
          </a:p>
          <a:p>
            <a:pPr lvl="2"/>
            <a:r>
              <a:rPr lang="en-US" sz="1600" dirty="0"/>
              <a:t>Yongjing ZHANG, Huawei Technologies / CCSA</a:t>
            </a:r>
          </a:p>
          <a:p>
            <a:pPr lvl="1"/>
            <a:r>
              <a:rPr lang="en-US" sz="1800" dirty="0"/>
              <a:t>MAS WG Vice </a:t>
            </a:r>
            <a:r>
              <a:rPr lang="en-US" sz="1800" dirty="0" smtClean="0"/>
              <a:t>Chair</a:t>
            </a:r>
          </a:p>
          <a:p>
            <a:pPr lvl="2"/>
            <a:r>
              <a:rPr lang="en-US" sz="1600" dirty="0"/>
              <a:t>Tim </a:t>
            </a:r>
            <a:r>
              <a:rPr lang="en-US" sz="1600" dirty="0" smtClean="0"/>
              <a:t>CAREY, Nokia / </a:t>
            </a:r>
            <a:r>
              <a:rPr lang="en-US" sz="1600" dirty="0" smtClean="0"/>
              <a:t>TIA</a:t>
            </a:r>
            <a:endParaRPr lang="en-US" sz="1600" dirty="0"/>
          </a:p>
          <a:p>
            <a:pPr lvl="1"/>
            <a:r>
              <a:rPr lang="en-US" sz="1800" dirty="0"/>
              <a:t>SEC WG </a:t>
            </a:r>
            <a:r>
              <a:rPr lang="en-US" sz="1800" dirty="0" smtClean="0"/>
              <a:t>Chair</a:t>
            </a:r>
          </a:p>
          <a:p>
            <a:pPr lvl="2"/>
            <a:r>
              <a:rPr lang="en-US" sz="1600" dirty="0"/>
              <a:t>François </a:t>
            </a:r>
            <a:r>
              <a:rPr lang="en-US" sz="1600" dirty="0" smtClean="0"/>
              <a:t>ENNESSER, </a:t>
            </a:r>
            <a:r>
              <a:rPr lang="en-US" sz="1600" dirty="0" err="1" smtClean="0"/>
              <a:t>Gemalto</a:t>
            </a:r>
            <a:r>
              <a:rPr lang="en-US" sz="1600" dirty="0" smtClean="0"/>
              <a:t> / ETSI</a:t>
            </a:r>
            <a:endParaRPr lang="en-US" sz="1600" dirty="0"/>
          </a:p>
          <a:p>
            <a:pPr lvl="1"/>
            <a:r>
              <a:rPr lang="en-US" sz="1800" dirty="0"/>
              <a:t>SEC WG Vice </a:t>
            </a:r>
            <a:r>
              <a:rPr lang="en-US" sz="1800" dirty="0" smtClean="0"/>
              <a:t>Chair</a:t>
            </a:r>
          </a:p>
          <a:p>
            <a:pPr lvl="2"/>
            <a:r>
              <a:rPr lang="en-US" sz="1600" dirty="0"/>
              <a:t>Wei ZHOU, </a:t>
            </a:r>
            <a:r>
              <a:rPr lang="en-US" sz="1600" dirty="0" err="1" smtClean="0"/>
              <a:t>Datang</a:t>
            </a:r>
            <a:r>
              <a:rPr lang="en-US" sz="1600" dirty="0" smtClean="0"/>
              <a:t> </a:t>
            </a:r>
            <a:r>
              <a:rPr lang="en-US" sz="1600" dirty="0"/>
              <a:t>Telecom / </a:t>
            </a:r>
            <a:r>
              <a:rPr lang="en-US" sz="1600" dirty="0" smtClean="0"/>
              <a:t>CCSA</a:t>
            </a:r>
            <a:endParaRPr lang="en-US" sz="1600" dirty="0" smtClean="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7713ABF3-BA7A-4406-A616-69AF9CA4B127}" type="slidenum">
              <a:rPr lang="en-US" altLang="en-US" smtClean="0">
                <a:solidFill>
                  <a:srgbClr val="898989"/>
                </a:solidFill>
                <a:latin typeface="Myriad pro"/>
              </a:rPr>
              <a:t>18</a:t>
            </a:fld>
            <a:endParaRPr lang="en-US" altLang="en-US" dirty="0">
              <a:solidFill>
                <a:srgbClr val="898989"/>
              </a:solidFill>
              <a:latin typeface="Myriad pro"/>
            </a:endParaRPr>
          </a:p>
        </p:txBody>
      </p:sp>
    </p:spTree>
    <p:extLst>
      <p:ext uri="{BB962C8B-B14F-4D97-AF65-F5344CB8AC3E}">
        <p14:creationId xmlns:p14="http://schemas.microsoft.com/office/powerpoint/2010/main" val="5663788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Voting List</a:t>
            </a:r>
            <a:endParaRPr lang="en-US" dirty="0"/>
          </a:p>
        </p:txBody>
      </p:sp>
      <p:sp>
        <p:nvSpPr>
          <p:cNvPr id="3" name="Inhaltsplatzhalter 2"/>
          <p:cNvSpPr>
            <a:spLocks noGrp="1"/>
          </p:cNvSpPr>
          <p:nvPr>
            <p:ph idx="1"/>
          </p:nvPr>
        </p:nvSpPr>
        <p:spPr/>
        <p:txBody>
          <a:bodyPr/>
          <a:lstStyle/>
          <a:p>
            <a:r>
              <a:rPr lang="en-US" sz="2000" dirty="0"/>
              <a:t>The TP shall maintain a voting list for ordinary meetings: </a:t>
            </a:r>
            <a:endParaRPr lang="en-US" sz="2000" dirty="0" smtClean="0"/>
          </a:p>
          <a:p>
            <a:pPr lvl="1"/>
            <a:r>
              <a:rPr lang="en-US" sz="1600" dirty="0" smtClean="0"/>
              <a:t>a </a:t>
            </a:r>
            <a:r>
              <a:rPr lang="en-US" sz="1600" dirty="0"/>
              <a:t>list of Members eligible to vote in TP. The voting list shall be published and made available to the members at least 7 days in advance of each meeting.</a:t>
            </a:r>
          </a:p>
          <a:p>
            <a:r>
              <a:rPr lang="en-US" sz="2000" dirty="0"/>
              <a:t>How does an organization get added to the voting list? </a:t>
            </a:r>
            <a:r>
              <a:rPr lang="en-US" sz="2000" dirty="0">
                <a:solidFill>
                  <a:schemeClr val="bg1">
                    <a:lumMod val="65000"/>
                  </a:schemeClr>
                </a:solidFill>
              </a:rPr>
              <a:t>(Article 26)</a:t>
            </a:r>
          </a:p>
          <a:p>
            <a:pPr lvl="1"/>
            <a:r>
              <a:rPr lang="en-US" sz="1600" dirty="0"/>
              <a:t>A Member or Partners Type 2 shall be added to the voting list at the end of the second consecutive meeting at which that Member or Partners Type 2 is represented.</a:t>
            </a:r>
          </a:p>
          <a:p>
            <a:r>
              <a:rPr lang="en-US" sz="2000" dirty="0"/>
              <a:t>When is an organization removed from the voting list? </a:t>
            </a:r>
            <a:r>
              <a:rPr lang="en-US" sz="2000" dirty="0">
                <a:solidFill>
                  <a:schemeClr val="bg1">
                    <a:lumMod val="65000"/>
                  </a:schemeClr>
                </a:solidFill>
              </a:rPr>
              <a:t>(Article 26)</a:t>
            </a:r>
          </a:p>
          <a:p>
            <a:pPr lvl="1"/>
            <a:r>
              <a:rPr lang="en-US" sz="1600" dirty="0"/>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000" dirty="0"/>
              <a:t>Role of the Secretariat </a:t>
            </a:r>
            <a:r>
              <a:rPr lang="en-US" sz="2000" dirty="0">
                <a:solidFill>
                  <a:schemeClr val="bg1">
                    <a:lumMod val="65000"/>
                  </a:schemeClr>
                </a:solidFill>
              </a:rPr>
              <a:t>(Article 20)</a:t>
            </a:r>
          </a:p>
          <a:p>
            <a:pPr lvl="1"/>
            <a:r>
              <a:rPr lang="en-US" sz="1600" dirty="0"/>
              <a:t>The Secretariat shall be responsible for the voting process and shall ensure that confidentiality is maintained.</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7713ABF3-BA7A-4406-A616-69AF9CA4B127}" type="slidenum">
              <a:rPr lang="en-US" altLang="en-US" smtClean="0">
                <a:solidFill>
                  <a:srgbClr val="898989"/>
                </a:solidFill>
                <a:latin typeface="Myriad pro"/>
              </a:rPr>
              <a:t>19</a:t>
            </a:fld>
            <a:endParaRPr lang="en-US" altLang="en-US" dirty="0">
              <a:solidFill>
                <a:srgbClr val="898989"/>
              </a:solidFill>
              <a:latin typeface="Myriad pro"/>
            </a:endParaRPr>
          </a:p>
        </p:txBody>
      </p:sp>
      <p:sp>
        <p:nvSpPr>
          <p:cNvPr id="5" name="Textfeld 4"/>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What is oneM2M?</a:t>
            </a:r>
            <a:endParaRPr lang="en-US" altLang="en-US" sz="4800" dirty="0" smtClean="0"/>
          </a:p>
        </p:txBody>
      </p:sp>
      <p:sp>
        <p:nvSpPr>
          <p:cNvPr id="7" name="Rounded Rectangle 41"/>
          <p:cNvSpPr/>
          <p:nvPr/>
        </p:nvSpPr>
        <p:spPr bwMode="auto">
          <a:xfrm>
            <a:off x="462166" y="3400003"/>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prstClr val="white"/>
                </a:solidFill>
                <a:effectLst/>
                <a:uLnTx/>
                <a:uFillTx/>
                <a:latin typeface="+mn-lt"/>
                <a:ea typeface="+mn-ea"/>
                <a:cs typeface="+mn-cs"/>
              </a:rPr>
              <a:t>Service Layer</a:t>
            </a:r>
            <a:endParaRPr kumimoji="0" lang="en-US" sz="2400" b="1" i="0" u="none" strike="noStrike" kern="0" cap="none" spc="0" normalizeH="0" baseline="0" noProof="0" dirty="0">
              <a:ln>
                <a:noFill/>
              </a:ln>
              <a:solidFill>
                <a:prstClr val="white"/>
              </a:solidFill>
              <a:effectLst/>
              <a:uLnTx/>
              <a:uFillTx/>
              <a:latin typeface="+mn-lt"/>
              <a:ea typeface="+mn-ea"/>
              <a:cs typeface="+mn-cs"/>
            </a:endParaRPr>
          </a:p>
        </p:txBody>
      </p:sp>
      <p:sp>
        <p:nvSpPr>
          <p:cNvPr id="8" name="Rounded Rectangle 44"/>
          <p:cNvSpPr/>
          <p:nvPr/>
        </p:nvSpPr>
        <p:spPr bwMode="auto">
          <a:xfrm>
            <a:off x="462166" y="4511219"/>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rPr>
              <a:t>Network Layer</a:t>
            </a:r>
          </a:p>
          <a:p>
            <a:pPr algn="ctr" fontAlgn="auto">
              <a:spcBef>
                <a:spcPts val="0"/>
              </a:spcBef>
              <a:spcAft>
                <a:spcPts val="0"/>
              </a:spcAft>
            </a:pPr>
            <a:endParaRPr lang="en-US" sz="2400" b="1" kern="0" dirty="0">
              <a:solidFill>
                <a:prstClr val="white"/>
              </a:solidFill>
              <a:latin typeface="+mn-lt"/>
            </a:endParaRPr>
          </a:p>
        </p:txBody>
      </p:sp>
      <p:sp>
        <p:nvSpPr>
          <p:cNvPr id="9" name="Rounded Rectangle 46"/>
          <p:cNvSpPr/>
          <p:nvPr/>
        </p:nvSpPr>
        <p:spPr bwMode="auto">
          <a:xfrm>
            <a:off x="462166" y="2278793"/>
            <a:ext cx="2569034" cy="505443"/>
          </a:xfrm>
          <a:prstGeom prst="roundRect">
            <a:avLst/>
          </a:prstGeom>
          <a:solidFill>
            <a:schemeClr val="tx2"/>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r>
              <a:rPr lang="en-US" sz="2400" b="1" kern="0" dirty="0">
                <a:solidFill>
                  <a:prstClr val="white"/>
                </a:solidFill>
                <a:latin typeface="+mn-lt"/>
                <a:cs typeface="+mn-cs"/>
              </a:rPr>
              <a:t>Application Layer</a:t>
            </a:r>
          </a:p>
        </p:txBody>
      </p:sp>
      <p:sp>
        <p:nvSpPr>
          <p:cNvPr id="10" name="TextBox 4"/>
          <p:cNvSpPr txBox="1"/>
          <p:nvPr/>
        </p:nvSpPr>
        <p:spPr>
          <a:xfrm>
            <a:off x="3696485" y="1387019"/>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smtClean="0">
                <a:solidFill>
                  <a:srgbClr val="545054"/>
                </a:solidFill>
                <a:latin typeface="+mn-lt"/>
              </a:rPr>
              <a:t>It is a software/middleware layer</a:t>
            </a:r>
          </a:p>
          <a:p>
            <a:pPr marL="457200" indent="-457200">
              <a:buFont typeface="Arial" panose="020B0604020202020204" pitchFamily="34" charset="0"/>
              <a:buChar char="•"/>
            </a:pPr>
            <a:r>
              <a:rPr lang="en-US" sz="2000" dirty="0" smtClean="0">
                <a:solidFill>
                  <a:srgbClr val="545054"/>
                </a:solidFill>
                <a:latin typeface="+mn-lt"/>
              </a:rPr>
              <a:t>It sits between applications and underlying communication networking HW/SW</a:t>
            </a:r>
          </a:p>
          <a:p>
            <a:pPr marL="457200" indent="-457200">
              <a:buFont typeface="Arial" panose="020B0604020202020204" pitchFamily="34" charset="0"/>
              <a:buChar char="•"/>
            </a:pPr>
            <a:r>
              <a:rPr lang="en-US" sz="2000" dirty="0" smtClean="0">
                <a:solidFill>
                  <a:srgbClr val="545054"/>
                </a:solidFill>
                <a:latin typeface="+mn-lt"/>
              </a:rPr>
              <a:t>It typically rides on top of IP protocol stack</a:t>
            </a:r>
          </a:p>
          <a:p>
            <a:pPr marL="457200" indent="-457200">
              <a:buFont typeface="Arial" panose="020B0604020202020204" pitchFamily="34" charset="0"/>
              <a:buChar char="•"/>
            </a:pPr>
            <a:r>
              <a:rPr lang="en-US" sz="2000" dirty="0" smtClean="0">
                <a:solidFill>
                  <a:srgbClr val="545054"/>
                </a:solidFill>
                <a:latin typeface="+mn-lt"/>
              </a:rPr>
              <a:t>It provides functions that applications across different industry segments commonly need</a:t>
            </a:r>
          </a:p>
          <a:p>
            <a:pPr marL="457200" indent="-457200">
              <a:buFont typeface="Arial" panose="020B0604020202020204" pitchFamily="34" charset="0"/>
              <a:buChar char="•"/>
            </a:pPr>
            <a:r>
              <a:rPr lang="en-US" sz="2000" dirty="0" smtClean="0">
                <a:solidFill>
                  <a:srgbClr val="545054"/>
                </a:solidFill>
                <a:latin typeface="+mn-lt"/>
              </a:rPr>
              <a:t>It exposes common set of functions to applications via developer friendly APIs</a:t>
            </a:r>
          </a:p>
          <a:p>
            <a:pPr marL="457200" indent="-457200">
              <a:buFont typeface="Arial" panose="020B0604020202020204" pitchFamily="34" charset="0"/>
              <a:buChar char="•"/>
            </a:pPr>
            <a:r>
              <a:rPr lang="en-US" sz="2000" dirty="0" smtClean="0">
                <a:solidFill>
                  <a:srgbClr val="545054"/>
                </a:solidFill>
                <a:latin typeface="+mn-lt"/>
              </a:rPr>
              <a:t>It is integrated into devices/gateways/servers and allows distributed intelligence</a:t>
            </a:r>
            <a:endParaRPr lang="en-US" sz="2000" dirty="0">
              <a:solidFill>
                <a:srgbClr val="545054"/>
              </a:solidFill>
              <a:latin typeface="+mn-lt"/>
            </a:endParaRPr>
          </a:p>
          <a:p>
            <a:pPr marL="457200" indent="-457200">
              <a:buFont typeface="Arial" panose="020B0604020202020204" pitchFamily="34" charset="0"/>
              <a:buChar char="•"/>
            </a:pPr>
            <a:r>
              <a:rPr lang="en-US" sz="2000" dirty="0" smtClean="0">
                <a:solidFill>
                  <a:srgbClr val="545054"/>
                </a:solidFill>
                <a:latin typeface="+mn-lt"/>
              </a:rPr>
              <a:t>It hides complexity of NW usage from apps</a:t>
            </a:r>
          </a:p>
          <a:p>
            <a:pPr marL="457200" indent="-457200">
              <a:buFont typeface="Arial" panose="020B0604020202020204" pitchFamily="34" charset="0"/>
              <a:buChar char="•"/>
            </a:pPr>
            <a:r>
              <a:rPr lang="en-US" sz="2000" dirty="0" smtClean="0">
                <a:solidFill>
                  <a:srgbClr val="545054"/>
                </a:solidFill>
                <a:latin typeface="+mn-lt"/>
              </a:rPr>
              <a:t>It controls when communication happens</a:t>
            </a:r>
          </a:p>
          <a:p>
            <a:pPr marL="457200" indent="-457200">
              <a:buFont typeface="Arial" panose="020B0604020202020204" pitchFamily="34" charset="0"/>
              <a:buChar char="•"/>
            </a:pPr>
            <a:r>
              <a:rPr lang="en-US" sz="2000" dirty="0" smtClean="0">
                <a:solidFill>
                  <a:srgbClr val="545054"/>
                </a:solidFill>
                <a:latin typeface="+mn-lt"/>
              </a:rPr>
              <a:t>It stores and shares data</a:t>
            </a:r>
          </a:p>
          <a:p>
            <a:pPr marL="457200" indent="-457200">
              <a:buFont typeface="Arial" panose="020B0604020202020204" pitchFamily="34" charset="0"/>
              <a:buChar char="•"/>
            </a:pPr>
            <a:r>
              <a:rPr lang="en-US" sz="2000" dirty="0" smtClean="0">
                <a:solidFill>
                  <a:srgbClr val="545054"/>
                </a:solidFill>
                <a:latin typeface="+mn-lt"/>
              </a:rPr>
              <a:t>It supports access control</a:t>
            </a:r>
          </a:p>
          <a:p>
            <a:pPr marL="457200" indent="-457200">
              <a:buFont typeface="Arial" panose="020B0604020202020204" pitchFamily="34" charset="0"/>
              <a:buChar char="•"/>
            </a:pPr>
            <a:r>
              <a:rPr lang="en-US" sz="2000" dirty="0" smtClean="0">
                <a:solidFill>
                  <a:srgbClr val="545054"/>
                </a:solidFill>
                <a:latin typeface="+mn-lt"/>
              </a:rPr>
              <a:t>It notifies applications about events</a:t>
            </a:r>
          </a:p>
        </p:txBody>
      </p:sp>
      <p:sp>
        <p:nvSpPr>
          <p:cNvPr id="11" name="Right Arrow 2"/>
          <p:cNvSpPr/>
          <p:nvPr/>
        </p:nvSpPr>
        <p:spPr>
          <a:xfrm rot="10800000">
            <a:off x="3200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 name="Textfeld 1"/>
          <p:cNvSpPr txBox="1"/>
          <p:nvPr/>
        </p:nvSpPr>
        <p:spPr>
          <a:xfrm>
            <a:off x="2667000" y="2205973"/>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t>partnership</a:t>
            </a:r>
          </a:p>
          <a:p>
            <a:pPr marL="285750" indent="-285750">
              <a:buFont typeface="Arial" panose="020B0604020202020204" pitchFamily="34" charset="0"/>
              <a:buChar char="•"/>
            </a:pPr>
            <a:r>
              <a:rPr lang="en-US" sz="3200" dirty="0" smtClean="0"/>
              <a:t>organization</a:t>
            </a:r>
          </a:p>
          <a:p>
            <a:pPr marL="285750" indent="-285750">
              <a:buFont typeface="Arial" panose="020B0604020202020204" pitchFamily="34" charset="0"/>
              <a:buChar char="•"/>
            </a:pPr>
            <a:r>
              <a:rPr lang="en-US" sz="3200" dirty="0"/>
              <a:t>h</a:t>
            </a:r>
            <a:r>
              <a:rPr lang="en-US" sz="3200" dirty="0" smtClean="0"/>
              <a:t>ow to do the work</a:t>
            </a:r>
          </a:p>
          <a:p>
            <a:pPr marL="285750" indent="-285750">
              <a:buFont typeface="Arial" panose="020B0604020202020204" pitchFamily="34" charset="0"/>
              <a:buChar char="•"/>
            </a:pPr>
            <a:r>
              <a:rPr lang="en-US" sz="3200" dirty="0"/>
              <a:t>r</a:t>
            </a:r>
            <a:r>
              <a:rPr lang="en-US" sz="3200" dirty="0" smtClean="0"/>
              <a:t>ules and procedures</a:t>
            </a:r>
          </a:p>
          <a:p>
            <a:pPr marL="285750" indent="-285750">
              <a:buFont typeface="Arial" panose="020B0604020202020204" pitchFamily="34" charset="0"/>
              <a:buChar char="•"/>
            </a:pPr>
            <a:r>
              <a:rPr lang="en-US" sz="3200" dirty="0" smtClean="0"/>
              <a:t>portal</a:t>
            </a:r>
          </a:p>
        </p:txBody>
      </p:sp>
      <p:sp>
        <p:nvSpPr>
          <p:cNvPr id="12" name="Slide Number Placeholder 5"/>
          <p:cNvSpPr>
            <a:spLocks noGrp="1"/>
          </p:cNvSpPr>
          <p:nvPr/>
        </p:nvSpPr>
        <p:spPr bwMode="auto">
          <a:xfrm>
            <a:off x="457200" y="6265303"/>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TP-2017-0062-Newbies_Session</a:t>
            </a:r>
            <a:endParaRPr lang="en-GB" altLang="en-US" dirty="0">
              <a:solidFill>
                <a:srgbClr val="898989"/>
              </a:solidFill>
              <a:latin typeface="Myriad pro"/>
            </a:endParaRPr>
          </a:p>
          <a:p>
            <a:fld id="{B13486D5-13B8-4B9B-97A3-6B02617031D2}" type="slidenum">
              <a:rPr lang="en-US" altLang="en-US" smtClean="0">
                <a:solidFill>
                  <a:srgbClr val="898989"/>
                </a:solidFill>
                <a:latin typeface="Myriad pro"/>
              </a:rPr>
              <a:t>2</a:t>
            </a:fld>
            <a:endParaRPr lang="en-US" altLang="en-US" dirty="0">
              <a:solidFill>
                <a:srgbClr val="898989"/>
              </a:solidFill>
              <a:latin typeface="Myriad pro"/>
            </a:endParaRPr>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Who is eligible to vote?</a:t>
            </a:r>
          </a:p>
        </p:txBody>
      </p:sp>
      <p:sp>
        <p:nvSpPr>
          <p:cNvPr id="8195" name="Content Placeholder 2"/>
          <p:cNvSpPr>
            <a:spLocks noGrp="1"/>
          </p:cNvSpPr>
          <p:nvPr>
            <p:ph idx="1"/>
          </p:nvPr>
        </p:nvSpPr>
        <p:spPr bwMode="auto">
          <a:xfrm>
            <a:off x="457200" y="1371600"/>
            <a:ext cx="86868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Only organizations on the voting list may cast a single vote</a:t>
            </a:r>
          </a:p>
          <a:p>
            <a:pPr lvl="1"/>
            <a:r>
              <a:rPr lang="en-US" altLang="en-US" sz="2000" dirty="0"/>
              <a:t>See: &lt;add latest voting list here&gt;</a:t>
            </a:r>
          </a:p>
          <a:p>
            <a:pPr eaLnBrk="1" hangingPunct="1"/>
            <a:r>
              <a:rPr lang="en-US" altLang="en-US" sz="2400" dirty="0" smtClean="0"/>
              <a:t>One person per eligible organization may cast a vote</a:t>
            </a:r>
          </a:p>
          <a:p>
            <a:pPr lvl="1"/>
            <a:r>
              <a:rPr lang="en-US" altLang="en-US" sz="2000" dirty="0"/>
              <a:t>There is no concept of ‘official voting contact’</a:t>
            </a:r>
          </a:p>
          <a:p>
            <a:pPr lvl="1"/>
            <a:r>
              <a:rPr lang="en-US" altLang="en-US" sz="2000" dirty="0"/>
              <a:t>First come – first served</a:t>
            </a:r>
          </a:p>
          <a:p>
            <a:pPr eaLnBrk="1" hangingPunct="1"/>
            <a:r>
              <a:rPr lang="en-US" altLang="en-US" sz="2400" dirty="0" smtClean="0"/>
              <a:t>A person can only vote for the organization and partner  that they have registered with</a:t>
            </a:r>
          </a:p>
          <a:p>
            <a:pPr lvl="1"/>
            <a:r>
              <a:rPr lang="en-US" altLang="en-US" sz="2000" dirty="0"/>
              <a:t>This can not be changed after signing in for the meeting</a:t>
            </a:r>
          </a:p>
          <a:p>
            <a:pPr eaLnBrk="1" hangingPunct="1"/>
            <a:r>
              <a:rPr lang="en-US" altLang="en-US" sz="2400" dirty="0" smtClean="0"/>
              <a:t>A ballot paper will only be given out when the meeting badge is shown</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0918CCDD-84A5-4D28-B0C9-A3093CB3432E}" type="slidenum">
              <a:rPr lang="en-US" altLang="en-US" smtClean="0">
                <a:solidFill>
                  <a:srgbClr val="898989"/>
                </a:solidFill>
                <a:latin typeface="Myriad pro"/>
              </a:rPr>
              <a:t>20</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smtClean="0"/>
              <a:t>How does it work?</a:t>
            </a:r>
          </a:p>
        </p:txBody>
      </p:sp>
      <p:sp>
        <p:nvSpPr>
          <p:cNvPr id="6147" name="Content Placeholder 2"/>
          <p:cNvSpPr>
            <a:spLocks noGrp="1"/>
          </p:cNvSpPr>
          <p:nvPr>
            <p:ph idx="1"/>
          </p:nvPr>
        </p:nvSpPr>
        <p:spPr bwMode="auto">
          <a:xfrm>
            <a:off x="457200" y="1295400"/>
            <a:ext cx="8229600" cy="4876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US" altLang="en-US" sz="2800" dirty="0" smtClean="0"/>
              <a:t>Election Result </a:t>
            </a:r>
            <a:r>
              <a:rPr lang="en-US" altLang="en-US" sz="2800" dirty="0" smtClean="0">
                <a:solidFill>
                  <a:schemeClr val="bg1">
                    <a:lumMod val="65000"/>
                  </a:schemeClr>
                </a:solidFill>
              </a:rPr>
              <a:t>(Article 20)</a:t>
            </a:r>
          </a:p>
          <a:p>
            <a:pPr lvl="1">
              <a:defRPr/>
            </a:pPr>
            <a:r>
              <a:rPr lang="en-US" altLang="en-US" sz="2000" dirty="0"/>
              <a:t>If no candidate obtains 71% or more of the votes cast in the first ballot, a second ballot shall be held between the two candidates who have obtained the highest number of votes in the first ballot. </a:t>
            </a:r>
          </a:p>
          <a:p>
            <a:pPr lvl="1">
              <a:defRPr/>
            </a:pPr>
            <a:r>
              <a:rPr lang="en-US" altLang="en-US" sz="2000" dirty="0"/>
              <a:t>The candidate obtaining the higher number of votes in the second ballot is elected.</a:t>
            </a:r>
          </a:p>
          <a:p>
            <a:pPr lvl="1">
              <a:defRPr/>
            </a:pPr>
            <a:r>
              <a:rPr lang="en-US" altLang="en-US" sz="2000" dirty="0"/>
              <a:t>For multiple positions, the above process is applied sequentially for each position to be filled. </a:t>
            </a:r>
          </a:p>
          <a:p>
            <a:pPr>
              <a:defRPr/>
            </a:pPr>
            <a:r>
              <a:rPr lang="en-US" altLang="ja-JP" sz="2400" dirty="0"/>
              <a:t>Quorum </a:t>
            </a:r>
            <a:endParaRPr lang="en-US" altLang="ja-JP" sz="2400" dirty="0" smtClean="0"/>
          </a:p>
          <a:p>
            <a:pPr lvl="1">
              <a:defRPr/>
            </a:pPr>
            <a:r>
              <a:rPr lang="en-US" altLang="ja-JP" sz="2000" dirty="0" smtClean="0"/>
              <a:t>is </a:t>
            </a:r>
            <a:r>
              <a:rPr lang="en-US" altLang="ja-JP" sz="2000" dirty="0"/>
              <a:t>established if the number of Members and Partners Type 2 present exceeds 50% of the number of Members and Partners Type 2 on the voting list. </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53140961-5CDD-46CB-A11B-D10C48111452}" type="slidenum">
              <a:rPr lang="en-US" altLang="en-US" smtClean="0">
                <a:solidFill>
                  <a:srgbClr val="898989"/>
                </a:solidFill>
                <a:latin typeface="Myriad pro"/>
              </a:rPr>
              <a:t>21</a:t>
            </a:fld>
            <a:endParaRPr lang="en-US" altLang="en-US" dirty="0">
              <a:solidFill>
                <a:srgbClr val="898989"/>
              </a:solidFill>
              <a:latin typeface="Myriad pro"/>
            </a:endParaRPr>
          </a:p>
        </p:txBody>
      </p:sp>
      <p:sp>
        <p:nvSpPr>
          <p:cNvPr id="6" name="Textfeld 5"/>
          <p:cNvSpPr txBox="1"/>
          <p:nvPr/>
        </p:nvSpPr>
        <p:spPr>
          <a:xfrm>
            <a:off x="5682673" y="5910282"/>
            <a:ext cx="2989473" cy="276999"/>
          </a:xfrm>
          <a:prstGeom prst="rect">
            <a:avLst/>
          </a:prstGeom>
          <a:noFill/>
        </p:spPr>
        <p:txBody>
          <a:bodyPr wrap="none" rtlCol="0">
            <a:spAutoFit/>
          </a:bodyPr>
          <a:lstStyle/>
          <a:p>
            <a:r>
              <a:rPr lang="en-US" sz="1200" dirty="0" smtClean="0"/>
              <a:t>Source: ADM-0005-Working </a:t>
            </a:r>
            <a:r>
              <a:rPr lang="en-US" sz="1200" dirty="0"/>
              <a:t>Procedures V7.0</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oneM2M Releases</a:t>
            </a:r>
            <a:r>
              <a:rPr lang="en-US" sz="4800" b="1" dirty="0" smtClean="0">
                <a:solidFill>
                  <a:schemeClr val="bg1"/>
                </a:solidFill>
              </a:rPr>
              <a:t>.</a:t>
            </a:r>
            <a:endParaRPr lang="en-US" sz="4800" b="1" dirty="0">
              <a:solidFill>
                <a:schemeClr val="bg1"/>
              </a:solidFill>
            </a:endParaRPr>
          </a:p>
        </p:txBody>
      </p:sp>
      <p:sp>
        <p:nvSpPr>
          <p:cNvPr id="3" name="Content Placeholder 2"/>
          <p:cNvSpPr>
            <a:spLocks noGrp="1"/>
          </p:cNvSpPr>
          <p:nvPr>
            <p:ph idx="1"/>
          </p:nvPr>
        </p:nvSpPr>
        <p:spPr>
          <a:xfrm>
            <a:off x="457200" y="1600200"/>
            <a:ext cx="8686800" cy="4525963"/>
          </a:xfrm>
        </p:spPr>
        <p:txBody>
          <a:bodyPr/>
          <a:lstStyle/>
          <a:p>
            <a:r>
              <a:rPr lang="en-US" sz="2800" b="1" u="sng" dirty="0" smtClean="0">
                <a:solidFill>
                  <a:srgbClr val="FF0000"/>
                </a:solidFill>
              </a:rPr>
              <a:t>Release </a:t>
            </a:r>
            <a:r>
              <a:rPr lang="en-US" sz="2800" b="1" u="sng" dirty="0">
                <a:solidFill>
                  <a:srgbClr val="FF0000"/>
                </a:solidFill>
              </a:rPr>
              <a:t>1</a:t>
            </a:r>
            <a:r>
              <a:rPr lang="en-US" sz="2800" b="1" u="sng" dirty="0" smtClean="0">
                <a:solidFill>
                  <a:srgbClr val="FF0000"/>
                </a:solidFill>
              </a:rPr>
              <a:t> Ratification</a:t>
            </a:r>
            <a:r>
              <a:rPr lang="en-US" sz="2000" b="1" dirty="0" smtClean="0">
                <a:solidFill>
                  <a:srgbClr val="FF0000"/>
                </a:solidFill>
              </a:rPr>
              <a:t/>
            </a:r>
            <a:br>
              <a:rPr lang="en-US" sz="2000" b="1" dirty="0" smtClean="0">
                <a:solidFill>
                  <a:srgbClr val="FF0000"/>
                </a:solidFill>
              </a:rPr>
            </a:br>
            <a:r>
              <a:rPr lang="en-US" sz="1800" b="1" dirty="0" smtClean="0">
                <a:solidFill>
                  <a:srgbClr val="C00000"/>
                </a:solidFill>
              </a:rPr>
              <a:t>30 January, 2015</a:t>
            </a:r>
          </a:p>
          <a:p>
            <a:r>
              <a:rPr lang="en-US" sz="2800" b="1" u="sng" dirty="0">
                <a:solidFill>
                  <a:srgbClr val="FF0000"/>
                </a:solidFill>
              </a:rPr>
              <a:t>Release </a:t>
            </a:r>
            <a:r>
              <a:rPr lang="en-US" sz="2800" b="1" u="sng" dirty="0" smtClean="0">
                <a:solidFill>
                  <a:srgbClr val="FF0000"/>
                </a:solidFill>
              </a:rPr>
              <a:t>2 </a:t>
            </a:r>
            <a:r>
              <a:rPr lang="en-US" sz="2800" b="1" u="sng" dirty="0">
                <a:solidFill>
                  <a:srgbClr val="FF0000"/>
                </a:solidFill>
              </a:rPr>
              <a:t>Ratification</a:t>
            </a:r>
            <a:r>
              <a:rPr lang="en-US" sz="2000" b="1" dirty="0">
                <a:solidFill>
                  <a:srgbClr val="FF0000"/>
                </a:solidFill>
              </a:rPr>
              <a:t/>
            </a:r>
            <a:br>
              <a:rPr lang="en-US" sz="2000" b="1" dirty="0">
                <a:solidFill>
                  <a:srgbClr val="FF0000"/>
                </a:solidFill>
              </a:rPr>
            </a:br>
            <a:r>
              <a:rPr lang="en-US" sz="1800" b="1" dirty="0">
                <a:solidFill>
                  <a:srgbClr val="C00000"/>
                </a:solidFill>
              </a:rPr>
              <a:t>30 </a:t>
            </a:r>
            <a:r>
              <a:rPr lang="en-US" sz="1800" b="1" dirty="0" smtClean="0">
                <a:solidFill>
                  <a:srgbClr val="C00000"/>
                </a:solidFill>
              </a:rPr>
              <a:t>August, 2016</a:t>
            </a:r>
            <a:endParaRPr lang="en-US" sz="1400" b="1" dirty="0" smtClean="0"/>
          </a:p>
          <a:p>
            <a:r>
              <a:rPr lang="en-US" sz="2400" dirty="0" smtClean="0"/>
              <a:t>Deliverables available to all oneM2M </a:t>
            </a:r>
            <a:r>
              <a:rPr lang="en-US" sz="2400" b="1" dirty="0" smtClean="0"/>
              <a:t>Partner Type 1 </a:t>
            </a:r>
            <a:r>
              <a:rPr lang="en-US" sz="2400" dirty="0" smtClean="0"/>
              <a:t>for their Publication on a Regional basis</a:t>
            </a:r>
          </a:p>
          <a:p>
            <a:r>
              <a:rPr lang="en-US" sz="2400" dirty="0" smtClean="0"/>
              <a:t>Partners choose to publish according to their individual process and timing</a:t>
            </a:r>
            <a:endParaRPr lang="en-US" sz="24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BC0B96BF-D2D7-4B86-83B5-CF6000749AF6}" type="slidenum">
              <a:rPr lang="en-US" altLang="en-US" smtClean="0">
                <a:solidFill>
                  <a:srgbClr val="898989"/>
                </a:solidFill>
                <a:latin typeface="Myriad pro"/>
              </a:rPr>
              <a:t>22</a:t>
            </a:fld>
            <a:endParaRPr lang="en-US" altLang="en-US" dirty="0">
              <a:solidFill>
                <a:srgbClr val="898989"/>
              </a:solidFill>
              <a:latin typeface="Myriad pro"/>
            </a:endParaRPr>
          </a:p>
        </p:txBody>
      </p:sp>
    </p:spTree>
    <p:extLst>
      <p:ext uri="{BB962C8B-B14F-4D97-AF65-F5344CB8AC3E}">
        <p14:creationId xmlns:p14="http://schemas.microsoft.com/office/powerpoint/2010/main" val="1116029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5118"/>
            <a:ext cx="8580438" cy="865220"/>
          </a:xfrm>
        </p:spPr>
        <p:txBody>
          <a:bodyPr/>
          <a:lstStyle/>
          <a:p>
            <a:r>
              <a:rPr lang="en-US" sz="3600" dirty="0" smtClean="0"/>
              <a:t>oneM2M Release 2 Specifications</a:t>
            </a:r>
            <a:endParaRPr lang="en-US" sz="3600" dirty="0"/>
          </a:p>
        </p:txBody>
      </p:sp>
      <p:sp>
        <p:nvSpPr>
          <p:cNvPr id="3" name="Rectangle 2"/>
          <p:cNvSpPr/>
          <p:nvPr/>
        </p:nvSpPr>
        <p:spPr>
          <a:xfrm>
            <a:off x="506354" y="901820"/>
            <a:ext cx="7162800" cy="5265897"/>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200" dirty="0" smtClean="0">
              <a:solidFill>
                <a:srgbClr val="C00000"/>
              </a:solidFill>
              <a:latin typeface="+mn-lt"/>
              <a:cs typeface="+mn-cs"/>
            </a:endParaRPr>
          </a:p>
          <a:p>
            <a:pPr marL="742950" lvl="1" indent="-285750" eaLnBrk="0" hangingPunct="0">
              <a:spcBef>
                <a:spcPts val="200"/>
              </a:spcBef>
              <a:buFont typeface="Wingdings" panose="05000000000000000000" pitchFamily="2" charset="2"/>
              <a:buChar char="q"/>
            </a:pPr>
            <a:r>
              <a:rPr lang="en-US" sz="1100" dirty="0" smtClean="0">
                <a:solidFill>
                  <a:srgbClr val="C00000"/>
                </a:solidFill>
                <a:latin typeface="+mn-lt"/>
                <a:cs typeface="+mn-cs"/>
              </a:rPr>
              <a:t>TS </a:t>
            </a:r>
            <a:r>
              <a:rPr lang="en-US" sz="1100" dirty="0">
                <a:solidFill>
                  <a:srgbClr val="C00000"/>
                </a:solidFill>
                <a:latin typeface="+mn-lt"/>
                <a:cs typeface="+mn-cs"/>
              </a:rPr>
              <a:t>0001: Functional Architecture</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0002: Requirements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0003: Security Solutions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0004: Service Layer Core Protocol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0005: Management Enablement (OMA)</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0006: Management Enablement (BBF)</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0007: Service Components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0009: HTTP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0010: MQTT 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0011: Common Terminology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0012: oneM2M Base Ontology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0014: LWM2M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0015: Testing Framework</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0020: </a:t>
            </a:r>
            <a:r>
              <a:rPr lang="en-US" sz="1100" dirty="0" smtClean="0">
                <a:solidFill>
                  <a:srgbClr val="C00000"/>
                </a:solidFill>
                <a:latin typeface="+mn-lt"/>
                <a:cs typeface="+mn-cs"/>
              </a:rPr>
              <a:t>WebSocket </a:t>
            </a:r>
            <a:r>
              <a:rPr lang="en-US" sz="1100" dirty="0">
                <a:solidFill>
                  <a:srgbClr val="C00000"/>
                </a:solidFill>
                <a:latin typeface="+mn-lt"/>
                <a:cs typeface="+mn-cs"/>
              </a:rPr>
              <a:t>Protocol Binding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0021: oneM2M and AllJoyn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0023: Home Appliances Information Model and Mapping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TS 0024: OIC Interworking</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0001: Use Cases Collection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0007: Study of Abstraction and Semantic Enablements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0008: Security</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0012: oneM2M End-to-End security and Group Authentication</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0017: Home Domain Abstract Information Model</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0018: Industrial Domain Enablement</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1100" dirty="0">
                <a:solidFill>
                  <a:srgbClr val="C00000"/>
                </a:solidFill>
                <a:latin typeface="+mn-lt"/>
                <a:cs typeface="+mn-cs"/>
              </a:rPr>
              <a:t>TR 0024: 3GPP Release 13 Interworking</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68249C33-616F-4B2E-9F89-87B53CFCF17A}" type="slidenum">
              <a:rPr lang="en-US" altLang="en-US" smtClean="0">
                <a:solidFill>
                  <a:srgbClr val="898989"/>
                </a:solidFill>
                <a:latin typeface="Myriad pro"/>
              </a:rPr>
              <a:t>23</a:t>
            </a:fld>
            <a:endParaRPr lang="en-US" altLang="en-US" dirty="0">
              <a:solidFill>
                <a:srgbClr val="898989"/>
              </a:solidFill>
              <a:latin typeface="Myriad pro"/>
            </a:endParaRPr>
          </a:p>
        </p:txBody>
      </p:sp>
      <p:sp>
        <p:nvSpPr>
          <p:cNvPr id="6" name="Rectangle 3"/>
          <p:cNvSpPr/>
          <p:nvPr/>
        </p:nvSpPr>
        <p:spPr>
          <a:xfrm>
            <a:off x="4214019" y="2590800"/>
            <a:ext cx="4489938" cy="861774"/>
          </a:xfrm>
          <a:prstGeom prst="rect">
            <a:avLst/>
          </a:prstGeom>
          <a:ln>
            <a:solidFill>
              <a:schemeClr val="tx1">
                <a:lumMod val="65000"/>
                <a:lumOff val="35000"/>
              </a:schemeClr>
            </a:solidFill>
          </a:ln>
        </p:spPr>
        <p:txBody>
          <a:bodyPr wrap="square">
            <a:spAutoFit/>
          </a:bodyPr>
          <a:lstStyle/>
          <a:p>
            <a:r>
              <a:rPr lang="en-US" sz="1600" dirty="0" smtClean="0">
                <a:latin typeface="+mn-lt"/>
                <a:cs typeface="+mn-cs"/>
              </a:rPr>
              <a:t>See all published documents by </a:t>
            </a:r>
            <a:br>
              <a:rPr lang="en-US" sz="1600" dirty="0" smtClean="0">
                <a:latin typeface="+mn-lt"/>
                <a:cs typeface="+mn-cs"/>
              </a:rPr>
            </a:br>
            <a:r>
              <a:rPr lang="en-US" sz="1600" dirty="0" smtClean="0">
                <a:latin typeface="+mn-lt"/>
                <a:cs typeface="+mn-cs"/>
              </a:rPr>
              <a:t>oneM2M </a:t>
            </a:r>
            <a:r>
              <a:rPr lang="en-US" sz="1600" dirty="0">
                <a:latin typeface="+mn-lt"/>
                <a:cs typeface="+mn-cs"/>
              </a:rPr>
              <a:t>and </a:t>
            </a:r>
            <a:r>
              <a:rPr lang="en-US" sz="1600" dirty="0" smtClean="0">
                <a:latin typeface="+mn-lt"/>
                <a:cs typeface="+mn-cs"/>
              </a:rPr>
              <a:t>its Partner </a:t>
            </a:r>
            <a:r>
              <a:rPr lang="en-US" sz="1600" dirty="0">
                <a:latin typeface="+mn-lt"/>
                <a:cs typeface="+mn-cs"/>
              </a:rPr>
              <a:t>Type 1 </a:t>
            </a:r>
            <a:r>
              <a:rPr lang="en-US" sz="1600" dirty="0" smtClean="0">
                <a:latin typeface="+mn-lt"/>
                <a:cs typeface="+mn-cs"/>
              </a:rPr>
              <a:t>: </a:t>
            </a:r>
            <a:endParaRPr lang="en-US" sz="1600" dirty="0">
              <a:latin typeface="+mn-lt"/>
              <a:cs typeface="+mn-cs"/>
              <a:hlinkClick r:id="rId2"/>
            </a:endParaRPr>
          </a:p>
          <a:p>
            <a:r>
              <a:rPr lang="en-US" sz="1400" dirty="0" smtClean="0">
                <a:hlinkClick r:id="rId2"/>
              </a:rPr>
              <a:t>http</a:t>
            </a:r>
            <a:r>
              <a:rPr lang="en-US" sz="1400" dirty="0">
                <a:hlinkClick r:id="rId2"/>
              </a:rPr>
              <a:t>://www.onem2m.org/technical/published-documents</a:t>
            </a:r>
            <a:r>
              <a:rPr lang="en-US" dirty="0"/>
              <a:t> </a:t>
            </a:r>
            <a:endParaRPr lang="en-US" sz="1600" dirty="0"/>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Links – publicly accessible</a:t>
            </a:r>
            <a:endParaRPr lang="en-US" dirty="0"/>
          </a:p>
        </p:txBody>
      </p:sp>
      <p:sp>
        <p:nvSpPr>
          <p:cNvPr id="3" name="Inhaltsplatzhalter 2"/>
          <p:cNvSpPr>
            <a:spLocks noGrp="1"/>
          </p:cNvSpPr>
          <p:nvPr>
            <p:ph idx="1"/>
          </p:nvPr>
        </p:nvSpPr>
        <p:spPr>
          <a:xfrm>
            <a:off x="457200" y="1380392"/>
            <a:ext cx="8229600" cy="4525963"/>
          </a:xfrm>
        </p:spPr>
        <p:txBody>
          <a:bodyPr/>
          <a:lstStyle/>
          <a:p>
            <a:r>
              <a:rPr lang="en-US" sz="2000" dirty="0"/>
              <a:t>Web </a:t>
            </a:r>
            <a:r>
              <a:rPr lang="en-US" sz="2000" dirty="0" smtClean="0"/>
              <a:t>Site</a:t>
            </a:r>
          </a:p>
          <a:p>
            <a:pPr lvl="1"/>
            <a:r>
              <a:rPr lang="en-US" sz="1600" dirty="0" smtClean="0"/>
              <a:t>http</a:t>
            </a:r>
            <a:r>
              <a:rPr lang="en-US" sz="1600" dirty="0"/>
              <a:t>://</a:t>
            </a:r>
            <a:r>
              <a:rPr lang="en-US" sz="1600" dirty="0" smtClean="0"/>
              <a:t>www.oneM2M.org</a:t>
            </a:r>
            <a:endParaRPr lang="en-US" sz="1600" dirty="0"/>
          </a:p>
          <a:p>
            <a:r>
              <a:rPr lang="en-US" sz="2000" dirty="0"/>
              <a:t>YouTube </a:t>
            </a:r>
            <a:r>
              <a:rPr lang="en-US" sz="2000" dirty="0" smtClean="0"/>
              <a:t>Channel</a:t>
            </a:r>
          </a:p>
          <a:p>
            <a:pPr lvl="1"/>
            <a:r>
              <a:rPr lang="en-US" sz="1600" dirty="0" smtClean="0"/>
              <a:t>https</a:t>
            </a:r>
            <a:r>
              <a:rPr lang="en-US" sz="1600" dirty="0"/>
              <a:t>://</a:t>
            </a:r>
            <a:r>
              <a:rPr lang="en-US" sz="1600" dirty="0" smtClean="0"/>
              <a:t>www.youtube.com/c/onem2morg</a:t>
            </a:r>
            <a:endParaRPr lang="en-US" sz="1600" dirty="0"/>
          </a:p>
          <a:p>
            <a:r>
              <a:rPr lang="en-US" sz="2000" dirty="0" smtClean="0"/>
              <a:t>Webinars</a:t>
            </a:r>
          </a:p>
          <a:p>
            <a:pPr lvl="1"/>
            <a:r>
              <a:rPr lang="en-US" sz="1600" dirty="0" smtClean="0"/>
              <a:t>http</a:t>
            </a:r>
            <a:r>
              <a:rPr lang="en-US" sz="1600" dirty="0"/>
              <a:t>://</a:t>
            </a:r>
            <a:r>
              <a:rPr lang="en-US" sz="1600" dirty="0" smtClean="0"/>
              <a:t>ww.onem2m.org/technical/webinars</a:t>
            </a:r>
            <a:endParaRPr lang="en-US" sz="1600" dirty="0"/>
          </a:p>
          <a:p>
            <a:r>
              <a:rPr lang="en-US" sz="2000" dirty="0"/>
              <a:t>Technical </a:t>
            </a:r>
            <a:r>
              <a:rPr lang="en-US" sz="2000" dirty="0" smtClean="0"/>
              <a:t>Questions</a:t>
            </a:r>
          </a:p>
          <a:p>
            <a:pPr lvl="1"/>
            <a:r>
              <a:rPr lang="en-US" sz="1600" dirty="0" smtClean="0"/>
              <a:t>http</a:t>
            </a:r>
            <a:r>
              <a:rPr lang="en-US" sz="1600" dirty="0"/>
              <a:t>://</a:t>
            </a:r>
            <a:r>
              <a:rPr lang="en-US" sz="1600" dirty="0" smtClean="0"/>
              <a:t>www.onem2m.org/technical/technical-questions</a:t>
            </a:r>
            <a:endParaRPr lang="en-US" sz="1600" dirty="0"/>
          </a:p>
          <a:p>
            <a:r>
              <a:rPr lang="en-US" sz="2000" dirty="0"/>
              <a:t>Published </a:t>
            </a:r>
            <a:r>
              <a:rPr lang="en-US" sz="2000" dirty="0" smtClean="0"/>
              <a:t>Specifications</a:t>
            </a:r>
          </a:p>
          <a:p>
            <a:pPr lvl="1"/>
            <a:r>
              <a:rPr lang="en-US" sz="1600" dirty="0" smtClean="0"/>
              <a:t>http</a:t>
            </a:r>
            <a:r>
              <a:rPr lang="en-US" sz="1600" dirty="0"/>
              <a:t>://</a:t>
            </a:r>
            <a:r>
              <a:rPr lang="en-US" sz="1600" dirty="0" smtClean="0"/>
              <a:t>www.onem2m.org/technical/published-documents</a:t>
            </a:r>
            <a:endParaRPr lang="en-US" sz="1600" dirty="0"/>
          </a:p>
          <a:p>
            <a:r>
              <a:rPr lang="en-US" sz="2000" dirty="0"/>
              <a:t>Documents developed in </a:t>
            </a:r>
            <a:r>
              <a:rPr lang="en-US" sz="2000" dirty="0" smtClean="0"/>
              <a:t>oneM2M</a:t>
            </a:r>
          </a:p>
          <a:p>
            <a:pPr lvl="1"/>
            <a:r>
              <a:rPr lang="en-US" sz="1600" dirty="0" smtClean="0"/>
              <a:t>http</a:t>
            </a:r>
            <a:r>
              <a:rPr lang="en-US" sz="1600" dirty="0"/>
              <a:t>://</a:t>
            </a:r>
            <a:r>
              <a:rPr lang="en-US" sz="1600" dirty="0" smtClean="0"/>
              <a:t>www.onem2m.org/technical/latest-drafts</a:t>
            </a:r>
            <a:endParaRPr lang="en-US" sz="1600" dirty="0"/>
          </a:p>
          <a:p>
            <a:r>
              <a:rPr lang="en-US" sz="2000" dirty="0" smtClean="0"/>
              <a:t>Events</a:t>
            </a:r>
          </a:p>
          <a:p>
            <a:pPr lvl="1"/>
            <a:r>
              <a:rPr lang="en-US" sz="1600" dirty="0" smtClean="0"/>
              <a:t>http</a:t>
            </a:r>
            <a:r>
              <a:rPr lang="en-US" sz="1600" dirty="0"/>
              <a:t>://www.onem2m.org/news-events/events</a:t>
            </a:r>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0B09A7EC-E921-4471-9515-AC21A5B68D90}" type="slidenum">
              <a:rPr lang="en-US" altLang="en-US" smtClean="0">
                <a:solidFill>
                  <a:srgbClr val="898989"/>
                </a:solidFill>
                <a:latin typeface="Myriad pro"/>
              </a:rPr>
              <a:t>24</a:t>
            </a:fld>
            <a:endParaRPr lang="en-US" altLang="en-US" dirty="0">
              <a:solidFill>
                <a:srgbClr val="898989"/>
              </a:solidFill>
              <a:latin typeface="Myriad pro"/>
            </a:endParaRPr>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GB" altLang="en-US" sz="4800" dirty="0"/>
              <a:t>oneM2M Partnership </a:t>
            </a:r>
            <a:r>
              <a:rPr lang="en-GB" altLang="en-US" sz="4800" dirty="0" smtClean="0"/>
              <a:t>Project     </a:t>
            </a:r>
            <a:endParaRPr lang="en-US" altLang="en-US" sz="4800" dirty="0" smtClean="0"/>
          </a:p>
        </p:txBody>
      </p:sp>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76200" y="1399297"/>
            <a:ext cx="8969376" cy="3954862"/>
          </a:xfrm>
          <a:prstGeom prst="rect">
            <a:avLst/>
          </a:prstGeom>
          <a:noFill/>
          <a:ln>
            <a:noFill/>
          </a:ln>
          <a:effectLst/>
          <a:extLst/>
        </p:spPr>
      </p:pic>
      <p:cxnSp>
        <p:nvCxnSpPr>
          <p:cNvPr id="13" name="Connecteur droit 110"/>
          <p:cNvCxnSpPr>
            <a:endCxn id="42" idx="0"/>
          </p:cNvCxnSpPr>
          <p:nvPr/>
        </p:nvCxnSpPr>
        <p:spPr>
          <a:xfrm flipH="1" flipV="1">
            <a:off x="4541472" y="1377316"/>
            <a:ext cx="363256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1435100" y="1377316"/>
            <a:ext cx="3106372"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2316163" y="1377316"/>
            <a:ext cx="2225309"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p:nvPr/>
        </p:nvCxnSpPr>
        <p:spPr>
          <a:xfrm flipV="1">
            <a:off x="4454525" y="1453428"/>
            <a:ext cx="117475" cy="1677987"/>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4541472" y="1377316"/>
            <a:ext cx="219905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4541472" y="1377316"/>
            <a:ext cx="2834053"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4541472" y="1377316"/>
            <a:ext cx="3632566"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3927475" y="2913928"/>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7034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6524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1976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971550"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7813675"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7813675" y="2936153"/>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4541472" y="1377316"/>
            <a:ext cx="1749792" cy="2492287"/>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2758709" y="1377316"/>
            <a:ext cx="35655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rPr>
              <a:t>Over 200 member organizations in oneM2M</a:t>
            </a:r>
          </a:p>
        </p:txBody>
      </p:sp>
      <p:grpSp>
        <p:nvGrpSpPr>
          <p:cNvPr id="43" name="Groupe 2"/>
          <p:cNvGrpSpPr>
            <a:grpSpLocks/>
          </p:cNvGrpSpPr>
          <p:nvPr/>
        </p:nvGrpSpPr>
        <p:grpSpPr bwMode="auto">
          <a:xfrm>
            <a:off x="5915025"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4852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grpSp>
        <p:nvGrpSpPr>
          <p:cNvPr id="49" name="Groupe 24"/>
          <p:cNvGrpSpPr>
            <a:grpSpLocks/>
          </p:cNvGrpSpPr>
          <p:nvPr/>
        </p:nvGrpSpPr>
        <p:grpSpPr bwMode="auto">
          <a:xfrm>
            <a:off x="6324600" y="5395190"/>
            <a:ext cx="641350" cy="431800"/>
            <a:chOff x="7033993" y="5232679"/>
            <a:chExt cx="640800" cy="432000"/>
          </a:xfrm>
        </p:grpSpPr>
        <p:sp>
          <p:nvSpPr>
            <p:cNvPr id="50" name="Rounded Rectangle 14"/>
            <p:cNvSpPr/>
            <p:nvPr/>
          </p:nvSpPr>
          <p:spPr>
            <a:xfrm>
              <a:off x="7033993" y="5232679"/>
              <a:ext cx="64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1" name="Picture 23"/>
            <p:cNvPicPr>
              <a:picLocks noChangeAspect="1" noChangeArrowheads="1"/>
            </p:cNvPicPr>
            <p:nvPr/>
          </p:nvPicPr>
          <p:blipFill>
            <a:blip r:embed="rId12" cstate="print"/>
            <a:srcRect/>
            <a:stretch>
              <a:fillRect/>
            </a:stretch>
          </p:blipFill>
          <p:spPr bwMode="auto">
            <a:xfrm>
              <a:off x="7070028" y="5268679"/>
              <a:ext cx="570000" cy="360000"/>
            </a:xfrm>
            <a:prstGeom prst="rect">
              <a:avLst/>
            </a:prstGeom>
            <a:noFill/>
            <a:ln w="9525">
              <a:noFill/>
              <a:miter lim="800000"/>
              <a:headEnd/>
              <a:tailEnd/>
            </a:ln>
          </p:spPr>
        </p:pic>
      </p:grpSp>
      <p:sp>
        <p:nvSpPr>
          <p:cNvPr id="52" name="Rounded Rectangle 14"/>
          <p:cNvSpPr/>
          <p:nvPr/>
        </p:nvSpPr>
        <p:spPr bwMode="auto">
          <a:xfrm>
            <a:off x="3074988"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3" cstate="print"/>
          <a:srcRect/>
          <a:stretch>
            <a:fillRect/>
          </a:stretch>
        </p:blipFill>
        <p:spPr bwMode="auto">
          <a:xfrm>
            <a:off x="3111271" y="5431173"/>
            <a:ext cx="1345070" cy="359833"/>
          </a:xfrm>
          <a:prstGeom prst="rect">
            <a:avLst/>
          </a:prstGeom>
          <a:noFill/>
          <a:ln w="9525">
            <a:noFill/>
            <a:miter lim="800000"/>
            <a:headEnd/>
            <a:tailEnd/>
          </a:ln>
        </p:spPr>
      </p:pic>
      <p:grpSp>
        <p:nvGrpSpPr>
          <p:cNvPr id="54" name="Groupe 1"/>
          <p:cNvGrpSpPr>
            <a:grpSpLocks/>
          </p:cNvGrpSpPr>
          <p:nvPr/>
        </p:nvGrpSpPr>
        <p:grpSpPr bwMode="auto">
          <a:xfrm>
            <a:off x="7324725"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4"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1381126"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5" cstate="print"/>
          <a:srcRect/>
          <a:stretch>
            <a:fillRect/>
          </a:stretch>
        </p:blipFill>
        <p:spPr bwMode="auto">
          <a:xfrm>
            <a:off x="1514476" y="5395190"/>
            <a:ext cx="1171575" cy="387715"/>
          </a:xfrm>
          <a:prstGeom prst="rect">
            <a:avLst/>
          </a:prstGeom>
          <a:noFill/>
          <a:ln w="9525">
            <a:noFill/>
            <a:miter lim="800000"/>
            <a:headEnd/>
            <a:tailEnd/>
          </a:ln>
        </p:spPr>
      </p:pic>
      <p:sp>
        <p:nvSpPr>
          <p:cNvPr id="59" name="Rounded Rectangle 13"/>
          <p:cNvSpPr/>
          <p:nvPr/>
        </p:nvSpPr>
        <p:spPr bwMode="auto">
          <a:xfrm rot="16200000">
            <a:off x="-165808" y="3184595"/>
            <a:ext cx="1371599"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1</a:t>
            </a:r>
          </a:p>
        </p:txBody>
      </p:sp>
      <p:sp>
        <p:nvSpPr>
          <p:cNvPr id="60" name="Rounded Rectangle 14"/>
          <p:cNvSpPr/>
          <p:nvPr/>
        </p:nvSpPr>
        <p:spPr bwMode="auto">
          <a:xfrm rot="16200000">
            <a:off x="-166602" y="5268268"/>
            <a:ext cx="1371599"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n-lt"/>
                <a:cs typeface="+mn-cs"/>
              </a:rPr>
              <a:t>Partner Type 2</a:t>
            </a:r>
          </a:p>
        </p:txBody>
      </p:sp>
      <p:sp>
        <p:nvSpPr>
          <p:cNvPr id="61" name="Textfeld 60"/>
          <p:cNvSpPr txBox="1"/>
          <p:nvPr/>
        </p:nvSpPr>
        <p:spPr>
          <a:xfrm>
            <a:off x="5984340" y="6054552"/>
            <a:ext cx="2840842" cy="230832"/>
          </a:xfrm>
          <a:prstGeom prst="rect">
            <a:avLst/>
          </a:prstGeom>
          <a:noFill/>
        </p:spPr>
        <p:txBody>
          <a:bodyPr wrap="none" rtlCol="0">
            <a:spAutoFit/>
          </a:bodyPr>
          <a:lstStyle/>
          <a:p>
            <a:r>
              <a:rPr lang="en-US" sz="900" dirty="0"/>
              <a:t>[1] </a:t>
            </a:r>
            <a:r>
              <a:rPr lang="en-US" sz="900" dirty="0" smtClean="0">
                <a:hlinkClick r:id="rId16"/>
              </a:rPr>
              <a:t>Partnership </a:t>
            </a:r>
            <a:r>
              <a:rPr lang="en-US" sz="900" dirty="0">
                <a:hlinkClick r:id="rId16"/>
              </a:rPr>
              <a:t>Agreement</a:t>
            </a:r>
            <a:r>
              <a:rPr lang="en-US" sz="900" dirty="0"/>
              <a:t> V 2.0 (Approved March 2013)</a:t>
            </a:r>
          </a:p>
        </p:txBody>
      </p:sp>
      <p:sp>
        <p:nvSpPr>
          <p:cNvPr id="62" name="Textfeld 61"/>
          <p:cNvSpPr txBox="1"/>
          <p:nvPr/>
        </p:nvSpPr>
        <p:spPr>
          <a:xfrm>
            <a:off x="6484784" y="1214738"/>
            <a:ext cx="2468872" cy="369332"/>
          </a:xfrm>
          <a:prstGeom prst="rect">
            <a:avLst/>
          </a:prstGeom>
          <a:noFill/>
        </p:spPr>
        <p:txBody>
          <a:bodyPr wrap="square" rtlCol="0">
            <a:spAutoFit/>
          </a:bodyPr>
          <a:lstStyle/>
          <a:p>
            <a:r>
              <a:rPr lang="en-US" dirty="0"/>
              <a:t>f</a:t>
            </a:r>
            <a:r>
              <a:rPr lang="en-US" dirty="0" smtClean="0"/>
              <a:t>ounded</a:t>
            </a:r>
            <a:r>
              <a:rPr lang="en-US" baseline="30000" dirty="0" smtClean="0"/>
              <a:t>1</a:t>
            </a:r>
            <a:r>
              <a:rPr lang="en-US" dirty="0" smtClean="0"/>
              <a:t> July, 24</a:t>
            </a:r>
            <a:r>
              <a:rPr lang="en-US" baseline="30000" dirty="0" smtClean="0"/>
              <a:t>th</a:t>
            </a:r>
            <a:r>
              <a:rPr lang="en-US" dirty="0" smtClean="0"/>
              <a:t> 2012</a:t>
            </a:r>
            <a:endParaRPr lang="en-US" dirty="0"/>
          </a:p>
        </p:txBody>
      </p:sp>
      <p:sp>
        <p:nvSpPr>
          <p:cNvPr id="63"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solidFill>
                  <a:srgbClr val="898989"/>
                </a:solidFill>
                <a:latin typeface="Myriad pro"/>
              </a:rPr>
              <a:t>TP-2017-0062-Newbies_Session</a:t>
            </a:r>
          </a:p>
          <a:p>
            <a:fld id="{4EF22CB7-7EF2-47EA-9D32-11F81801855E}" type="slidenum">
              <a:rPr lang="en-US" altLang="en-US" smtClean="0">
                <a:solidFill>
                  <a:srgbClr val="898989"/>
                </a:solidFill>
                <a:latin typeface="Myriad pro"/>
              </a:rPr>
              <a:t>3</a:t>
            </a:fld>
            <a:endParaRPr lang="en-US" altLang="en-US" dirty="0">
              <a:solidFill>
                <a:srgbClr val="898989"/>
              </a:solidFill>
              <a:latin typeface="Myriad pro"/>
            </a:endParaRP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smtClean="0"/>
              <a:t>oneM2M Participants</a:t>
            </a:r>
            <a:endParaRPr lang="en-US" altLang="en-US" sz="4800" dirty="0" smtClean="0"/>
          </a:p>
        </p:txBody>
      </p:sp>
      <p:sp>
        <p:nvSpPr>
          <p:cNvPr id="7171" name="Content Placeholder 2"/>
          <p:cNvSpPr>
            <a:spLocks noGrp="1"/>
          </p:cNvSpPr>
          <p:nvPr>
            <p:ph idx="1"/>
          </p:nvPr>
        </p:nvSpPr>
        <p:spPr bwMode="auto">
          <a:xfrm>
            <a:off x="457200" y="1295400"/>
            <a:ext cx="8610600" cy="4525963"/>
          </a:xfrm>
          <a:extLst/>
        </p:spPr>
        <p:txBody>
          <a:bodyPr vert="horz" wrap="square" lIns="91440" tIns="45720" rIns="91440" bIns="45720" numCol="1" anchor="t" anchorCtr="0" compatLnSpc="1">
            <a:prstTxWarp prst="textNoShape">
              <a:avLst/>
            </a:prstTxWarp>
            <a:noAutofit/>
          </a:bodyPr>
          <a:lstStyle/>
          <a:p>
            <a:pPr eaLnBrk="1" hangingPunct="1">
              <a:defRPr/>
            </a:pPr>
            <a:r>
              <a:rPr lang="en-GB" sz="2200" dirty="0"/>
              <a:t>Partner Type 1</a:t>
            </a:r>
          </a:p>
          <a:p>
            <a:pPr lvl="1" eaLnBrk="1" hangingPunct="1">
              <a:defRPr/>
            </a:pPr>
            <a:r>
              <a:rPr lang="en-US" sz="2000" dirty="0"/>
              <a:t>provides strategic direction to </a:t>
            </a:r>
            <a:r>
              <a:rPr lang="en-US" sz="2000" dirty="0" smtClean="0"/>
              <a:t>oneM2M </a:t>
            </a:r>
          </a:p>
          <a:p>
            <a:pPr lvl="1" eaLnBrk="1" hangingPunct="1">
              <a:defRPr/>
            </a:pPr>
            <a:r>
              <a:rPr lang="en-US" sz="2000" dirty="0" smtClean="0"/>
              <a:t>convert/transpose/publish </a:t>
            </a:r>
            <a:r>
              <a:rPr lang="en-US" sz="2000" dirty="0"/>
              <a:t>all relevant Technical Specifications and Technical Reports </a:t>
            </a:r>
            <a:r>
              <a:rPr lang="en-US" sz="1200" dirty="0" smtClean="0"/>
              <a:t>[]</a:t>
            </a:r>
            <a:r>
              <a:rPr lang="en-US" sz="2000" dirty="0" smtClean="0"/>
              <a:t> into </a:t>
            </a:r>
            <a:r>
              <a:rPr lang="en-US" sz="2000" dirty="0"/>
              <a:t>its own </a:t>
            </a:r>
            <a:r>
              <a:rPr lang="en-US" sz="1200" dirty="0" smtClean="0"/>
              <a:t>[]</a:t>
            </a:r>
            <a:r>
              <a:rPr lang="en-US" sz="2000" dirty="0" smtClean="0"/>
              <a:t> deliverables </a:t>
            </a:r>
            <a:r>
              <a:rPr lang="en-US" sz="1800" dirty="0"/>
              <a:t>through its normal </a:t>
            </a:r>
            <a:r>
              <a:rPr lang="en-US" sz="1800" dirty="0" smtClean="0"/>
              <a:t>processes</a:t>
            </a:r>
          </a:p>
          <a:p>
            <a:pPr lvl="1" eaLnBrk="1" hangingPunct="1">
              <a:defRPr/>
            </a:pPr>
            <a:r>
              <a:rPr lang="en-US" sz="2000" dirty="0" smtClean="0"/>
              <a:t>Partner </a:t>
            </a:r>
            <a:r>
              <a:rPr lang="en-US" sz="2000" dirty="0"/>
              <a:t>Type 1 has the right to:</a:t>
            </a:r>
          </a:p>
          <a:p>
            <a:pPr lvl="2" eaLnBrk="1" hangingPunct="1">
              <a:spcBef>
                <a:spcPts val="0"/>
              </a:spcBef>
              <a:defRPr/>
            </a:pPr>
            <a:r>
              <a:rPr lang="en-US" sz="1800" dirty="0" smtClean="0"/>
              <a:t>Attend</a:t>
            </a:r>
            <a:r>
              <a:rPr lang="en-US" sz="1800" dirty="0"/>
              <a:t>, participate and vote in meetings of the Steering </a:t>
            </a:r>
            <a:r>
              <a:rPr lang="en-US" sz="1800" dirty="0" smtClean="0"/>
              <a:t>Committee </a:t>
            </a:r>
            <a:endParaRPr lang="en-US" sz="1800" dirty="0"/>
          </a:p>
          <a:p>
            <a:pPr lvl="2" eaLnBrk="1" hangingPunct="1">
              <a:spcBef>
                <a:spcPts val="0"/>
              </a:spcBef>
              <a:defRPr/>
            </a:pPr>
            <a:r>
              <a:rPr lang="en-US" sz="1800" dirty="0" smtClean="0"/>
              <a:t>Admit </a:t>
            </a:r>
            <a:r>
              <a:rPr lang="en-US" sz="1800" dirty="0"/>
              <a:t>organizations as oneM2M Members to facilitate the technical </a:t>
            </a:r>
            <a:r>
              <a:rPr lang="en-US" sz="1800" dirty="0" smtClean="0"/>
              <a:t>work</a:t>
            </a:r>
            <a:endParaRPr lang="en-US" sz="1800" dirty="0"/>
          </a:p>
          <a:p>
            <a:pPr lvl="2" eaLnBrk="1" hangingPunct="1">
              <a:spcBef>
                <a:spcPts val="0"/>
              </a:spcBef>
              <a:defRPr/>
            </a:pPr>
            <a:r>
              <a:rPr lang="en-US" sz="1800" dirty="0" smtClean="0"/>
              <a:t>Attend </a:t>
            </a:r>
            <a:r>
              <a:rPr lang="en-US" sz="1800" dirty="0"/>
              <a:t>meetings of the Technical Plenary and its </a:t>
            </a:r>
            <a:r>
              <a:rPr lang="en-US" sz="1800" dirty="0" smtClean="0"/>
              <a:t>subgroups</a:t>
            </a:r>
            <a:endParaRPr lang="en-US" dirty="0" smtClean="0"/>
          </a:p>
          <a:p>
            <a:pPr eaLnBrk="1" hangingPunct="1">
              <a:defRPr/>
            </a:pPr>
            <a:r>
              <a:rPr lang="en-GB" sz="2200" dirty="0"/>
              <a:t>Partner Type 2</a:t>
            </a:r>
          </a:p>
          <a:p>
            <a:pPr lvl="1" eaLnBrk="1" hangingPunct="1">
              <a:defRPr/>
            </a:pPr>
            <a:r>
              <a:rPr lang="en-US" sz="2000" dirty="0"/>
              <a:t>provides strategic direction to oneM2M </a:t>
            </a:r>
          </a:p>
          <a:p>
            <a:pPr lvl="1" eaLnBrk="1" hangingPunct="1">
              <a:defRPr/>
            </a:pPr>
            <a:r>
              <a:rPr lang="en-US" sz="2000" dirty="0"/>
              <a:t>A Partner Type 2 has the right to:</a:t>
            </a:r>
          </a:p>
          <a:p>
            <a:pPr lvl="2" eaLnBrk="1" hangingPunct="1">
              <a:spcBef>
                <a:spcPts val="0"/>
              </a:spcBef>
              <a:defRPr/>
            </a:pPr>
            <a:r>
              <a:rPr lang="en-US" sz="1800" dirty="0"/>
              <a:t>Attend, participate and vote in meetings of the Steering Committee </a:t>
            </a:r>
          </a:p>
          <a:p>
            <a:pPr lvl="2" eaLnBrk="1" hangingPunct="1">
              <a:spcBef>
                <a:spcPts val="0"/>
              </a:spcBef>
              <a:defRPr/>
            </a:pPr>
            <a:r>
              <a:rPr lang="en-US" sz="1800" dirty="0"/>
              <a:t>Attend, participate and vote in meetings of the Technical Plenary and its subgroups</a:t>
            </a:r>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TP-2017-0062-Newbies_Session</a:t>
            </a:r>
            <a:endParaRPr lang="en-GB" altLang="en-US" dirty="0">
              <a:solidFill>
                <a:srgbClr val="898989"/>
              </a:solidFill>
              <a:latin typeface="Myriad pro"/>
            </a:endParaRPr>
          </a:p>
          <a:p>
            <a:fld id="{86CB42C0-9CA1-4A00-8D2A-5795FA32B466}" type="slidenum">
              <a:rPr lang="en-US" altLang="en-US" smtClean="0">
                <a:solidFill>
                  <a:srgbClr val="898989"/>
                </a:solidFill>
                <a:latin typeface="Myriad pro"/>
              </a:rPr>
              <a:t>4</a:t>
            </a:fld>
            <a:endParaRPr lang="en-US" altLang="en-US" dirty="0">
              <a:solidFill>
                <a:srgbClr val="898989"/>
              </a:solidFill>
              <a:latin typeface="Myriad pro"/>
            </a:endParaRPr>
          </a:p>
        </p:txBody>
      </p:sp>
    </p:spTree>
    <p:extLst>
      <p:ext uri="{BB962C8B-B14F-4D97-AF65-F5344CB8AC3E}">
        <p14:creationId xmlns:p14="http://schemas.microsoft.com/office/powerpoint/2010/main" val="167386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457200"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4800" dirty="0"/>
              <a:t>oneM2M Participants</a:t>
            </a:r>
            <a:endParaRPr lang="en-US" altLang="en-US" sz="4800" dirty="0" smtClean="0"/>
          </a:p>
        </p:txBody>
      </p:sp>
      <p:sp>
        <p:nvSpPr>
          <p:cNvPr id="4099" name="Content Placeholder 2"/>
          <p:cNvSpPr>
            <a:spLocks noGrp="1"/>
          </p:cNvSpPr>
          <p:nvPr>
            <p:ph idx="1"/>
          </p:nvPr>
        </p:nvSpPr>
        <p:spPr bwMode="auto">
          <a:extLst/>
        </p:spPr>
        <p:txBody>
          <a:bodyPr vert="horz" wrap="square" lIns="91440" tIns="45720" rIns="91440" bIns="45720" numCol="1" anchor="t" anchorCtr="0" compatLnSpc="1">
            <a:prstTxWarp prst="textNoShape">
              <a:avLst/>
            </a:prstTxWarp>
            <a:normAutofit fontScale="70000" lnSpcReduction="20000"/>
          </a:bodyPr>
          <a:lstStyle/>
          <a:p>
            <a:pPr eaLnBrk="1" hangingPunct="1">
              <a:defRPr/>
            </a:pPr>
            <a:r>
              <a:rPr lang="en-US" dirty="0" smtClean="0"/>
              <a:t>Member</a:t>
            </a:r>
          </a:p>
          <a:p>
            <a:pPr lvl="1" eaLnBrk="1" hangingPunct="1">
              <a:defRPr/>
            </a:pPr>
            <a:r>
              <a:rPr lang="en-US" dirty="0" smtClean="0"/>
              <a:t>admitted through affiliation with a Partner Type 1 - they may:</a:t>
            </a:r>
          </a:p>
          <a:p>
            <a:pPr lvl="2" eaLnBrk="1" hangingPunct="1">
              <a:defRPr/>
            </a:pPr>
            <a:r>
              <a:rPr lang="en-US" dirty="0"/>
              <a:t>a</a:t>
            </a:r>
            <a:r>
              <a:rPr lang="en-US" dirty="0" smtClean="0"/>
              <a:t>ttend &amp; provide input to the </a:t>
            </a:r>
            <a:r>
              <a:rPr lang="en-US" dirty="0" smtClean="0">
                <a:solidFill>
                  <a:srgbClr val="B42025"/>
                </a:solidFill>
              </a:rPr>
              <a:t>Technical Plenary </a:t>
            </a:r>
            <a:r>
              <a:rPr lang="en-US" dirty="0" smtClean="0"/>
              <a:t>and its subgroups</a:t>
            </a:r>
          </a:p>
          <a:p>
            <a:pPr lvl="2" eaLnBrk="1" hangingPunct="1">
              <a:defRPr/>
            </a:pPr>
            <a:r>
              <a:rPr lang="en-US" dirty="0"/>
              <a:t>h</a:t>
            </a:r>
            <a:r>
              <a:rPr lang="en-US" dirty="0" smtClean="0"/>
              <a:t>ave </a:t>
            </a:r>
            <a:r>
              <a:rPr lang="en-US" dirty="0" smtClean="0">
                <a:solidFill>
                  <a:srgbClr val="B42025"/>
                </a:solidFill>
              </a:rPr>
              <a:t>one vote per admitting Partner Type 1 </a:t>
            </a:r>
            <a:r>
              <a:rPr lang="en-US" dirty="0" smtClean="0"/>
              <a:t>in meetings of the Technical Plenary and </a:t>
            </a:r>
            <a:r>
              <a:rPr lang="en-US" smtClean="0"/>
              <a:t>its subgroups</a:t>
            </a:r>
            <a:r>
              <a:rPr lang="en-US" strike="sngStrike" smtClean="0"/>
              <a:t> </a:t>
            </a:r>
            <a:endParaRPr lang="en-US" strike="sngStrike" dirty="0" smtClean="0"/>
          </a:p>
          <a:p>
            <a:pPr eaLnBrk="1" hangingPunct="1">
              <a:defRPr/>
            </a:pPr>
            <a:r>
              <a:rPr lang="en-US" dirty="0" smtClean="0"/>
              <a:t>Associate</a:t>
            </a:r>
          </a:p>
          <a:p>
            <a:pPr lvl="1" eaLnBrk="1" hangingPunct="1">
              <a:defRPr/>
            </a:pPr>
            <a:r>
              <a:rPr lang="en-US" dirty="0" smtClean="0"/>
              <a:t>any government or regulatory agency with interest in oneM2M work, they may:</a:t>
            </a:r>
          </a:p>
          <a:p>
            <a:pPr lvl="2" eaLnBrk="1" hangingPunct="1">
              <a:defRPr/>
            </a:pPr>
            <a:r>
              <a:rPr lang="en-US" dirty="0"/>
              <a:t>A</a:t>
            </a:r>
            <a:r>
              <a:rPr lang="en-US" dirty="0" smtClean="0"/>
              <a:t>ttend and provide input to meetings of the Technical Plenary and its subgroups. However, such input shall be </a:t>
            </a:r>
            <a:r>
              <a:rPr lang="en-US" dirty="0" smtClean="0">
                <a:solidFill>
                  <a:srgbClr val="B42025"/>
                </a:solidFill>
              </a:rPr>
              <a:t>limited to clarifications regarding regulatory matters and informational contributions</a:t>
            </a:r>
            <a:r>
              <a:rPr lang="en-US" dirty="0" smtClean="0"/>
              <a:t>.</a:t>
            </a:r>
          </a:p>
          <a:p>
            <a:pPr eaLnBrk="1" hangingPunct="1">
              <a:defRPr/>
            </a:pPr>
            <a:r>
              <a:rPr lang="en-US" dirty="0" smtClean="0"/>
              <a:t>Observers</a:t>
            </a:r>
          </a:p>
          <a:p>
            <a:pPr lvl="1" eaLnBrk="1" hangingPunct="1">
              <a:defRPr/>
            </a:pPr>
            <a:r>
              <a:rPr lang="en-US" dirty="0" smtClean="0"/>
              <a:t>Invited to attend for a limited duration and they may not provide any technical input to the Technical Plenary or its subgroups</a:t>
            </a:r>
          </a:p>
        </p:txBody>
      </p:sp>
      <p:sp>
        <p:nvSpPr>
          <p:cNvPr id="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TP-2017-0062-Newbies_Session</a:t>
            </a:r>
            <a:endParaRPr lang="en-GB" altLang="en-US" dirty="0">
              <a:solidFill>
                <a:srgbClr val="898989"/>
              </a:solidFill>
              <a:latin typeface="Myriad pro"/>
            </a:endParaRPr>
          </a:p>
          <a:p>
            <a:fld id="{815DF9C7-C2EF-4DDB-802B-B03F1A5D7ACC}" type="slidenum">
              <a:rPr lang="en-US" altLang="en-US" smtClean="0">
                <a:solidFill>
                  <a:srgbClr val="898989"/>
                </a:solidFill>
                <a:latin typeface="Myriad pro"/>
              </a:rPr>
              <a:t>5</a:t>
            </a:fld>
            <a:endParaRPr lang="en-US" altLang="en-US" dirty="0">
              <a:solidFill>
                <a:srgbClr val="898989"/>
              </a:solidFill>
              <a:latin typeface="Myriad pro"/>
            </a:endParaRPr>
          </a:p>
        </p:txBody>
      </p:sp>
    </p:spTree>
    <p:extLst>
      <p:ext uri="{BB962C8B-B14F-4D97-AF65-F5344CB8AC3E}">
        <p14:creationId xmlns:p14="http://schemas.microsoft.com/office/powerpoint/2010/main" val="3193523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1619065" y="220708"/>
            <a:ext cx="5924735"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4800" dirty="0" smtClean="0"/>
              <a:t>Organization</a:t>
            </a:r>
          </a:p>
        </p:txBody>
      </p:sp>
      <p:sp>
        <p:nvSpPr>
          <p:cNvPr id="2" name="Textfeld 1"/>
          <p:cNvSpPr txBox="1"/>
          <p:nvPr/>
        </p:nvSpPr>
        <p:spPr>
          <a:xfrm>
            <a:off x="2494546" y="914400"/>
            <a:ext cx="4173771" cy="276999"/>
          </a:xfrm>
          <a:prstGeom prst="rect">
            <a:avLst/>
          </a:prstGeom>
          <a:noFill/>
        </p:spPr>
        <p:txBody>
          <a:bodyPr wrap="none" rtlCol="0">
            <a:spAutoFit/>
          </a:bodyPr>
          <a:lstStyle/>
          <a:p>
            <a:r>
              <a:rPr lang="en-US" sz="1200" dirty="0"/>
              <a:t>http://onem2m.org/about-onem2m/organisation-and-structure</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1053" y="1600199"/>
            <a:ext cx="8205747" cy="3917433"/>
          </a:xfrm>
          <a:prstGeom prst="rect">
            <a:avLst/>
          </a:prstGeom>
        </p:spPr>
      </p:pic>
      <p:sp>
        <p:nvSpPr>
          <p:cNvPr id="8" name="Rechteck 7"/>
          <p:cNvSpPr/>
          <p:nvPr/>
        </p:nvSpPr>
        <p:spPr>
          <a:xfrm>
            <a:off x="1143000" y="2057400"/>
            <a:ext cx="2895600" cy="707886"/>
          </a:xfrm>
          <a:prstGeom prst="rect">
            <a:avLst/>
          </a:prstGeom>
        </p:spPr>
        <p:txBody>
          <a:bodyPr wrap="square">
            <a:spAutoFit/>
          </a:bodyPr>
          <a:lstStyle/>
          <a:p>
            <a:r>
              <a:rPr lang="en-AU" sz="800" b="1" dirty="0" smtClean="0">
                <a:latin typeface="Tele-GroteskNor" pitchFamily="2" charset="0"/>
              </a:rPr>
              <a:t>Steering </a:t>
            </a:r>
            <a:r>
              <a:rPr lang="en-AU" sz="800" b="1" dirty="0" err="1" smtClean="0">
                <a:latin typeface="Tele-GroteskNor" pitchFamily="2" charset="0"/>
              </a:rPr>
              <a:t>Commiteee</a:t>
            </a:r>
            <a:endParaRPr lang="en-AU" sz="800" dirty="0" smtClean="0">
              <a:latin typeface="Tele-GroteskNor" pitchFamily="2" charset="0"/>
            </a:endParaRPr>
          </a:p>
          <a:p>
            <a:r>
              <a:rPr lang="en-AU" sz="800" dirty="0" smtClean="0">
                <a:latin typeface="Tele-GroteskNor" pitchFamily="2" charset="0"/>
              </a:rPr>
              <a:t>Chair: 	Fran O'Brien, Cisco Systems (TIA)</a:t>
            </a:r>
            <a:br>
              <a:rPr lang="en-AU" sz="800" dirty="0" smtClean="0">
                <a:latin typeface="Tele-GroteskNor" pitchFamily="2" charset="0"/>
              </a:rPr>
            </a:br>
            <a:r>
              <a:rPr lang="en-AU" sz="800" dirty="0" smtClean="0">
                <a:latin typeface="Tele-GroteskNor" pitchFamily="2" charset="0"/>
              </a:rPr>
              <a:t>Vice Chair:  	Nick Yamasaki, KDDI Corporation (TTC)</a:t>
            </a:r>
            <a:br>
              <a:rPr lang="en-AU" sz="800" dirty="0" smtClean="0">
                <a:latin typeface="Tele-GroteskNor" pitchFamily="2" charset="0"/>
              </a:rPr>
            </a:br>
            <a:r>
              <a:rPr lang="en-AU" sz="800" dirty="0" smtClean="0">
                <a:latin typeface="Tele-GroteskNor" pitchFamily="2" charset="0"/>
              </a:rPr>
              <a:t>Vice Chair:  	Enrico Scarrone, Telecom Italia  (ETSI)</a:t>
            </a:r>
            <a:br>
              <a:rPr lang="en-AU" sz="800" dirty="0" smtClean="0">
                <a:latin typeface="Tele-GroteskNor" pitchFamily="2" charset="0"/>
              </a:rPr>
            </a:br>
            <a:r>
              <a:rPr lang="en-AU" sz="800" dirty="0" smtClean="0">
                <a:latin typeface="Tele-GroteskNor" pitchFamily="2" charset="0"/>
              </a:rPr>
              <a:t>Vice Chair:  	Rouzbeh Farhoumand Huawei (ATIS)</a:t>
            </a:r>
            <a:endParaRPr lang="en-AU" sz="800" b="0" i="0" dirty="0">
              <a:effectLst/>
              <a:latin typeface="Tele-GroteskNor" pitchFamily="2" charset="0"/>
            </a:endParaRPr>
          </a:p>
        </p:txBody>
      </p:sp>
      <p:sp>
        <p:nvSpPr>
          <p:cNvPr id="9" name="Rechteck 8"/>
          <p:cNvSpPr/>
          <p:nvPr/>
        </p:nvSpPr>
        <p:spPr>
          <a:xfrm>
            <a:off x="1143000" y="2895600"/>
            <a:ext cx="2895600" cy="1077218"/>
          </a:xfrm>
          <a:prstGeom prst="rect">
            <a:avLst/>
          </a:prstGeom>
        </p:spPr>
        <p:txBody>
          <a:bodyPr wrap="square">
            <a:spAutoFit/>
          </a:bodyPr>
          <a:lstStyle/>
          <a:p>
            <a:r>
              <a:rPr lang="en-AU" sz="800" b="1" dirty="0" smtClean="0">
                <a:latin typeface="Tele-GroteskNor" pitchFamily="2" charset="0"/>
              </a:rPr>
              <a:t>Technical Plenary</a:t>
            </a:r>
            <a:endParaRPr lang="en-AU" sz="800" dirty="0" smtClean="0">
              <a:latin typeface="Tele-GroteskNor" pitchFamily="2" charset="0"/>
            </a:endParaRPr>
          </a:p>
          <a:p>
            <a:r>
              <a:rPr lang="en-AU" sz="800" dirty="0">
                <a:latin typeface="Tele-GroteskNor" pitchFamily="2" charset="0"/>
              </a:rPr>
              <a:t>TP Chair: </a:t>
            </a:r>
            <a:r>
              <a:rPr lang="en-AU" sz="800" dirty="0" smtClean="0">
                <a:latin typeface="Tele-GroteskNor" pitchFamily="2" charset="0"/>
              </a:rPr>
              <a:t>	Omar </a:t>
            </a:r>
            <a:r>
              <a:rPr lang="en-AU" sz="800" dirty="0">
                <a:latin typeface="Tele-GroteskNor" pitchFamily="2" charset="0"/>
              </a:rPr>
              <a:t>Elloumi, Nokia (ATIS)</a:t>
            </a:r>
          </a:p>
          <a:p>
            <a:r>
              <a:rPr lang="en-AU" sz="800" dirty="0">
                <a:latin typeface="Tele-GroteskNor" pitchFamily="2" charset="0"/>
              </a:rPr>
              <a:t>TP Vice Chair: </a:t>
            </a:r>
            <a:r>
              <a:rPr lang="en-AU" sz="800" dirty="0" smtClean="0">
                <a:latin typeface="Tele-GroteskNor" pitchFamily="2" charset="0"/>
              </a:rPr>
              <a:t>	Roland </a:t>
            </a:r>
            <a:r>
              <a:rPr lang="en-AU" sz="800" dirty="0">
                <a:latin typeface="Tele-GroteskNor" pitchFamily="2" charset="0"/>
              </a:rPr>
              <a:t>Hechwartner, Deutsche </a:t>
            </a:r>
            <a:r>
              <a:rPr lang="en-AU" sz="800" dirty="0" smtClean="0">
                <a:latin typeface="Tele-GroteskNor" pitchFamily="2" charset="0"/>
              </a:rPr>
              <a:t>Telekom  </a:t>
            </a:r>
            <a:r>
              <a:rPr lang="en-AU" sz="800" dirty="0">
                <a:latin typeface="Tele-GroteskNor" pitchFamily="2" charset="0"/>
              </a:rPr>
              <a:t>(ETSI)</a:t>
            </a:r>
          </a:p>
          <a:p>
            <a:r>
              <a:rPr lang="en-AU" sz="800" dirty="0">
                <a:latin typeface="Tele-GroteskNor" pitchFamily="2" charset="0"/>
              </a:rPr>
              <a:t>TP Vice Chair: </a:t>
            </a:r>
            <a:r>
              <a:rPr lang="en-AU" sz="800" dirty="0" smtClean="0">
                <a:latin typeface="Tele-GroteskNor" pitchFamily="2" charset="0"/>
              </a:rPr>
              <a:t>	Ki </a:t>
            </a:r>
            <a:r>
              <a:rPr lang="en-AU" sz="800" dirty="0">
                <a:latin typeface="Tele-GroteskNor" pitchFamily="2" charset="0"/>
              </a:rPr>
              <a:t>Young Kim, LG Electronics (TTA)</a:t>
            </a:r>
          </a:p>
          <a:p>
            <a:r>
              <a:rPr lang="en-AU" sz="800" dirty="0">
                <a:latin typeface="Tele-GroteskNor" pitchFamily="2" charset="0"/>
              </a:rPr>
              <a:t>TP Vice Chair: </a:t>
            </a:r>
            <a:r>
              <a:rPr lang="en-AU" sz="800" dirty="0" smtClean="0">
                <a:latin typeface="Tele-GroteskNor" pitchFamily="2" charset="0"/>
              </a:rPr>
              <a:t>	Josef </a:t>
            </a:r>
            <a:r>
              <a:rPr lang="en-AU" sz="800" dirty="0">
                <a:latin typeface="Tele-GroteskNor" pitchFamily="2" charset="0"/>
              </a:rPr>
              <a:t>Blanz, Qualcomm (TIA</a:t>
            </a:r>
            <a:r>
              <a:rPr lang="en-AU" sz="800" dirty="0" smtClean="0">
                <a:latin typeface="Tele-GroteskNor" pitchFamily="2" charset="0"/>
              </a:rPr>
              <a:t>)</a:t>
            </a:r>
          </a:p>
          <a:p>
            <a:endParaRPr lang="en-AU" sz="800" dirty="0" smtClean="0">
              <a:latin typeface="Tele-GroteskNor" pitchFamily="2" charset="0"/>
            </a:endParaRPr>
          </a:p>
          <a:p>
            <a:r>
              <a:rPr lang="en-US" sz="800" dirty="0">
                <a:latin typeface="Tele-GroteskNor" pitchFamily="2" charset="0"/>
              </a:rPr>
              <a:t>Secretariat Support: </a:t>
            </a:r>
            <a:r>
              <a:rPr lang="en-US" sz="800" dirty="0" smtClean="0">
                <a:latin typeface="Tele-GroteskNor" pitchFamily="2" charset="0"/>
              </a:rPr>
              <a:t>	Karen </a:t>
            </a:r>
            <a:r>
              <a:rPr lang="en-US" sz="800" dirty="0">
                <a:latin typeface="Tele-GroteskNor" pitchFamily="2" charset="0"/>
              </a:rPr>
              <a:t>Hughes (ETSI)</a:t>
            </a:r>
          </a:p>
          <a:p>
            <a:endParaRPr lang="en-AU" sz="800" b="0" i="0" dirty="0">
              <a:effectLst/>
              <a:latin typeface="Tele-GroteskNor" pitchFamily="2" charset="0"/>
            </a:endParaRPr>
          </a:p>
        </p:txBody>
      </p:sp>
      <p:sp>
        <p:nvSpPr>
          <p:cNvPr id="10" name="Rechteck 9"/>
          <p:cNvSpPr/>
          <p:nvPr/>
        </p:nvSpPr>
        <p:spPr>
          <a:xfrm>
            <a:off x="481053" y="5116172"/>
            <a:ext cx="1500147"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REQ Chair</a:t>
            </a:r>
            <a:r>
              <a:rPr lang="en-AU" sz="800" dirty="0">
                <a:latin typeface="Tele-GroteskNor" pitchFamily="2" charset="0"/>
              </a:rPr>
              <a:t>: </a:t>
            </a:r>
            <a:endParaRPr lang="en-AU" sz="800" dirty="0" smtClean="0">
              <a:latin typeface="Tele-GroteskNor" pitchFamily="2" charset="0"/>
            </a:endParaRPr>
          </a:p>
          <a:p>
            <a:r>
              <a:rPr lang="en-AU" sz="800" dirty="0" smtClean="0">
                <a:latin typeface="Tele-GroteskNor" pitchFamily="2" charset="0"/>
              </a:rPr>
              <a:t>Shelby </a:t>
            </a:r>
            <a:r>
              <a:rPr lang="en-AU" sz="800" dirty="0">
                <a:latin typeface="Tele-GroteskNor" pitchFamily="2" charset="0"/>
              </a:rPr>
              <a:t>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Catalina </a:t>
            </a:r>
            <a:r>
              <a:rPr lang="en-AU" sz="800" dirty="0">
                <a:latin typeface="Tele-GroteskNor" pitchFamily="2" charset="0"/>
              </a:rPr>
              <a:t>Mladin,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Victor </a:t>
            </a:r>
            <a:r>
              <a:rPr lang="en-AU" sz="800" dirty="0">
                <a:latin typeface="Tele-GroteskNor" pitchFamily="2" charset="0"/>
              </a:rPr>
              <a:t>Kueh, Huawei Technologies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1" name="Rechteck 10"/>
          <p:cNvSpPr/>
          <p:nvPr/>
        </p:nvSpPr>
        <p:spPr>
          <a:xfrm>
            <a:off x="1970314"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ARC Chair:</a:t>
            </a:r>
          </a:p>
          <a:p>
            <a:r>
              <a:rPr lang="en-AU" sz="800" dirty="0" smtClean="0">
                <a:latin typeface="Tele-GroteskNor" pitchFamily="2" charset="0"/>
              </a:rPr>
              <a:t>Nicolas </a:t>
            </a:r>
            <a:r>
              <a:rPr lang="en-AU" sz="800" dirty="0" err="1">
                <a:latin typeface="Tele-GroteskNor" pitchFamily="2" charset="0"/>
              </a:rPr>
              <a:t>Damour</a:t>
            </a:r>
            <a:r>
              <a:rPr lang="en-AU" sz="800" dirty="0">
                <a:latin typeface="Tele-GroteskNor" pitchFamily="2" charset="0"/>
              </a:rPr>
              <a:t>, Sierra Wireless</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Dale </a:t>
            </a:r>
            <a:r>
              <a:rPr lang="en-AU" sz="800" dirty="0">
                <a:latin typeface="Tele-GroteskNor" pitchFamily="2" charset="0"/>
              </a:rPr>
              <a:t>Seed, </a:t>
            </a:r>
            <a:r>
              <a:rPr lang="en-AU" sz="800" dirty="0" err="1">
                <a:latin typeface="Tele-GroteskNor" pitchFamily="2" charset="0"/>
              </a:rPr>
              <a:t>Convida</a:t>
            </a:r>
            <a:r>
              <a:rPr lang="en-AU" sz="800" dirty="0">
                <a:latin typeface="Tele-GroteskNor" pitchFamily="2" charset="0"/>
              </a:rPr>
              <a:t> Wireless </a:t>
            </a:r>
          </a:p>
          <a:p>
            <a:r>
              <a:rPr lang="en-AU" sz="800" dirty="0" smtClean="0">
                <a:latin typeface="Tele-GroteskNor" pitchFamily="2" charset="0"/>
              </a:rPr>
              <a:t>SeungMyeong </a:t>
            </a:r>
            <a:r>
              <a:rPr lang="en-AU" sz="800" dirty="0">
                <a:latin typeface="Tele-GroteskNor" pitchFamily="2" charset="0"/>
              </a:rPr>
              <a:t>Jeong, KETI</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Karen </a:t>
            </a:r>
            <a:r>
              <a:rPr lang="en-AU" sz="800" dirty="0">
                <a:latin typeface="Tele-GroteskNor" pitchFamily="2" charset="0"/>
              </a:rPr>
              <a:t>Hughes (ETSI)</a:t>
            </a:r>
            <a:endParaRPr lang="en-AU" sz="800" b="0" i="0" dirty="0">
              <a:effectLst/>
              <a:latin typeface="Tele-GroteskNor" pitchFamily="2" charset="0"/>
            </a:endParaRPr>
          </a:p>
        </p:txBody>
      </p:sp>
      <p:sp>
        <p:nvSpPr>
          <p:cNvPr id="12" name="Rechteck 11"/>
          <p:cNvSpPr/>
          <p:nvPr/>
        </p:nvSpPr>
        <p:spPr>
          <a:xfrm>
            <a:off x="3262450" y="5115191"/>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PRO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Peter Niblett, IBM</a:t>
            </a:r>
          </a:p>
          <a:p>
            <a:r>
              <a:rPr lang="en-AU" sz="800" dirty="0">
                <a:latin typeface="Tele-GroteskNor" pitchFamily="2" charset="0"/>
              </a:rPr>
              <a:t>Vice Chair: </a:t>
            </a:r>
            <a:endParaRPr lang="en-AU" sz="800" dirty="0" smtClean="0">
              <a:latin typeface="Tele-GroteskNor" pitchFamily="2" charset="0"/>
            </a:endParaRPr>
          </a:p>
          <a:p>
            <a:r>
              <a:rPr lang="en-AU" sz="800" dirty="0" smtClean="0">
                <a:latin typeface="Tele-GroteskNor" pitchFamily="2" charset="0"/>
              </a:rPr>
              <a:t>Shingo </a:t>
            </a:r>
            <a:r>
              <a:rPr lang="en-AU" sz="800" dirty="0">
                <a:latin typeface="Tele-GroteskNor" pitchFamily="2" charset="0"/>
              </a:rPr>
              <a:t>Fujimoto, Fujitsu</a:t>
            </a:r>
          </a:p>
          <a:p>
            <a:endParaRPr lang="en-AU" sz="800" dirty="0" smtClean="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Laurent </a:t>
            </a:r>
            <a:r>
              <a:rPr lang="en-AU" sz="800" dirty="0">
                <a:latin typeface="Tele-GroteskNor" pitchFamily="2" charset="0"/>
              </a:rPr>
              <a:t>Velez (ETSI)</a:t>
            </a:r>
            <a:endParaRPr lang="en-AU" sz="800" b="0" i="0" dirty="0">
              <a:effectLst/>
              <a:latin typeface="Tele-GroteskNor" pitchFamily="2" charset="0"/>
            </a:endParaRPr>
          </a:p>
        </p:txBody>
      </p:sp>
      <p:sp>
        <p:nvSpPr>
          <p:cNvPr id="13" name="Rechteck 12"/>
          <p:cNvSpPr/>
          <p:nvPr/>
        </p:nvSpPr>
        <p:spPr>
          <a:xfrm>
            <a:off x="4572000"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SEC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a:t>
            </a:r>
            <a:r>
              <a:rPr lang="en-AU" sz="800" dirty="0" smtClean="0">
                <a:latin typeface="Tele-GroteskNor" pitchFamily="2" charset="0"/>
              </a:rPr>
              <a:t>Chairs: </a:t>
            </a:r>
          </a:p>
          <a:p>
            <a:r>
              <a:rPr lang="en-AU" sz="800" dirty="0" err="1" smtClean="0">
                <a:latin typeface="Tele-GroteskNor" pitchFamily="2" charset="0"/>
              </a:rPr>
              <a:t>Dragan</a:t>
            </a:r>
            <a:r>
              <a:rPr lang="en-AU" sz="800" dirty="0" smtClean="0">
                <a:latin typeface="Tele-GroteskNor" pitchFamily="2" charset="0"/>
              </a:rPr>
              <a:t> </a:t>
            </a:r>
            <a:r>
              <a:rPr lang="en-AU" sz="800" dirty="0" err="1">
                <a:latin typeface="Tele-GroteskNor" pitchFamily="2" charset="0"/>
              </a:rPr>
              <a:t>Vujcic</a:t>
            </a:r>
            <a:r>
              <a:rPr lang="en-AU" sz="800" dirty="0">
                <a:latin typeface="Tele-GroteskNor" pitchFamily="2" charset="0"/>
              </a:rPr>
              <a:t>, </a:t>
            </a:r>
            <a:r>
              <a:rPr lang="en-AU" sz="800" dirty="0" err="1">
                <a:latin typeface="Tele-GroteskNor" pitchFamily="2" charset="0"/>
              </a:rPr>
              <a:t>Oberthur</a:t>
            </a:r>
            <a:r>
              <a:rPr lang="en-AU" sz="800" dirty="0">
                <a:latin typeface="Tele-GroteskNor" pitchFamily="2" charset="0"/>
              </a:rPr>
              <a:t> </a:t>
            </a:r>
            <a:r>
              <a:rPr lang="en-AU" sz="800" dirty="0" smtClean="0">
                <a:latin typeface="Tele-GroteskNor" pitchFamily="2" charset="0"/>
              </a:rPr>
              <a:t>Tech.</a:t>
            </a:r>
            <a:endParaRPr lang="en-AU" sz="800" dirty="0">
              <a:latin typeface="Tele-GroteskNor" pitchFamily="2" charset="0"/>
            </a:endParaRPr>
          </a:p>
          <a:p>
            <a:r>
              <a:rPr lang="en-AU" sz="800" dirty="0" smtClean="0">
                <a:latin typeface="Tele-GroteskNor" pitchFamily="2" charset="0"/>
              </a:rPr>
              <a:t>Wei </a:t>
            </a:r>
            <a:r>
              <a:rPr lang="en-AU" sz="800" dirty="0">
                <a:latin typeface="Tele-GroteskNor" pitchFamily="2" charset="0"/>
              </a:rPr>
              <a:t>Zhou, </a:t>
            </a:r>
            <a:r>
              <a:rPr lang="en-AU" sz="800" dirty="0" err="1">
                <a:latin typeface="Tele-GroteskNor" pitchFamily="2" charset="0"/>
              </a:rPr>
              <a:t>Datang</a:t>
            </a:r>
            <a:r>
              <a:rPr lang="en-AU" sz="800" dirty="0">
                <a:latin typeface="Tele-GroteskNor" pitchFamily="2" charset="0"/>
              </a:rPr>
              <a:t> Telecom </a:t>
            </a:r>
            <a:r>
              <a:rPr lang="en-AU" sz="800" dirty="0" smtClean="0">
                <a:latin typeface="Tele-GroteskNor" pitchFamily="2" charset="0"/>
              </a:rPr>
              <a:t>Tech.</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endParaRPr lang="en-AU" sz="800" b="0" i="0" dirty="0">
              <a:effectLst/>
              <a:latin typeface="Tele-GroteskNor" pitchFamily="2" charset="0"/>
            </a:endParaRPr>
          </a:p>
        </p:txBody>
      </p:sp>
      <p:sp>
        <p:nvSpPr>
          <p:cNvPr id="14" name="Rechteck 13"/>
          <p:cNvSpPr/>
          <p:nvPr/>
        </p:nvSpPr>
        <p:spPr>
          <a:xfrm>
            <a:off x="5944417" y="5110014"/>
            <a:ext cx="1447800"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MAS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Yongjing Zhang, Huawei</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Timothy </a:t>
            </a:r>
            <a:r>
              <a:rPr lang="en-AU" sz="800" dirty="0">
                <a:latin typeface="Tele-GroteskNor" pitchFamily="2" charset="0"/>
              </a:rPr>
              <a:t>Carey, Nokia</a:t>
            </a:r>
          </a:p>
          <a:p>
            <a:r>
              <a:rPr lang="en-AU" sz="800" dirty="0" smtClean="0">
                <a:latin typeface="Tele-GroteskNor" pitchFamily="2" charset="0"/>
              </a:rPr>
              <a:t>Dongjoo </a:t>
            </a:r>
            <a:r>
              <a:rPr lang="en-AU" sz="800" dirty="0">
                <a:latin typeface="Tele-GroteskNor" pitchFamily="2" charset="0"/>
              </a:rPr>
              <a:t>Kim, LG Electronics </a:t>
            </a: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Victoria </a:t>
            </a:r>
            <a:r>
              <a:rPr lang="en-AU" sz="800" dirty="0">
                <a:latin typeface="Tele-GroteskNor" pitchFamily="2" charset="0"/>
              </a:rPr>
              <a:t>Mitchell (TIA)</a:t>
            </a:r>
            <a:endParaRPr lang="en-AU" sz="800" b="0" i="0" dirty="0">
              <a:effectLst/>
              <a:latin typeface="Tele-GroteskNor" pitchFamily="2" charset="0"/>
            </a:endParaRPr>
          </a:p>
        </p:txBody>
      </p:sp>
      <p:sp>
        <p:nvSpPr>
          <p:cNvPr id="15" name="Rechteck 14"/>
          <p:cNvSpPr/>
          <p:nvPr/>
        </p:nvSpPr>
        <p:spPr>
          <a:xfrm>
            <a:off x="7320372" y="5110014"/>
            <a:ext cx="1366428" cy="1077218"/>
          </a:xfrm>
          <a:prstGeom prst="rect">
            <a:avLst/>
          </a:prstGeom>
          <a:solidFill>
            <a:schemeClr val="bg1">
              <a:lumMod val="95000"/>
            </a:schemeClr>
          </a:solidFill>
        </p:spPr>
        <p:txBody>
          <a:bodyPr wrap="square">
            <a:spAutoFit/>
          </a:bodyPr>
          <a:lstStyle/>
          <a:p>
            <a:r>
              <a:rPr lang="en-AU" sz="800" dirty="0" smtClean="0">
                <a:latin typeface="Tele-GroteskNor" pitchFamily="2" charset="0"/>
              </a:rPr>
              <a:t>TST Chair</a:t>
            </a:r>
            <a:r>
              <a:rPr lang="en-AU" sz="800" dirty="0">
                <a:latin typeface="Tele-GroteskNor" pitchFamily="2" charset="0"/>
              </a:rPr>
              <a:t>: </a:t>
            </a:r>
            <a:endParaRPr lang="en-AU" sz="800" dirty="0" smtClean="0">
              <a:latin typeface="Tele-GroteskNor" pitchFamily="2" charset="0"/>
            </a:endParaRPr>
          </a:p>
          <a:p>
            <a:r>
              <a:rPr lang="en-AU" sz="800" dirty="0">
                <a:latin typeface="Tele-GroteskNor" pitchFamily="2" charset="0"/>
              </a:rPr>
              <a:t>JaeSeung Song, KETI </a:t>
            </a:r>
          </a:p>
          <a:p>
            <a:r>
              <a:rPr lang="en-AU" sz="800" dirty="0">
                <a:latin typeface="Tele-GroteskNor" pitchFamily="2" charset="0"/>
              </a:rPr>
              <a:t>Vice </a:t>
            </a:r>
            <a:r>
              <a:rPr lang="en-AU" sz="800" dirty="0" smtClean="0">
                <a:latin typeface="Tele-GroteskNor" pitchFamily="2" charset="0"/>
              </a:rPr>
              <a:t>Chairs: </a:t>
            </a:r>
          </a:p>
          <a:p>
            <a:r>
              <a:rPr lang="en-AU" sz="800" dirty="0" smtClean="0">
                <a:latin typeface="Tele-GroteskNor" pitchFamily="2" charset="0"/>
              </a:rPr>
              <a:t>Jason </a:t>
            </a:r>
            <a:r>
              <a:rPr lang="en-AU" sz="800" dirty="0">
                <a:latin typeface="Tele-GroteskNor" pitchFamily="2" charset="0"/>
              </a:rPr>
              <a:t>Yin, Huawei</a:t>
            </a:r>
          </a:p>
          <a:p>
            <a:r>
              <a:rPr lang="en-AU" sz="800" dirty="0" smtClean="0">
                <a:latin typeface="Tele-GroteskNor" pitchFamily="2" charset="0"/>
              </a:rPr>
              <a:t>Mahdi </a:t>
            </a:r>
            <a:r>
              <a:rPr lang="en-AU" sz="800" dirty="0">
                <a:latin typeface="Tele-GroteskNor" pitchFamily="2" charset="0"/>
              </a:rPr>
              <a:t>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smtClean="0">
                <a:latin typeface="Tele-GroteskNor" pitchFamily="2" charset="0"/>
              </a:rPr>
              <a:t>Secretariat </a:t>
            </a:r>
            <a:r>
              <a:rPr lang="en-AU" sz="800" dirty="0">
                <a:latin typeface="Tele-GroteskNor" pitchFamily="2" charset="0"/>
              </a:rPr>
              <a:t>Support: </a:t>
            </a:r>
            <a:endParaRPr lang="en-AU" sz="800" dirty="0" smtClean="0">
              <a:latin typeface="Tele-GroteskNor" pitchFamily="2" charset="0"/>
            </a:endParaRPr>
          </a:p>
          <a:p>
            <a:r>
              <a:rPr lang="en-AU" sz="800" dirty="0" smtClean="0">
                <a:latin typeface="Tele-GroteskNor" pitchFamily="2" charset="0"/>
              </a:rPr>
              <a:t>Peter </a:t>
            </a:r>
            <a:r>
              <a:rPr lang="en-AU" sz="800" dirty="0">
                <a:latin typeface="Tele-GroteskNor" pitchFamily="2" charset="0"/>
              </a:rPr>
              <a:t>Kim (TTA) </a:t>
            </a:r>
            <a:endParaRPr lang="en-AU" sz="800" b="0" i="0" dirty="0">
              <a:effectLst/>
              <a:latin typeface="Tele-GroteskNor" pitchFamily="2" charset="0"/>
            </a:endParaRPr>
          </a:p>
        </p:txBody>
      </p:sp>
      <p:sp>
        <p:nvSpPr>
          <p:cNvPr id="3" name="Textfeld 2"/>
          <p:cNvSpPr txBox="1"/>
          <p:nvPr/>
        </p:nvSpPr>
        <p:spPr>
          <a:xfrm rot="16200000">
            <a:off x="-220860" y="2369940"/>
            <a:ext cx="1139188" cy="369332"/>
          </a:xfrm>
          <a:prstGeom prst="rect">
            <a:avLst/>
          </a:prstGeom>
          <a:solidFill>
            <a:srgbClr val="C00000"/>
          </a:solidFill>
        </p:spPr>
        <p:txBody>
          <a:bodyPr wrap="square" rtlCol="0">
            <a:spAutoFit/>
          </a:bodyPr>
          <a:lstStyle/>
          <a:p>
            <a:r>
              <a:rPr lang="en-US" dirty="0" smtClean="0">
                <a:solidFill>
                  <a:schemeClr val="bg1"/>
                </a:solidFill>
              </a:rPr>
              <a:t>Partners</a:t>
            </a:r>
            <a:endParaRPr lang="en-US" dirty="0">
              <a:solidFill>
                <a:schemeClr val="bg1"/>
              </a:solidFill>
            </a:endParaRPr>
          </a:p>
        </p:txBody>
      </p:sp>
      <p:sp>
        <p:nvSpPr>
          <p:cNvPr id="7" name="Textfeld 6"/>
          <p:cNvSpPr txBox="1"/>
          <p:nvPr/>
        </p:nvSpPr>
        <p:spPr>
          <a:xfrm rot="16200000">
            <a:off x="-683728" y="4089016"/>
            <a:ext cx="2064924" cy="369332"/>
          </a:xfrm>
          <a:prstGeom prst="rect">
            <a:avLst/>
          </a:prstGeom>
          <a:solidFill>
            <a:schemeClr val="tx1">
              <a:lumMod val="65000"/>
              <a:lumOff val="35000"/>
            </a:schemeClr>
          </a:solidFill>
        </p:spPr>
        <p:txBody>
          <a:bodyPr wrap="none" rtlCol="0">
            <a:spAutoFit/>
          </a:bodyPr>
          <a:lstStyle/>
          <a:p>
            <a:r>
              <a:rPr lang="en-US" dirty="0" smtClean="0">
                <a:solidFill>
                  <a:schemeClr val="bg1"/>
                </a:solidFill>
              </a:rPr>
              <a:t>Members / Partners</a:t>
            </a:r>
            <a:endParaRPr lang="en-US" dirty="0">
              <a:solidFill>
                <a:schemeClr val="bg1"/>
              </a:solidFill>
            </a:endParaRPr>
          </a:p>
        </p:txBody>
      </p:sp>
      <p:sp>
        <p:nvSpPr>
          <p:cNvPr id="1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smtClean="0">
                <a:latin typeface="Myriad pro"/>
              </a:rPr>
              <a:t>TP-2017-0062-Newbies_Session</a:t>
            </a:r>
            <a:endParaRPr lang="en-GB" altLang="en-US" dirty="0">
              <a:solidFill>
                <a:srgbClr val="898989"/>
              </a:solidFill>
              <a:latin typeface="Myriad pro"/>
            </a:endParaRPr>
          </a:p>
          <a:p>
            <a:fld id="{C6D2D237-9B72-41A6-BC3A-E7C8D217C113}" type="slidenum">
              <a:rPr lang="en-US" altLang="en-US" smtClean="0">
                <a:solidFill>
                  <a:srgbClr val="898989"/>
                </a:solidFill>
                <a:latin typeface="Myriad pro"/>
              </a:rPr>
              <a:t>6</a:t>
            </a:fld>
            <a:endParaRPr lang="en-US" altLang="en-US" dirty="0">
              <a:solidFill>
                <a:srgbClr val="898989"/>
              </a:solidFill>
              <a:latin typeface="Myriad pro"/>
            </a:endParaRPr>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2" grpId="0" animBg="1"/>
      <p:bldP spid="13" grpId="0" animBg="1"/>
      <p:bldP spid="14" grpId="0" animBg="1"/>
      <p:bldP spid="15" grpId="0" animBg="1"/>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How to work in oneM2M </a:t>
            </a:r>
            <a:endParaRPr lang="en-US" dirty="0"/>
          </a:p>
        </p:txBody>
      </p:sp>
      <p:sp>
        <p:nvSpPr>
          <p:cNvPr id="5" name="Textfeld 4"/>
          <p:cNvSpPr txBox="1"/>
          <p:nvPr/>
        </p:nvSpPr>
        <p:spPr>
          <a:xfrm rot="21062564">
            <a:off x="5236620" y="2239412"/>
            <a:ext cx="1061894" cy="369332"/>
          </a:xfrm>
          <a:prstGeom prst="rect">
            <a:avLst/>
          </a:prstGeom>
          <a:noFill/>
        </p:spPr>
        <p:txBody>
          <a:bodyPr wrap="none" rtlCol="0">
            <a:spAutoFit/>
          </a:bodyPr>
          <a:lstStyle/>
          <a:p>
            <a:r>
              <a:rPr lang="en-US" dirty="0" smtClean="0"/>
              <a:t>Meetings</a:t>
            </a:r>
            <a:endParaRPr lang="en-US" dirty="0"/>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54722" y="2209800"/>
            <a:ext cx="2248430" cy="2895600"/>
          </a:xfrm>
          <a:prstGeom prst="rect">
            <a:avLst/>
          </a:prstGeom>
          <a:noFill/>
        </p:spPr>
      </p:pic>
      <p:sp>
        <p:nvSpPr>
          <p:cNvPr id="7" name="Textfeld 6"/>
          <p:cNvSpPr txBox="1"/>
          <p:nvPr/>
        </p:nvSpPr>
        <p:spPr>
          <a:xfrm>
            <a:off x="1948392" y="3911775"/>
            <a:ext cx="1466555" cy="369332"/>
          </a:xfrm>
          <a:prstGeom prst="rect">
            <a:avLst/>
          </a:prstGeom>
          <a:noFill/>
        </p:spPr>
        <p:txBody>
          <a:bodyPr wrap="none" rtlCol="0">
            <a:spAutoFit/>
          </a:bodyPr>
          <a:lstStyle/>
          <a:p>
            <a:r>
              <a:rPr lang="en-US" dirty="0" smtClean="0"/>
              <a:t>Contributions</a:t>
            </a:r>
            <a:endParaRPr lang="en-US" dirty="0"/>
          </a:p>
        </p:txBody>
      </p:sp>
      <p:sp>
        <p:nvSpPr>
          <p:cNvPr id="8" name="Textfeld 7"/>
          <p:cNvSpPr txBox="1"/>
          <p:nvPr/>
        </p:nvSpPr>
        <p:spPr>
          <a:xfrm rot="20654672">
            <a:off x="4514386" y="1837206"/>
            <a:ext cx="1699376" cy="369332"/>
          </a:xfrm>
          <a:prstGeom prst="rect">
            <a:avLst/>
          </a:prstGeom>
          <a:noFill/>
        </p:spPr>
        <p:txBody>
          <a:bodyPr wrap="none" rtlCol="0">
            <a:spAutoFit/>
          </a:bodyPr>
          <a:lstStyle/>
          <a:p>
            <a:r>
              <a:rPr lang="en-US" dirty="0" smtClean="0"/>
              <a:t>Working Groups</a:t>
            </a:r>
            <a:endParaRPr lang="en-US" dirty="0"/>
          </a:p>
        </p:txBody>
      </p:sp>
      <p:sp>
        <p:nvSpPr>
          <p:cNvPr id="9" name="Textfeld 8"/>
          <p:cNvSpPr txBox="1"/>
          <p:nvPr/>
        </p:nvSpPr>
        <p:spPr>
          <a:xfrm rot="925298">
            <a:off x="2292722" y="2406134"/>
            <a:ext cx="1234120" cy="369332"/>
          </a:xfrm>
          <a:prstGeom prst="rect">
            <a:avLst/>
          </a:prstGeom>
          <a:noFill/>
        </p:spPr>
        <p:txBody>
          <a:bodyPr wrap="none" rtlCol="0">
            <a:spAutoFit/>
          </a:bodyPr>
          <a:lstStyle/>
          <a:p>
            <a:r>
              <a:rPr lang="en-US" dirty="0" smtClean="0"/>
              <a:t>documents</a:t>
            </a:r>
            <a:endParaRPr lang="en-US" dirty="0"/>
          </a:p>
        </p:txBody>
      </p:sp>
      <p:sp>
        <p:nvSpPr>
          <p:cNvPr id="10" name="Textfeld 9"/>
          <p:cNvSpPr txBox="1"/>
          <p:nvPr/>
        </p:nvSpPr>
        <p:spPr>
          <a:xfrm>
            <a:off x="4600933" y="4403422"/>
            <a:ext cx="2333267" cy="369332"/>
          </a:xfrm>
          <a:prstGeom prst="rect">
            <a:avLst/>
          </a:prstGeom>
          <a:noFill/>
        </p:spPr>
        <p:txBody>
          <a:bodyPr wrap="none" rtlCol="0">
            <a:spAutoFit/>
          </a:bodyPr>
          <a:lstStyle/>
          <a:p>
            <a:r>
              <a:rPr lang="en-US" dirty="0"/>
              <a:t>p</a:t>
            </a:r>
            <a:r>
              <a:rPr lang="en-US" dirty="0" smtClean="0"/>
              <a:t>ermanent documents</a:t>
            </a:r>
            <a:endParaRPr lang="en-US" dirty="0"/>
          </a:p>
        </p:txBody>
      </p:sp>
      <p:sp>
        <p:nvSpPr>
          <p:cNvPr id="11" name="Textfeld 10"/>
          <p:cNvSpPr txBox="1"/>
          <p:nvPr/>
        </p:nvSpPr>
        <p:spPr>
          <a:xfrm>
            <a:off x="2521322" y="5327187"/>
            <a:ext cx="2276392" cy="369332"/>
          </a:xfrm>
          <a:prstGeom prst="rect">
            <a:avLst/>
          </a:prstGeom>
          <a:noFill/>
        </p:spPr>
        <p:txBody>
          <a:bodyPr wrap="none" rtlCol="0">
            <a:spAutoFit/>
          </a:bodyPr>
          <a:lstStyle/>
          <a:p>
            <a:r>
              <a:rPr lang="en-US" dirty="0"/>
              <a:t>t</a:t>
            </a:r>
            <a:r>
              <a:rPr lang="en-US" dirty="0" smtClean="0"/>
              <a:t>emporary documents</a:t>
            </a:r>
            <a:endParaRPr lang="en-US" dirty="0"/>
          </a:p>
        </p:txBody>
      </p:sp>
      <p:sp>
        <p:nvSpPr>
          <p:cNvPr id="12" name="Textfeld 11"/>
          <p:cNvSpPr txBox="1"/>
          <p:nvPr/>
        </p:nvSpPr>
        <p:spPr>
          <a:xfrm rot="320846">
            <a:off x="1518468" y="3154144"/>
            <a:ext cx="2049728" cy="369332"/>
          </a:xfrm>
          <a:prstGeom prst="rect">
            <a:avLst/>
          </a:prstGeom>
          <a:noFill/>
        </p:spPr>
        <p:txBody>
          <a:bodyPr wrap="none" rtlCol="0">
            <a:spAutoFit/>
          </a:bodyPr>
          <a:lstStyle/>
          <a:p>
            <a:r>
              <a:rPr lang="en-US" dirty="0"/>
              <a:t>w</a:t>
            </a:r>
            <a:r>
              <a:rPr lang="en-US" dirty="0" smtClean="0"/>
              <a:t>orking procedures</a:t>
            </a:r>
            <a:endParaRPr lang="en-US" dirty="0"/>
          </a:p>
        </p:txBody>
      </p:sp>
      <p:sp>
        <p:nvSpPr>
          <p:cNvPr id="13" name="Textfeld 12"/>
          <p:cNvSpPr txBox="1"/>
          <p:nvPr/>
        </p:nvSpPr>
        <p:spPr>
          <a:xfrm rot="1473556">
            <a:off x="2698567" y="1719875"/>
            <a:ext cx="1435329" cy="369332"/>
          </a:xfrm>
          <a:prstGeom prst="rect">
            <a:avLst/>
          </a:prstGeom>
          <a:noFill/>
        </p:spPr>
        <p:txBody>
          <a:bodyPr wrap="none" rtlCol="0">
            <a:spAutoFit/>
          </a:bodyPr>
          <a:lstStyle/>
          <a:p>
            <a:r>
              <a:rPr lang="en-US" dirty="0"/>
              <a:t>d</a:t>
            </a:r>
            <a:r>
              <a:rPr lang="en-US" dirty="0" smtClean="0"/>
              <a:t>rafting rules</a:t>
            </a:r>
            <a:endParaRPr lang="en-US" dirty="0"/>
          </a:p>
        </p:txBody>
      </p:sp>
      <p:sp>
        <p:nvSpPr>
          <p:cNvPr id="14" name="Textfeld 13"/>
          <p:cNvSpPr txBox="1"/>
          <p:nvPr/>
        </p:nvSpPr>
        <p:spPr>
          <a:xfrm>
            <a:off x="5304495" y="2722654"/>
            <a:ext cx="2088200" cy="369332"/>
          </a:xfrm>
          <a:prstGeom prst="rect">
            <a:avLst/>
          </a:prstGeom>
          <a:noFill/>
        </p:spPr>
        <p:txBody>
          <a:bodyPr wrap="none" rtlCol="0">
            <a:spAutoFit/>
          </a:bodyPr>
          <a:lstStyle/>
          <a:p>
            <a:r>
              <a:rPr lang="en-US" dirty="0"/>
              <a:t>m</a:t>
            </a:r>
            <a:r>
              <a:rPr lang="en-US" dirty="0" smtClean="0"/>
              <a:t>eeting registration</a:t>
            </a:r>
            <a:endParaRPr lang="en-US" dirty="0"/>
          </a:p>
        </p:txBody>
      </p:sp>
      <p:sp>
        <p:nvSpPr>
          <p:cNvPr id="15" name="Textfeld 14"/>
          <p:cNvSpPr txBox="1"/>
          <p:nvPr/>
        </p:nvSpPr>
        <p:spPr>
          <a:xfrm>
            <a:off x="2293230" y="4389690"/>
            <a:ext cx="1121717" cy="369332"/>
          </a:xfrm>
          <a:prstGeom prst="rect">
            <a:avLst/>
          </a:prstGeom>
          <a:noFill/>
        </p:spPr>
        <p:txBody>
          <a:bodyPr wrap="none" rtlCol="0">
            <a:spAutoFit/>
          </a:bodyPr>
          <a:lstStyle/>
          <a:p>
            <a:r>
              <a:rPr lang="en-US" dirty="0" smtClean="0"/>
              <a:t>templates</a:t>
            </a:r>
            <a:endParaRPr lang="en-US" dirty="0"/>
          </a:p>
        </p:txBody>
      </p:sp>
      <p:sp>
        <p:nvSpPr>
          <p:cNvPr id="16" name="Textfeld 15"/>
          <p:cNvSpPr txBox="1"/>
          <p:nvPr/>
        </p:nvSpPr>
        <p:spPr>
          <a:xfrm>
            <a:off x="1241562" y="4909452"/>
            <a:ext cx="2211503" cy="369332"/>
          </a:xfrm>
          <a:prstGeom prst="rect">
            <a:avLst/>
          </a:prstGeom>
          <a:noFill/>
        </p:spPr>
        <p:txBody>
          <a:bodyPr wrap="none" rtlCol="0">
            <a:spAutoFit/>
          </a:bodyPr>
          <a:lstStyle/>
          <a:p>
            <a:r>
              <a:rPr lang="en-US" dirty="0"/>
              <a:t>r</a:t>
            </a:r>
            <a:r>
              <a:rPr lang="en-US" dirty="0" smtClean="0"/>
              <a:t>apporteurs’ checklist</a:t>
            </a:r>
            <a:endParaRPr lang="en-US" dirty="0"/>
          </a:p>
        </p:txBody>
      </p:sp>
      <p:sp>
        <p:nvSpPr>
          <p:cNvPr id="17" name="Textfeld 16"/>
          <p:cNvSpPr txBox="1"/>
          <p:nvPr/>
        </p:nvSpPr>
        <p:spPr>
          <a:xfrm rot="4881921">
            <a:off x="3712730" y="1589316"/>
            <a:ext cx="1133837" cy="369332"/>
          </a:xfrm>
          <a:prstGeom prst="rect">
            <a:avLst/>
          </a:prstGeom>
          <a:noFill/>
        </p:spPr>
        <p:txBody>
          <a:bodyPr wrap="none" rtlCol="0">
            <a:spAutoFit/>
          </a:bodyPr>
          <a:lstStyle/>
          <a:p>
            <a:r>
              <a:rPr lang="en-US" dirty="0" smtClean="0"/>
              <a:t>work item</a:t>
            </a:r>
            <a:endParaRPr lang="en-US" dirty="0"/>
          </a:p>
        </p:txBody>
      </p:sp>
      <p:sp>
        <p:nvSpPr>
          <p:cNvPr id="19" name="Textfeld 18"/>
          <p:cNvSpPr txBox="1"/>
          <p:nvPr/>
        </p:nvSpPr>
        <p:spPr>
          <a:xfrm>
            <a:off x="5074576" y="3191781"/>
            <a:ext cx="1092094" cy="369332"/>
          </a:xfrm>
          <a:prstGeom prst="rect">
            <a:avLst/>
          </a:prstGeom>
          <a:noFill/>
        </p:spPr>
        <p:txBody>
          <a:bodyPr wrap="none" rtlCol="0">
            <a:spAutoFit/>
          </a:bodyPr>
          <a:lstStyle/>
          <a:p>
            <a:r>
              <a:rPr lang="en-US" dirty="0"/>
              <a:t>v</a:t>
            </a:r>
            <a:r>
              <a:rPr lang="en-US" dirty="0" smtClean="0"/>
              <a:t>oting list</a:t>
            </a:r>
            <a:endParaRPr lang="en-US" dirty="0"/>
          </a:p>
        </p:txBody>
      </p:sp>
      <p:sp>
        <p:nvSpPr>
          <p:cNvPr id="20" name="Textfeld 19"/>
          <p:cNvSpPr txBox="1"/>
          <p:nvPr/>
        </p:nvSpPr>
        <p:spPr>
          <a:xfrm>
            <a:off x="4838216" y="3581499"/>
            <a:ext cx="1350626" cy="369332"/>
          </a:xfrm>
          <a:prstGeom prst="rect">
            <a:avLst/>
          </a:prstGeom>
          <a:noFill/>
        </p:spPr>
        <p:txBody>
          <a:bodyPr wrap="none" rtlCol="0">
            <a:spAutoFit/>
          </a:bodyPr>
          <a:lstStyle/>
          <a:p>
            <a:r>
              <a:rPr lang="en-US" dirty="0"/>
              <a:t>v</a:t>
            </a:r>
            <a:r>
              <a:rPr lang="en-US" dirty="0" smtClean="0"/>
              <a:t>oting rights</a:t>
            </a:r>
            <a:endParaRPr lang="en-US" dirty="0"/>
          </a:p>
        </p:txBody>
      </p:sp>
      <p:sp>
        <p:nvSpPr>
          <p:cNvPr id="21" name="Textfeld 20"/>
          <p:cNvSpPr txBox="1"/>
          <p:nvPr/>
        </p:nvSpPr>
        <p:spPr>
          <a:xfrm>
            <a:off x="4679673" y="3995383"/>
            <a:ext cx="2208938" cy="369332"/>
          </a:xfrm>
          <a:prstGeom prst="rect">
            <a:avLst/>
          </a:prstGeom>
          <a:noFill/>
        </p:spPr>
        <p:txBody>
          <a:bodyPr wrap="none" rtlCol="0">
            <a:spAutoFit/>
          </a:bodyPr>
          <a:lstStyle/>
          <a:p>
            <a:r>
              <a:rPr lang="en-US" dirty="0" smtClean="0"/>
              <a:t>Rules and procedures</a:t>
            </a:r>
            <a:endParaRPr lang="en-US" dirty="0"/>
          </a:p>
        </p:txBody>
      </p:sp>
      <p:sp>
        <p:nvSpPr>
          <p:cNvPr id="23" name="Textfeld 22"/>
          <p:cNvSpPr txBox="1"/>
          <p:nvPr/>
        </p:nvSpPr>
        <p:spPr>
          <a:xfrm>
            <a:off x="4279648" y="4846962"/>
            <a:ext cx="1191993" cy="369332"/>
          </a:xfrm>
          <a:prstGeom prst="rect">
            <a:avLst/>
          </a:prstGeom>
          <a:noFill/>
        </p:spPr>
        <p:txBody>
          <a:bodyPr wrap="none" rtlCol="0">
            <a:spAutoFit/>
          </a:bodyPr>
          <a:lstStyle/>
          <a:p>
            <a:r>
              <a:rPr lang="en-US" dirty="0"/>
              <a:t>m</a:t>
            </a:r>
            <a:r>
              <a:rPr lang="en-US" dirty="0" smtClean="0"/>
              <a:t>ailing list</a:t>
            </a:r>
            <a:endParaRPr lang="en-US" dirty="0"/>
          </a:p>
        </p:txBody>
      </p:sp>
      <p:sp>
        <p:nvSpPr>
          <p:cNvPr id="24" name="Inhaltsplatzhalter 2"/>
          <p:cNvSpPr>
            <a:spLocks noGrp="1"/>
          </p:cNvSpPr>
          <p:nvPr>
            <p:ph idx="1"/>
          </p:nvPr>
        </p:nvSpPr>
        <p:spPr>
          <a:xfrm>
            <a:off x="5258854" y="5366902"/>
            <a:ext cx="3885146" cy="1033898"/>
          </a:xfrm>
        </p:spPr>
        <p:txBody>
          <a:bodyPr/>
          <a:lstStyle/>
          <a:p>
            <a:pPr marL="0" indent="0">
              <a:buNone/>
            </a:pPr>
            <a:r>
              <a:rPr lang="en-US" sz="1200" i="1" dirty="0" smtClean="0"/>
              <a:t>Detailed information can be found on the public webpage and on the members portal :</a:t>
            </a:r>
          </a:p>
          <a:p>
            <a:r>
              <a:rPr lang="en-US" sz="1200" i="1" dirty="0" smtClean="0">
                <a:hlinkClick r:id="rId3"/>
              </a:rPr>
              <a:t>http://onem2m.org/</a:t>
            </a:r>
            <a:endParaRPr lang="en-US" sz="1200" i="1" dirty="0"/>
          </a:p>
          <a:p>
            <a:r>
              <a:rPr lang="en-US" sz="1200" i="1" dirty="0" smtClean="0">
                <a:hlinkClick r:id="rId4"/>
              </a:rPr>
              <a:t>http://member.onem2m.org/WebSite/homepage.aspx</a:t>
            </a:r>
            <a:endParaRPr lang="en-US" sz="1200" i="1" dirty="0" smtClean="0"/>
          </a:p>
        </p:txBody>
      </p:sp>
      <p:sp>
        <p:nvSpPr>
          <p:cNvPr id="25" name="Right Arrow 2"/>
          <p:cNvSpPr/>
          <p:nvPr/>
        </p:nvSpPr>
        <p:spPr>
          <a:xfrm>
            <a:off x="4835606" y="5627264"/>
            <a:ext cx="422194"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fontAlgn="auto">
              <a:spcBef>
                <a:spcPts val="0"/>
              </a:spcBef>
              <a:spcAft>
                <a:spcPts val="0"/>
              </a:spcAft>
            </a:pPr>
            <a:endParaRPr lang="en-US" sz="2400" b="1" kern="0" dirty="0">
              <a:solidFill>
                <a:prstClr val="white"/>
              </a:solidFill>
            </a:endParaRPr>
          </a:p>
        </p:txBody>
      </p:sp>
      <p:sp>
        <p:nvSpPr>
          <p:cNvPr id="26"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FBF5E8F0-A297-49A4-BCB1-ED951A15FEF4}" type="slidenum">
              <a:rPr lang="en-US" altLang="en-US" smtClean="0">
                <a:solidFill>
                  <a:srgbClr val="898989"/>
                </a:solidFill>
                <a:latin typeface="Myriad pro"/>
              </a:rPr>
              <a:t>7</a:t>
            </a:fld>
            <a:endParaRPr lang="en-US" altLang="en-US" dirty="0">
              <a:solidFill>
                <a:srgbClr val="898989"/>
              </a:solidFill>
              <a:latin typeface="Myriad pro"/>
            </a:endParaRPr>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Rules and Procedures (I)</a:t>
            </a:r>
            <a:endParaRPr lang="en-US" dirty="0"/>
          </a:p>
        </p:txBody>
      </p:sp>
      <p:sp>
        <p:nvSpPr>
          <p:cNvPr id="4"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solidFill>
                  <a:srgbClr val="898989"/>
                </a:solidFill>
                <a:latin typeface="Myriad pro"/>
              </a:rPr>
              <a:t>&lt;Document number&gt;</a:t>
            </a:r>
          </a:p>
          <a:p>
            <a:fld id="{1CBA90C1-02E6-4928-9E48-77AE034D015C}" type="slidenum">
              <a:rPr lang="en-US" altLang="en-US" smtClean="0">
                <a:solidFill>
                  <a:srgbClr val="898989"/>
                </a:solidFill>
                <a:latin typeface="Myriad pro"/>
              </a:rPr>
              <a:t>8</a:t>
            </a:fld>
            <a:endParaRPr lang="en-US" altLang="en-US" dirty="0">
              <a:solidFill>
                <a:srgbClr val="898989"/>
              </a:solidFill>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6106" y="1306423"/>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5835514" y="1942019"/>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81003" y="2400310"/>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650186" y="1861234"/>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Partnership Characteristics</a:t>
            </a:r>
            <a:endParaRPr lang="en-US" dirty="0"/>
          </a:p>
        </p:txBody>
      </p:sp>
      <p:sp>
        <p:nvSpPr>
          <p:cNvPr id="3" name="Inhaltsplatzhalter 2"/>
          <p:cNvSpPr>
            <a:spLocks noGrp="1"/>
          </p:cNvSpPr>
          <p:nvPr>
            <p:ph idx="1"/>
          </p:nvPr>
        </p:nvSpPr>
        <p:spPr/>
        <p:txBody>
          <a:bodyPr/>
          <a:lstStyle/>
          <a:p>
            <a:pPr>
              <a:spcBef>
                <a:spcPts val="2400"/>
              </a:spcBef>
            </a:pPr>
            <a:r>
              <a:rPr lang="en-US" sz="2800" dirty="0" smtClean="0"/>
              <a:t>Openness </a:t>
            </a:r>
            <a:r>
              <a:rPr lang="en-US" sz="2000" dirty="0" smtClean="0"/>
              <a:t>- opportunity for broad and equitable participation</a:t>
            </a:r>
          </a:p>
          <a:p>
            <a:pPr>
              <a:spcBef>
                <a:spcPts val="2400"/>
              </a:spcBef>
            </a:pPr>
            <a:r>
              <a:rPr lang="en-US" sz="2800" dirty="0"/>
              <a:t>C</a:t>
            </a:r>
            <a:r>
              <a:rPr lang="en-US" sz="2800" dirty="0" smtClean="0"/>
              <a:t>onsensus-based decision making </a:t>
            </a:r>
            <a:r>
              <a:rPr lang="en-US" sz="2800" dirty="0"/>
              <a:t>process </a:t>
            </a:r>
            <a:r>
              <a:rPr lang="en-US" sz="2000" dirty="0"/>
              <a:t>- General agreement, characterized by the absence of sustained </a:t>
            </a:r>
            <a:r>
              <a:rPr lang="en-US" sz="2000" dirty="0" smtClean="0"/>
              <a:t>opposition. “</a:t>
            </a:r>
            <a:r>
              <a:rPr lang="en-US" sz="2000" dirty="0"/>
              <a:t>consensus” does not imply “unanimity</a:t>
            </a:r>
            <a:r>
              <a:rPr lang="en-US" sz="2000" dirty="0" smtClean="0"/>
              <a:t>”</a:t>
            </a:r>
            <a:endParaRPr lang="en-US" sz="2000" dirty="0"/>
          </a:p>
          <a:p>
            <a:pPr>
              <a:spcBef>
                <a:spcPts val="2400"/>
              </a:spcBef>
            </a:pPr>
            <a:r>
              <a:rPr lang="en-US" sz="2800" dirty="0" smtClean="0"/>
              <a:t>Fast approval processes </a:t>
            </a:r>
            <a:r>
              <a:rPr lang="en-US" sz="2000" dirty="0" smtClean="0"/>
              <a:t>to reduce production time for Technical Specifications and Technical Reports from conception to approval</a:t>
            </a:r>
            <a:endParaRPr lang="en-US" sz="2800" dirty="0" smtClean="0"/>
          </a:p>
          <a:p>
            <a:pPr>
              <a:spcBef>
                <a:spcPts val="2400"/>
              </a:spcBef>
            </a:pPr>
            <a:r>
              <a:rPr lang="en-US" sz="2800" dirty="0" smtClean="0"/>
              <a:t>Modern (electronic) working methods </a:t>
            </a:r>
          </a:p>
          <a:p>
            <a:pPr>
              <a:spcBef>
                <a:spcPts val="2400"/>
              </a:spcBef>
            </a:pPr>
            <a:r>
              <a:rPr lang="en-US" sz="2800" dirty="0"/>
              <a:t>Contribution </a:t>
            </a:r>
            <a:r>
              <a:rPr lang="en-US" sz="2800" dirty="0" smtClean="0"/>
              <a:t>Driven</a:t>
            </a:r>
            <a:endParaRPr lang="en-US" sz="2800" dirty="0"/>
          </a:p>
        </p:txBody>
      </p:sp>
      <p:sp>
        <p:nvSpPr>
          <p:cNvPr id="4" name="Textfeld 3"/>
          <p:cNvSpPr txBox="1"/>
          <p:nvPr/>
        </p:nvSpPr>
        <p:spPr>
          <a:xfrm>
            <a:off x="6806306" y="6010747"/>
            <a:ext cx="1895071" cy="230832"/>
          </a:xfrm>
          <a:prstGeom prst="rect">
            <a:avLst/>
          </a:prstGeom>
          <a:noFill/>
        </p:spPr>
        <p:txBody>
          <a:bodyPr wrap="none" rtlCol="0">
            <a:spAutoFit/>
          </a:bodyPr>
          <a:lstStyle/>
          <a:p>
            <a:r>
              <a:rPr lang="en-US" sz="900" dirty="0" smtClean="0"/>
              <a:t>Source: Partnership Agreement V2.0</a:t>
            </a:r>
            <a:endParaRPr lang="en-US" sz="900" dirty="0"/>
          </a:p>
        </p:txBody>
      </p:sp>
      <p:sp>
        <p:nvSpPr>
          <p:cNvPr id="5" name="Slide Number Placeholder 5"/>
          <p:cNvSpPr>
            <a:spLocks noGrp="1"/>
          </p:cNvSpPr>
          <p:nvPr/>
        </p:nvSpPr>
        <p:spPr bwMode="auto">
          <a:xfrm>
            <a:off x="488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solidFill>
                  <a:srgbClr val="898989"/>
                </a:solidFill>
                <a:latin typeface="Myriad pro"/>
              </a:rPr>
              <a:t>© 2017 oneM2M Partners</a:t>
            </a:r>
          </a:p>
          <a:p>
            <a:pPr algn="ctr"/>
            <a:r>
              <a:rPr lang="en-GB" altLang="en-US" dirty="0">
                <a:latin typeface="Myriad pro"/>
              </a:rPr>
              <a:t>TP-2017-0062-Newbies_Session</a:t>
            </a:r>
          </a:p>
          <a:p>
            <a:fld id="{9483D77C-17BF-4D10-AAF5-2CC10C1DA34C}" type="slidenum">
              <a:rPr lang="en-US" altLang="en-US" smtClean="0">
                <a:solidFill>
                  <a:srgbClr val="898989"/>
                </a:solidFill>
                <a:latin typeface="Myriad pro"/>
              </a:rPr>
              <a:t>9</a:t>
            </a:fld>
            <a:endParaRPr lang="en-US" altLang="en-US" dirty="0">
              <a:solidFill>
                <a:srgbClr val="898989"/>
              </a:solidFill>
              <a:latin typeface="Myriad pro"/>
            </a:endParaRPr>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2237</Words>
  <Application>Microsoft Office PowerPoint</Application>
  <PresentationFormat>Bildschirmpräsentation (4:3)</PresentationFormat>
  <Paragraphs>402</Paragraphs>
  <Slides>24</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24</vt:i4>
      </vt:variant>
    </vt:vector>
  </HeadingPairs>
  <TitlesOfParts>
    <vt:vector size="31" baseType="lpstr">
      <vt:lpstr>ＭＳ Ｐゴシック</vt:lpstr>
      <vt:lpstr>Arial</vt:lpstr>
      <vt:lpstr>Calibri</vt:lpstr>
      <vt:lpstr>Myriad pro</vt:lpstr>
      <vt:lpstr>Tele-GroteskNor</vt:lpstr>
      <vt:lpstr>Wingdings</vt:lpstr>
      <vt:lpstr>Office Theme</vt:lpstr>
      <vt:lpstr>Welcome to oneM2M!</vt:lpstr>
      <vt:lpstr>What is oneM2M?</vt:lpstr>
      <vt:lpstr>oneM2M Partnership Project     </vt:lpstr>
      <vt:lpstr>oneM2M Participants</vt:lpstr>
      <vt:lpstr>oneM2M Participants</vt:lpstr>
      <vt:lpstr>Organization</vt:lpstr>
      <vt:lpstr>How to work in oneM2M </vt:lpstr>
      <vt:lpstr>Rules and Procedures (I)</vt:lpstr>
      <vt:lpstr>Partnership Characteristics</vt:lpstr>
      <vt:lpstr>FRAND-based IPR Policies</vt:lpstr>
      <vt:lpstr>Deliverables Development</vt:lpstr>
      <vt:lpstr>Meetings</vt:lpstr>
      <vt:lpstr>Rules and Procedures (II)</vt:lpstr>
      <vt:lpstr>Technical Plenary Approves</vt:lpstr>
      <vt:lpstr>Members Portal</vt:lpstr>
      <vt:lpstr>Q&amp;A</vt:lpstr>
      <vt:lpstr>PowerPoint-Präsentation</vt:lpstr>
      <vt:lpstr>Elections</vt:lpstr>
      <vt:lpstr>Voting List</vt:lpstr>
      <vt:lpstr>Who is eligible to vote?</vt:lpstr>
      <vt:lpstr>How does it work?</vt:lpstr>
      <vt:lpstr>oneM2M Releases.</vt:lpstr>
      <vt:lpstr>oneM2M Release 2 Specifications</vt:lpstr>
      <vt:lpstr>Links – publicly accessible</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WPM convenor</cp:lastModifiedBy>
  <cp:revision>377</cp:revision>
  <dcterms:created xsi:type="dcterms:W3CDTF">2012-09-11T22:52:11Z</dcterms:created>
  <dcterms:modified xsi:type="dcterms:W3CDTF">2017-03-19T11:40:49Z</dcterms:modified>
</cp:coreProperties>
</file>