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37" r:id="rId19"/>
    <p:sldId id="347" r:id="rId20"/>
    <p:sldId id="342" r:id="rId21"/>
    <p:sldId id="343" r:id="rId22"/>
    <p:sldId id="348" r:id="rId23"/>
    <p:sldId id="317" r:id="rId24"/>
    <p:sldId id="34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howGuides="1">
      <p:cViewPr varScale="1">
        <p:scale>
          <a:sx n="109" d="100"/>
          <a:sy n="109" d="100"/>
        </p:scale>
        <p:origin x="816" y="9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3/23/2017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3/23/2017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9.png"/><Relationship Id="rId7" Type="http://schemas.openxmlformats.org/officeDocument/2006/relationships/image" Target="../media/image24.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3.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6"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2017-03-27</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954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(4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Elections</a:t>
            </a:r>
            <a:endParaRPr lang="en-US" dirty="0"/>
          </a:p>
        </p:txBody>
      </p:sp>
      <p:sp>
        <p:nvSpPr>
          <p:cNvPr id="3" name="Inhaltsplatzhalter 2"/>
          <p:cNvSpPr>
            <a:spLocks noGrp="1"/>
          </p:cNvSpPr>
          <p:nvPr>
            <p:ph idx="1"/>
          </p:nvPr>
        </p:nvSpPr>
        <p:spPr>
          <a:xfrm>
            <a:off x="483943" y="1295400"/>
            <a:ext cx="8229600" cy="4953000"/>
          </a:xfrm>
        </p:spPr>
        <p:txBody>
          <a:bodyPr/>
          <a:lstStyle/>
          <a:p>
            <a:r>
              <a:rPr lang="en-US" sz="2000" dirty="0"/>
              <a:t>During the TP28 meeting </a:t>
            </a:r>
            <a:r>
              <a:rPr lang="en-US" sz="2000" dirty="0" smtClean="0"/>
              <a:t>voting takes place </a:t>
            </a:r>
            <a:r>
              <a:rPr lang="en-US" sz="2000" dirty="0"/>
              <a:t>for the following oneM2M leadership positions:</a:t>
            </a:r>
          </a:p>
          <a:p>
            <a:pPr lvl="1"/>
            <a:r>
              <a:rPr lang="en-US" sz="1800" dirty="0" smtClean="0"/>
              <a:t>one </a:t>
            </a:r>
            <a:r>
              <a:rPr lang="en-US" sz="1800" dirty="0"/>
              <a:t>Chair &amp; </a:t>
            </a:r>
            <a:r>
              <a:rPr lang="en-US" sz="1800" dirty="0" smtClean="0"/>
              <a:t>two </a:t>
            </a:r>
            <a:r>
              <a:rPr lang="en-US" sz="1800" dirty="0"/>
              <a:t>Vice Chairs for the MAS WG</a:t>
            </a:r>
          </a:p>
          <a:p>
            <a:pPr lvl="1"/>
            <a:r>
              <a:rPr lang="en-US" sz="1800" dirty="0" smtClean="0"/>
              <a:t>one </a:t>
            </a:r>
            <a:r>
              <a:rPr lang="en-US" sz="1800" dirty="0"/>
              <a:t>Chair &amp; </a:t>
            </a:r>
            <a:r>
              <a:rPr lang="en-US" sz="1800" dirty="0" smtClean="0"/>
              <a:t>two </a:t>
            </a:r>
            <a:r>
              <a:rPr lang="en-US" sz="1800" dirty="0"/>
              <a:t>Vice Chairs for the SEC </a:t>
            </a:r>
            <a:r>
              <a:rPr lang="en-US" sz="1800" dirty="0" smtClean="0"/>
              <a:t>WG</a:t>
            </a:r>
            <a:endParaRPr lang="en-US" sz="1800" dirty="0"/>
          </a:p>
          <a:p>
            <a:r>
              <a:rPr lang="en-US" sz="2000" dirty="0"/>
              <a:t>N</a:t>
            </a:r>
            <a:r>
              <a:rPr lang="en-US" sz="2000" dirty="0" smtClean="0"/>
              <a:t>omination period:	13 </a:t>
            </a:r>
            <a:r>
              <a:rPr lang="en-US" sz="2000" dirty="0"/>
              <a:t>February </a:t>
            </a:r>
            <a:r>
              <a:rPr lang="en-US" sz="2000" dirty="0" smtClean="0"/>
              <a:t>2017 - 17 </a:t>
            </a:r>
            <a:r>
              <a:rPr lang="en-US" sz="2000" dirty="0"/>
              <a:t>March </a:t>
            </a:r>
            <a:r>
              <a:rPr lang="en-US" sz="2000" dirty="0" smtClean="0"/>
              <a:t>2017</a:t>
            </a:r>
          </a:p>
          <a:p>
            <a:r>
              <a:rPr lang="en-US" sz="2000" dirty="0" smtClean="0"/>
              <a:t>Candidates</a:t>
            </a:r>
          </a:p>
          <a:p>
            <a:pPr lvl="1"/>
            <a:r>
              <a:rPr lang="en-US" sz="1800" dirty="0"/>
              <a:t>MAS WG </a:t>
            </a:r>
            <a:r>
              <a:rPr lang="en-US" sz="1800" dirty="0" smtClean="0"/>
              <a:t>Chair:</a:t>
            </a:r>
          </a:p>
          <a:p>
            <a:pPr lvl="2"/>
            <a:r>
              <a:rPr lang="en-US" sz="1600" dirty="0"/>
              <a:t>Yongjing ZHANG, Huawei Technologies / CCSA</a:t>
            </a:r>
          </a:p>
          <a:p>
            <a:pPr lvl="1"/>
            <a:r>
              <a:rPr lang="en-US" sz="1800" dirty="0"/>
              <a:t>MAS WG Vice </a:t>
            </a:r>
            <a:r>
              <a:rPr lang="en-US" sz="1800" dirty="0" smtClean="0"/>
              <a:t>Chair</a:t>
            </a:r>
          </a:p>
          <a:p>
            <a:pPr lvl="2"/>
            <a:r>
              <a:rPr lang="en-US" sz="1600" dirty="0"/>
              <a:t>Tim </a:t>
            </a:r>
            <a:r>
              <a:rPr lang="en-US" sz="1600" dirty="0" smtClean="0"/>
              <a:t>CAREY, Nokia / TIA</a:t>
            </a:r>
            <a:endParaRPr lang="en-US" sz="1600" dirty="0"/>
          </a:p>
          <a:p>
            <a:pPr lvl="1"/>
            <a:r>
              <a:rPr lang="en-US" sz="1800" dirty="0"/>
              <a:t>SEC WG </a:t>
            </a:r>
            <a:r>
              <a:rPr lang="en-US" sz="1800" dirty="0" smtClean="0"/>
              <a:t>Chair</a:t>
            </a:r>
          </a:p>
          <a:p>
            <a:pPr lvl="2"/>
            <a:r>
              <a:rPr lang="en-US" sz="1600" dirty="0"/>
              <a:t>François </a:t>
            </a:r>
            <a:r>
              <a:rPr lang="en-US" sz="1600" dirty="0" smtClean="0"/>
              <a:t>ENNESSER, </a:t>
            </a:r>
            <a:r>
              <a:rPr lang="en-US" sz="1600" dirty="0" err="1" smtClean="0"/>
              <a:t>Gemalto</a:t>
            </a:r>
            <a:r>
              <a:rPr lang="en-US" sz="1600" dirty="0" smtClean="0"/>
              <a:t> / ETSI</a:t>
            </a:r>
            <a:endParaRPr lang="en-US" sz="1600" dirty="0"/>
          </a:p>
          <a:p>
            <a:pPr lvl="1"/>
            <a:r>
              <a:rPr lang="en-US" sz="1800" dirty="0"/>
              <a:t>SEC WG Vice </a:t>
            </a:r>
            <a:r>
              <a:rPr lang="en-US" sz="1800" dirty="0" smtClean="0"/>
              <a:t>Chair</a:t>
            </a:r>
          </a:p>
          <a:p>
            <a:pPr lvl="2"/>
            <a:r>
              <a:rPr lang="en-US" sz="1600" dirty="0"/>
              <a:t>Wei ZHOU, </a:t>
            </a:r>
            <a:r>
              <a:rPr lang="en-US" sz="1600" dirty="0" err="1" smtClean="0"/>
              <a:t>Datang</a:t>
            </a:r>
            <a:r>
              <a:rPr lang="en-US" sz="1600" dirty="0" smtClean="0"/>
              <a:t> </a:t>
            </a:r>
            <a:r>
              <a:rPr lang="en-US" sz="1600" dirty="0"/>
              <a:t>Telecom / </a:t>
            </a:r>
            <a:r>
              <a:rPr lang="en-US" sz="1600" dirty="0" smtClean="0"/>
              <a:t>CCSA</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Tree>
    <p:extLst>
      <p:ext uri="{BB962C8B-B14F-4D97-AF65-F5344CB8AC3E}">
        <p14:creationId xmlns:p14="http://schemas.microsoft.com/office/powerpoint/2010/main" val="5663788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7713ABF3-BA7A-4406-A616-69AF9CA4B127}"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TP-2017-0062R01-Newbies_Session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a:t>See: &lt;add latest voting list here&gt;</a:t>
            </a:r>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0918CCDD-84A5-4D28-B0C9-A3093CB3432E}"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53140961-5CDD-46CB-A11B-D10C48111452}" type="slidenum">
              <a:rPr lang="en-US" altLang="en-US" smtClean="0">
                <a:solidFill>
                  <a:srgbClr val="898989"/>
                </a:solidFill>
                <a:latin typeface="Myriad pro"/>
              </a:rPr>
              <a:t>21</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BC0B96BF-D2D7-4B86-83B5-CF6000749AF6}" type="slidenum">
              <a:rPr lang="en-US" altLang="en-US" smtClean="0">
                <a:solidFill>
                  <a:srgbClr val="898989"/>
                </a:solidFill>
                <a:latin typeface="Myriad pro"/>
              </a:rPr>
              <a:t>22</a:t>
            </a:fld>
            <a:endParaRPr lang="en-US" altLang="en-US" dirty="0">
              <a:solidFill>
                <a:srgbClr val="898989"/>
              </a:solidFill>
              <a:latin typeface="Myriad pro"/>
            </a:endParaRPr>
          </a:p>
        </p:txBody>
      </p:sp>
      <p:cxnSp>
        <p:nvCxnSpPr>
          <p:cNvPr id="6" name="Gerader Verbinder 5"/>
          <p:cNvCxnSpPr/>
          <p:nvPr/>
        </p:nvCxnSpPr>
        <p:spPr>
          <a:xfrm>
            <a:off x="1134250" y="4366449"/>
            <a:ext cx="7247750" cy="664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07997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512989"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4904952"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296900" y="4311339"/>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472603" y="4545966"/>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Founded July, 2012</a:t>
            </a:r>
            <a:endParaRPr lang="en-US" sz="1600" dirty="0">
              <a:solidFill>
                <a:schemeClr val="tx2"/>
              </a:solidFill>
              <a:latin typeface="+mj-lt"/>
              <a:ea typeface="Swagger" pitchFamily="2" charset="0"/>
            </a:endParaRPr>
          </a:p>
        </p:txBody>
      </p:sp>
      <p:sp>
        <p:nvSpPr>
          <p:cNvPr id="16" name="Textfeld 15"/>
          <p:cNvSpPr txBox="1"/>
          <p:nvPr/>
        </p:nvSpPr>
        <p:spPr>
          <a:xfrm rot="18585788">
            <a:off x="2558816" y="4762560"/>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Jan 30, 2015</a:t>
            </a:r>
            <a:endParaRPr lang="en-US" sz="1600" dirty="0">
              <a:solidFill>
                <a:schemeClr val="tx2"/>
              </a:solidFill>
              <a:latin typeface="+mj-lt"/>
              <a:ea typeface="Swagger" pitchFamily="2" charset="0"/>
            </a:endParaRPr>
          </a:p>
        </p:txBody>
      </p:sp>
      <p:sp>
        <p:nvSpPr>
          <p:cNvPr id="17" name="Textfeld 16"/>
          <p:cNvSpPr txBox="1"/>
          <p:nvPr/>
        </p:nvSpPr>
        <p:spPr>
          <a:xfrm rot="18585788">
            <a:off x="3892690" y="4778474"/>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Aug 30, 2016</a:t>
            </a:r>
            <a:endParaRPr lang="en-US" sz="1600" dirty="0">
              <a:solidFill>
                <a:schemeClr val="tx2"/>
              </a:solidFill>
              <a:latin typeface="+mj-lt"/>
              <a:ea typeface="Swagger" pitchFamily="2" charset="0"/>
            </a:endParaRPr>
          </a:p>
        </p:txBody>
      </p:sp>
      <p:sp>
        <p:nvSpPr>
          <p:cNvPr id="18" name="Textfeld 17"/>
          <p:cNvSpPr txBox="1"/>
          <p:nvPr/>
        </p:nvSpPr>
        <p:spPr>
          <a:xfrm rot="18585788">
            <a:off x="5593587" y="4636916"/>
            <a:ext cx="884784"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lumMod val="40000"/>
                    <a:lumOff val="60000"/>
                  </a:schemeClr>
                </a:solidFill>
                <a:latin typeface="+mj-lt"/>
                <a:ea typeface="Swagger" pitchFamily="2" charset="0"/>
              </a:rPr>
              <a:t>Q4 </a:t>
            </a:r>
            <a:r>
              <a:rPr lang="en-US" sz="1600" dirty="0" smtClean="0">
                <a:solidFill>
                  <a:schemeClr val="tx2">
                    <a:lumMod val="40000"/>
                    <a:lumOff val="60000"/>
                  </a:schemeClr>
                </a:solidFill>
                <a:latin typeface="+mj-lt"/>
                <a:ea typeface="Swagger" pitchFamily="2" charset="0"/>
              </a:rPr>
              <a:t>2017</a:t>
            </a:r>
            <a:endParaRPr lang="en-US" sz="1600" dirty="0">
              <a:solidFill>
                <a:schemeClr val="tx2">
                  <a:lumMod val="40000"/>
                  <a:lumOff val="60000"/>
                </a:schemeClr>
              </a:solidFill>
              <a:latin typeface="+mj-lt"/>
              <a:ea typeface="Swagger" pitchFamily="2" charset="0"/>
            </a:endParaRPr>
          </a:p>
        </p:txBody>
      </p:sp>
      <p:sp>
        <p:nvSpPr>
          <p:cNvPr id="21" name="Textfeld 20"/>
          <p:cNvSpPr txBox="1"/>
          <p:nvPr/>
        </p:nvSpPr>
        <p:spPr>
          <a:xfrm>
            <a:off x="3027876" y="340453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417644" y="2860377"/>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5806820" y="3421485"/>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smtClean="0">
                <a:solidFill>
                  <a:srgbClr val="C00000"/>
                </a:solidFill>
                <a:ea typeface="Swagger" pitchFamily="2" charset="0"/>
              </a:rPr>
              <a:t>Ratification</a:t>
            </a:r>
          </a:p>
        </p:txBody>
      </p:sp>
      <p:cxnSp>
        <p:nvCxnSpPr>
          <p:cNvPr id="24" name="Gerader Verbinder 23"/>
          <p:cNvCxnSpPr>
            <a:stCxn id="7" idx="0"/>
          </p:cNvCxnSpPr>
          <p:nvPr/>
        </p:nvCxnSpPr>
        <p:spPr>
          <a:xfrm flipV="1">
            <a:off x="1134250" y="3943928"/>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567267" y="3954688"/>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4957644" y="3410528"/>
            <a:ext cx="1586" cy="9008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11" idx="0"/>
            <a:endCxn id="23" idx="2"/>
          </p:cNvCxnSpPr>
          <p:nvPr/>
        </p:nvCxnSpPr>
        <p:spPr>
          <a:xfrm flipH="1" flipV="1">
            <a:off x="6346820" y="3971636"/>
            <a:ext cx="4358" cy="339703"/>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125014" y="3581400"/>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Gleichschenkliges Dreieck 46"/>
          <p:cNvSpPr/>
          <p:nvPr/>
        </p:nvSpPr>
        <p:spPr>
          <a:xfrm flipV="1">
            <a:off x="5375840" y="4025485"/>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feld 47"/>
          <p:cNvSpPr txBox="1"/>
          <p:nvPr/>
        </p:nvSpPr>
        <p:spPr>
          <a:xfrm rot="18585788">
            <a:off x="4979903" y="4512762"/>
            <a:ext cx="655292"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rgbClr val="C00000"/>
                </a:solidFill>
                <a:latin typeface="+mj-lt"/>
                <a:ea typeface="Swagger" pitchFamily="2" charset="0"/>
              </a:rPr>
              <a:t>today</a:t>
            </a:r>
            <a:endParaRPr lang="en-US" sz="1600" dirty="0">
              <a:solidFill>
                <a:srgbClr val="C00000"/>
              </a:solidFill>
              <a:latin typeface="+mj-lt"/>
              <a:ea typeface="Swagger" pitchFamily="2" charset="0"/>
            </a:endParaRPr>
          </a:p>
        </p:txBody>
      </p:sp>
    </p:spTree>
    <p:extLst>
      <p:ext uri="{BB962C8B-B14F-4D97-AF65-F5344CB8AC3E}">
        <p14:creationId xmlns:p14="http://schemas.microsoft.com/office/powerpoint/2010/main" val="17217663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762" y="-35118"/>
            <a:ext cx="8580438" cy="865220"/>
          </a:xfrm>
        </p:spPr>
        <p:txBody>
          <a:bodyPr/>
          <a:lstStyle/>
          <a:p>
            <a:r>
              <a:rPr lang="en-US" sz="3600" dirty="0" smtClean="0"/>
              <a:t>oneM2M Releases and Specifications</a:t>
            </a:r>
            <a:endParaRPr lang="en-US" sz="3600" dirty="0"/>
          </a:p>
        </p:txBody>
      </p:sp>
      <p:sp>
        <p:nvSpPr>
          <p:cNvPr id="3" name="Rectangle 2"/>
          <p:cNvSpPr/>
          <p:nvPr/>
        </p:nvSpPr>
        <p:spPr>
          <a:xfrm>
            <a:off x="1219200" y="965613"/>
            <a:ext cx="65532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68249C33-616F-4B2E-9F89-87B53CFCF17A}" type="slidenum">
              <a:rPr lang="en-US" altLang="en-US" smtClean="0">
                <a:solidFill>
                  <a:srgbClr val="898989"/>
                </a:solidFill>
                <a:latin typeface="Myriad pro"/>
              </a:rPr>
              <a:t>23</a:t>
            </a:fld>
            <a:endParaRPr lang="en-US" altLang="en-US" dirty="0">
              <a:solidFill>
                <a:srgbClr val="898989"/>
              </a:solidFill>
              <a:latin typeface="Myriad pro"/>
            </a:endParaRPr>
          </a:p>
        </p:txBody>
      </p:sp>
      <p:sp>
        <p:nvSpPr>
          <p:cNvPr id="6" name="Rectangle 3"/>
          <p:cNvSpPr/>
          <p:nvPr/>
        </p:nvSpPr>
        <p:spPr>
          <a:xfrm>
            <a:off x="4603225" y="2506964"/>
            <a:ext cx="4007375" cy="830997"/>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200" dirty="0" smtClean="0">
                <a:hlinkClick r:id="rId2"/>
              </a:rPr>
              <a:t>http</a:t>
            </a:r>
            <a:r>
              <a:rPr lang="en-US" sz="1200" dirty="0">
                <a:hlinkClick r:id="rId2"/>
              </a:rPr>
              <a:t>://www.onem2m.org/technical/published-documents</a:t>
            </a:r>
            <a:r>
              <a:rPr lang="en-US" sz="1600" dirty="0"/>
              <a:t> </a:t>
            </a:r>
            <a:endParaRPr lang="en-US" sz="1400" dirty="0"/>
          </a:p>
        </p:txBody>
      </p:sp>
      <p:sp>
        <p:nvSpPr>
          <p:cNvPr id="7" name="Geschweifte Klammer links 6"/>
          <p:cNvSpPr/>
          <p:nvPr/>
        </p:nvSpPr>
        <p:spPr>
          <a:xfrm>
            <a:off x="1524000" y="1066800"/>
            <a:ext cx="228600" cy="19050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990600" y="1066800"/>
            <a:ext cx="304800" cy="4953000"/>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870436" y="1784746"/>
            <a:ext cx="1075103" cy="369332"/>
          </a:xfrm>
          <a:prstGeom prst="rect">
            <a:avLst/>
          </a:prstGeom>
          <a:noFill/>
        </p:spPr>
        <p:txBody>
          <a:bodyPr wrap="none" rtlCol="0">
            <a:spAutoFit/>
          </a:bodyPr>
          <a:lstStyle/>
          <a:p>
            <a:r>
              <a:rPr lang="en-US" dirty="0" smtClean="0">
                <a:solidFill>
                  <a:schemeClr val="tx2"/>
                </a:solidFill>
              </a:rPr>
              <a:t>Release 1</a:t>
            </a:r>
            <a:endParaRPr lang="en-US" dirty="0">
              <a:solidFill>
                <a:schemeClr val="tx2"/>
              </a:solidFill>
            </a:endParaRPr>
          </a:p>
        </p:txBody>
      </p:sp>
      <p:sp>
        <p:nvSpPr>
          <p:cNvPr id="10" name="Textfeld 9"/>
          <p:cNvSpPr txBox="1"/>
          <p:nvPr/>
        </p:nvSpPr>
        <p:spPr>
          <a:xfrm rot="16200000">
            <a:off x="306509" y="3237130"/>
            <a:ext cx="1075103" cy="369332"/>
          </a:xfrm>
          <a:prstGeom prst="rect">
            <a:avLst/>
          </a:prstGeom>
          <a:noFill/>
        </p:spPr>
        <p:txBody>
          <a:bodyPr wrap="none" rtlCol="0">
            <a:spAutoFit/>
          </a:bodyPr>
          <a:lstStyle/>
          <a:p>
            <a:r>
              <a:rPr lang="en-US" dirty="0" smtClean="0">
                <a:solidFill>
                  <a:schemeClr val="tx2"/>
                </a:solidFill>
              </a:rPr>
              <a:t>Release 2</a:t>
            </a:r>
            <a:endParaRPr lang="en-US" dirty="0">
              <a:solidFill>
                <a:schemeClr val="tx2"/>
              </a:solidFill>
            </a:endParaRP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0B09A7EC-E921-4471-9515-AC21A5B68D90}" type="slidenum">
              <a:rPr lang="en-US" altLang="en-US" smtClean="0">
                <a:solidFill>
                  <a:srgbClr val="898989"/>
                </a:solidFill>
                <a:latin typeface="Myriad pro"/>
              </a:rPr>
              <a:t>24</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grpSp>
        <p:nvGrpSpPr>
          <p:cNvPr id="49" name="Groupe 24"/>
          <p:cNvGrpSpPr>
            <a:grpSpLocks/>
          </p:cNvGrpSpPr>
          <p:nvPr/>
        </p:nvGrpSpPr>
        <p:grpSpPr bwMode="auto">
          <a:xfrm>
            <a:off x="6324600" y="5395190"/>
            <a:ext cx="641350" cy="431800"/>
            <a:chOff x="7033993" y="5232679"/>
            <a:chExt cx="640800" cy="432000"/>
          </a:xfrm>
        </p:grpSpPr>
        <p:sp>
          <p:nvSpPr>
            <p:cNvPr id="50" name="Rounded Rectangle 14"/>
            <p:cNvSpPr/>
            <p:nvPr/>
          </p:nvSpPr>
          <p:spPr>
            <a:xfrm>
              <a:off x="7033993" y="5232679"/>
              <a:ext cx="64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1" name="Picture 23"/>
            <p:cNvPicPr>
              <a:picLocks noChangeAspect="1" noChangeArrowheads="1"/>
            </p:cNvPicPr>
            <p:nvPr/>
          </p:nvPicPr>
          <p:blipFill>
            <a:blip r:embed="rId12" cstate="print"/>
            <a:srcRect/>
            <a:stretch>
              <a:fillRect/>
            </a:stretch>
          </p:blipFill>
          <p:spPr bwMode="auto">
            <a:xfrm>
              <a:off x="7070028" y="5268679"/>
              <a:ext cx="570000"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3"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7324725"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4"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5"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6"/>
              </a:rPr>
              <a:t>Partnership </a:t>
            </a:r>
            <a:r>
              <a:rPr lang="en-US" sz="900" dirty="0">
                <a:hlinkClick r:id="rId16"/>
              </a:rPr>
              <a:t>Agreement</a:t>
            </a:r>
            <a:r>
              <a:rPr lang="en-US" sz="900" dirty="0"/>
              <a:t> V 2.0 (Approved March 2013)</a:t>
            </a:r>
          </a:p>
        </p:txBody>
      </p:sp>
      <p:sp>
        <p:nvSpPr>
          <p:cNvPr id="62" name="Textfeld 61"/>
          <p:cNvSpPr txBox="1"/>
          <p:nvPr/>
        </p:nvSpPr>
        <p:spPr>
          <a:xfrm>
            <a:off x="6484784" y="1214738"/>
            <a:ext cx="2468872" cy="369332"/>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TP-2017-0062R01-Newbies_Session</a:t>
            </a:r>
            <a:endParaRPr lang="en-GB" altLang="en-US" dirty="0" smtClean="0">
              <a:solidFill>
                <a:srgbClr val="898989"/>
              </a:solidFill>
              <a:latin typeface="Myriad pro"/>
            </a:endParaRP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Reports </a:t>
            </a:r>
            <a:r>
              <a:rPr lang="en-US" sz="1200" dirty="0" smtClean="0"/>
              <a:t>[]</a:t>
            </a:r>
            <a:r>
              <a:rPr lang="en-US" sz="2000" dirty="0" smtClean="0"/>
              <a:t> into </a:t>
            </a:r>
            <a:r>
              <a:rPr lang="en-US" sz="2000" dirty="0"/>
              <a:t>its own </a:t>
            </a:r>
            <a:r>
              <a:rPr lang="en-US" sz="1200" dirty="0" smtClean="0"/>
              <a:t>[]</a:t>
            </a:r>
            <a:r>
              <a:rPr lang="en-US" sz="2000" dirty="0" smtClean="0"/>
              <a:t> deliverables </a:t>
            </a:r>
            <a:r>
              <a:rPr lang="en-US" sz="1800" dirty="0"/>
              <a:t>through its normal </a:t>
            </a:r>
            <a:r>
              <a:rPr lang="en-US" sz="1800" dirty="0" smtClean="0"/>
              <a:t>processes</a:t>
            </a:r>
          </a:p>
          <a:p>
            <a:pPr lvl="1" eaLnBrk="1" hangingPunct="1">
              <a:defRPr/>
            </a:pPr>
            <a:r>
              <a:rPr lang="en-US" sz="2000" dirty="0" smtClean="0"/>
              <a:t>Partner </a:t>
            </a:r>
            <a:r>
              <a:rPr lang="en-US" sz="2000" dirty="0"/>
              <a:t>Type 1 has 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a:t>A Partner Type 2 has 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 they may:</a:t>
            </a:r>
          </a:p>
          <a:p>
            <a:pPr lvl="2" eaLnBrk="1" hangingPunct="1">
              <a:defRPr/>
            </a:pPr>
            <a:r>
              <a:rPr lang="en-US" dirty="0"/>
              <a:t>a</a:t>
            </a:r>
            <a:r>
              <a:rPr lang="en-US" dirty="0" smtClean="0"/>
              <a:t>ttend &amp; provide input to the </a:t>
            </a:r>
            <a:r>
              <a:rPr lang="en-US" dirty="0" smtClean="0">
                <a:solidFill>
                  <a:srgbClr val="B42025"/>
                </a:solidFill>
              </a:rPr>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a:t>
            </a:r>
            <a:r>
              <a:rPr lang="en-US" smtClean="0"/>
              <a:t>its subgroups</a:t>
            </a:r>
            <a:r>
              <a:rPr lang="en-US" strike="sngStrike" smtClean="0"/>
              <a:t> </a:t>
            </a:r>
            <a:endParaRPr lang="en-US" strike="sngStrike" dirty="0" smtClean="0"/>
          </a:p>
          <a:p>
            <a:pPr eaLnBrk="1" hangingPunct="1">
              <a:defRPr/>
            </a:pPr>
            <a:r>
              <a:rPr lang="en-US" dirty="0" smtClean="0"/>
              <a:t>Associate</a:t>
            </a:r>
          </a:p>
          <a:p>
            <a:pPr lvl="1" eaLnBrk="1" hangingPunct="1">
              <a:defRPr/>
            </a:pPr>
            <a:r>
              <a:rPr lang="en-US" dirty="0" smtClean="0"/>
              <a:t>any government or regulatory agency with interest in oneM2M work, they may:</a:t>
            </a:r>
          </a:p>
          <a:p>
            <a:pPr lvl="2" eaLnBrk="1" hangingPunct="1">
              <a:defRPr/>
            </a:pPr>
            <a:r>
              <a:rPr lang="en-US" dirty="0"/>
              <a:t>A</a:t>
            </a:r>
            <a:r>
              <a:rPr lang="en-US" dirty="0" smtClean="0"/>
              <a:t>ttend and provide input to meetings of the Technical Plenary and its subgroups. However, such input shall be </a:t>
            </a:r>
            <a:r>
              <a:rPr lang="en-US" dirty="0" smtClean="0">
                <a:solidFill>
                  <a:srgbClr val="B42025"/>
                </a:solidFill>
              </a:rPr>
              <a:t>limited to clarifications regarding regulatory matters and informational contributions</a:t>
            </a:r>
            <a:r>
              <a:rPr lang="en-US" dirty="0" smtClean="0"/>
              <a:t>.</a:t>
            </a:r>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600199"/>
            <a:ext cx="8205747" cy="3917433"/>
          </a:xfrm>
          <a:prstGeom prst="rect">
            <a:avLst/>
          </a:prstGeom>
        </p:spPr>
      </p:pic>
      <p:sp>
        <p:nvSpPr>
          <p:cNvPr id="8" name="Rechteck 7"/>
          <p:cNvSpPr/>
          <p:nvPr/>
        </p:nvSpPr>
        <p:spPr>
          <a:xfrm>
            <a:off x="1143000" y="2057400"/>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895600"/>
            <a:ext cx="2895600" cy="1077218"/>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Roland </a:t>
            </a:r>
            <a:r>
              <a:rPr lang="en-AU" sz="800" dirty="0">
                <a:latin typeface="Tele-GroteskNor" pitchFamily="2" charset="0"/>
              </a:rPr>
              <a:t>Hechwartner, Deutsche </a:t>
            </a:r>
            <a:r>
              <a:rPr lang="en-AU" sz="800" dirty="0" smtClean="0">
                <a:latin typeface="Tele-GroteskNor" pitchFamily="2" charset="0"/>
              </a:rPr>
              <a:t>Telekom  </a:t>
            </a:r>
            <a:r>
              <a:rPr lang="en-AU" sz="800" dirty="0">
                <a:latin typeface="Tele-GroteskNor" pitchFamily="2" charset="0"/>
              </a:rPr>
              <a:t>(ETSI)</a:t>
            </a:r>
          </a:p>
          <a:p>
            <a:r>
              <a:rPr lang="en-AU" sz="800" dirty="0">
                <a:latin typeface="Tele-GroteskNor" pitchFamily="2" charset="0"/>
              </a:rPr>
              <a:t>TP Vice Chair: </a:t>
            </a:r>
            <a:r>
              <a:rPr lang="en-AU" sz="800" dirty="0" smtClean="0">
                <a:latin typeface="Tele-GroteskNor" pitchFamily="2" charset="0"/>
              </a:rPr>
              <a:t>	Ki </a:t>
            </a:r>
            <a:r>
              <a:rPr lang="en-AU" sz="800" dirty="0">
                <a:latin typeface="Tele-GroteskNor" pitchFamily="2" charset="0"/>
              </a:rPr>
              <a:t>Young Kim, LG Electronics (TTA)</a:t>
            </a:r>
          </a:p>
          <a:p>
            <a:r>
              <a:rPr lang="en-AU" sz="800" dirty="0">
                <a:latin typeface="Tele-GroteskNor" pitchFamily="2" charset="0"/>
              </a:rPr>
              <a:t>TP Vice Chair: </a:t>
            </a:r>
            <a:r>
              <a:rPr lang="en-AU" sz="800" dirty="0" smtClean="0">
                <a:latin typeface="Tele-GroteskNor" pitchFamily="2" charset="0"/>
              </a:rPr>
              <a:t>	Josef </a:t>
            </a:r>
            <a:r>
              <a:rPr lang="en-AU" sz="800" dirty="0">
                <a:latin typeface="Tele-GroteskNor" pitchFamily="2" charset="0"/>
              </a:rPr>
              <a:t>Blanz, Qualcomm (TIA</a:t>
            </a:r>
            <a:r>
              <a:rPr lang="en-AU" sz="800" dirty="0" smtClean="0">
                <a:latin typeface="Tele-GroteskNor" pitchFamily="2" charset="0"/>
              </a:rPr>
              <a:t>)</a:t>
            </a:r>
          </a:p>
          <a:p>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5116172"/>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smtClean="0">
                <a:latin typeface="Tele-GroteskNor" pitchFamily="2" charset="0"/>
              </a:rPr>
              <a:t>Nicolas </a:t>
            </a:r>
            <a:r>
              <a:rPr lang="en-AU" sz="800" dirty="0" err="1">
                <a:latin typeface="Tele-GroteskNor" pitchFamily="2" charset="0"/>
              </a:rPr>
              <a:t>Damour</a:t>
            </a:r>
            <a:r>
              <a:rPr lang="en-AU" sz="800" dirty="0">
                <a:latin typeface="Tele-GroteskNor" pitchFamily="2" charset="0"/>
              </a:rPr>
              <a:t>, Sierra Wireless</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Dale </a:t>
            </a:r>
            <a:r>
              <a:rPr lang="en-AU" sz="800" dirty="0">
                <a:latin typeface="Tele-GroteskNor" pitchFamily="2" charset="0"/>
              </a:rPr>
              <a:t>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SeungMyeong </a:t>
            </a:r>
            <a:r>
              <a:rPr lang="en-AU" sz="800" dirty="0">
                <a:latin typeface="Tele-GroteskNor" pitchFamily="2" charset="0"/>
              </a:rPr>
              <a:t>Jeong, KETI</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5115191"/>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smtClean="0">
                <a:latin typeface="Tele-GroteskNor" pitchFamily="2" charset="0"/>
              </a:rPr>
              <a:t>Shingo </a:t>
            </a:r>
            <a:r>
              <a:rPr lang="en-AU" sz="800" dirty="0">
                <a:latin typeface="Tele-GroteskNor" pitchFamily="2" charset="0"/>
              </a:rPr>
              <a:t>Fujimoto, Fujitsu</a:t>
            </a: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err="1" smtClean="0">
                <a:latin typeface="Tele-GroteskNor" pitchFamily="2" charset="0"/>
              </a:rPr>
              <a:t>Dragan</a:t>
            </a:r>
            <a:r>
              <a:rPr lang="en-AU" sz="800" dirty="0" smtClean="0">
                <a:latin typeface="Tele-GroteskNor" pitchFamily="2" charset="0"/>
              </a:rPr>
              <a:t> </a:t>
            </a:r>
            <a:r>
              <a:rPr lang="en-AU" sz="800" dirty="0" err="1">
                <a:latin typeface="Tele-GroteskNor" pitchFamily="2" charset="0"/>
              </a:rPr>
              <a:t>Vujcic</a:t>
            </a:r>
            <a:r>
              <a:rPr lang="en-AU" sz="800" dirty="0">
                <a:latin typeface="Tele-GroteskNor" pitchFamily="2" charset="0"/>
              </a:rPr>
              <a:t>, </a:t>
            </a:r>
            <a:r>
              <a:rPr lang="en-AU" sz="800" dirty="0" err="1">
                <a:latin typeface="Tele-GroteskNor" pitchFamily="2" charset="0"/>
              </a:rPr>
              <a:t>Oberthur</a:t>
            </a:r>
            <a:r>
              <a:rPr lang="en-AU" sz="800" dirty="0">
                <a:latin typeface="Tele-GroteskNor" pitchFamily="2" charset="0"/>
              </a:rPr>
              <a:t> </a:t>
            </a:r>
            <a:r>
              <a:rPr lang="en-AU" sz="800" dirty="0" smtClean="0">
                <a:latin typeface="Tele-GroteskNor" pitchFamily="2" charset="0"/>
              </a:rPr>
              <a:t>Tech.</a:t>
            </a:r>
            <a:endParaRPr lang="en-AU" sz="800" dirty="0">
              <a:latin typeface="Tele-GroteskNor" pitchFamily="2" charset="0"/>
            </a:endParaRP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Nokia</a:t>
            </a:r>
          </a:p>
          <a:p>
            <a:r>
              <a:rPr lang="en-AU" sz="800" dirty="0" smtClean="0">
                <a:latin typeface="Tele-GroteskNor" pitchFamily="2" charset="0"/>
              </a:rPr>
              <a:t>Dongjoo </a:t>
            </a:r>
            <a:r>
              <a:rPr lang="en-AU" sz="800" dirty="0">
                <a:latin typeface="Tele-GroteskNor" pitchFamily="2" charset="0"/>
              </a:rPr>
              <a:t>Kim, LG Electronics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5110014"/>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369940"/>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4089016"/>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4"/>
              </a:rPr>
              <a:t>http://onem2m.org/</a:t>
            </a:r>
            <a:endParaRPr lang="en-US" sz="1200" i="1" dirty="0"/>
          </a:p>
          <a:p>
            <a:r>
              <a:rPr lang="en-US" sz="1200" i="1" dirty="0" smtClean="0">
                <a:hlinkClick r:id="rId5"/>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Rules and Procedures (I)</a:t>
            </a:r>
            <a:endParaRPr lang="en-US" dirty="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a:t>
            </a:r>
            <a:r>
              <a:rPr lang="en-GB" altLang="en-US" dirty="0">
                <a:latin typeface="Myriad pro"/>
              </a:rPr>
              <a:t>R01</a:t>
            </a:r>
            <a:r>
              <a:rPr lang="en-GB" altLang="en-US" dirty="0" smtClean="0">
                <a:latin typeface="Myriad pro"/>
              </a:rPr>
              <a:t>-Newbies_Session</a:t>
            </a:r>
            <a:endParaRPr lang="en-GB" altLang="en-US" dirty="0">
              <a:latin typeface="Myriad pro"/>
            </a:endParaRP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2263</Words>
  <Application>Microsoft Office PowerPoint</Application>
  <PresentationFormat>Bildschirmpräsentation (4:3)</PresentationFormat>
  <Paragraphs>412</Paragraphs>
  <Slides>24</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24</vt:i4>
      </vt:variant>
    </vt:vector>
  </HeadingPairs>
  <TitlesOfParts>
    <vt:vector size="32" baseType="lpstr">
      <vt:lpstr>ＭＳ Ｐゴシック</vt:lpstr>
      <vt:lpstr>Arial</vt:lpstr>
      <vt:lpstr>Calibri</vt:lpstr>
      <vt:lpstr>Myriad pro</vt:lpstr>
      <vt:lpstr>Swagger</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Elections</vt:lpstr>
      <vt:lpstr>Voting List</vt:lpstr>
      <vt:lpstr>Who is eligible to vote?</vt:lpstr>
      <vt:lpstr>How does it work?</vt:lpstr>
      <vt:lpstr>oneM2M Releases.</vt:lpstr>
      <vt:lpstr>oneM2M Releases and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WPM convenor</cp:lastModifiedBy>
  <cp:revision>389</cp:revision>
  <dcterms:created xsi:type="dcterms:W3CDTF">2012-09-11T22:52:11Z</dcterms:created>
  <dcterms:modified xsi:type="dcterms:W3CDTF">2017-03-23T12:07:20Z</dcterms:modified>
</cp:coreProperties>
</file>