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4" r:id="rId2"/>
    <p:sldId id="351" r:id="rId3"/>
    <p:sldId id="352" r:id="rId4"/>
    <p:sldId id="353" r:id="rId5"/>
    <p:sldId id="341" r:id="rId6"/>
    <p:sldId id="356" r:id="rId7"/>
    <p:sldId id="326" r:id="rId8"/>
    <p:sldId id="347" r:id="rId9"/>
    <p:sldId id="354" r:id="rId10"/>
    <p:sldId id="355" r:id="rId11"/>
    <p:sldId id="324" r:id="rId1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E"/>
    <a:srgbClr val="FF9900"/>
    <a:srgbClr val="002060"/>
    <a:srgbClr val="95A0A9"/>
    <a:srgbClr val="C8D1E3"/>
    <a:srgbClr val="8DA4C5"/>
    <a:srgbClr val="6C89B4"/>
    <a:srgbClr val="1E8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3" autoAdjust="0"/>
    <p:restoredTop sz="93716" autoAdjust="0"/>
  </p:normalViewPr>
  <p:slideViewPr>
    <p:cSldViewPr>
      <p:cViewPr varScale="1">
        <p:scale>
          <a:sx n="71" d="100"/>
          <a:sy n="71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VLCHR\Local%20Settings\Temporary%20Internet%20Files\Content.Outlook\CBJX8AJ6\Book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934033056744177E-2"/>
          <c:y val="2.5752251105590773E-2"/>
          <c:w val="0.49218667857191317"/>
          <c:h val="0.70158699774101041"/>
        </c:manualLayout>
      </c:layout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0044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latin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8"/>
              <c:pt idx="0">
                <c:v>Transport                                  </c:v>
              </c:pt>
              <c:pt idx="1">
                <c:v>Mechanical engineering                     </c:v>
              </c:pt>
              <c:pt idx="2">
                <c:v>Building and civil engineering             </c:v>
              </c:pt>
              <c:pt idx="3">
                <c:v>ICT                                        </c:v>
              </c:pt>
              <c:pt idx="4">
                <c:v>Materials                                  </c:v>
              </c:pt>
              <c:pt idx="5">
                <c:v>Electrical engineering                     </c:v>
              </c:pt>
              <c:pt idx="6">
                <c:v>Household goods, sports and leisure        </c:v>
              </c:pt>
              <c:pt idx="7">
                <c:v>Utilities and energy                       </c:v>
              </c:pt>
              <c:pt idx="8">
                <c:v>General Standards (Quality, Measurement,...)</c:v>
              </c:pt>
              <c:pt idx="9">
                <c:v>Electronics                                </c:v>
              </c:pt>
              <c:pt idx="10">
                <c:v>Health and safety                          </c:v>
              </c:pt>
              <c:pt idx="11">
                <c:v>Chemistry                                  </c:v>
              </c:pt>
              <c:pt idx="12">
                <c:v>Healthcare                                 </c:v>
              </c:pt>
              <c:pt idx="13">
                <c:v>Food                                       </c:v>
              </c:pt>
              <c:pt idx="14">
                <c:v>HVAC                                       </c:v>
              </c:pt>
              <c:pt idx="15">
                <c:v>Environment                                </c:v>
              </c:pt>
              <c:pt idx="16">
                <c:v>Packaging                                  </c:v>
              </c:pt>
              <c:pt idx="17">
                <c:v>Services                                   </c:v>
              </c:pt>
            </c:strLit>
          </c:cat>
          <c:val>
            <c:numLit>
              <c:formatCode>General</c:formatCode>
              <c:ptCount val="18"/>
              <c:pt idx="0">
                <c:v>2558</c:v>
              </c:pt>
              <c:pt idx="1">
                <c:v>2245</c:v>
              </c:pt>
              <c:pt idx="2">
                <c:v>2243</c:v>
              </c:pt>
              <c:pt idx="3">
                <c:v>2069</c:v>
              </c:pt>
              <c:pt idx="4">
                <c:v>1769</c:v>
              </c:pt>
              <c:pt idx="5">
                <c:v>1181</c:v>
              </c:pt>
              <c:pt idx="6">
                <c:v>1145</c:v>
              </c:pt>
              <c:pt idx="7">
                <c:v>1098</c:v>
              </c:pt>
              <c:pt idx="8">
                <c:v>1096</c:v>
              </c:pt>
              <c:pt idx="9">
                <c:v>1095</c:v>
              </c:pt>
              <c:pt idx="10">
                <c:v>1038</c:v>
              </c:pt>
              <c:pt idx="11">
                <c:v>950</c:v>
              </c:pt>
              <c:pt idx="12">
                <c:v>740</c:v>
              </c:pt>
              <c:pt idx="13">
                <c:v>388</c:v>
              </c:pt>
              <c:pt idx="14">
                <c:v>353</c:v>
              </c:pt>
              <c:pt idx="15">
                <c:v>320</c:v>
              </c:pt>
              <c:pt idx="16">
                <c:v>254</c:v>
              </c:pt>
              <c:pt idx="17">
                <c:v>82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267246616"/>
        <c:axId val="267249360"/>
      </c:barChart>
      <c:catAx>
        <c:axId val="267246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lang="en-US" sz="1200">
                <a:latin typeface="Verdana" pitchFamily="34" charset="0"/>
              </a:defRPr>
            </a:pPr>
            <a:endParaRPr lang="en-US"/>
          </a:p>
        </c:txPr>
        <c:crossAx val="267249360"/>
        <c:crosses val="autoZero"/>
        <c:auto val="1"/>
        <c:lblAlgn val="ctr"/>
        <c:lblOffset val="100"/>
        <c:noMultiLvlLbl val="0"/>
      </c:catAx>
      <c:valAx>
        <c:axId val="267249360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>
                <a:latin typeface="Verdana" pitchFamily="34" charset="0"/>
              </a:defRPr>
            </a:pPr>
            <a:endParaRPr lang="en-US"/>
          </a:p>
        </c:txPr>
        <c:crossAx val="2672466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42E7FE0-39E1-421D-BF2D-1296B4A2D9BC}" type="datetimeFigureOut">
              <a:rPr lang="fr-FR"/>
              <a:pPr>
                <a:defRPr/>
              </a:pPr>
              <a:t>29/03/2017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B067B45-769E-48E7-BA26-0BE3828F64B6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833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DACCE99-3F72-4AC7-A951-3FEB6CB18278}" type="datetimeFigureOut">
              <a:rPr lang="fr-FR"/>
              <a:pPr>
                <a:defRPr/>
              </a:pPr>
              <a:t>29/03/2017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B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746BB23-5506-4D82-84FD-5DF285A91395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74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6BB23-5506-4D82-84FD-5DF285A91395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795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76784-D4F0-4E37-931D-3E623C6A3076}" type="slidenum">
              <a:rPr lang="fr-BE" altLang="en-US" smtClean="0">
                <a:latin typeface="Calibri" panose="020F0502020204030204" pitchFamily="34" charset="0"/>
              </a:rPr>
              <a:pPr/>
              <a:t>10</a:t>
            </a:fld>
            <a:endParaRPr lang="fr-BE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08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6BB23-5506-4D82-84FD-5DF285A91395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242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CECEE1-A709-4DCE-B837-277DA0F2B0D7}" type="slidenum">
              <a:rPr lang="fr-BE" altLang="en-US" smtClean="0">
                <a:latin typeface="Calibri" panose="020F0502020204030204" pitchFamily="34" charset="0"/>
              </a:rPr>
              <a:pPr/>
              <a:t>2</a:t>
            </a:fld>
            <a:endParaRPr lang="fr-BE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1D33E4-F45A-470D-BCEB-F97F7D517D05}" type="slidenum">
              <a:rPr lang="fr-BE" altLang="en-US" smtClean="0">
                <a:latin typeface="Calibri" panose="020F0502020204030204" pitchFamily="34" charset="0"/>
              </a:rPr>
              <a:pPr/>
              <a:t>3</a:t>
            </a:fld>
            <a:endParaRPr lang="fr-BE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5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DDF050-F09F-48A8-A1AC-2AD87E2809F4}" type="slidenum">
              <a:rPr lang="en-GB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6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6BB23-5506-4D82-84FD-5DF285A91395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3699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6BB23-5506-4D82-84FD-5DF285A91395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450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6BB23-5506-4D82-84FD-5DF285A91395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3045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46BB23-5506-4D82-84FD-5DF285A91395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554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D4F5D-13E0-4746-90B7-A05AA4ABEF63}" type="slidenum">
              <a:rPr lang="fr-BE" altLang="en-US" smtClean="0">
                <a:latin typeface="Calibri" panose="020F0502020204030204" pitchFamily="34" charset="0"/>
              </a:rPr>
              <a:pPr/>
              <a:t>9</a:t>
            </a:fld>
            <a:endParaRPr lang="fr-BE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6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8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EN_CENELEC-PPT_themes_V10+elements_policy_p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64801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22898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42978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5822950"/>
            <a:ext cx="8462962" cy="84613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BE" dirty="0"/>
              <a:t>Name</a:t>
            </a:r>
          </a:p>
          <a:p>
            <a:pPr>
              <a:defRPr/>
            </a:pPr>
            <a:r>
              <a:rPr lang="fr-BE" dirty="0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293958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627190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Elena SANTIAGO CID, CEN and CENELEC Director General</a:t>
            </a:r>
          </a:p>
          <a:p>
            <a:pPr>
              <a:defRPr/>
            </a:pPr>
            <a:r>
              <a:rPr lang="fr-BE" dirty="0" smtClean="0"/>
              <a:t>Title  of event, 2016-08-27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2016  </a:t>
            </a:r>
            <a:fld id="{118AC585-98B1-4535-AFF4-8CF7BB6DB87F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75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N_CENELEC-PPT_themes_V11_header_HDef_forMS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115328" cy="4641379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Elena SANTIAGO CID, CEN and CENELEC Director General</a:t>
            </a:r>
          </a:p>
          <a:p>
            <a:pPr>
              <a:defRPr/>
            </a:pPr>
            <a:r>
              <a:rPr lang="fr-BE" dirty="0" smtClean="0"/>
              <a:t>Title  of event, 2016-08-27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2016  </a:t>
            </a:r>
            <a:fld id="{73DFDF9A-9796-4D2F-B47E-15D4FDA03384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39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N_CENELEC-PPT_themes_V11_header_HDef_forMS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374441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374441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Elena SANTIAGO CID, CEN and CENELEC Director General</a:t>
            </a:r>
          </a:p>
          <a:p>
            <a:pPr>
              <a:defRPr/>
            </a:pPr>
            <a:r>
              <a:rPr lang="fr-BE" dirty="0" smtClean="0"/>
              <a:t>Title  of event, 2016-08-27</a:t>
            </a:r>
          </a:p>
          <a:p>
            <a:pPr>
              <a:defRPr/>
            </a:pP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2016  </a:t>
            </a:r>
            <a:fld id="{D8A96C31-90E4-447B-AD49-0742C36EFE9D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557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EN_CENELEC-PPT_themes_V11_header_HDef_forMS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087192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159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Elena SANTIAGO CID, CEN and CENELEC Director General</a:t>
            </a:r>
          </a:p>
          <a:p>
            <a:pPr>
              <a:defRPr/>
            </a:pPr>
            <a:r>
              <a:rPr lang="fr-BE" dirty="0" smtClean="0"/>
              <a:t>Title  of event, 2016-08-27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2016  </a:t>
            </a:r>
            <a:fld id="{E9F40E7A-9501-4A4A-8519-34722D9AF011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700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N_CENELEC-PPT_themes_V11_header_HDef_forMS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Elena SANTIAGO CID, CEN and CENELEC Director General</a:t>
            </a:r>
          </a:p>
          <a:p>
            <a:pPr>
              <a:defRPr/>
            </a:pPr>
            <a:r>
              <a:rPr lang="fr-BE" dirty="0" smtClean="0"/>
              <a:t>Title  of event, 2016-08-27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2016  </a:t>
            </a:r>
            <a:fld id="{3C44DD01-C1C2-4F13-AF22-D56DA2F6BE3B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98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2016  </a:t>
            </a:r>
            <a:fld id="{1A2329E2-26D1-485A-AF9D-04EA36EC70FD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780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B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15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624" y="6356350"/>
            <a:ext cx="3495303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Elena SANTIAGO CID, CEN and CENELEC Director General</a:t>
            </a:r>
          </a:p>
          <a:p>
            <a:pPr>
              <a:defRPr/>
            </a:pPr>
            <a:r>
              <a:rPr lang="fr-BE" dirty="0" smtClean="0"/>
              <a:t>Title  of event, 2016-08-27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563" y="643572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 smtClean="0"/>
              <a:t> © CEN-CENELEC 2014  </a:t>
            </a:r>
            <a:fld id="{AAF4B22D-8F21-41C6-8371-02F19C1B9A44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887F"/>
        </a:buClr>
        <a:defRPr sz="2400" kern="12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0449E"/>
        </a:buClr>
        <a:buFont typeface="Calibri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00449E"/>
        </a:buClr>
        <a:buFont typeface="Arial" pitchFamily="34" charset="0"/>
        <a:buChar char="»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1600" i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cen.eu/" TargetMode="External"/><Relationship Id="rId7" Type="http://schemas.openxmlformats.org/officeDocument/2006/relationships/hyperlink" Target="http://www.etsi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cenelec.eu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9" Type="http://schemas.openxmlformats.org/officeDocument/2006/relationships/image" Target="../media/image48.jpeg"/><Relationship Id="rId3" Type="http://schemas.openxmlformats.org/officeDocument/2006/relationships/image" Target="../media/image1.png"/><Relationship Id="rId21" Type="http://schemas.openxmlformats.org/officeDocument/2006/relationships/image" Target="../media/image30.jpe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38" Type="http://schemas.openxmlformats.org/officeDocument/2006/relationships/image" Target="../media/image47.jpeg"/><Relationship Id="rId46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29" Type="http://schemas.openxmlformats.org/officeDocument/2006/relationships/image" Target="../media/image38.wmf"/><Relationship Id="rId41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wmf"/><Relationship Id="rId37" Type="http://schemas.openxmlformats.org/officeDocument/2006/relationships/image" Target="../media/image46.jpeg"/><Relationship Id="rId40" Type="http://schemas.openxmlformats.org/officeDocument/2006/relationships/image" Target="../media/image49.jpeg"/><Relationship Id="rId45" Type="http://schemas.openxmlformats.org/officeDocument/2006/relationships/image" Target="../media/image54.png"/><Relationship Id="rId5" Type="http://schemas.openxmlformats.org/officeDocument/2006/relationships/image" Target="../media/image14.jpeg"/><Relationship Id="rId15" Type="http://schemas.openxmlformats.org/officeDocument/2006/relationships/image" Target="../media/image24.wmf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36" Type="http://schemas.openxmlformats.org/officeDocument/2006/relationships/image" Target="../media/image45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4" Type="http://schemas.openxmlformats.org/officeDocument/2006/relationships/image" Target="../media/image53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wmf"/><Relationship Id="rId27" Type="http://schemas.openxmlformats.org/officeDocument/2006/relationships/image" Target="../media/image36.wmf"/><Relationship Id="rId30" Type="http://schemas.openxmlformats.org/officeDocument/2006/relationships/image" Target="../media/image39.png"/><Relationship Id="rId35" Type="http://schemas.openxmlformats.org/officeDocument/2006/relationships/image" Target="../media/image44.jpeg"/><Relationship Id="rId43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oneM2M TP 28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88" y="4941168"/>
            <a:ext cx="8454395" cy="589338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/>
              <a:t>27-31 March 2017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7847" y="6309320"/>
            <a:ext cx="8462962" cy="548679"/>
          </a:xfrm>
        </p:spPr>
        <p:txBody>
          <a:bodyPr/>
          <a:lstStyle/>
          <a:p>
            <a:pPr>
              <a:defRPr/>
            </a:pPr>
            <a:r>
              <a:rPr lang="fr-BE" sz="2400" dirty="0" smtClean="0"/>
              <a:t>Bruno Chenard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40629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5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5761037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GB" altLang="en-US" smtClean="0"/>
              <a:t>CEN-CENELEC Portfolio per business domain</a:t>
            </a:r>
            <a:endParaRPr lang="en-US" altLang="en-US" smtClean="0"/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71562"/>
          </a:xfrm>
        </p:spPr>
        <p:txBody>
          <a:bodyPr/>
          <a:lstStyle/>
          <a:p>
            <a:r>
              <a:rPr lang="en-GB" altLang="en-US" smtClean="0"/>
              <a:t>What we standardize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67544" y="2038056"/>
          <a:ext cx="77096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35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 © CEN-CENELEC 2017  10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884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 © CEN-CENELEC 2017  </a:t>
            </a:r>
            <a:fld id="{118AC585-98B1-4535-AFF4-8CF7BB6DB87F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8196" y="1844824"/>
            <a:ext cx="842968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3600" dirty="0" smtClean="0"/>
              <a:t>Thank you!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2789" y="3048920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www.cen.eu 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www.cenelec.eu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www.cencenelec.eu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28" y="4957324"/>
            <a:ext cx="782020" cy="688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25" y="4957324"/>
            <a:ext cx="759219" cy="688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88" y="4955590"/>
            <a:ext cx="708348" cy="6585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5173650"/>
            <a:ext cx="189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Follow us on: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25688"/>
            <a:ext cx="748441" cy="6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346825" cy="115093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Who we are</a:t>
            </a: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2520629" y="1533525"/>
            <a:ext cx="6337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5738">
              <a:spcBef>
                <a:spcPct val="20000"/>
              </a:spcBef>
              <a:buClr>
                <a:srgbClr val="1E887F"/>
              </a:buClr>
              <a:defRPr sz="2800">
                <a:solidFill>
                  <a:srgbClr val="004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49E"/>
              </a:buClr>
              <a:buFont typeface="Calibri" panose="020F0502020204030204" pitchFamily="34" charset="0"/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buClr>
                <a:srgbClr val="376092"/>
              </a:buClr>
              <a:buFont typeface="Wingdings 3" panose="05040102010807070707" pitchFamily="18" charset="2"/>
              <a:buNone/>
            </a:pPr>
            <a:r>
              <a:rPr lang="fr-BE" altLang="en-US" sz="2000" dirty="0">
                <a:solidFill>
                  <a:schemeClr val="tx1"/>
                </a:solidFill>
              </a:rPr>
              <a:t>The </a:t>
            </a:r>
            <a:r>
              <a:rPr lang="fr-BE" altLang="en-US" sz="2000" dirty="0" err="1">
                <a:solidFill>
                  <a:schemeClr val="tx1"/>
                </a:solidFill>
              </a:rPr>
              <a:t>European</a:t>
            </a:r>
            <a:r>
              <a:rPr lang="fr-BE" altLang="en-US" sz="2000" dirty="0">
                <a:solidFill>
                  <a:schemeClr val="tx1"/>
                </a:solidFill>
              </a:rPr>
              <a:t> </a:t>
            </a:r>
            <a:r>
              <a:rPr lang="fr-BE" altLang="en-US" sz="2000" dirty="0" err="1">
                <a:solidFill>
                  <a:schemeClr val="tx1"/>
                </a:solidFill>
              </a:rPr>
              <a:t>Committee</a:t>
            </a:r>
            <a:r>
              <a:rPr lang="fr-BE" altLang="en-US" sz="2000" dirty="0">
                <a:solidFill>
                  <a:schemeClr val="tx1"/>
                </a:solidFill>
              </a:rPr>
              <a:t> for </a:t>
            </a:r>
            <a:r>
              <a:rPr lang="fr-BE" altLang="en-US" sz="2000" dirty="0" err="1">
                <a:solidFill>
                  <a:schemeClr val="tx1"/>
                </a:solidFill>
              </a:rPr>
              <a:t>Standardization</a:t>
            </a:r>
            <a:endParaRPr lang="fr-BE" alt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rgbClr val="376092"/>
              </a:buClr>
              <a:buFont typeface="Wingdings 3" panose="05040102010807070707" pitchFamily="18" charset="2"/>
              <a:buNone/>
            </a:pPr>
            <a:r>
              <a:rPr lang="fr-BE" altLang="en-US" sz="2000" dirty="0">
                <a:solidFill>
                  <a:schemeClr val="tx1"/>
                </a:solidFill>
              </a:rPr>
              <a:t>The </a:t>
            </a:r>
            <a:r>
              <a:rPr lang="fr-BE" altLang="en-US" sz="2000" dirty="0" err="1">
                <a:solidFill>
                  <a:schemeClr val="tx1"/>
                </a:solidFill>
              </a:rPr>
              <a:t>European</a:t>
            </a:r>
            <a:r>
              <a:rPr lang="fr-BE" altLang="en-US" sz="2000" dirty="0">
                <a:solidFill>
                  <a:schemeClr val="tx1"/>
                </a:solidFill>
              </a:rPr>
              <a:t> </a:t>
            </a:r>
            <a:r>
              <a:rPr lang="fr-BE" altLang="en-US" sz="2000" dirty="0" err="1">
                <a:solidFill>
                  <a:schemeClr val="tx1"/>
                </a:solidFill>
              </a:rPr>
              <a:t>Committee</a:t>
            </a:r>
            <a:r>
              <a:rPr lang="fr-BE" altLang="en-US" sz="2000" dirty="0">
                <a:solidFill>
                  <a:schemeClr val="tx1"/>
                </a:solidFill>
              </a:rPr>
              <a:t> for </a:t>
            </a:r>
            <a:r>
              <a:rPr lang="fr-BE" altLang="en-US" sz="2000" dirty="0" err="1">
                <a:solidFill>
                  <a:schemeClr val="tx1"/>
                </a:solidFill>
              </a:rPr>
              <a:t>Electrotechnical</a:t>
            </a:r>
            <a:r>
              <a:rPr lang="fr-BE" altLang="en-US" sz="2000" dirty="0">
                <a:solidFill>
                  <a:schemeClr val="tx1"/>
                </a:solidFill>
              </a:rPr>
              <a:t> </a:t>
            </a:r>
            <a:r>
              <a:rPr lang="fr-BE" altLang="en-US" sz="2000" dirty="0" err="1">
                <a:solidFill>
                  <a:schemeClr val="tx1"/>
                </a:solidFill>
              </a:rPr>
              <a:t>Standardization</a:t>
            </a:r>
            <a:endParaRPr lang="fr-BE" altLang="en-US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rgbClr val="376092"/>
              </a:buClr>
              <a:buFont typeface="Wingdings 3" panose="05040102010807070707" pitchFamily="18" charset="2"/>
              <a:buNone/>
            </a:pPr>
            <a:r>
              <a:rPr lang="fr-BE" altLang="en-US" sz="2000" dirty="0">
                <a:solidFill>
                  <a:schemeClr val="tx1"/>
                </a:solidFill>
              </a:rPr>
              <a:t>The </a:t>
            </a:r>
            <a:r>
              <a:rPr lang="fr-BE" altLang="en-US" sz="2000" dirty="0" err="1">
                <a:solidFill>
                  <a:schemeClr val="tx1"/>
                </a:solidFill>
              </a:rPr>
              <a:t>European</a:t>
            </a:r>
            <a:r>
              <a:rPr lang="fr-BE" altLang="en-US" sz="2000" dirty="0">
                <a:solidFill>
                  <a:schemeClr val="tx1"/>
                </a:solidFill>
              </a:rPr>
              <a:t> </a:t>
            </a:r>
            <a:r>
              <a:rPr lang="fr-BE" altLang="en-US" sz="2000" dirty="0" err="1">
                <a:solidFill>
                  <a:schemeClr val="tx1"/>
                </a:solidFill>
              </a:rPr>
              <a:t>Telecommunications</a:t>
            </a:r>
            <a:r>
              <a:rPr lang="fr-BE" altLang="en-US" sz="2000" dirty="0">
                <a:solidFill>
                  <a:schemeClr val="tx1"/>
                </a:solidFill>
              </a:rPr>
              <a:t> Standards Institute</a:t>
            </a:r>
          </a:p>
          <a:p>
            <a:pPr eaLnBrk="1" hangingPunct="1">
              <a:buClr>
                <a:srgbClr val="376092"/>
              </a:buClr>
              <a:buFont typeface="Wingdings 3" panose="05040102010807070707" pitchFamily="18" charset="2"/>
              <a:buNone/>
            </a:pPr>
            <a:endParaRPr lang="en-US" altLang="en-US" sz="1600" dirty="0">
              <a:solidFill>
                <a:srgbClr val="595959"/>
              </a:solidFill>
            </a:endParaRPr>
          </a:p>
          <a:p>
            <a:pPr eaLnBrk="1" hangingPunct="1">
              <a:buClr>
                <a:srgbClr val="376092"/>
              </a:buClr>
              <a:buFont typeface="Wingdings 3" panose="05040102010807070707" pitchFamily="18" charset="2"/>
              <a:buNone/>
            </a:pPr>
            <a:endParaRPr lang="en-US" altLang="en-US" sz="500" dirty="0">
              <a:solidFill>
                <a:srgbClr val="595959"/>
              </a:solidFill>
            </a:endParaRPr>
          </a:p>
          <a:p>
            <a:pPr eaLnBrk="1" hangingPunct="1">
              <a:buClr>
                <a:srgbClr val="376092"/>
              </a:buClr>
              <a:buFont typeface="Wingdings 3" panose="05040102010807070707" pitchFamily="18" charset="2"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21508" name="Picture 21" descr="CEN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03" y="1515504"/>
            <a:ext cx="7921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1" y="2132223"/>
            <a:ext cx="16843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Y:\INNOVATION\Support data\Logos\CEN_CLC_ETSI\ETSI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6" y="2991706"/>
            <a:ext cx="18002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770637"/>
            <a:ext cx="800258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5738" eaLnBrk="1" hangingPunct="1">
              <a:buClr>
                <a:srgbClr val="376092"/>
              </a:buClr>
              <a:defRPr/>
            </a:pPr>
            <a:r>
              <a:rPr lang="en-US" altLang="en-US" sz="2000" b="1" dirty="0" smtClean="0">
                <a:solidFill>
                  <a:srgbClr val="1F497D"/>
                </a:solidFill>
              </a:rPr>
              <a:t>= the 3 European Standards </a:t>
            </a:r>
            <a:r>
              <a:rPr lang="en-US" altLang="en-US" sz="2000" b="1" dirty="0" err="1" smtClean="0">
                <a:solidFill>
                  <a:srgbClr val="1F497D"/>
                </a:solidFill>
              </a:rPr>
              <a:t>Organisations</a:t>
            </a:r>
            <a:r>
              <a:rPr lang="en-US" altLang="en-US" sz="2000" b="1" dirty="0" smtClean="0">
                <a:solidFill>
                  <a:srgbClr val="1F497D"/>
                </a:solidFill>
              </a:rPr>
              <a:t> (“ESOs”) </a:t>
            </a:r>
            <a:r>
              <a:rPr lang="en-GB" sz="2000" b="1" dirty="0" smtClean="0">
                <a:solidFill>
                  <a:srgbClr val="1F497D"/>
                </a:solidFill>
              </a:rPr>
              <a:t>officially recognized by the European Commission </a:t>
            </a:r>
          </a:p>
          <a:p>
            <a:pPr marL="185738" eaLnBrk="1" hangingPunct="1">
              <a:buClr>
                <a:srgbClr val="376092"/>
              </a:buClr>
              <a:defRPr/>
            </a:pPr>
            <a:endParaRPr lang="en-US" altLang="en-US" sz="1200" b="1" dirty="0" smtClean="0">
              <a:solidFill>
                <a:srgbClr val="1F497D"/>
              </a:solidFill>
            </a:endParaRPr>
          </a:p>
          <a:p>
            <a:pPr marL="452438" indent="-452438" eaLnBrk="1" hangingPunct="1"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r>
              <a:rPr lang="en-GB" sz="2000" b="1" dirty="0" smtClean="0">
                <a:solidFill>
                  <a:srgbClr val="1F497D"/>
                </a:solidFill>
              </a:rPr>
              <a:t>Effective co-regulation tool</a:t>
            </a:r>
          </a:p>
          <a:p>
            <a:pPr lvl="2" indent="-342900" eaLnBrk="1" hangingPunct="1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>
                <a:solidFill>
                  <a:srgbClr val="1F497D"/>
                </a:solidFill>
              </a:rPr>
              <a:t>provide support to European legislation </a:t>
            </a:r>
          </a:p>
          <a:p>
            <a:pPr marL="452438" indent="-452438" eaLnBrk="1" hangingPunct="1"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r>
              <a:rPr lang="en-GB" sz="2000" b="1" dirty="0" smtClean="0">
                <a:solidFill>
                  <a:srgbClr val="1F497D"/>
                </a:solidFill>
              </a:rPr>
              <a:t>CEN and CENELEC national delegation principle</a:t>
            </a:r>
          </a:p>
          <a:p>
            <a:pPr lvl="2" indent="-342900">
              <a:spcAft>
                <a:spcPts val="60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>
                <a:solidFill>
                  <a:srgbClr val="1F497D"/>
                </a:solidFill>
              </a:rPr>
              <a:t>full consensus processes + identical national implementation</a:t>
            </a:r>
          </a:p>
          <a:p>
            <a:pPr marL="452438" indent="-452438" eaLnBrk="1" hangingPunct="1"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r>
              <a:rPr lang="en-GB" sz="2000" b="1" dirty="0" smtClean="0">
                <a:solidFill>
                  <a:srgbClr val="1F497D"/>
                </a:solidFill>
              </a:rPr>
              <a:t>Voluntary standards and market driven</a:t>
            </a:r>
            <a:endParaRPr lang="en-GB" sz="2000" b="1" dirty="0">
              <a:solidFill>
                <a:srgbClr val="1F497D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35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 © CEN-CENELEC 2017 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2471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778625" cy="1150938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we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39125" cy="45640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rgbClr val="1F497D"/>
              </a:buClr>
              <a:defRPr/>
            </a:pP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We</a:t>
            </a:r>
          </a:p>
          <a:p>
            <a:pPr marL="0" indent="0" eaLnBrk="1" hangingPunct="1">
              <a:spcBef>
                <a:spcPts val="0"/>
              </a:spcBef>
              <a:buClr>
                <a:srgbClr val="1F497D"/>
              </a:buClr>
              <a:defRPr/>
            </a:pPr>
            <a:endParaRPr lang="en-GB" altLang="ja-JP" sz="2000" kern="0" dirty="0" smtClean="0">
              <a:solidFill>
                <a:schemeClr val="tx1"/>
              </a:solidFill>
              <a:cs typeface="Geneva"/>
            </a:endParaRPr>
          </a:p>
          <a:p>
            <a:pPr marL="400050" indent="-400050" eaLnBrk="1" hangingPunct="1"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altLang="ja-JP" sz="2000" b="1" dirty="0" smtClean="0">
                <a:solidFill>
                  <a:schemeClr val="tx1"/>
                </a:solidFill>
              </a:rPr>
              <a:t>provide</a:t>
            </a: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 a platform for stakeholders in a specific area to come together</a:t>
            </a:r>
          </a:p>
          <a:p>
            <a:pPr marL="400050" indent="-400050" eaLnBrk="1" hangingPunct="1"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altLang="ja-JP" sz="2000" b="1" dirty="0" smtClean="0">
                <a:solidFill>
                  <a:schemeClr val="tx1"/>
                </a:solidFill>
              </a:rPr>
              <a:t>facilitate</a:t>
            </a: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 consensus at European level </a:t>
            </a:r>
          </a:p>
          <a:p>
            <a:pPr marL="400050" indent="-400050" eaLnBrk="1" hangingPunct="1"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help </a:t>
            </a:r>
            <a:r>
              <a:rPr lang="en-GB" altLang="ja-JP" sz="2000" b="1" dirty="0" smtClean="0">
                <a:solidFill>
                  <a:schemeClr val="tx1"/>
                </a:solidFill>
              </a:rPr>
              <a:t>ensure</a:t>
            </a:r>
            <a:r>
              <a:rPr lang="en-GB" altLang="ja-JP" sz="2000" dirty="0" smtClean="0">
                <a:solidFill>
                  <a:schemeClr val="tx1"/>
                </a:solidFill>
              </a:rPr>
              <a:t> </a:t>
            </a: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principles of transparency, openness, coherence, consensus</a:t>
            </a:r>
          </a:p>
          <a:p>
            <a:pPr marL="400050" indent="-400050" eaLnBrk="1" hangingPunct="1"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altLang="ja-JP" sz="2000" b="1" dirty="0" smtClean="0">
                <a:solidFill>
                  <a:schemeClr val="tx1"/>
                </a:solidFill>
              </a:rPr>
              <a:t>develop</a:t>
            </a: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 European harmonised documents</a:t>
            </a:r>
          </a:p>
          <a:p>
            <a:pPr marL="400050" indent="-400050" eaLnBrk="1" hangingPunct="1">
              <a:spcBef>
                <a:spcPts val="0"/>
              </a:spcBef>
              <a:buClr>
                <a:srgbClr val="1F497D"/>
              </a:buClr>
              <a:buFont typeface="Wingdings" panose="05000000000000000000" pitchFamily="2" charset="2"/>
              <a:buChar char="ü"/>
              <a:defRPr/>
            </a:pP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help build</a:t>
            </a:r>
            <a:r>
              <a:rPr lang="en-GB" altLang="ja-JP" sz="2000" dirty="0" smtClean="0">
                <a:solidFill>
                  <a:schemeClr val="tx1"/>
                </a:solidFill>
              </a:rPr>
              <a:t> </a:t>
            </a:r>
            <a:r>
              <a:rPr lang="en-GB" altLang="ja-JP" sz="2000" b="1" dirty="0" smtClean="0">
                <a:solidFill>
                  <a:schemeClr val="tx1"/>
                </a:solidFill>
              </a:rPr>
              <a:t>support</a:t>
            </a:r>
            <a:r>
              <a:rPr lang="en-GB" altLang="ja-JP" sz="2000" dirty="0" smtClean="0">
                <a:solidFill>
                  <a:schemeClr val="tx1"/>
                </a:solidFill>
              </a:rPr>
              <a:t> </a:t>
            </a:r>
            <a:r>
              <a:rPr lang="en-GB" altLang="ja-JP" sz="2000" kern="0" dirty="0" smtClean="0">
                <a:solidFill>
                  <a:schemeClr val="tx1"/>
                </a:solidFill>
                <a:cs typeface="Geneva"/>
              </a:rPr>
              <a:t>for the European Single Market</a:t>
            </a:r>
          </a:p>
          <a:p>
            <a:pPr marL="757238" lvl="1" indent="-400050" eaLnBrk="1" hangingPunct="1"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GB" altLang="ja-JP" sz="2000" kern="0" dirty="0" smtClean="0">
                <a:cs typeface="Geneva"/>
              </a:rPr>
              <a:t>Links to legislation</a:t>
            </a:r>
          </a:p>
          <a:p>
            <a:pPr marL="757238" lvl="1" indent="-400050" eaLnBrk="1" hangingPunct="1"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GB" altLang="ja-JP" sz="2000" kern="0" dirty="0" smtClean="0">
                <a:cs typeface="Geneva"/>
              </a:rPr>
              <a:t>Links to public policy</a:t>
            </a:r>
          </a:p>
          <a:p>
            <a:pPr marL="400050" indent="-400050" eaLnBrk="1" hangingPunct="1">
              <a:lnSpc>
                <a:spcPts val="3600"/>
              </a:lnSpc>
              <a:spcBef>
                <a:spcPts val="0"/>
              </a:spcBef>
              <a:buClr>
                <a:srgbClr val="13508C"/>
              </a:buClr>
              <a:defRPr/>
            </a:pPr>
            <a:endParaRPr lang="en-GB" altLang="ja-JP" kern="0" dirty="0" smtClean="0">
              <a:cs typeface="Geneva"/>
            </a:endParaRPr>
          </a:p>
          <a:p>
            <a:pPr marL="400050" indent="-400050" eaLnBrk="1" hangingPunct="1">
              <a:lnSpc>
                <a:spcPts val="3600"/>
              </a:lnSpc>
              <a:spcBef>
                <a:spcPts val="0"/>
              </a:spcBef>
              <a:buClr>
                <a:srgbClr val="13508C"/>
              </a:buClr>
              <a:defRPr/>
            </a:pPr>
            <a:endParaRPr lang="en-GB" altLang="ja-JP" kern="0" dirty="0" smtClean="0">
              <a:cs typeface="Geneva"/>
            </a:endParaRP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35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 © CEN-CENELEC 2017  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5460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Up Arrow 33"/>
          <p:cNvSpPr/>
          <p:nvPr/>
        </p:nvSpPr>
        <p:spPr>
          <a:xfrm>
            <a:off x="3182813" y="5619010"/>
            <a:ext cx="432048" cy="432048"/>
          </a:xfrm>
          <a:prstGeom prst="upArrow">
            <a:avLst>
              <a:gd name="adj1" fmla="val 14061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b="1" smtClean="0">
              <a:solidFill>
                <a:srgbClr val="F4F1E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4941194" y="5619010"/>
            <a:ext cx="432048" cy="432048"/>
          </a:xfrm>
          <a:prstGeom prst="upArrow">
            <a:avLst>
              <a:gd name="adj1" fmla="val 14061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b="1" smtClean="0">
              <a:solidFill>
                <a:srgbClr val="F4F1E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6872" name="Picture 6" descr="http://www.google.co.uk/url?source=imgres&amp;ct=tbn&amp;q=http://rbi.risk-technologies.com/ShowLogo.aspx%3Fnid%3D422%26prf%3DImage&amp;sa=X&amp;ei=drE7T_KGA8ve8QP5-aToCg&amp;ved=0CAUQ8wc&amp;usg=AFQjCNFm9I-nxR_sQeAgUjrTBijJXkw4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67138"/>
            <a:ext cx="8223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3" name="Group 1"/>
          <p:cNvGrpSpPr>
            <a:grpSpLocks/>
          </p:cNvGrpSpPr>
          <p:nvPr/>
        </p:nvGrpSpPr>
        <p:grpSpPr bwMode="auto">
          <a:xfrm>
            <a:off x="238728" y="1594643"/>
            <a:ext cx="8650378" cy="5014913"/>
            <a:chOff x="-1845956" y="1041400"/>
            <a:chExt cx="8864310" cy="5138737"/>
          </a:xfrm>
        </p:grpSpPr>
        <p:sp>
          <p:nvSpPr>
            <p:cNvPr id="36880" name="Text Box 19"/>
            <p:cNvSpPr txBox="1">
              <a:spLocks noChangeArrowheads="1"/>
            </p:cNvSpPr>
            <p:nvPr/>
          </p:nvSpPr>
          <p:spPr bwMode="auto">
            <a:xfrm>
              <a:off x="6834204" y="4905369"/>
              <a:ext cx="184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1E887F"/>
                </a:buClr>
                <a:defRPr sz="2800">
                  <a:solidFill>
                    <a:srgbClr val="00449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449E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449E"/>
                </a:buClr>
                <a:buFont typeface="Calibri" panose="020F0502020204030204" pitchFamily="34" charset="0"/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449E"/>
                </a:buClr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449E"/>
                </a:buClr>
                <a:buFont typeface="Arial" panose="020B0604020202020204" pitchFamily="34" charset="0"/>
                <a:buChar char="•"/>
                <a:defRPr sz="1600" i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49E"/>
                </a:buClr>
                <a:buFont typeface="Arial" panose="020B0604020202020204" pitchFamily="34" charset="0"/>
                <a:buChar char="•"/>
                <a:defRPr sz="1600" i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49E"/>
                </a:buClr>
                <a:buFont typeface="Arial" panose="020B0604020202020204" pitchFamily="34" charset="0"/>
                <a:buChar char="•"/>
                <a:defRPr sz="1600" i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49E"/>
                </a:buClr>
                <a:buFont typeface="Arial" panose="020B0604020202020204" pitchFamily="34" charset="0"/>
                <a:buChar char="•"/>
                <a:defRPr sz="1600" i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49E"/>
                </a:buClr>
                <a:buFont typeface="Arial" panose="020B0604020202020204" pitchFamily="34" charset="0"/>
                <a:buChar char="•"/>
                <a:defRPr sz="1600" i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</a:pPr>
              <a:endParaRPr lang="en-GB" altLang="en-US" sz="2000" b="1">
                <a:solidFill>
                  <a:srgbClr val="5F5F5F"/>
                </a:solidFill>
                <a:latin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881" name="Group 30"/>
            <p:cNvGrpSpPr>
              <a:grpSpLocks/>
            </p:cNvGrpSpPr>
            <p:nvPr/>
          </p:nvGrpSpPr>
          <p:grpSpPr bwMode="auto">
            <a:xfrm>
              <a:off x="285143" y="1041400"/>
              <a:ext cx="4013351" cy="5138737"/>
              <a:chOff x="285141" y="1098550"/>
              <a:chExt cx="4013380" cy="5138478"/>
            </a:xfrm>
          </p:grpSpPr>
          <p:sp>
            <p:nvSpPr>
              <p:cNvPr id="36883" name="Text Box 18"/>
              <p:cNvSpPr txBox="1">
                <a:spLocks noChangeArrowheads="1"/>
              </p:cNvSpPr>
              <p:nvPr/>
            </p:nvSpPr>
            <p:spPr bwMode="auto">
              <a:xfrm>
                <a:off x="2382851" y="4848035"/>
                <a:ext cx="184151" cy="40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1E887F"/>
                  </a:buClr>
                  <a:defRPr sz="2800">
                    <a:solidFill>
                      <a:srgbClr val="0044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49E"/>
                  </a:buClr>
                  <a:buFont typeface="Calibri" panose="020F0502020204030204" pitchFamily="34" charset="0"/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endParaRPr lang="en-GB" altLang="en-US" sz="2000" b="1">
                  <a:solidFill>
                    <a:srgbClr val="5F5F5F"/>
                  </a:solidFill>
                  <a:latin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6884" name="Picture 2" descr="http://www.qualipole.fr/images/stories/iso_logo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00" y="1098550"/>
                <a:ext cx="1036638" cy="93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5" name="TextBox 29"/>
              <p:cNvSpPr txBox="1">
                <a:spLocks noChangeArrowheads="1"/>
              </p:cNvSpPr>
              <p:nvPr/>
            </p:nvSpPr>
            <p:spPr bwMode="auto">
              <a:xfrm rot="-5400000">
                <a:off x="787107" y="2424903"/>
                <a:ext cx="1048348" cy="504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1E887F"/>
                  </a:buClr>
                  <a:defRPr sz="2800">
                    <a:solidFill>
                      <a:srgbClr val="0044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49E"/>
                  </a:buClr>
                  <a:buFont typeface="Calibri" panose="020F0502020204030204" pitchFamily="34" charset="0"/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r>
                  <a:rPr lang="fr-FR" altLang="en-US" sz="1200" b="1" dirty="0">
                    <a:solidFill>
                      <a:srgbClr val="254061"/>
                    </a:solidFill>
                    <a:latin typeface="Calibri" panose="020F0502020204030204" pitchFamily="34" charset="0"/>
                  </a:rPr>
                  <a:t>Vienna, 1991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</a:pPr>
                <a:r>
                  <a:rPr lang="fr-FR" altLang="en-US" sz="1400" b="1" dirty="0">
                    <a:solidFill>
                      <a:srgbClr val="25406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r-FR" altLang="en-US" sz="1100" b="1" dirty="0">
                    <a:solidFill>
                      <a:srgbClr val="254061"/>
                    </a:solidFill>
                    <a:latin typeface="Calibri" panose="020F0502020204030204" pitchFamily="34" charset="0"/>
                  </a:rPr>
                  <a:t>(&gt;30%) </a:t>
                </a:r>
              </a:p>
            </p:txBody>
          </p:sp>
          <p:pic>
            <p:nvPicPr>
              <p:cNvPr id="36886" name="Picture 4" descr="http://opendocsociety.org/news/images/iec-logo/%3Bdownloa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4029" y="1108542"/>
                <a:ext cx="910076" cy="910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7" name="TextBox 30"/>
              <p:cNvSpPr txBox="1">
                <a:spLocks noChangeArrowheads="1"/>
              </p:cNvSpPr>
              <p:nvPr/>
            </p:nvSpPr>
            <p:spPr bwMode="auto">
              <a:xfrm rot="16200000">
                <a:off x="2673064" y="2401480"/>
                <a:ext cx="1232006" cy="45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1E887F"/>
                  </a:buClr>
                  <a:defRPr sz="2800">
                    <a:solidFill>
                      <a:srgbClr val="0044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49E"/>
                  </a:buClr>
                  <a:buFont typeface="Calibri" panose="020F0502020204030204" pitchFamily="34" charset="0"/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r>
                  <a:rPr lang="fr-FR" altLang="en-US" sz="1200" b="1" dirty="0" smtClean="0">
                    <a:solidFill>
                      <a:srgbClr val="254061"/>
                    </a:solidFill>
                    <a:latin typeface="Calibri" panose="020F0502020204030204" pitchFamily="34" charset="0"/>
                  </a:rPr>
                  <a:t>Frankfurt, 2016 </a:t>
                </a:r>
                <a:endParaRPr lang="fr-FR" altLang="en-US" sz="1200" b="1" dirty="0">
                  <a:solidFill>
                    <a:srgbClr val="254061"/>
                  </a:solidFill>
                  <a:latin typeface="Calibri" panose="020F050202020403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</a:pPr>
                <a:r>
                  <a:rPr lang="fr-FR" altLang="en-US" sz="1100" b="1" dirty="0">
                    <a:solidFill>
                      <a:srgbClr val="254061"/>
                    </a:solidFill>
                    <a:latin typeface="Calibri" panose="020F0502020204030204" pitchFamily="34" charset="0"/>
                  </a:rPr>
                  <a:t>(&gt;75%)</a:t>
                </a:r>
                <a:endParaRPr lang="en-GB" altLang="en-US" sz="1000" b="1" dirty="0">
                  <a:solidFill>
                    <a:srgbClr val="25406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68301" y="4324292"/>
                <a:ext cx="1984425" cy="705134"/>
              </a:xfrm>
              <a:prstGeom prst="rect">
                <a:avLst/>
              </a:prstGeom>
              <a:solidFill>
                <a:srgbClr val="DDDDDD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National standards bodies</a:t>
                </a:r>
              </a:p>
            </p:txBody>
          </p:sp>
          <p:cxnSp>
            <p:nvCxnSpPr>
              <p:cNvPr id="25" name="Elbow Connector 24"/>
              <p:cNvCxnSpPr/>
              <p:nvPr/>
            </p:nvCxnSpPr>
            <p:spPr>
              <a:xfrm flipH="1" flipV="1">
                <a:off x="3984553" y="1440954"/>
                <a:ext cx="313968" cy="3344321"/>
              </a:xfrm>
              <a:prstGeom prst="bentConnector3">
                <a:avLst>
                  <a:gd name="adj1" fmla="val -72746"/>
                </a:avLst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olid"/>
                <a:headEnd type="oval" w="med" len="med"/>
                <a:tailEnd type="triangle" w="med" len="med"/>
              </a:ln>
              <a:effectLst>
                <a:outerShdw blurRad="50800" dist="50800" dir="528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289067" y="2041561"/>
                <a:ext cx="3254" cy="1257373"/>
              </a:xfrm>
              <a:prstGeom prst="straightConnector1">
                <a:avLst/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olid"/>
                <a:headEnd type="triangle" w="med" len="med"/>
                <a:tailEnd type="triangle" w="med" len="med"/>
              </a:ln>
              <a:effectLst>
                <a:outerShdw blurRad="50800" dist="50800" dir="528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ight Arrow Callout 49"/>
              <p:cNvSpPr/>
              <p:nvPr/>
            </p:nvSpPr>
            <p:spPr>
              <a:xfrm rot="16200000">
                <a:off x="1740097" y="4155744"/>
                <a:ext cx="982638" cy="3179929"/>
              </a:xfrm>
              <a:prstGeom prst="rightArrowCallout">
                <a:avLst>
                  <a:gd name="adj1" fmla="val 5555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dirty="0" smtClean="0">
                    <a:solidFill>
                      <a:srgbClr val="254061"/>
                    </a:solidFill>
                    <a:latin typeface="Calibri" pitchFamily="34" charset="0"/>
                  </a:rPr>
                  <a:t>Industry, SMEs, federations, researchers, academia</a:t>
                </a:r>
                <a:r>
                  <a:rPr lang="fr-FR" altLang="en-US" dirty="0" smtClean="0">
                    <a:solidFill>
                      <a:srgbClr val="254061"/>
                    </a:solidFill>
                    <a:latin typeface="Calibri" pitchFamily="34" charset="0"/>
                  </a:rPr>
                  <a:t>…</a:t>
                </a:r>
                <a:endParaRPr lang="en-GB" altLang="en-US" sz="1600" dirty="0" smtClean="0">
                  <a:solidFill>
                    <a:srgbClr val="25406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85" name="Elbow Connector 84"/>
              <p:cNvCxnSpPr/>
              <p:nvPr/>
            </p:nvCxnSpPr>
            <p:spPr>
              <a:xfrm rot="10800000" flipH="1">
                <a:off x="285141" y="1471046"/>
                <a:ext cx="296073" cy="3284136"/>
              </a:xfrm>
              <a:prstGeom prst="bentConnector3">
                <a:avLst>
                  <a:gd name="adj1" fmla="val -105798"/>
                </a:avLst>
              </a:prstGeom>
              <a:ln w="28575" cap="rnd">
                <a:solidFill>
                  <a:schemeClr val="bg1">
                    <a:lumMod val="50000"/>
                  </a:schemeClr>
                </a:solidFill>
                <a:prstDash val="solid"/>
                <a:headEnd type="oval" w="med" len="med"/>
                <a:tailEnd type="triangle" w="med" len="med"/>
              </a:ln>
              <a:effectLst>
                <a:outerShdw blurRad="50800" dist="50800" dir="528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ounded Rectangle 38"/>
            <p:cNvSpPr/>
            <p:nvPr/>
          </p:nvSpPr>
          <p:spPr bwMode="auto">
            <a:xfrm>
              <a:off x="-1845956" y="2980972"/>
              <a:ext cx="8397337" cy="1148448"/>
            </a:xfrm>
            <a:prstGeom prst="roundRect">
              <a:avLst/>
            </a:prstGeom>
            <a:noFill/>
            <a:ln cap="rnd"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376092"/>
                </a:buClr>
                <a:buFont typeface="Wingdings" pitchFamily="2" charset="2"/>
                <a:buChar char="§"/>
                <a:defRPr sz="3200">
                  <a:solidFill>
                    <a:srgbClr val="376092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7609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7609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GB" altLang="en-US" sz="180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318484" y="2452325"/>
            <a:ext cx="20638" cy="1211263"/>
          </a:xfrm>
          <a:prstGeom prst="straightConnector1">
            <a:avLst/>
          </a:prstGeom>
          <a:ln w="28575" cap="rnd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  <a:effectLst>
            <a:outerShdw blurRad="50800" dist="50800" dir="528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5" name="Picture 38" descr="http://intranet.cencenelec.eu/Pictures/CENELE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06" y="3691097"/>
            <a:ext cx="1466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4581456" y="4742816"/>
            <a:ext cx="1587171" cy="684000"/>
          </a:xfrm>
          <a:prstGeom prst="rect">
            <a:avLst/>
          </a:prstGeom>
          <a:solidFill>
            <a:srgbClr val="DDDDD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National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committees</a:t>
            </a:r>
          </a:p>
        </p:txBody>
      </p:sp>
      <p:sp>
        <p:nvSpPr>
          <p:cNvPr id="36879" name="Title 1"/>
          <p:cNvSpPr txBox="1">
            <a:spLocks/>
          </p:cNvSpPr>
          <p:nvPr/>
        </p:nvSpPr>
        <p:spPr bwMode="auto">
          <a:xfrm>
            <a:off x="390525" y="333375"/>
            <a:ext cx="63468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E887F"/>
              </a:buClr>
              <a:defRPr sz="2800">
                <a:solidFill>
                  <a:srgbClr val="004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49E"/>
              </a:buClr>
              <a:buFont typeface="Calibri" panose="020F0502020204030204" pitchFamily="34" charset="0"/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anose="020B0604020202020204" pitchFamily="34" charset="0"/>
              <a:buChar char="•"/>
              <a:defRPr sz="16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dirty="0" smtClean="0"/>
              <a:t>Where do we fit in</a:t>
            </a:r>
            <a:endParaRPr lang="en-GB" alt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35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 © CEN-CENELEC 2017  </a:t>
            </a:r>
            <a:r>
              <a:rPr lang="fr-B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110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556792"/>
            <a:ext cx="7992888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1484784"/>
            <a:ext cx="1736899" cy="1822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CEN and CENELEC Network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 © CEN-CENELEC 2017  </a:t>
            </a:r>
            <a:fld id="{118AC585-98B1-4535-AFF4-8CF7BB6DB87F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107504" y="1484784"/>
            <a:ext cx="38164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CEN-CENELEC-PPT template_layouts_V04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3356992"/>
            <a:ext cx="504056" cy="33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43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038" y="4171299"/>
            <a:ext cx="1042769" cy="31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(34 countries)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4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 and CENELEC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4248" y="5733256"/>
            <a:ext cx="233975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75656" y="1633155"/>
            <a:ext cx="6786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AFDB"/>
              </a:buClr>
              <a:defRPr/>
            </a:pPr>
            <a:r>
              <a:rPr lang="en-GB" sz="2200" kern="0" dirty="0" smtClean="0">
                <a:solidFill>
                  <a:srgbClr val="00449E"/>
                </a:solidFill>
                <a:cs typeface="Times New Roman" pitchFamily="18" charset="0"/>
              </a:rPr>
              <a:t>43 </a:t>
            </a:r>
            <a:r>
              <a:rPr lang="en-GB" sz="2200" kern="0" dirty="0" smtClean="0">
                <a:cs typeface="Times New Roman" pitchFamily="18" charset="0"/>
              </a:rPr>
              <a:t>National </a:t>
            </a:r>
            <a:r>
              <a:rPr lang="en-GB" sz="2200" kern="0" dirty="0">
                <a:cs typeface="Times New Roman" pitchFamily="18" charset="0"/>
              </a:rPr>
              <a:t>Standards Bodies (</a:t>
            </a:r>
            <a:r>
              <a:rPr lang="en-GB" sz="2200" kern="0" dirty="0" smtClean="0">
                <a:solidFill>
                  <a:srgbClr val="00449E"/>
                </a:solidFill>
                <a:cs typeface="Times New Roman" pitchFamily="18" charset="0"/>
              </a:rPr>
              <a:t>3</a:t>
            </a:r>
            <a:r>
              <a:rPr lang="en-GB" sz="2200" kern="0" dirty="0">
                <a:solidFill>
                  <a:srgbClr val="00449E"/>
                </a:solidFill>
                <a:cs typeface="Times New Roman" pitchFamily="18" charset="0"/>
              </a:rPr>
              <a:t>4</a:t>
            </a:r>
            <a:r>
              <a:rPr lang="en-GB" sz="2200" kern="0" dirty="0" smtClean="0">
                <a:cs typeface="Times New Roman" pitchFamily="18" charset="0"/>
              </a:rPr>
              <a:t> countries</a:t>
            </a:r>
            <a:r>
              <a:rPr lang="en-GB" sz="2200" kern="0" dirty="0">
                <a:cs typeface="Times New Roman" pitchFamily="18" charset="0"/>
              </a:rPr>
              <a:t>)</a:t>
            </a:r>
          </a:p>
        </p:txBody>
      </p:sp>
      <p:pic>
        <p:nvPicPr>
          <p:cNvPr id="8" name="Picture 7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35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 © CEN-CENELEC 2017  </a:t>
            </a:r>
            <a:fld id="{118AC585-98B1-4535-AFF4-8CF7BB6DB87F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899592" y="2187253"/>
            <a:ext cx="7560766" cy="4431034"/>
            <a:chOff x="468313" y="836613"/>
            <a:chExt cx="8424862" cy="542925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3845909" y="836613"/>
              <a:ext cx="1349298" cy="5321523"/>
              <a:chOff x="3923928" y="908050"/>
              <a:chExt cx="1349421" cy="5321523"/>
            </a:xfrm>
          </p:grpSpPr>
          <p:grpSp>
            <p:nvGrpSpPr>
              <p:cNvPr id="111" name="Group 18"/>
              <p:cNvGrpSpPr>
                <a:grpSpLocks/>
              </p:cNvGrpSpPr>
              <p:nvPr/>
            </p:nvGrpSpPr>
            <p:grpSpPr bwMode="auto">
              <a:xfrm>
                <a:off x="4193812" y="908050"/>
                <a:ext cx="809653" cy="1304925"/>
                <a:chOff x="4142478" y="908050"/>
                <a:chExt cx="808326" cy="1305441"/>
              </a:xfrm>
            </p:grpSpPr>
            <p:sp>
              <p:nvSpPr>
                <p:cNvPr id="132" name="Rectangle 300"/>
                <p:cNvSpPr>
                  <a:spLocks noChangeArrowheads="1"/>
                </p:cNvSpPr>
                <p:nvPr/>
              </p:nvSpPr>
              <p:spPr bwMode="auto">
                <a:xfrm>
                  <a:off x="4142478" y="908050"/>
                  <a:ext cx="808326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Hungary</a:t>
                  </a:r>
                </a:p>
              </p:txBody>
            </p:sp>
            <p:pic>
              <p:nvPicPr>
                <p:cNvPr id="133" name="Picture 276" descr="MSZT - Hungar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1443" y="1196338"/>
                  <a:ext cx="750393" cy="1017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" name="Group 19"/>
              <p:cNvGrpSpPr>
                <a:grpSpLocks/>
              </p:cNvGrpSpPr>
              <p:nvPr/>
            </p:nvGrpSpPr>
            <p:grpSpPr bwMode="auto">
              <a:xfrm>
                <a:off x="4149360" y="2219628"/>
                <a:ext cx="898556" cy="606422"/>
                <a:chOff x="4097564" y="2345416"/>
                <a:chExt cx="898153" cy="605657"/>
              </a:xfrm>
            </p:grpSpPr>
            <p:sp>
              <p:nvSpPr>
                <p:cNvPr id="130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4097564" y="2345416"/>
                  <a:ext cx="898153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Iceland</a:t>
                  </a:r>
                </a:p>
              </p:txBody>
            </p:sp>
            <p:pic>
              <p:nvPicPr>
                <p:cNvPr id="131" name="Picture 277" descr="IST - Icelan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1452" y="2657532"/>
                  <a:ext cx="750393" cy="2935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" name="Group 20"/>
              <p:cNvGrpSpPr>
                <a:grpSpLocks/>
              </p:cNvGrpSpPr>
              <p:nvPr/>
            </p:nvGrpSpPr>
            <p:grpSpPr bwMode="auto">
              <a:xfrm>
                <a:off x="4038232" y="2832702"/>
                <a:ext cx="1120813" cy="574675"/>
                <a:chOff x="3986333" y="3082996"/>
                <a:chExt cx="1120617" cy="574233"/>
              </a:xfrm>
            </p:grpSpPr>
            <p:sp>
              <p:nvSpPr>
                <p:cNvPr id="128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3986333" y="3082996"/>
                  <a:ext cx="1120617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Ireland</a:t>
                  </a:r>
                </a:p>
              </p:txBody>
            </p:sp>
            <p:pic>
              <p:nvPicPr>
                <p:cNvPr id="129" name="Picture 280" descr="NSAI - Ireland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1450" y="3370516"/>
                  <a:ext cx="750393" cy="28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" name="Group 21"/>
              <p:cNvGrpSpPr>
                <a:grpSpLocks/>
              </p:cNvGrpSpPr>
              <p:nvPr/>
            </p:nvGrpSpPr>
            <p:grpSpPr bwMode="auto">
              <a:xfrm>
                <a:off x="3923928" y="3414029"/>
                <a:ext cx="1349421" cy="852487"/>
                <a:chOff x="3871937" y="3789151"/>
                <a:chExt cx="1349409" cy="852056"/>
              </a:xfrm>
            </p:grpSpPr>
            <p:sp>
              <p:nvSpPr>
                <p:cNvPr id="12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986328" y="3789151"/>
                  <a:ext cx="1120615" cy="2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Italy</a:t>
                  </a:r>
                </a:p>
              </p:txBody>
            </p:sp>
            <p:grpSp>
              <p:nvGrpSpPr>
                <p:cNvPr id="125" name="Group 346"/>
                <p:cNvGrpSpPr>
                  <a:grpSpLocks/>
                </p:cNvGrpSpPr>
                <p:nvPr/>
              </p:nvGrpSpPr>
              <p:grpSpPr bwMode="auto">
                <a:xfrm>
                  <a:off x="3871937" y="4074606"/>
                  <a:ext cx="1349409" cy="566601"/>
                  <a:chOff x="5572132" y="2928934"/>
                  <a:chExt cx="1290349" cy="527050"/>
                </a:xfrm>
              </p:grpSpPr>
              <p:pic>
                <p:nvPicPr>
                  <p:cNvPr id="126" name="Picture 282" descr="UNI - Italy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2132" y="2928934"/>
                    <a:ext cx="717550" cy="527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" name="Picture 283" descr="CEI_Italy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57950" y="2942426"/>
                    <a:ext cx="504531" cy="500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" name="Group 22"/>
              <p:cNvGrpSpPr>
                <a:grpSpLocks/>
              </p:cNvGrpSpPr>
              <p:nvPr/>
            </p:nvGrpSpPr>
            <p:grpSpPr bwMode="auto">
              <a:xfrm>
                <a:off x="4112846" y="4273168"/>
                <a:ext cx="971583" cy="722312"/>
                <a:chOff x="4061041" y="4773130"/>
                <a:chExt cx="971201" cy="722402"/>
              </a:xfrm>
            </p:grpSpPr>
            <p:sp>
              <p:nvSpPr>
                <p:cNvPr id="122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4061041" y="4773130"/>
                  <a:ext cx="971201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Latvia</a:t>
                  </a:r>
                </a:p>
              </p:txBody>
            </p:sp>
            <p:pic>
              <p:nvPicPr>
                <p:cNvPr id="123" name="Picture 284" descr="LVS - Latvia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5171" y="5009931"/>
                  <a:ext cx="508368" cy="485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" name="Group 23"/>
              <p:cNvGrpSpPr>
                <a:grpSpLocks/>
              </p:cNvGrpSpPr>
              <p:nvPr/>
            </p:nvGrpSpPr>
            <p:grpSpPr bwMode="auto">
              <a:xfrm>
                <a:off x="4112846" y="5002132"/>
                <a:ext cx="971583" cy="652462"/>
                <a:chOff x="4061043" y="5627455"/>
                <a:chExt cx="971198" cy="652791"/>
              </a:xfrm>
            </p:grpSpPr>
            <p:sp>
              <p:nvSpPr>
                <p:cNvPr id="12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4061043" y="5627455"/>
                  <a:ext cx="971198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Lithuania</a:t>
                  </a:r>
                </a:p>
              </p:txBody>
            </p:sp>
            <p:pic>
              <p:nvPicPr>
                <p:cNvPr id="121" name="Picture 285" descr="LST - Lithuania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9047" y="5857852"/>
                  <a:ext cx="410891" cy="422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7" name="Group 24"/>
              <p:cNvGrpSpPr>
                <a:grpSpLocks/>
              </p:cNvGrpSpPr>
              <p:nvPr/>
            </p:nvGrpSpPr>
            <p:grpSpPr bwMode="auto">
              <a:xfrm>
                <a:off x="3942878" y="5661248"/>
                <a:ext cx="1216067" cy="568325"/>
                <a:chOff x="5584190" y="908050"/>
                <a:chExt cx="1216903" cy="568956"/>
              </a:xfrm>
            </p:grpSpPr>
            <p:sp>
              <p:nvSpPr>
                <p:cNvPr id="118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584190" y="908050"/>
                  <a:ext cx="1216903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Luxembourg</a:t>
                  </a:r>
                </a:p>
              </p:txBody>
            </p:sp>
            <p:pic>
              <p:nvPicPr>
                <p:cNvPr id="119" name="Picture 286" descr="ILNAS - Luxembour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9898" y="1205516"/>
                  <a:ext cx="860204" cy="27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68313" y="836613"/>
              <a:ext cx="1563597" cy="5372100"/>
              <a:chOff x="522288" y="908050"/>
              <a:chExt cx="1563687" cy="5372100"/>
            </a:xfrm>
          </p:grpSpPr>
          <p:grpSp>
            <p:nvGrpSpPr>
              <p:cNvPr id="87" name="Group 14"/>
              <p:cNvGrpSpPr>
                <a:grpSpLocks/>
              </p:cNvGrpSpPr>
              <p:nvPr/>
            </p:nvGrpSpPr>
            <p:grpSpPr bwMode="auto">
              <a:xfrm>
                <a:off x="890588" y="2574784"/>
                <a:ext cx="896937" cy="674687"/>
                <a:chOff x="890327" y="2481279"/>
                <a:chExt cx="896490" cy="675103"/>
              </a:xfrm>
            </p:grpSpPr>
            <p:sp>
              <p:nvSpPr>
                <p:cNvPr id="109" name="TextBox 107"/>
                <p:cNvSpPr txBox="1">
                  <a:spLocks noChangeArrowheads="1"/>
                </p:cNvSpPr>
                <p:nvPr/>
              </p:nvSpPr>
              <p:spPr bwMode="auto">
                <a:xfrm>
                  <a:off x="890327" y="2481279"/>
                  <a:ext cx="896490" cy="283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Bulgaria</a:t>
                  </a:r>
                </a:p>
              </p:txBody>
            </p:sp>
            <p:pic>
              <p:nvPicPr>
                <p:cNvPr id="110" name="Picture 263" descr="BDS - Bulgaria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759" y="2740438"/>
                  <a:ext cx="563627" cy="415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8" name="Group 15"/>
              <p:cNvGrpSpPr>
                <a:grpSpLocks/>
              </p:cNvGrpSpPr>
              <p:nvPr/>
            </p:nvGrpSpPr>
            <p:grpSpPr bwMode="auto">
              <a:xfrm>
                <a:off x="701675" y="3259429"/>
                <a:ext cx="1333500" cy="539750"/>
                <a:chOff x="702445" y="3187820"/>
                <a:chExt cx="1332939" cy="540375"/>
              </a:xfrm>
            </p:grpSpPr>
            <p:sp>
              <p:nvSpPr>
                <p:cNvPr id="107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890327" y="3187820"/>
                  <a:ext cx="896490" cy="283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Croatia</a:t>
                  </a:r>
                </a:p>
              </p:txBody>
            </p:sp>
            <p:pic>
              <p:nvPicPr>
                <p:cNvPr id="108" name="Picture 264" descr="HZN - Croatia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445" y="3492503"/>
                  <a:ext cx="1332939" cy="235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9" name="Group 16"/>
              <p:cNvGrpSpPr>
                <a:grpSpLocks/>
              </p:cNvGrpSpPr>
              <p:nvPr/>
            </p:nvGrpSpPr>
            <p:grpSpPr bwMode="auto">
              <a:xfrm>
                <a:off x="854075" y="4784295"/>
                <a:ext cx="969963" cy="795338"/>
                <a:chOff x="853803" y="4763251"/>
                <a:chExt cx="969537" cy="794367"/>
              </a:xfrm>
            </p:grpSpPr>
            <p:sp>
              <p:nvSpPr>
                <p:cNvPr id="105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853803" y="4763251"/>
                  <a:ext cx="969537" cy="472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Czech Republic</a:t>
                  </a:r>
                </a:p>
              </p:txBody>
            </p:sp>
            <p:pic>
              <p:nvPicPr>
                <p:cNvPr id="106" name="Picture 266" descr="UNMZ - Czech Republic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8396" y="5271298"/>
                  <a:ext cx="757031" cy="286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0" name="Group 17"/>
              <p:cNvGrpSpPr>
                <a:grpSpLocks/>
              </p:cNvGrpSpPr>
              <p:nvPr/>
            </p:nvGrpSpPr>
            <p:grpSpPr bwMode="auto">
              <a:xfrm>
                <a:off x="815975" y="5589588"/>
                <a:ext cx="1046163" cy="690562"/>
                <a:chOff x="815619" y="5589055"/>
                <a:chExt cx="1045905" cy="691191"/>
              </a:xfrm>
            </p:grpSpPr>
            <p:sp>
              <p:nvSpPr>
                <p:cNvPr id="103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815619" y="5589055"/>
                  <a:ext cx="1045905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Denmark</a:t>
                  </a:r>
                </a:p>
              </p:txBody>
            </p:sp>
            <p:pic>
              <p:nvPicPr>
                <p:cNvPr id="104" name="Picture 267" descr="DS - Denmark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6666"/>
                <a:stretch>
                  <a:fillRect/>
                </a:stretch>
              </p:blipFill>
              <p:spPr bwMode="auto">
                <a:xfrm>
                  <a:off x="912744" y="5973050"/>
                  <a:ext cx="851665" cy="307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1" name="Group 13"/>
              <p:cNvGrpSpPr>
                <a:grpSpLocks/>
              </p:cNvGrpSpPr>
              <p:nvPr/>
            </p:nvGrpSpPr>
            <p:grpSpPr bwMode="auto">
              <a:xfrm>
                <a:off x="522288" y="908050"/>
                <a:ext cx="1563687" cy="749300"/>
                <a:chOff x="522288" y="908050"/>
                <a:chExt cx="1563359" cy="748760"/>
              </a:xfrm>
            </p:grpSpPr>
            <p:pic>
              <p:nvPicPr>
                <p:cNvPr id="100" name="Picture 260" descr="OVE_Austria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3280" y="1412776"/>
                  <a:ext cx="672367" cy="2440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1" name="TextBox 114"/>
                <p:cNvSpPr txBox="1">
                  <a:spLocks noChangeArrowheads="1"/>
                </p:cNvSpPr>
                <p:nvPr/>
              </p:nvSpPr>
              <p:spPr bwMode="auto">
                <a:xfrm>
                  <a:off x="928509" y="908050"/>
                  <a:ext cx="896490" cy="283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Austria</a:t>
                  </a:r>
                </a:p>
              </p:txBody>
            </p:sp>
            <p:pic>
              <p:nvPicPr>
                <p:cNvPr id="102" name="Picture 125" descr="logo_austrian_standards.png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88" y="1196752"/>
                  <a:ext cx="1024810" cy="2664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" name="Group 3"/>
              <p:cNvGrpSpPr>
                <a:grpSpLocks/>
              </p:cNvGrpSpPr>
              <p:nvPr/>
            </p:nvGrpSpPr>
            <p:grpSpPr bwMode="auto">
              <a:xfrm>
                <a:off x="647700" y="1667308"/>
                <a:ext cx="1296988" cy="897518"/>
                <a:chOff x="648366" y="1585248"/>
                <a:chExt cx="1296760" cy="897467"/>
              </a:xfrm>
            </p:grpSpPr>
            <p:sp>
              <p:nvSpPr>
                <p:cNvPr id="96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918548" y="1585248"/>
                  <a:ext cx="896490" cy="283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Belgium</a:t>
                  </a:r>
                </a:p>
              </p:txBody>
            </p:sp>
            <p:grpSp>
              <p:nvGrpSpPr>
                <p:cNvPr id="97" name="Group 2"/>
                <p:cNvGrpSpPr>
                  <a:grpSpLocks/>
                </p:cNvGrpSpPr>
                <p:nvPr/>
              </p:nvGrpSpPr>
              <p:grpSpPr bwMode="auto">
                <a:xfrm>
                  <a:off x="648366" y="1820288"/>
                  <a:ext cx="1296760" cy="662427"/>
                  <a:chOff x="648366" y="1820288"/>
                  <a:chExt cx="1296760" cy="662427"/>
                </a:xfrm>
              </p:grpSpPr>
              <p:pic>
                <p:nvPicPr>
                  <p:cNvPr id="98" name="Picture 262" descr="CEB-Belgium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4386" y="1820288"/>
                    <a:ext cx="540740" cy="6285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9" name="Picture 1"/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366" y="1828910"/>
                    <a:ext cx="653803" cy="6538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93" name="Group 6"/>
              <p:cNvGrpSpPr>
                <a:grpSpLocks/>
              </p:cNvGrpSpPr>
              <p:nvPr/>
            </p:nvGrpSpPr>
            <p:grpSpPr bwMode="auto">
              <a:xfrm>
                <a:off x="920750" y="3809137"/>
                <a:ext cx="896938" cy="965200"/>
                <a:chOff x="920669" y="3759634"/>
                <a:chExt cx="896490" cy="965510"/>
              </a:xfrm>
            </p:grpSpPr>
            <p:sp>
              <p:nvSpPr>
                <p:cNvPr id="94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920669" y="3759634"/>
                  <a:ext cx="896490" cy="283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Cyprus</a:t>
                  </a:r>
                </a:p>
              </p:txBody>
            </p:sp>
            <p:pic>
              <p:nvPicPr>
                <p:cNvPr id="95" name="Picture 4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5595" y="4023337"/>
                  <a:ext cx="746638" cy="7018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2227750" y="836613"/>
              <a:ext cx="1422318" cy="5295921"/>
              <a:chOff x="2268055" y="908050"/>
              <a:chExt cx="1422330" cy="5295921"/>
            </a:xfrm>
          </p:grpSpPr>
          <p:grpSp>
            <p:nvGrpSpPr>
              <p:cNvPr id="65" name="Group 8"/>
              <p:cNvGrpSpPr>
                <a:grpSpLocks/>
              </p:cNvGrpSpPr>
              <p:nvPr/>
            </p:nvGrpSpPr>
            <p:grpSpPr bwMode="auto">
              <a:xfrm>
                <a:off x="2531567" y="908050"/>
                <a:ext cx="896894" cy="706438"/>
                <a:chOff x="2529795" y="908050"/>
                <a:chExt cx="897995" cy="706500"/>
              </a:xfrm>
            </p:grpSpPr>
            <p:sp>
              <p:nvSpPr>
                <p:cNvPr id="85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2529795" y="908050"/>
                  <a:ext cx="897995" cy="2770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Estonia</a:t>
                  </a:r>
                </a:p>
              </p:txBody>
            </p:sp>
            <p:pic>
              <p:nvPicPr>
                <p:cNvPr id="86" name="Picture 268" descr="EVS - Estonia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3662" y="1239098"/>
                  <a:ext cx="750261" cy="375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roup 9"/>
              <p:cNvGrpSpPr>
                <a:grpSpLocks/>
              </p:cNvGrpSpPr>
              <p:nvPr/>
            </p:nvGrpSpPr>
            <p:grpSpPr bwMode="auto">
              <a:xfrm>
                <a:off x="2306153" y="1799273"/>
                <a:ext cx="1347722" cy="768350"/>
                <a:chOff x="2304884" y="1748951"/>
                <a:chExt cx="1347818" cy="768118"/>
              </a:xfrm>
            </p:grpSpPr>
            <p:sp>
              <p:nvSpPr>
                <p:cNvPr id="8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2531455" y="1748951"/>
                  <a:ext cx="894676" cy="2770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Finland</a:t>
                  </a:r>
                </a:p>
              </p:txBody>
            </p:sp>
            <p:grpSp>
              <p:nvGrpSpPr>
                <p:cNvPr id="82" name="Group 335"/>
                <p:cNvGrpSpPr>
                  <a:grpSpLocks/>
                </p:cNvGrpSpPr>
                <p:nvPr/>
              </p:nvGrpSpPr>
              <p:grpSpPr bwMode="auto">
                <a:xfrm>
                  <a:off x="2304884" y="1979486"/>
                  <a:ext cx="1347818" cy="537583"/>
                  <a:chOff x="2928926" y="4500570"/>
                  <a:chExt cx="1289054" cy="500066"/>
                </a:xfrm>
              </p:grpSpPr>
              <p:pic>
                <p:nvPicPr>
                  <p:cNvPr id="83" name="Picture 269" descr="SFS - Finland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8926" y="4500570"/>
                    <a:ext cx="717550" cy="355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70" descr="SESKO_Finland"/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00430" y="4879986"/>
                    <a:ext cx="717550" cy="1206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67" name="Group 11"/>
              <p:cNvGrpSpPr>
                <a:grpSpLocks/>
              </p:cNvGrpSpPr>
              <p:nvPr/>
            </p:nvGrpSpPr>
            <p:grpSpPr bwMode="auto">
              <a:xfrm>
                <a:off x="2268055" y="4585653"/>
                <a:ext cx="1422330" cy="819150"/>
                <a:chOff x="2267536" y="4712371"/>
                <a:chExt cx="1422513" cy="818994"/>
              </a:xfrm>
            </p:grpSpPr>
            <p:sp>
              <p:nvSpPr>
                <p:cNvPr id="77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2417753" y="4712371"/>
                  <a:ext cx="1122079" cy="2770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Germany</a:t>
                  </a:r>
                </a:p>
              </p:txBody>
            </p:sp>
            <p:grpSp>
              <p:nvGrpSpPr>
                <p:cNvPr id="78" name="Group 349"/>
                <p:cNvGrpSpPr>
                  <a:grpSpLocks/>
                </p:cNvGrpSpPr>
                <p:nvPr/>
              </p:nvGrpSpPr>
              <p:grpSpPr bwMode="auto">
                <a:xfrm>
                  <a:off x="2267536" y="5096405"/>
                  <a:ext cx="1422513" cy="434960"/>
                  <a:chOff x="4000496" y="2143116"/>
                  <a:chExt cx="1360492" cy="404605"/>
                </a:xfrm>
              </p:grpSpPr>
              <p:pic>
                <p:nvPicPr>
                  <p:cNvPr id="79" name="Picture 273" descr="DIN - Germany"/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143116"/>
                    <a:ext cx="571504" cy="404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74" descr="DKE_germany"/>
                  <p:cNvPicPr>
                    <a:picLocks noChangeAspect="1" noChangeArrowheads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3438" y="2202543"/>
                    <a:ext cx="717550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68" name="Group 10"/>
              <p:cNvGrpSpPr>
                <a:grpSpLocks/>
              </p:cNvGrpSpPr>
              <p:nvPr/>
            </p:nvGrpSpPr>
            <p:grpSpPr bwMode="auto">
              <a:xfrm>
                <a:off x="2531567" y="3581718"/>
                <a:ext cx="896894" cy="819150"/>
                <a:chOff x="2529795" y="3759634"/>
                <a:chExt cx="897995" cy="818336"/>
              </a:xfrm>
            </p:grpSpPr>
            <p:sp>
              <p:nvSpPr>
                <p:cNvPr id="75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2529795" y="3759634"/>
                  <a:ext cx="897995" cy="277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FYROM</a:t>
                  </a:r>
                </a:p>
              </p:txBody>
            </p:sp>
            <p:pic>
              <p:nvPicPr>
                <p:cNvPr id="76" name="Picture 123" descr="ISRM - Former Yugoslav Republic of Macedonia.jpg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2782" y="4073871"/>
                  <a:ext cx="752021" cy="504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9" name="Group 131"/>
              <p:cNvGrpSpPr>
                <a:grpSpLocks/>
              </p:cNvGrpSpPr>
              <p:nvPr/>
            </p:nvGrpSpPr>
            <p:grpSpPr bwMode="auto">
              <a:xfrm>
                <a:off x="2530887" y="5589588"/>
                <a:ext cx="897951" cy="614383"/>
                <a:chOff x="2477878" y="5665767"/>
                <a:chExt cx="898079" cy="614383"/>
              </a:xfrm>
            </p:grpSpPr>
            <p:sp>
              <p:nvSpPr>
                <p:cNvPr id="73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2477878" y="5665767"/>
                  <a:ext cx="898079" cy="2770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Greece</a:t>
                  </a:r>
                </a:p>
              </p:txBody>
            </p:sp>
            <p:pic>
              <p:nvPicPr>
                <p:cNvPr id="74" name="Picture 275" descr="ELOT - Greece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0299" y="6049757"/>
                  <a:ext cx="873237" cy="230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0" name="Group 1"/>
              <p:cNvGrpSpPr>
                <a:grpSpLocks/>
              </p:cNvGrpSpPr>
              <p:nvPr/>
            </p:nvGrpSpPr>
            <p:grpSpPr bwMode="auto">
              <a:xfrm>
                <a:off x="2364858" y="2738538"/>
                <a:ext cx="1230313" cy="744189"/>
                <a:chOff x="2406650" y="2738538"/>
                <a:chExt cx="1230313" cy="744189"/>
              </a:xfrm>
            </p:grpSpPr>
            <p:sp>
              <p:nvSpPr>
                <p:cNvPr id="71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2575070" y="2738538"/>
                  <a:ext cx="893472" cy="305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France</a:t>
                  </a:r>
                </a:p>
              </p:txBody>
            </p:sp>
            <p:pic>
              <p:nvPicPr>
                <p:cNvPr id="72" name="Picture 1"/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6650" y="2996952"/>
                  <a:ext cx="1230313" cy="485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5391047" y="836613"/>
              <a:ext cx="1577885" cy="5401270"/>
              <a:chOff x="5404413" y="836613"/>
              <a:chExt cx="1578029" cy="5401270"/>
            </a:xfrm>
          </p:grpSpPr>
          <p:grpSp>
            <p:nvGrpSpPr>
              <p:cNvPr id="40" name="Group 30"/>
              <p:cNvGrpSpPr>
                <a:grpSpLocks/>
              </p:cNvGrpSpPr>
              <p:nvPr/>
            </p:nvGrpSpPr>
            <p:grpSpPr bwMode="auto">
              <a:xfrm>
                <a:off x="5595713" y="4894754"/>
                <a:ext cx="1195429" cy="614362"/>
                <a:chOff x="5594981" y="5665856"/>
                <a:chExt cx="1195321" cy="614390"/>
              </a:xfrm>
            </p:grpSpPr>
            <p:sp>
              <p:nvSpPr>
                <p:cNvPr id="6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5594981" y="5665856"/>
                  <a:ext cx="1195321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Romania</a:t>
                  </a:r>
                </a:p>
              </p:txBody>
            </p:sp>
            <p:pic>
              <p:nvPicPr>
                <p:cNvPr id="64" name="Picture 293" descr="ASRO - Romania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4389" y="5973050"/>
                  <a:ext cx="896489" cy="307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" name="Group 27"/>
              <p:cNvGrpSpPr>
                <a:grpSpLocks/>
              </p:cNvGrpSpPr>
              <p:nvPr/>
            </p:nvGrpSpPr>
            <p:grpSpPr bwMode="auto">
              <a:xfrm>
                <a:off x="5404413" y="2430643"/>
                <a:ext cx="1578029" cy="695325"/>
                <a:chOff x="5403235" y="3112441"/>
                <a:chExt cx="1578814" cy="695224"/>
              </a:xfrm>
            </p:grpSpPr>
            <p:sp>
              <p:nvSpPr>
                <p:cNvPr id="5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594977" y="3112441"/>
                  <a:ext cx="1196981" cy="2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Norway</a:t>
                  </a:r>
                </a:p>
              </p:txBody>
            </p:sp>
            <p:grpSp>
              <p:nvGrpSpPr>
                <p:cNvPr id="60" name="Group 375"/>
                <p:cNvGrpSpPr>
                  <a:grpSpLocks/>
                </p:cNvGrpSpPr>
                <p:nvPr/>
              </p:nvGrpSpPr>
              <p:grpSpPr bwMode="auto">
                <a:xfrm>
                  <a:off x="5403235" y="3432207"/>
                  <a:ext cx="1578814" cy="375458"/>
                  <a:chOff x="7072330" y="3234530"/>
                  <a:chExt cx="1509718" cy="349250"/>
                </a:xfrm>
              </p:grpSpPr>
              <p:pic>
                <p:nvPicPr>
                  <p:cNvPr id="61" name="Picture 289" descr="SN - Norway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72330" y="3234530"/>
                    <a:ext cx="723900" cy="349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" name="Picture 290" descr="NEK_Norway copy"/>
                  <p:cNvPicPr>
                    <a:picLocks noChangeAspect="1" noChangeArrowheads="1"/>
                  </p:cNvPicPr>
                  <p:nvPr/>
                </p:nvPicPr>
                <p:blipFill>
                  <a:blip r:embed="rId3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58148" y="3250405"/>
                    <a:ext cx="723900" cy="317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42" name="Group 28"/>
              <p:cNvGrpSpPr>
                <a:grpSpLocks/>
              </p:cNvGrpSpPr>
              <p:nvPr/>
            </p:nvGrpSpPr>
            <p:grpSpPr bwMode="auto">
              <a:xfrm>
                <a:off x="5585394" y="3265772"/>
                <a:ext cx="1216067" cy="633412"/>
                <a:chOff x="5584190" y="4045956"/>
                <a:chExt cx="1216903" cy="634329"/>
              </a:xfrm>
            </p:grpSpPr>
            <p:sp>
              <p:nvSpPr>
                <p:cNvPr id="5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5584190" y="4045956"/>
                  <a:ext cx="1216903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Poland</a:t>
                  </a:r>
                </a:p>
              </p:txBody>
            </p:sp>
            <p:pic>
              <p:nvPicPr>
                <p:cNvPr id="58" name="Picture 291" descr="PKN - Poland"/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6661" y="4352612"/>
                  <a:ext cx="750391" cy="327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3" name="Group 29"/>
              <p:cNvGrpSpPr>
                <a:grpSpLocks/>
              </p:cNvGrpSpPr>
              <p:nvPr/>
            </p:nvGrpSpPr>
            <p:grpSpPr bwMode="auto">
              <a:xfrm>
                <a:off x="5585394" y="4038988"/>
                <a:ext cx="1216067" cy="715962"/>
                <a:chOff x="5584190" y="4814677"/>
                <a:chExt cx="1216903" cy="716785"/>
              </a:xfrm>
            </p:grpSpPr>
            <p:sp>
              <p:nvSpPr>
                <p:cNvPr id="55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584190" y="4814677"/>
                  <a:ext cx="1216903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Portugal</a:t>
                  </a:r>
                </a:p>
              </p:txBody>
            </p:sp>
            <p:pic>
              <p:nvPicPr>
                <p:cNvPr id="56" name="Picture 292" descr="IPQ - Portugal"/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3340" y="5121871"/>
                  <a:ext cx="757031" cy="4095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" name="Group 25"/>
              <p:cNvGrpSpPr>
                <a:grpSpLocks/>
              </p:cNvGrpSpPr>
              <p:nvPr/>
            </p:nvGrpSpPr>
            <p:grpSpPr bwMode="auto">
              <a:xfrm>
                <a:off x="5585394" y="836613"/>
                <a:ext cx="1216067" cy="712787"/>
                <a:chOff x="5585021" y="1611398"/>
                <a:chExt cx="1215243" cy="713124"/>
              </a:xfrm>
            </p:grpSpPr>
            <p:sp>
              <p:nvSpPr>
                <p:cNvPr id="5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585021" y="1611398"/>
                  <a:ext cx="1215243" cy="2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Malta</a:t>
                  </a:r>
                </a:p>
              </p:txBody>
            </p:sp>
            <p:pic>
              <p:nvPicPr>
                <p:cNvPr id="54" name="Content Placeholder 3" descr="MCCAA.GIF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37" t="28114" r="12318" b="27614"/>
                <a:stretch>
                  <a:fillRect/>
                </a:stretch>
              </p:blipFill>
              <p:spPr bwMode="auto">
                <a:xfrm>
                  <a:off x="5637264" y="1860049"/>
                  <a:ext cx="1112185" cy="464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5" name="Group 1"/>
              <p:cNvGrpSpPr>
                <a:grpSpLocks/>
              </p:cNvGrpSpPr>
              <p:nvPr/>
            </p:nvGrpSpPr>
            <p:grpSpPr bwMode="auto">
              <a:xfrm>
                <a:off x="5595713" y="5648922"/>
                <a:ext cx="1195429" cy="588961"/>
                <a:chOff x="5746178" y="5838974"/>
                <a:chExt cx="1195429" cy="588961"/>
              </a:xfrm>
            </p:grpSpPr>
            <p:sp>
              <p:nvSpPr>
                <p:cNvPr id="51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5746178" y="5838974"/>
                  <a:ext cx="1195429" cy="2770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Serbia</a:t>
                  </a:r>
                </a:p>
              </p:txBody>
            </p:sp>
            <p:pic>
              <p:nvPicPr>
                <p:cNvPr id="52" name="Picture 126"/>
                <p:cNvPicPr>
                  <a:picLocks noChangeAspect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26770" y="6069305"/>
                  <a:ext cx="834244" cy="358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" name="Group 2"/>
              <p:cNvGrpSpPr>
                <a:grpSpLocks/>
              </p:cNvGrpSpPr>
              <p:nvPr/>
            </p:nvGrpSpPr>
            <p:grpSpPr bwMode="auto">
              <a:xfrm>
                <a:off x="5584808" y="1689205"/>
                <a:ext cx="1217239" cy="601634"/>
                <a:chOff x="5604598" y="1679938"/>
                <a:chExt cx="1217239" cy="601634"/>
              </a:xfrm>
            </p:grpSpPr>
            <p:sp>
              <p:nvSpPr>
                <p:cNvPr id="4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604598" y="1679938"/>
                  <a:ext cx="1217239" cy="276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Netherlands</a:t>
                  </a:r>
                </a:p>
              </p:txBody>
            </p:sp>
            <p:grpSp>
              <p:nvGrpSpPr>
                <p:cNvPr id="48" name="Group 1"/>
                <p:cNvGrpSpPr>
                  <a:grpSpLocks/>
                </p:cNvGrpSpPr>
                <p:nvPr/>
              </p:nvGrpSpPr>
              <p:grpSpPr bwMode="auto">
                <a:xfrm>
                  <a:off x="5618464" y="1921572"/>
                  <a:ext cx="1189506" cy="360000"/>
                  <a:chOff x="5652120" y="1921572"/>
                  <a:chExt cx="1189506" cy="360000"/>
                </a:xfrm>
              </p:grpSpPr>
              <p:pic>
                <p:nvPicPr>
                  <p:cNvPr id="49" name="Picture 123" descr="NEC_Logo_INT.jpg"/>
                  <p:cNvPicPr>
                    <a:picLocks noChangeAspect="1"/>
                  </p:cNvPicPr>
                  <p:nvPr/>
                </p:nvPicPr>
                <p:blipFill>
                  <a:blip r:embed="rId3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00193" y="1939572"/>
                    <a:ext cx="541433" cy="324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126"/>
                  <p:cNvPicPr>
                    <a:picLocks noChangeAspect="1"/>
                  </p:cNvPicPr>
                  <p:nvPr/>
                </p:nvPicPr>
                <p:blipFill>
                  <a:blip r:embed="rId3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2120" y="1921572"/>
                    <a:ext cx="495413" cy="36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7164771" y="836613"/>
              <a:ext cx="1728404" cy="5429250"/>
              <a:chOff x="7164771" y="836613"/>
              <a:chExt cx="1728404" cy="5429250"/>
            </a:xfrm>
          </p:grpSpPr>
          <p:grpSp>
            <p:nvGrpSpPr>
              <p:cNvPr id="15" name="Group 7168"/>
              <p:cNvGrpSpPr>
                <a:grpSpLocks/>
              </p:cNvGrpSpPr>
              <p:nvPr/>
            </p:nvGrpSpPr>
            <p:grpSpPr bwMode="auto">
              <a:xfrm>
                <a:off x="7315575" y="1713535"/>
                <a:ext cx="1195319" cy="690562"/>
                <a:chOff x="7315008" y="1633307"/>
                <a:chExt cx="1195322" cy="691188"/>
              </a:xfrm>
            </p:grpSpPr>
            <p:sp>
              <p:nvSpPr>
                <p:cNvPr id="38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7315008" y="1633307"/>
                  <a:ext cx="1195322" cy="2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Slovenia</a:t>
                  </a:r>
                </a:p>
              </p:txBody>
            </p:sp>
            <p:pic>
              <p:nvPicPr>
                <p:cNvPr id="39" name="Picture 295" descr="SIST - Slovenia"/>
                <p:cNvPicPr>
                  <a:picLocks noChangeAspect="1" noChangeArrowheads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7269" y="1940501"/>
                  <a:ext cx="1110781" cy="383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" name="Group 7293"/>
              <p:cNvGrpSpPr>
                <a:grpSpLocks/>
              </p:cNvGrpSpPr>
              <p:nvPr/>
            </p:nvGrpSpPr>
            <p:grpSpPr bwMode="auto">
              <a:xfrm>
                <a:off x="7164771" y="3003977"/>
                <a:ext cx="1496926" cy="768350"/>
                <a:chOff x="7163937" y="3018118"/>
                <a:chExt cx="1497463" cy="767989"/>
              </a:xfrm>
            </p:grpSpPr>
            <p:sp>
              <p:nvSpPr>
                <p:cNvPr id="34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7315017" y="3018118"/>
                  <a:ext cx="1195321" cy="277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Sweden</a:t>
                  </a:r>
                </a:p>
              </p:txBody>
            </p:sp>
            <p:grpSp>
              <p:nvGrpSpPr>
                <p:cNvPr id="35" name="Group 397"/>
                <p:cNvGrpSpPr>
                  <a:grpSpLocks/>
                </p:cNvGrpSpPr>
                <p:nvPr/>
              </p:nvGrpSpPr>
              <p:grpSpPr bwMode="auto">
                <a:xfrm>
                  <a:off x="7163937" y="3325313"/>
                  <a:ext cx="1497463" cy="460794"/>
                  <a:chOff x="6929454" y="4509300"/>
                  <a:chExt cx="1431930" cy="428628"/>
                </a:xfrm>
              </p:grpSpPr>
              <p:pic>
                <p:nvPicPr>
                  <p:cNvPr id="36" name="Picture 297" descr="SIS - Sweden"/>
                  <p:cNvPicPr>
                    <a:picLocks noChangeAspect="1" noChangeArrowheads="1"/>
                  </p:cNvPicPr>
                  <p:nvPr/>
                </p:nvPicPr>
                <p:blipFill>
                  <a:blip r:embed="rId3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29454" y="4509300"/>
                    <a:ext cx="717550" cy="4286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" name="Picture 298" descr="SEK_Sweden"/>
                  <p:cNvPicPr>
                    <a:picLocks noChangeAspect="1" noChangeArrowheads="1"/>
                  </p:cNvPicPr>
                  <p:nvPr/>
                </p:nvPicPr>
                <p:blipFill>
                  <a:blip r:embed="rId4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43834" y="4536289"/>
                    <a:ext cx="717550" cy="3746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7" name="Group 127"/>
              <p:cNvGrpSpPr>
                <a:grpSpLocks/>
              </p:cNvGrpSpPr>
              <p:nvPr/>
            </p:nvGrpSpPr>
            <p:grpSpPr bwMode="auto">
              <a:xfrm>
                <a:off x="7166358" y="4748794"/>
                <a:ext cx="1493752" cy="730250"/>
                <a:chOff x="7166109" y="4745965"/>
                <a:chExt cx="1493119" cy="731369"/>
              </a:xfrm>
            </p:grpSpPr>
            <p:pic>
              <p:nvPicPr>
                <p:cNvPr id="32" name="Picture 121" descr="TSE.jpg"/>
                <p:cNvPicPr>
                  <a:picLocks noChangeAspect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32184" y="5034032"/>
                  <a:ext cx="760968" cy="443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166109" y="4745965"/>
                  <a:ext cx="1493119" cy="2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Turkey</a:t>
                  </a:r>
                </a:p>
              </p:txBody>
            </p:sp>
          </p:grpSp>
          <p:grpSp>
            <p:nvGrpSpPr>
              <p:cNvPr id="18" name="Group 128"/>
              <p:cNvGrpSpPr>
                <a:grpSpLocks/>
              </p:cNvGrpSpPr>
              <p:nvPr/>
            </p:nvGrpSpPr>
            <p:grpSpPr bwMode="auto">
              <a:xfrm>
                <a:off x="7166358" y="5518151"/>
                <a:ext cx="1493752" cy="747712"/>
                <a:chOff x="7166109" y="5589058"/>
                <a:chExt cx="1493119" cy="748242"/>
              </a:xfrm>
            </p:grpSpPr>
            <p:sp>
              <p:nvSpPr>
                <p:cNvPr id="30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166109" y="5589058"/>
                  <a:ext cx="1493119" cy="2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United Kingdom</a:t>
                  </a:r>
                </a:p>
              </p:txBody>
            </p:sp>
            <p:pic>
              <p:nvPicPr>
                <p:cNvPr id="31" name="Picture 123" descr="bsi_logo.gif"/>
                <p:cNvPicPr>
                  <a:picLocks noChangeAspect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832"/>
                <a:stretch>
                  <a:fillRect/>
                </a:stretch>
              </p:blipFill>
              <p:spPr bwMode="auto">
                <a:xfrm>
                  <a:off x="7560564" y="5914990"/>
                  <a:ext cx="808215" cy="422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Group 2"/>
              <p:cNvGrpSpPr>
                <a:grpSpLocks/>
              </p:cNvGrpSpPr>
              <p:nvPr/>
            </p:nvGrpSpPr>
            <p:grpSpPr bwMode="auto">
              <a:xfrm>
                <a:off x="7239380" y="3811434"/>
                <a:ext cx="1429066" cy="898253"/>
                <a:chOff x="7239000" y="3898370"/>
                <a:chExt cx="1428715" cy="898076"/>
              </a:xfrm>
            </p:grpSpPr>
            <p:sp>
              <p:nvSpPr>
                <p:cNvPr id="27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313699" y="3898370"/>
                  <a:ext cx="1195091" cy="27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Switzerland</a:t>
                  </a:r>
                </a:p>
              </p:txBody>
            </p:sp>
            <p:pic>
              <p:nvPicPr>
                <p:cNvPr id="28" name="Picture 299" descr="SNV - Switzerland"/>
                <p:cNvPicPr>
                  <a:picLocks noChangeAspect="1" noChangeArrowheads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9000" y="4204789"/>
                  <a:ext cx="750244" cy="259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"/>
                <p:cNvPicPr>
                  <a:picLocks noChangeAspect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173" y="4367421"/>
                  <a:ext cx="783542" cy="429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Group 5"/>
              <p:cNvGrpSpPr>
                <a:grpSpLocks/>
              </p:cNvGrpSpPr>
              <p:nvPr/>
            </p:nvGrpSpPr>
            <p:grpSpPr bwMode="auto">
              <a:xfrm>
                <a:off x="7224083" y="836613"/>
                <a:ext cx="1669092" cy="837815"/>
                <a:chOff x="7223374" y="908050"/>
                <a:chExt cx="1669106" cy="837815"/>
              </a:xfrm>
            </p:grpSpPr>
            <p:sp>
              <p:nvSpPr>
                <p:cNvPr id="24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7314867" y="908050"/>
                  <a:ext cx="1195329" cy="2766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Slovakia</a:t>
                  </a:r>
                </a:p>
              </p:txBody>
            </p:sp>
            <p:pic>
              <p:nvPicPr>
                <p:cNvPr id="25" name="Picture 3"/>
                <p:cNvPicPr>
                  <a:picLocks noChangeAspect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5641"/>
                <a:stretch>
                  <a:fillRect/>
                </a:stretch>
              </p:blipFill>
              <p:spPr bwMode="auto">
                <a:xfrm>
                  <a:off x="7223374" y="1107690"/>
                  <a:ext cx="516978" cy="63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4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64"/>
                <a:stretch>
                  <a:fillRect/>
                </a:stretch>
              </p:blipFill>
              <p:spPr bwMode="auto">
                <a:xfrm>
                  <a:off x="7690881" y="1268760"/>
                  <a:ext cx="1201599" cy="250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"/>
              <p:cNvGrpSpPr>
                <a:grpSpLocks/>
              </p:cNvGrpSpPr>
              <p:nvPr/>
            </p:nvGrpSpPr>
            <p:grpSpPr bwMode="auto">
              <a:xfrm>
                <a:off x="7315575" y="2443204"/>
                <a:ext cx="1195319" cy="557666"/>
                <a:chOff x="7315575" y="2460460"/>
                <a:chExt cx="1195319" cy="557666"/>
              </a:xfrm>
            </p:grpSpPr>
            <p:sp>
              <p:nvSpPr>
                <p:cNvPr id="22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7315575" y="2460460"/>
                  <a:ext cx="1195319" cy="276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1E887F"/>
                    </a:buCl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Ø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449E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449E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449E"/>
                    </a:buClr>
                    <a:buFont typeface="Arial" panose="020B0604020202020204" pitchFamily="34" charset="0"/>
                    <a:buChar char="•"/>
                    <a:defRPr sz="1600" i="1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</a:pPr>
                  <a:r>
                    <a:rPr lang="en-GB" altLang="en-US" sz="12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Spain</a:t>
                  </a:r>
                </a:p>
              </p:txBody>
            </p:sp>
            <p:pic>
              <p:nvPicPr>
                <p:cNvPr id="23" name="Picture 1"/>
                <p:cNvPicPr>
                  <a:picLocks noChangeAspect="1"/>
                </p:cNvPicPr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4909" y="2730126"/>
                  <a:ext cx="509541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82350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87" y="1756221"/>
            <a:ext cx="8115328" cy="46413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 © CEN-CENELEC 2017  </a:t>
            </a:r>
            <a:fld id="{73DFDF9A-9796-4D2F-B47E-15D4FDA03384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0339" y="378049"/>
            <a:ext cx="634704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CEN and CENELEC – a network of excellence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43" y="1562396"/>
            <a:ext cx="8532440" cy="26731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87624" y="4509120"/>
            <a:ext cx="5251721" cy="1641479"/>
            <a:chOff x="621319" y="4622606"/>
            <a:chExt cx="5472753" cy="17105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225" y="4879202"/>
              <a:ext cx="1131318" cy="14401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19" y="4622606"/>
              <a:ext cx="1292303" cy="16450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9076" y="5200417"/>
              <a:ext cx="1216732" cy="914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 smtClean="0">
                  <a:solidFill>
                    <a:prstClr val="black"/>
                  </a:solidFill>
                  <a:latin typeface="Verdana"/>
                </a:rPr>
                <a:t>19 859</a:t>
              </a:r>
              <a:endParaRPr lang="en-GB" b="1" dirty="0">
                <a:solidFill>
                  <a:prstClr val="black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Verdana"/>
                </a:rPr>
                <a:t>Standards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prstClr val="black"/>
                  </a:solidFill>
                  <a:latin typeface="Verdana"/>
                </a:rPr>
                <a:t>(nearly </a:t>
              </a:r>
              <a:r>
                <a:rPr lang="en-GB" sz="1050" dirty="0" smtClean="0">
                  <a:solidFill>
                    <a:prstClr val="black"/>
                  </a:solidFill>
                  <a:latin typeface="Verdana"/>
                </a:rPr>
                <a:t>5 000 </a:t>
              </a:r>
              <a:r>
                <a:rPr lang="en-GB" sz="1050" dirty="0">
                  <a:solidFill>
                    <a:prstClr val="black"/>
                  </a:solidFill>
                  <a:latin typeface="Verdana"/>
                </a:rPr>
                <a:t>HS)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07" y="4879202"/>
              <a:ext cx="1125553" cy="14328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28997" y="5362747"/>
              <a:ext cx="121556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Verdana"/>
                </a:rPr>
                <a:t>430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Verdana"/>
                </a:rPr>
                <a:t>CWAs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415" y="4893011"/>
              <a:ext cx="1131318" cy="14401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103847" y="5340823"/>
              <a:ext cx="156771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Verdana"/>
                </a:rPr>
                <a:t>568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Verdana"/>
                </a:rPr>
                <a:t>Technical Specifications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6361" y="5383258"/>
              <a:ext cx="156771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>
                  <a:solidFill>
                    <a:prstClr val="black"/>
                  </a:solidFill>
                  <a:latin typeface="Verdana"/>
                </a:rPr>
                <a:t>511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latin typeface="Verdana"/>
                </a:rPr>
                <a:t>Technical Reports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800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 unique system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 © CEN-CENELEC 2017  </a:t>
            </a:r>
            <a:fld id="{73DFDF9A-9796-4D2F-B47E-15D4FDA03384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3528" y="1628800"/>
            <a:ext cx="8568506" cy="48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400" kern="12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00449E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000" i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CEN, CENELEC and ETSI Officially recognised as</a:t>
            </a:r>
          </a:p>
          <a:p>
            <a:pPr>
              <a:defRPr/>
            </a:pPr>
            <a:r>
              <a:rPr lang="en-GB" dirty="0" smtClean="0"/>
              <a:t>European Standardization Organizations</a:t>
            </a:r>
          </a:p>
          <a:p>
            <a:pPr>
              <a:defRPr/>
            </a:pPr>
            <a:r>
              <a:rPr lang="en-GB" dirty="0" smtClean="0"/>
              <a:t>(Regulation EU 1025/2012)</a:t>
            </a:r>
          </a:p>
          <a:p>
            <a:pPr algn="ctr">
              <a:defRPr/>
            </a:pPr>
            <a:endParaRPr lang="en-GB" b="1" dirty="0" smtClean="0"/>
          </a:p>
          <a:p>
            <a:pPr algn="ctr">
              <a:defRPr/>
            </a:pPr>
            <a:r>
              <a:rPr lang="en-GB" b="1" dirty="0" smtClean="0"/>
              <a:t>1 European Standard</a:t>
            </a:r>
          </a:p>
          <a:p>
            <a:pPr>
              <a:defRPr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28638" indent="-528638" algn="ctr">
              <a:buFont typeface="Wingdings" pitchFamily="2" charset="2"/>
              <a:buChar char="à"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34 identical national standards</a:t>
            </a:r>
          </a:p>
          <a:p>
            <a:pPr marL="528638" indent="-528638" algn="ctr">
              <a:spcBef>
                <a:spcPts val="1800"/>
              </a:spcBef>
              <a:buFont typeface="Wingdings" pitchFamily="2" charset="2"/>
              <a:buChar char="à"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All conflicting standards removed</a:t>
            </a:r>
          </a:p>
          <a:p>
            <a:pPr algn="ctr">
              <a:spcBef>
                <a:spcPts val="3000"/>
              </a:spcBef>
              <a:defRPr/>
            </a:pPr>
            <a:r>
              <a:rPr lang="en-GB" b="1" dirty="0" smtClean="0"/>
              <a:t>Access to a market of 600                               Million consumers!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27404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6563" y="643572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 © CEN-CENELEC 2017  9</a:t>
            </a:r>
            <a:endParaRPr lang="fr-BE" dirty="0"/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23850" y="428625"/>
            <a:ext cx="8229600" cy="1071563"/>
          </a:xfrm>
        </p:spPr>
        <p:txBody>
          <a:bodyPr/>
          <a:lstStyle/>
          <a:p>
            <a:r>
              <a:rPr lang="en-GB" altLang="en-US" sz="2700" smtClean="0"/>
              <a:t>CEN &amp; CENELEC Standardization : </a:t>
            </a:r>
            <a:br>
              <a:rPr lang="en-GB" altLang="en-US" sz="2700" smtClean="0"/>
            </a:br>
            <a:r>
              <a:rPr lang="en-GB" altLang="en-US" sz="2700" smtClean="0"/>
              <a:t>Sectors and Topics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68313" y="1628775"/>
            <a:ext cx="2447925" cy="3455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Ø"/>
              <a:defRPr sz="2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F78E1E"/>
              </a:buClr>
              <a:buFont typeface="Verdana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000" b="1" dirty="0" smtClean="0">
                <a:solidFill>
                  <a:srgbClr val="08559E"/>
                </a:solidFill>
              </a:rPr>
              <a:t>CEN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Bio-based products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Chemicals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Construction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Food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Heating, Ventilation and Air Conditioning (HVAC)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Nanotechnologies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Pressure equipment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en-GB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GB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187700" y="1560512"/>
            <a:ext cx="2679700" cy="42243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Ø"/>
              <a:defRPr sz="2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F78E1E"/>
              </a:buClr>
              <a:buFont typeface="Verdana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000" b="1" dirty="0" smtClean="0">
                <a:solidFill>
                  <a:srgbClr val="08559E"/>
                </a:solidFill>
              </a:rPr>
              <a:t>CEN &amp; CENELEC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Air and Space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Consumer products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Electric Vehicles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and utilities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 and safety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Healthcare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ICT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Machinery safety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Measurement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Medical equipment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Railways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Defence, 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privacy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 Grids / Smart Meters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 and Packaging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GB" alt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GB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156325" y="1633538"/>
            <a:ext cx="2376488" cy="33083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Ø"/>
              <a:defRPr sz="2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F78E1E"/>
              </a:buClr>
              <a:buFont typeface="Verdana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000" b="1" dirty="0" smtClean="0">
                <a:solidFill>
                  <a:srgbClr val="08559E"/>
                </a:solidFill>
              </a:rPr>
              <a:t>CENELEC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Electrical engineering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Electromagnetic Compatibility (EMC)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Fibre-optic communications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Fuel Cells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Household Electrical Appliances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Solar (photovoltaic) electricity systems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en-GB" alt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69600" y="5880323"/>
            <a:ext cx="8063213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rgbClr val="1E887F"/>
              </a:buClr>
              <a:defRPr sz="24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Ø"/>
              <a:defRPr sz="22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F78E1E"/>
              </a:buClr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F78E1E"/>
              </a:buClr>
              <a:buFont typeface="Verdana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600" i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GB" altLang="en-US" sz="2000" b="1" dirty="0" smtClean="0">
                <a:solidFill>
                  <a:srgbClr val="08559E"/>
                </a:solidFill>
              </a:rPr>
              <a:t>Cross-sectoral issues</a:t>
            </a: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en-GB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Accessibility   |   Environmental Protection    |   Energy-efficiency (Eco-Design)</a:t>
            </a:r>
          </a:p>
        </p:txBody>
      </p:sp>
    </p:spTree>
    <p:extLst>
      <p:ext uri="{BB962C8B-B14F-4D97-AF65-F5344CB8AC3E}">
        <p14:creationId xmlns:p14="http://schemas.microsoft.com/office/powerpoint/2010/main" val="815089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PT010_CEN-CENELEC_Poli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 CENELEC">
      <a:majorFont>
        <a:latin typeface="Verdana"/>
        <a:ea typeface=""/>
        <a:cs typeface=""/>
      </a:majorFont>
      <a:minorFont>
        <a:latin typeface="Ve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EN CENELEC">
    <a:majorFont>
      <a:latin typeface="Verdana"/>
      <a:ea typeface=""/>
      <a:cs typeface=""/>
    </a:majorFont>
    <a:minorFont>
      <a:latin typeface="Ve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PPT010_CEN-CENELEC_Policy</Template>
  <TotalTime>0</TotalTime>
  <Words>446</Words>
  <Application>Microsoft Office PowerPoint</Application>
  <PresentationFormat>On-screen Show (4:3)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Geneva</vt:lpstr>
      <vt:lpstr>Tahoma</vt:lpstr>
      <vt:lpstr>Times New Roman</vt:lpstr>
      <vt:lpstr>Vedana</vt:lpstr>
      <vt:lpstr>Verdana</vt:lpstr>
      <vt:lpstr>Wingdings</vt:lpstr>
      <vt:lpstr>Wingdings 3</vt:lpstr>
      <vt:lpstr>PPT010_CEN-CENELEC_Policy</vt:lpstr>
      <vt:lpstr>oneM2M TP 28</vt:lpstr>
      <vt:lpstr>Who we are</vt:lpstr>
      <vt:lpstr>What we do </vt:lpstr>
      <vt:lpstr>PowerPoint Presentation</vt:lpstr>
      <vt:lpstr>CEN and CENELEC Network</vt:lpstr>
      <vt:lpstr>CEN and CENELEC Network</vt:lpstr>
      <vt:lpstr>PowerPoint Presentation</vt:lpstr>
      <vt:lpstr>A unique system</vt:lpstr>
      <vt:lpstr>CEN &amp; CENELEC Standardization :  Sectors and Topics</vt:lpstr>
      <vt:lpstr>What we standardize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2016-08-23T10:09:30Z</dcterms:created>
  <dcterms:modified xsi:type="dcterms:W3CDTF">2017-03-29T13:09:30Z</dcterms:modified>
</cp:coreProperties>
</file>