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23" r:id="rId3"/>
    <p:sldId id="318" r:id="rId4"/>
    <p:sldId id="319" r:id="rId5"/>
    <p:sldId id="321" r:id="rId6"/>
    <p:sldId id="320" r:id="rId7"/>
    <p:sldId id="268" r:id="rId8"/>
    <p:sldId id="269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89982" autoAdjust="0"/>
  </p:normalViewPr>
  <p:slideViewPr>
    <p:cSldViewPr>
      <p:cViewPr varScale="1">
        <p:scale>
          <a:sx n="68" d="100"/>
          <a:sy n="68" d="100"/>
        </p:scale>
        <p:origin x="138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3/31/2017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2017/3/31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13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6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15464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TP-2017-0076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2017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b="1" i="0" kern="1200" dirty="0" smtClean="0">
                <a:solidFill>
                  <a:schemeClr val="tx1"/>
                </a:solidFill>
                <a:effectLst/>
                <a:latin typeface="Calibri" pitchFamily="34" charset="0"/>
                <a:ea typeface="+mn-ea"/>
                <a:cs typeface="Arial" pitchFamily="34" charset="0"/>
              </a:rPr>
              <a:t>TP-2017-0076</a:t>
            </a:r>
            <a:endParaRPr lang="en-GB" altLang="zh-CN" sz="1200" dirty="0" smtClean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ember.onem2m.org/Application/documentapp/downloadLatestRevision/default.aspx?docID=2148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MAS#28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2017-3-27 to 2017-2-31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Executive Highlights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Significant enhancement to oneM2M HAIM based on input from OCF and OMA </a:t>
            </a:r>
            <a:r>
              <a:rPr lang="en-US" altLang="zh-CN" sz="2000" dirty="0" err="1" smtClean="0"/>
              <a:t>GotAPI</a:t>
            </a:r>
            <a:r>
              <a:rPr lang="en-US" altLang="zh-CN" sz="2000" dirty="0" smtClean="0"/>
              <a:t>. This ensures consistent and practical interoperability between the oneM2M abstract model and heterogeneous proximal IoT technologies at the data model level.</a:t>
            </a:r>
          </a:p>
          <a:p>
            <a:r>
              <a:rPr lang="en-US" altLang="zh-CN" sz="2000" dirty="0"/>
              <a:t>Extensive discussion on </a:t>
            </a:r>
            <a:r>
              <a:rPr lang="en-US" altLang="zh-CN" sz="2000" dirty="0" smtClean="0"/>
              <a:t>Proximal </a:t>
            </a:r>
            <a:r>
              <a:rPr lang="en-US" altLang="zh-CN" sz="2000" dirty="0"/>
              <a:t>IoT Interworking </a:t>
            </a:r>
            <a:r>
              <a:rPr lang="en-US" altLang="zh-CN" sz="2000" dirty="0" smtClean="0"/>
              <a:t>shows </a:t>
            </a:r>
            <a:r>
              <a:rPr lang="en-US" altLang="zh-CN" sz="2000" dirty="0"/>
              <a:t>the momentum of building a common and consistent </a:t>
            </a:r>
            <a:r>
              <a:rPr lang="en-US" altLang="zh-CN" sz="2000" dirty="0" smtClean="0"/>
              <a:t>framework for </a:t>
            </a:r>
            <a:r>
              <a:rPr lang="en-US" altLang="zh-CN" sz="2000" dirty="0"/>
              <a:t>interworking with various proximal </a:t>
            </a:r>
            <a:r>
              <a:rPr lang="en-US" altLang="zh-CN" sz="2000" dirty="0" smtClean="0"/>
              <a:t>technologies at the architecture level. </a:t>
            </a:r>
            <a:endParaRPr lang="zh-CN" altLang="en-US" sz="2000" dirty="0"/>
          </a:p>
          <a:p>
            <a:r>
              <a:rPr lang="en-US" altLang="zh-CN" sz="2000" dirty="0" smtClean="0"/>
              <a:t>Semantic enhancement on </a:t>
            </a:r>
            <a:r>
              <a:rPr lang="en-US" altLang="zh-CN" sz="2000" dirty="0" err="1" smtClean="0"/>
              <a:t>mashup</a:t>
            </a:r>
            <a:r>
              <a:rPr lang="en-US" altLang="zh-CN" sz="2000" dirty="0" smtClean="0"/>
              <a:t> and automated information model conversion brings smarter service capabilities of oneM2M.</a:t>
            </a:r>
          </a:p>
          <a:p>
            <a:r>
              <a:rPr lang="en-US" altLang="zh-CN" sz="2000" dirty="0" smtClean="0"/>
              <a:t>Better alignment with the latest OMA LWM2M 1.0 specification for device management, and LWM2M interworking framework (TR-0031) is stable.</a:t>
            </a:r>
          </a:p>
          <a:p>
            <a:r>
              <a:rPr lang="en-US" altLang="zh-CN" sz="2000" dirty="0"/>
              <a:t>Field Device </a:t>
            </a:r>
            <a:r>
              <a:rPr lang="en-US" altLang="zh-CN" sz="2000" dirty="0" smtClean="0"/>
              <a:t>Configuration (TS-0022) is ready for publication. It provides the means of provisioning credentials for device/application registration as well as application layer configurations for data collection.</a:t>
            </a:r>
          </a:p>
        </p:txBody>
      </p:sp>
    </p:spTree>
    <p:extLst>
      <p:ext uri="{BB962C8B-B14F-4D97-AF65-F5344CB8AC3E}">
        <p14:creationId xmlns:p14="http://schemas.microsoft.com/office/powerpoint/2010/main" val="20863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b="1" dirty="0" smtClean="0"/>
              <a:t>TP Approval &amp; Ratification</a:t>
            </a:r>
          </a:p>
          <a:p>
            <a:pPr lvl="1"/>
            <a:r>
              <a:rPr lang="en-US" altLang="zh-CN" sz="2400" b="1" dirty="0" smtClean="0"/>
              <a:t>TP-2017-0082 (TS-0022)</a:t>
            </a:r>
          </a:p>
          <a:p>
            <a:r>
              <a:rPr lang="en-US" altLang="zh-CN" sz="2800" b="1" dirty="0" smtClean="0"/>
              <a:t>TP approval </a:t>
            </a:r>
          </a:p>
          <a:p>
            <a:pPr lvl="1"/>
            <a:r>
              <a:rPr lang="en-US" altLang="zh-CN" sz="2400" b="1" dirty="0" smtClean="0"/>
              <a:t>CR </a:t>
            </a:r>
            <a:r>
              <a:rPr lang="en-US" altLang="zh-CN" sz="2400" b="1" dirty="0"/>
              <a:t>pack </a:t>
            </a:r>
            <a:r>
              <a:rPr lang="en-US" altLang="zh-CN" sz="2400" b="1" dirty="0" smtClean="0"/>
              <a:t>TS-0023 R3</a:t>
            </a:r>
          </a:p>
          <a:p>
            <a:pPr lvl="2"/>
            <a:r>
              <a:rPr lang="en-US" altLang="zh-CN" sz="2000" b="1" dirty="0" smtClean="0"/>
              <a:t>TP-2017-0077</a:t>
            </a:r>
          </a:p>
          <a:p>
            <a:pPr lvl="2"/>
            <a:endParaRPr lang="en-US" altLang="zh-CN" sz="2000" b="1" dirty="0" smtClean="0"/>
          </a:p>
          <a:p>
            <a:pPr lvl="2"/>
            <a:endParaRPr lang="en-US" altLang="zh-CN" sz="2000" b="1" dirty="0"/>
          </a:p>
          <a:p>
            <a:pPr lvl="2"/>
            <a:endParaRPr lang="en-US" altLang="zh-CN" sz="2000" b="1" dirty="0"/>
          </a:p>
          <a:p>
            <a:pPr lvl="1"/>
            <a:r>
              <a:rPr lang="en-US" altLang="zh-CN" sz="2400" b="1" dirty="0"/>
              <a:t>CR pack </a:t>
            </a:r>
            <a:r>
              <a:rPr lang="en-US" altLang="zh-CN" sz="2400" b="1" dirty="0" smtClean="0"/>
              <a:t>TS-0005 </a:t>
            </a:r>
            <a:r>
              <a:rPr lang="en-US" altLang="zh-CN" sz="2400" b="1" dirty="0"/>
              <a:t>R3</a:t>
            </a:r>
          </a:p>
          <a:p>
            <a:pPr lvl="2"/>
            <a:r>
              <a:rPr lang="en-US" altLang="zh-CN" sz="2000" b="1" dirty="0" smtClean="0"/>
              <a:t>TP-2017-0078</a:t>
            </a:r>
            <a:endParaRPr lang="en-US" altLang="zh-CN" sz="2000" b="1" dirty="0"/>
          </a:p>
          <a:p>
            <a:pPr marL="0" indent="0">
              <a:buNone/>
            </a:pPr>
            <a:endParaRPr lang="en-US" altLang="zh-CN" sz="2400" dirty="0"/>
          </a:p>
          <a:p>
            <a:endParaRPr lang="en-US" altLang="zh-CN" sz="2800" dirty="0" smtClean="0"/>
          </a:p>
          <a:p>
            <a:endParaRPr lang="en-US" altLang="zh-CN" sz="2800" dirty="0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255711"/>
              </p:ext>
            </p:extLst>
          </p:nvPr>
        </p:nvGraphicFramePr>
        <p:xfrm>
          <a:off x="3505200" y="3200400"/>
          <a:ext cx="1325880" cy="1177400"/>
        </p:xfrm>
        <a:graphic>
          <a:graphicData uri="http://schemas.openxmlformats.org/drawingml/2006/table">
            <a:tbl>
              <a:tblPr/>
              <a:tblGrid>
                <a:gridCol w="1325880"/>
              </a:tblGrid>
              <a:tr h="291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MAS-2017-0050R01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110806"/>
              </p:ext>
            </p:extLst>
          </p:nvPr>
        </p:nvGraphicFramePr>
        <p:xfrm>
          <a:off x="1752600" y="5562600"/>
          <a:ext cx="1206500" cy="180975"/>
        </p:xfrm>
        <a:graphic>
          <a:graphicData uri="http://schemas.openxmlformats.org/drawingml/2006/table">
            <a:tbl>
              <a:tblPr/>
              <a:tblGrid>
                <a:gridCol w="1206500"/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MAS-2017-0063R01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74057"/>
              </p:ext>
            </p:extLst>
          </p:nvPr>
        </p:nvGraphicFramePr>
        <p:xfrm>
          <a:off x="5227320" y="3124200"/>
          <a:ext cx="1325880" cy="1240155"/>
        </p:xfrm>
        <a:graphic>
          <a:graphicData uri="http://schemas.openxmlformats.org/drawingml/2006/table">
            <a:tbl>
              <a:tblPr/>
              <a:tblGrid>
                <a:gridCol w="1325880"/>
              </a:tblGrid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MAS-2017-0065R01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MAS-2017-0066R02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MAS-2017-0068R01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MAS-2017-0039R05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MAS-2017-0040R03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830370"/>
              </p:ext>
            </p:extLst>
          </p:nvPr>
        </p:nvGraphicFramePr>
        <p:xfrm>
          <a:off x="7010400" y="2971800"/>
          <a:ext cx="1325880" cy="1417320"/>
        </p:xfrm>
        <a:graphic>
          <a:graphicData uri="http://schemas.openxmlformats.org/drawingml/2006/table">
            <a:tbl>
              <a:tblPr/>
              <a:tblGrid>
                <a:gridCol w="1325880"/>
              </a:tblGrid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MAS-2017-0046R03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MAS-2017-0057R03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MAS-2017-0058R02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MAS-2017-0059R01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MAS-2017-0062R03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972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MAS-2017-0072R02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5 dedicated</a:t>
            </a:r>
          </a:p>
          <a:p>
            <a:pPr lvl="1" eaLnBrk="1" hangingPunct="1"/>
            <a:r>
              <a:rPr lang="en-US" altLang="zh-CN" b="1" dirty="0" smtClean="0"/>
              <a:t>3 ad-hoc</a:t>
            </a:r>
          </a:p>
          <a:p>
            <a:pPr lvl="1" eaLnBrk="1" hangingPunct="1"/>
            <a:r>
              <a:rPr lang="en-US" altLang="zh-CN" b="1" dirty="0" smtClean="0"/>
              <a:t>5 joint with PRO/SEC/ARC/TST</a:t>
            </a:r>
          </a:p>
          <a:p>
            <a:pPr marL="457200" lvl="1" indent="0" eaLnBrk="1" hangingPunct="1">
              <a:buNone/>
            </a:pPr>
            <a:endParaRPr lang="en-US" altLang="zh-CN" b="1" dirty="0" smtClean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 smtClean="0">
                <a:solidFill>
                  <a:schemeClr val="tx1"/>
                </a:solidFill>
              </a:rPr>
              <a:t>See the latest rev of </a:t>
            </a:r>
            <a:r>
              <a:rPr lang="en-US" altLang="zh-CN" sz="1800" dirty="0" smtClean="0">
                <a:solidFill>
                  <a:schemeClr val="tx1"/>
                </a:solidFill>
                <a:hlinkClick r:id="rId2"/>
              </a:rPr>
              <a:t>MAS-2017-0054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100+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r>
              <a:rPr lang="en-US" altLang="zh-CN" sz="2800" b="1" dirty="0" smtClean="0"/>
              <a:t> !</a:t>
            </a: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38 </a:t>
            </a:r>
            <a:r>
              <a:rPr lang="en-US" altLang="zh-CN" sz="2800" b="1" dirty="0" smtClean="0"/>
              <a:t>Agreed !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47800"/>
            <a:ext cx="82296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1800" b="1" dirty="0" smtClean="0"/>
              <a:t>Meeting Objectives review</a:t>
            </a:r>
            <a:endParaRPr lang="zh-CN" altLang="zh-CN" sz="1800" b="1" dirty="0" smtClean="0"/>
          </a:p>
          <a:p>
            <a:pPr lvl="1"/>
            <a:r>
              <a:rPr lang="en-US" altLang="zh-CN" sz="1800" dirty="0" smtClean="0"/>
              <a:t>Finalize </a:t>
            </a:r>
            <a:r>
              <a:rPr lang="en-US" altLang="zh-CN" sz="1800" dirty="0"/>
              <a:t>WI-0030 Field Device Configuration</a:t>
            </a:r>
          </a:p>
          <a:p>
            <a:pPr lvl="2"/>
            <a:r>
              <a:rPr lang="en-US" altLang="zh-CN" sz="1400" dirty="0" smtClean="0"/>
              <a:t>TS-0022 </a:t>
            </a:r>
            <a:r>
              <a:rPr lang="en-US" altLang="zh-CN" sz="1400" dirty="0"/>
              <a:t>Device </a:t>
            </a:r>
            <a:r>
              <a:rPr lang="en-US" altLang="zh-CN" sz="1400" dirty="0" smtClean="0"/>
              <a:t>configuration (TP Approval &amp; Ratification)</a:t>
            </a:r>
          </a:p>
          <a:p>
            <a:pPr lvl="1"/>
            <a:r>
              <a:rPr lang="en-US" altLang="zh-CN" sz="1800" dirty="0" smtClean="0"/>
              <a:t>Progress WI-0056 - Evolution of Proximal IoT Interworking</a:t>
            </a:r>
          </a:p>
          <a:p>
            <a:pPr lvl="2"/>
            <a:r>
              <a:rPr lang="en-US" altLang="zh-CN" sz="1400" dirty="0" smtClean="0"/>
              <a:t>TS-0023 </a:t>
            </a:r>
            <a:r>
              <a:rPr lang="en-US" altLang="zh-CN" sz="1400" dirty="0"/>
              <a:t>HAIM </a:t>
            </a:r>
            <a:r>
              <a:rPr lang="en-US" altLang="zh-CN" sz="1400" dirty="0" smtClean="0"/>
              <a:t>enhancement (new models based on OCF, OMA CD)</a:t>
            </a:r>
          </a:p>
          <a:p>
            <a:pPr lvl="2"/>
            <a:r>
              <a:rPr lang="en-US" altLang="zh-CN" sz="1400" dirty="0"/>
              <a:t>TS-0033 Proximal Interworking </a:t>
            </a:r>
            <a:r>
              <a:rPr lang="en-US" altLang="zh-CN" sz="1400" dirty="0" smtClean="0"/>
              <a:t>(initial input )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WI-0063 - </a:t>
            </a:r>
            <a:r>
              <a:rPr lang="en-US" altLang="zh-CN" sz="1800" dirty="0" smtClean="0"/>
              <a:t>Base </a:t>
            </a:r>
            <a:r>
              <a:rPr lang="en-US" altLang="zh-CN" sz="1800" dirty="0"/>
              <a:t>Ontology &amp; Generic Interworking</a:t>
            </a:r>
          </a:p>
          <a:p>
            <a:pPr lvl="2"/>
            <a:r>
              <a:rPr lang="en-US" altLang="zh-CN" sz="1400" dirty="0" smtClean="0"/>
              <a:t>TS-0030 </a:t>
            </a:r>
            <a:r>
              <a:rPr lang="en-US" altLang="zh-CN" sz="1400" dirty="0"/>
              <a:t>Generic </a:t>
            </a:r>
            <a:r>
              <a:rPr lang="en-US" altLang="zh-CN" sz="1400" dirty="0" smtClean="0"/>
              <a:t>Interworking (abstract AE still needs </a:t>
            </a:r>
            <a:r>
              <a:rPr lang="en-US" altLang="zh-CN" sz="1400" dirty="0" err="1" smtClean="0"/>
              <a:t>ffs</a:t>
            </a:r>
            <a:r>
              <a:rPr lang="en-US" altLang="zh-CN" sz="1400" dirty="0" smtClean="0"/>
              <a:t>)</a:t>
            </a:r>
            <a:endParaRPr lang="en-US" altLang="zh-CN" sz="1400" dirty="0"/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WI-0053 - Rel-3 Enhancements on Semantic Support </a:t>
            </a:r>
          </a:p>
          <a:p>
            <a:pPr lvl="2"/>
            <a:r>
              <a:rPr lang="en-US" altLang="zh-CN" sz="1400" dirty="0" smtClean="0"/>
              <a:t>TR-0033 </a:t>
            </a:r>
            <a:r>
              <a:rPr lang="en-US" altLang="zh-CN" sz="1400" dirty="0"/>
              <a:t>Study on Enhanced Semantic </a:t>
            </a:r>
            <a:r>
              <a:rPr lang="en-US" altLang="zh-CN" sz="1400" dirty="0" smtClean="0"/>
              <a:t>Enablement (&lt;</a:t>
            </a:r>
            <a:r>
              <a:rPr lang="en-US" altLang="zh-CN" sz="1400" dirty="0" err="1" smtClean="0"/>
              <a:t>semanticContentInstance</a:t>
            </a:r>
            <a:r>
              <a:rPr lang="en-US" altLang="zh-CN" sz="1400" dirty="0" smtClean="0"/>
              <a:t>&gt; )</a:t>
            </a:r>
          </a:p>
          <a:p>
            <a:pPr lvl="2"/>
            <a:r>
              <a:rPr lang="en-US" altLang="zh-CN" sz="1400" dirty="0" smtClean="0"/>
              <a:t>TS-0034 Semantic Support (new skeleton)</a:t>
            </a:r>
          </a:p>
          <a:p>
            <a:pPr lvl="1"/>
            <a:r>
              <a:rPr lang="en-US" altLang="zh-CN" sz="1800" dirty="0" smtClean="0"/>
              <a:t>Progress </a:t>
            </a:r>
            <a:r>
              <a:rPr lang="en-US" altLang="zh-CN" sz="1800" dirty="0"/>
              <a:t>WI-0052 - LWM2M DM &amp; Interworking Enhancements</a:t>
            </a:r>
          </a:p>
          <a:p>
            <a:pPr lvl="2"/>
            <a:r>
              <a:rPr lang="en-US" altLang="zh-CN" sz="1400" dirty="0" smtClean="0"/>
              <a:t>TR- </a:t>
            </a:r>
            <a:r>
              <a:rPr lang="en-US" altLang="zh-CN" sz="1400" dirty="0"/>
              <a:t>0031 - LWM2M DM &amp; Interworking Enhancements</a:t>
            </a:r>
          </a:p>
          <a:p>
            <a:pPr lvl="2"/>
            <a:r>
              <a:rPr lang="en-US" altLang="zh-CN" sz="1400" dirty="0" smtClean="0"/>
              <a:t>TS-0005 </a:t>
            </a:r>
            <a:r>
              <a:rPr lang="en-US" altLang="zh-CN" sz="1400" dirty="0"/>
              <a:t>OMA DM/LWM2M mapping</a:t>
            </a:r>
          </a:p>
          <a:p>
            <a:pPr lvl="1"/>
            <a:r>
              <a:rPr lang="en-US" altLang="zh-CN" sz="1800" dirty="0" smtClean="0"/>
              <a:t>Progress</a:t>
            </a:r>
            <a:r>
              <a:rPr lang="en-US" altLang="zh-CN" sz="1800" dirty="0"/>
              <a:t>: oneM2M - W3C WoT Interworking</a:t>
            </a:r>
          </a:p>
          <a:p>
            <a:pPr lvl="2"/>
            <a:r>
              <a:rPr lang="en-US" altLang="zh-CN" sz="1400" dirty="0" smtClean="0"/>
              <a:t>TR-0042 </a:t>
            </a:r>
            <a:r>
              <a:rPr lang="en-US" altLang="zh-CN" sz="1400" dirty="0"/>
              <a:t>WoT Interworking </a:t>
            </a:r>
            <a:r>
              <a:rPr lang="en-US" altLang="zh-CN" sz="1400" dirty="0" smtClean="0"/>
              <a:t> (initial draft)</a:t>
            </a:r>
          </a:p>
          <a:p>
            <a:pPr lvl="2"/>
            <a:endParaRPr lang="en-US" altLang="zh-CN" sz="1400" dirty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6" y="3836925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426213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0547" y="3239925"/>
            <a:ext cx="232115" cy="26527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7" y="4638450"/>
            <a:ext cx="232115" cy="265275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7924800" y="175259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TextBox 23"/>
          <p:cNvSpPr txBox="1"/>
          <p:nvPr/>
        </p:nvSpPr>
        <p:spPr>
          <a:xfrm>
            <a:off x="7924800" y="2362199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30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9" name="TextBox 25"/>
          <p:cNvSpPr txBox="1"/>
          <p:nvPr/>
        </p:nvSpPr>
        <p:spPr>
          <a:xfrm>
            <a:off x="7924800" y="3200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1" name="TextBox 28"/>
          <p:cNvSpPr txBox="1"/>
          <p:nvPr/>
        </p:nvSpPr>
        <p:spPr>
          <a:xfrm>
            <a:off x="7924800" y="3733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30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49455" y="5525925"/>
            <a:ext cx="232115" cy="265275"/>
          </a:xfrm>
          <a:prstGeom prst="rect">
            <a:avLst/>
          </a:prstGeom>
        </p:spPr>
      </p:pic>
      <p:sp>
        <p:nvSpPr>
          <p:cNvPr id="22" name="TextBox 28"/>
          <p:cNvSpPr txBox="1"/>
          <p:nvPr/>
        </p:nvSpPr>
        <p:spPr>
          <a:xfrm>
            <a:off x="7924800" y="4648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80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3" name="TextBox 28"/>
          <p:cNvSpPr txBox="1"/>
          <p:nvPr/>
        </p:nvSpPr>
        <p:spPr>
          <a:xfrm>
            <a:off x="7931834" y="55288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902562"/>
            <a:ext cx="232115" cy="26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472080"/>
              </p:ext>
            </p:extLst>
          </p:nvPr>
        </p:nvGraphicFramePr>
        <p:xfrm>
          <a:off x="424373" y="1295401"/>
          <a:ext cx="8414827" cy="49007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9627"/>
                <a:gridCol w="5181600"/>
                <a:gridCol w="1143000"/>
                <a:gridCol w="990600"/>
              </a:tblGrid>
              <a:tr h="19633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Number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dirty="0">
                          <a:effectLst/>
                        </a:rPr>
                        <a:t>Action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Owner</a:t>
                      </a:r>
                      <a:endParaRPr lang="zh-CN" sz="18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>
                          <a:effectLst/>
                        </a:rPr>
                        <a:t>Status</a:t>
                      </a:r>
                      <a:endParaRPr lang="zh-CN" sz="18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6445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A-WG5-27.0-003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Improve TR-0031 LWM2M interworking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1. to sync with the lasted LWM2M 1.0 Objects, and point to specific version in the references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2. in mapping rules, need to consider </a:t>
                      </a:r>
                      <a:r>
                        <a:rPr lang="en-GB" sz="1600" dirty="0" err="1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objectlink</a:t>
                      </a: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, multi instance issues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3. Provide concrete examples to validate the rules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Dale (InterDigital) </a:t>
                      </a:r>
                      <a:endParaRPr lang="zh-CN" sz="160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A-WG5-27.0-004</a:t>
                      </a:r>
                      <a:endParaRPr lang="zh-CN" sz="160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Work with TP officers on the re-licencing of SDT in oneM2M.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altLang="zh-CN" sz="1600" dirty="0" smtClean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 A-WG5-27.2-001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 Contribute and agree to .</a:t>
                      </a:r>
                      <a:r>
                        <a:rPr lang="en-US" sz="1600" dirty="0" err="1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xsd</a:t>
                      </a: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files for TS-0022 prior to approval.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Shingo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CLOSED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A-WG5-27.2-002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Determine how to update TS-0005 to reflect the new additions and changes in TS-0022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WG Chairs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GB" altLang="zh-CN" sz="1600" dirty="0" smtClean="0"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ONGOING</a:t>
                      </a:r>
                      <a:endParaRPr lang="zh-CN" alt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A-WG5-28-001</a:t>
                      </a:r>
                      <a:endParaRPr kumimoji="0" lang="zh-CN" alt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zh-CN" sz="1600" dirty="0" smtClean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to add design principle in</a:t>
                      </a:r>
                      <a:r>
                        <a:rPr lang="en-US" altLang="zh-CN" sz="1600" baseline="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 TS-0023 </a:t>
                      </a: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for separating 'target state' and 'current state'.</a:t>
                      </a:r>
                      <a:endParaRPr lang="zh-CN" altLang="en-US" sz="16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6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79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A-WG5-28-002</a:t>
                      </a:r>
                      <a:endParaRPr kumimoji="0" lang="zh-CN" alt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600" baseline="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Work with PRO on how to implement ‘list of String’ as a valid data type for TS-0023</a:t>
                      </a: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.</a:t>
                      </a:r>
                      <a:endParaRPr lang="zh-CN" altLang="en-US" sz="1600" dirty="0"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Andreas (DT) </a:t>
                      </a:r>
                      <a:endParaRPr lang="zh-CN" sz="1600" dirty="0"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altLang="zh-CN" sz="1600" dirty="0" smtClean="0">
                          <a:solidFill>
                            <a:schemeClr val="tx1"/>
                          </a:solidFill>
                          <a:effectLst/>
                          <a:latin typeface="Arial Unicode MS" panose="020B0604020202020204" pitchFamily="34" charset="-122"/>
                          <a:ea typeface="Arial Unicode MS" panose="020B0604020202020204" pitchFamily="34" charset="-122"/>
                          <a:cs typeface="Arial Unicode MS" panose="020B0604020202020204" pitchFamily="34" charset="-122"/>
                        </a:rPr>
                        <a:t>OPEN</a:t>
                      </a:r>
                      <a:endParaRPr lang="zh-CN" altLang="zh-CN" sz="1600" dirty="0">
                        <a:solidFill>
                          <a:schemeClr val="tx1"/>
                        </a:solidFill>
                        <a:effectLst/>
                        <a:latin typeface="Arial Unicode MS" panose="020B0604020202020204" pitchFamily="34" charset="-122"/>
                        <a:ea typeface="Arial Unicode MS" panose="020B0604020202020204" pitchFamily="34" charset="-122"/>
                        <a:cs typeface="Arial Unicode MS" panose="020B0604020202020204" pitchFamily="34" charset="-122"/>
                      </a:endParaRPr>
                    </a:p>
                  </a:txBody>
                  <a:tcPr marL="73025" marR="73025" marT="18415" marB="1841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33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Proceed Rel-3 WIs</a:t>
            </a:r>
          </a:p>
          <a:p>
            <a:pPr lvl="1" eaLnBrk="1" hangingPunct="1"/>
            <a:r>
              <a:rPr lang="en-US" altLang="zh-CN" sz="1800" dirty="0" smtClean="0"/>
              <a:t>WI-0056 </a:t>
            </a:r>
            <a:r>
              <a:rPr lang="en-US" altLang="zh-CN" sz="1800" dirty="0"/>
              <a:t>- Evolution of Proximal IoT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Enhancement of HAIM, mapping with external models, evolve to SDT 4.0? </a:t>
            </a:r>
          </a:p>
          <a:p>
            <a:pPr lvl="1" eaLnBrk="1" hangingPunct="1"/>
            <a:r>
              <a:rPr lang="en-US" altLang="zh-CN" sz="1800" dirty="0" smtClean="0"/>
              <a:t>WI-0063 - Rel-3 </a:t>
            </a:r>
            <a:r>
              <a:rPr lang="en-US" altLang="zh-CN" sz="1800" dirty="0"/>
              <a:t>Enhancements on Base Ontology &amp; Generic </a:t>
            </a:r>
            <a:r>
              <a:rPr lang="en-US" altLang="zh-CN" sz="1800" dirty="0" smtClean="0"/>
              <a:t>Interworking</a:t>
            </a:r>
          </a:p>
          <a:p>
            <a:pPr lvl="2" eaLnBrk="1" hangingPunct="1"/>
            <a:r>
              <a:rPr lang="en-US" altLang="zh-CN" sz="1400" dirty="0" smtClean="0"/>
              <a:t>Alignment with </a:t>
            </a:r>
            <a:r>
              <a:rPr lang="en-US" altLang="zh-CN" sz="1400" dirty="0"/>
              <a:t>Proximal IoT Interworking</a:t>
            </a:r>
            <a:r>
              <a:rPr lang="en-US" altLang="zh-CN" sz="1400" dirty="0" smtClean="0"/>
              <a:t> </a:t>
            </a:r>
            <a:r>
              <a:rPr lang="en-US" altLang="zh-CN" sz="1400" dirty="0"/>
              <a:t>(</a:t>
            </a:r>
            <a:r>
              <a:rPr lang="en-US" altLang="zh-CN" sz="1400" dirty="0" smtClean="0"/>
              <a:t>TS-0033)</a:t>
            </a:r>
          </a:p>
          <a:p>
            <a:pPr lvl="1" eaLnBrk="1" hangingPunct="1"/>
            <a:r>
              <a:rPr lang="en-US" altLang="zh-CN" sz="1800" dirty="0" smtClean="0"/>
              <a:t>WI-0053 </a:t>
            </a:r>
            <a:r>
              <a:rPr lang="en-US" altLang="zh-CN" sz="1800" dirty="0"/>
              <a:t>- Rel-3 Enhancements on Semantic </a:t>
            </a:r>
            <a:r>
              <a:rPr lang="en-US" altLang="zh-CN" sz="1800" dirty="0" smtClean="0"/>
              <a:t>Support</a:t>
            </a:r>
          </a:p>
          <a:p>
            <a:pPr lvl="2" eaLnBrk="1" hangingPunct="1"/>
            <a:r>
              <a:rPr lang="en-US" altLang="zh-CN" sz="1400" dirty="0" smtClean="0"/>
              <a:t>Further progress TR-0033 (ontology management, semantic query (content-based), inheritance from TR-0007)</a:t>
            </a:r>
          </a:p>
          <a:p>
            <a:pPr lvl="2" eaLnBrk="1" hangingPunct="1"/>
            <a:r>
              <a:rPr lang="en-US" altLang="zh-CN" sz="1400" dirty="0" smtClean="0"/>
              <a:t>Start normative work in TS-0034</a:t>
            </a:r>
            <a:endParaRPr lang="en-US" altLang="zh-CN" sz="1400" dirty="0"/>
          </a:p>
          <a:p>
            <a:pPr lvl="1" eaLnBrk="1" hangingPunct="1"/>
            <a:r>
              <a:rPr lang="en-US" altLang="zh-CN" sz="1800" dirty="0" smtClean="0"/>
              <a:t>WI-0052 </a:t>
            </a:r>
            <a:r>
              <a:rPr lang="en-US" altLang="zh-CN" sz="1800" dirty="0"/>
              <a:t>- LWM2M DM &amp; Interworking </a:t>
            </a:r>
            <a:r>
              <a:rPr lang="en-US" altLang="zh-CN" sz="1800" dirty="0" smtClean="0"/>
              <a:t>Enhancements</a:t>
            </a:r>
          </a:p>
          <a:p>
            <a:pPr lvl="2" eaLnBrk="1" hangingPunct="1"/>
            <a:r>
              <a:rPr lang="en-US" altLang="zh-CN" sz="1400" dirty="0" smtClean="0"/>
              <a:t>Start normative work</a:t>
            </a:r>
          </a:p>
          <a:p>
            <a:pPr lvl="1" eaLnBrk="1" hangingPunct="1"/>
            <a:r>
              <a:rPr lang="en-US" altLang="zh-CN" sz="1800" dirty="0" smtClean="0"/>
              <a:t>WI-0071 – W3C WoT Interworking</a:t>
            </a:r>
          </a:p>
          <a:p>
            <a:pPr lvl="2" eaLnBrk="1" hangingPunct="1"/>
            <a:r>
              <a:rPr lang="en-US" altLang="zh-CN" sz="1400" dirty="0" smtClean="0"/>
              <a:t>Progress TR-0042 (background, analysis, …)</a:t>
            </a:r>
          </a:p>
          <a:p>
            <a:pPr lvl="1" eaLnBrk="1" hangingPunct="1"/>
            <a:r>
              <a:rPr lang="en-US" altLang="zh-CN" sz="1800" dirty="0" smtClean="0"/>
              <a:t>WI-0070 – Disaster Alert Service Enabler</a:t>
            </a:r>
          </a:p>
          <a:p>
            <a:pPr lvl="2" eaLnBrk="1" hangingPunct="1"/>
            <a:r>
              <a:rPr lang="en-US" altLang="zh-CN" sz="1400" dirty="0"/>
              <a:t>Skeleton and initial </a:t>
            </a:r>
            <a:r>
              <a:rPr lang="en-US" altLang="zh-CN" sz="1400" dirty="0" smtClean="0"/>
              <a:t>input</a:t>
            </a:r>
            <a:endParaRPr lang="en-US" altLang="zh-CN" sz="1400" dirty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en-US" altLang="zh-CN" sz="2400" dirty="0" smtClean="0"/>
              <a:t>MAS#28.1</a:t>
            </a:r>
            <a:r>
              <a:rPr lang="en-US" altLang="zh-CN" sz="2400" dirty="0"/>
              <a:t>:	</a:t>
            </a:r>
            <a:r>
              <a:rPr lang="en-US" altLang="zh-CN" sz="2400" dirty="0" smtClean="0"/>
              <a:t>Apr 10 (Monday</a:t>
            </a:r>
            <a:r>
              <a:rPr lang="en-US" altLang="zh-CN" sz="2400" dirty="0"/>
              <a:t>), 2017, UTC 13:00-14:30</a:t>
            </a:r>
          </a:p>
          <a:p>
            <a:pPr lvl="1" eaLnBrk="1" hangingPunct="1"/>
            <a:r>
              <a:rPr lang="en-US" altLang="zh-CN" sz="2400" dirty="0" smtClean="0"/>
              <a:t>MAS#28.2</a:t>
            </a:r>
            <a:r>
              <a:rPr lang="en-US" altLang="zh-CN" sz="2400" dirty="0"/>
              <a:t>: 	</a:t>
            </a:r>
            <a:r>
              <a:rPr lang="en-US" altLang="zh-CN" sz="2400" dirty="0" smtClean="0"/>
              <a:t>May 15 </a:t>
            </a:r>
            <a:r>
              <a:rPr lang="en-US" altLang="zh-CN" sz="2400" dirty="0"/>
              <a:t>(Monday), 2017, UTC 13:00-14:30</a:t>
            </a:r>
          </a:p>
          <a:p>
            <a:pPr lvl="1" eaLnBrk="1" hangingPunct="1"/>
            <a:endParaRPr lang="en-US" altLang="zh-CN" sz="2400" dirty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en-US" altLang="zh-CN" sz="2400" dirty="0" smtClean="0"/>
              <a:t>MAS#29</a:t>
            </a:r>
            <a:r>
              <a:rPr lang="en-US" altLang="zh-CN" sz="2400" dirty="0"/>
              <a:t>: May 22 - 26, 2017, Shenzhen, China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12757</TotalTime>
  <Words>670</Words>
  <Application>Microsoft Office PowerPoint</Application>
  <PresentationFormat>全屏显示(4:3)</PresentationFormat>
  <Paragraphs>140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 Unicode MS</vt:lpstr>
      <vt:lpstr>Myriad Pro</vt:lpstr>
      <vt:lpstr>Myriad Pro</vt:lpstr>
      <vt:lpstr>SimSun</vt:lpstr>
      <vt:lpstr>Arial</vt:lpstr>
      <vt:lpstr>Calibri</vt:lpstr>
      <vt:lpstr>Times New Roman</vt:lpstr>
      <vt:lpstr>Wingdings</vt:lpstr>
      <vt:lpstr>Office Theme</vt:lpstr>
      <vt:lpstr>WG5 – MAS#28  Status Report</vt:lpstr>
      <vt:lpstr>Executive Highlights</vt:lpstr>
      <vt:lpstr>Issues for DECISION in TP</vt:lpstr>
      <vt:lpstr>Issues for INFORMATION in TP</vt:lpstr>
      <vt:lpstr>Issues for INFORMATION in TP</vt:lpstr>
      <vt:lpstr>Open Action Items</vt:lpstr>
      <vt:lpstr>Next Steps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Yongjing Zhang R2</cp:lastModifiedBy>
  <cp:revision>1424</cp:revision>
  <dcterms:created xsi:type="dcterms:W3CDTF">2012-09-11T22:52:11Z</dcterms:created>
  <dcterms:modified xsi:type="dcterms:W3CDTF">2017-03-31T12:59:27Z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(3)2LjcdTYFMwEV9wIEQA+aGhtofq07G/E7Mh2k9txqHwrrUb4j/kkOxrdIwHm6VRxul1qvH7ru
3V9uA2e2PSnmb60TkRlmVLoK702kF5i+Ma9A5/0WfCHRI0VDmyKkHcGj2aU1aOwsbZxV6QYj
/dHk8l8INOqZ0H8x1PaO9ynT7Ekq5IgUJweK0o2omfJa7/irz7ZiDqgPQExcPED8EuJp7HGP
QsdtxPDqrbirKsBrue</vt:lpwstr>
  </property>
  <property fmtid="{D5CDD505-2E9C-101B-9397-08002B2CF9AE}" pid="18" name="_2015_ms_pID_7253431">
    <vt:lpwstr>aLOjgOTjTxwG1VloSfdN7IgP4ecGRecWOilnbivvZOrOMgtXxsrjKZ
eUHKO2ZPvWKaJNke10OhFNlGALg5KbjCY0oWvIx3BR5muhhyv9fe4GQGlDFUcXGNonL0DhTY
uChqNdKG+IDgUM//l+sUw19pKDjowr5fIIsHhl9FnKX79ftJvaE/H0sC1EANGrjv2otPa/7h
E/FUXNbvWxIGRojDc/YxQFsO0+h4Ykey3rWj</vt:lpwstr>
  </property>
  <property fmtid="{D5CDD505-2E9C-101B-9397-08002B2CF9AE}" pid="19" name="_2015_ms_pID_7253432">
    <vt:lpwstr>AQ==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1490961521</vt:lpwstr>
  </property>
</Properties>
</file>