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10"/>
  </p:notesMasterIdLst>
  <p:handoutMasterIdLst>
    <p:handoutMasterId r:id="rId11"/>
  </p:handoutMasterIdLst>
  <p:sldIdLst>
    <p:sldId id="452" r:id="rId2"/>
    <p:sldId id="459" r:id="rId3"/>
    <p:sldId id="448" r:id="rId4"/>
    <p:sldId id="460" r:id="rId5"/>
    <p:sldId id="449" r:id="rId6"/>
    <p:sldId id="455" r:id="rId7"/>
    <p:sldId id="453" r:id="rId8"/>
    <p:sldId id="451" r:id="rId9"/>
  </p:sldIdLst>
  <p:sldSz cx="12192000" cy="6858000"/>
  <p:notesSz cx="6950075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B"/>
    <a:srgbClr val="FF6600"/>
    <a:srgbClr val="3399FF"/>
    <a:srgbClr val="CCECFF"/>
    <a:srgbClr val="FF5050"/>
    <a:srgbClr val="FFCC99"/>
    <a:srgbClr val="CCFFFF"/>
    <a:srgbClr val="99FF99"/>
    <a:srgbClr val="D0D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22" autoAdjust="0"/>
    <p:restoredTop sz="99533" autoAdjust="0"/>
  </p:normalViewPr>
  <p:slideViewPr>
    <p:cSldViewPr snapToGrid="0" snapToObjects="1">
      <p:cViewPr>
        <p:scale>
          <a:sx n="80" d="100"/>
          <a:sy n="80" d="100"/>
        </p:scale>
        <p:origin x="81" y="5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/>
              <a:pPr>
                <a:defRPr/>
              </a:pPr>
              <a:t>3/30/2017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/>
              <a:pPr>
                <a:defRPr/>
              </a:pPr>
              <a:t>3/30/2017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5" tIns="46237" rIns="92475" bIns="4623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9" y="4387137"/>
            <a:ext cx="5560060" cy="4156234"/>
          </a:xfrm>
          <a:prstGeom prst="rect">
            <a:avLst/>
          </a:prstGeom>
        </p:spPr>
        <p:txBody>
          <a:bodyPr vert="horz" lIns="92475" tIns="46237" rIns="92475" bIns="4623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0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86"/>
            <a:ext cx="12191999" cy="68795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1796145" cy="685800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>
            <a:off x="457200" y="3755476"/>
            <a:ext cx="914201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12188952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11274552" cy="914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 b="1" i="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1274552" cy="457200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ClrTx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Tx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Tx/>
              <a:defRPr sz="22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Tx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371600"/>
            <a:ext cx="12192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3"/>
          <p:cNvSpPr>
            <a:spLocks noChangeArrowheads="1"/>
          </p:cNvSpPr>
          <p:nvPr userDrawn="1"/>
        </p:nvSpPr>
        <p:spPr bwMode="auto">
          <a:xfrm>
            <a:off x="1828799" y="6492240"/>
            <a:ext cx="7315200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en-US" sz="1100" baseline="0" dirty="0">
                <a:solidFill>
                  <a:schemeClr val="tx1"/>
                </a:solidFill>
                <a:latin typeface="Calibri" pitchFamily="34" charset="0"/>
              </a:rPr>
              <a:t>oneM2M TP28</a:t>
            </a:r>
            <a:endParaRPr lang="en-US" sz="11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601200" y="6492240"/>
            <a:ext cx="914400" cy="27432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 b="1" i="0" baseline="0"/>
            </a:lvl1pPr>
          </a:lstStyle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492240"/>
            <a:ext cx="718459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37496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7996"/>
            <a:ext cx="109728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351129"/>
            <a:ext cx="10972800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12192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2117062" y="6451027"/>
            <a:ext cx="7225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</a:rPr>
              <a:t>ATIS Board of Directors</a:t>
            </a:r>
            <a:r>
              <a:rPr lang="en-US" sz="1100" baseline="0" dirty="0">
                <a:solidFill>
                  <a:schemeClr val="tx1"/>
                </a:solidFill>
                <a:latin typeface="Calibri" pitchFamily="34" charset="0"/>
              </a:rPr>
              <a:t>’ Meeting</a:t>
            </a:r>
          </a:p>
          <a:p>
            <a:pPr>
              <a:defRPr/>
            </a:pPr>
            <a:r>
              <a:rPr lang="en-US" sz="1100" baseline="0" dirty="0">
                <a:solidFill>
                  <a:schemeClr val="tx1"/>
                </a:solidFill>
                <a:latin typeface="Calibri" pitchFamily="34" charset="0"/>
              </a:rPr>
              <a:t>October 20, 2011</a:t>
            </a:r>
            <a:endParaRPr lang="en-US" sz="11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1" y="6136427"/>
            <a:ext cx="12210199" cy="748659"/>
            <a:chOff x="324539" y="4936667"/>
            <a:chExt cx="9157649" cy="748659"/>
          </a:xfrm>
        </p:grpSpPr>
        <p:pic>
          <p:nvPicPr>
            <p:cNvPr id="22" name="Picture 21" descr="PPT Image5f.jpg"/>
            <p:cNvPicPr>
              <a:picLocks noChangeAspect="1"/>
            </p:cNvPicPr>
            <p:nvPr userDrawn="1"/>
          </p:nvPicPr>
          <p:blipFill>
            <a:blip r:embed="rId2"/>
            <a:srcRect t="8176"/>
            <a:stretch>
              <a:fillRect/>
            </a:stretch>
          </p:blipFill>
          <p:spPr>
            <a:xfrm>
              <a:off x="324539" y="4940724"/>
              <a:ext cx="9144000" cy="734687"/>
            </a:xfrm>
            <a:prstGeom prst="rect">
              <a:avLst/>
            </a:prstGeom>
          </p:spPr>
        </p:pic>
        <p:pic>
          <p:nvPicPr>
            <p:cNvPr id="23" name="Picture 22" descr="ATIS LOGO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9078" y="5072286"/>
              <a:ext cx="1273910" cy="48484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 userDrawn="1"/>
          </p:nvSpPr>
          <p:spPr>
            <a:xfrm>
              <a:off x="9310386" y="4950315"/>
              <a:ext cx="171802" cy="735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5" name="Straight Connector 24"/>
            <p:cNvCxnSpPr/>
            <p:nvPr userDrawn="1"/>
          </p:nvCxnSpPr>
          <p:spPr>
            <a:xfrm rot="10800000">
              <a:off x="324539" y="4936667"/>
              <a:ext cx="9144000" cy="1588"/>
            </a:xfrm>
            <a:prstGeom prst="line">
              <a:avLst/>
            </a:prstGeom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13"/>
            <p:cNvSpPr>
              <a:spLocks noChangeArrowheads="1"/>
            </p:cNvSpPr>
            <p:nvPr userDrawn="1"/>
          </p:nvSpPr>
          <p:spPr bwMode="auto">
            <a:xfrm>
              <a:off x="2049961" y="5143882"/>
              <a:ext cx="5419060" cy="446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itchFamily="34" charset="0"/>
                </a:rPr>
                <a:t>TOPS Council</a:t>
              </a:r>
              <a:r>
                <a:rPr lang="en-US" sz="1200" baseline="0" dirty="0">
                  <a:solidFill>
                    <a:schemeClr val="tx1"/>
                  </a:solidFill>
                  <a:latin typeface="Calibri" pitchFamily="34" charset="0"/>
                </a:rPr>
                <a:t> Meeting</a:t>
              </a:r>
            </a:p>
            <a:p>
              <a:pPr>
                <a:defRPr/>
              </a:pPr>
              <a:r>
                <a:rPr lang="en-US" sz="1200" baseline="0" dirty="0">
                  <a:solidFill>
                    <a:schemeClr val="tx1"/>
                  </a:solidFill>
                  <a:latin typeface="Calibri" pitchFamily="34" charset="0"/>
                </a:rPr>
                <a:t>April 6, 2017</a:t>
              </a:r>
              <a:endParaRPr lang="en-US" sz="1200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525977" y="6345554"/>
            <a:ext cx="75022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4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0" r:id="rId2"/>
    <p:sldLayoutId id="2147483683" r:id="rId3"/>
  </p:sldLayoutIdLst>
  <p:hf sldNum="0" hdr="0" ftr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isharp@atis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199" y="1600200"/>
            <a:ext cx="8291015" cy="2057400"/>
          </a:xfrm>
          <a:prstGeom prst="rect">
            <a:avLst/>
          </a:prstGeom>
        </p:spPr>
        <p:txBody>
          <a:bodyPr wrap="square" lIns="0" tIns="0" rIns="0" bIns="0" anchor="b"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0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br>
              <a:rPr lang="en-US" sz="3600" dirty="0"/>
            </a:br>
            <a:r>
              <a:rPr lang="en-US" sz="3600" dirty="0"/>
              <a:t>ATIS Open Source </a:t>
            </a:r>
            <a:r>
              <a:rPr lang="en-US" sz="3600" dirty="0" err="1"/>
              <a:t>IoT</a:t>
            </a:r>
            <a:r>
              <a:rPr lang="en-US" sz="3600" dirty="0"/>
              <a:t> (OS-</a:t>
            </a:r>
            <a:r>
              <a:rPr lang="en-US" sz="3600" dirty="0" err="1"/>
              <a:t>IoT</a:t>
            </a:r>
            <a:r>
              <a:rPr lang="en-US" sz="3600" dirty="0"/>
              <a:t>)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81968" y="3774875"/>
            <a:ext cx="6791477" cy="273676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174576" y="3868081"/>
            <a:ext cx="4643868" cy="136838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63">
              <a:lnSpc>
                <a:spcPts val="2400"/>
              </a:lnSpc>
              <a:spcBef>
                <a:spcPts val="0"/>
              </a:spcBef>
            </a:pPr>
            <a:endParaRPr lang="en-US" sz="2400" dirty="0"/>
          </a:p>
          <a:p>
            <a:pPr marL="4763" lvl="1">
              <a:spcBef>
                <a:spcPts val="0"/>
              </a:spcBef>
            </a:pP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57200" y="3886200"/>
            <a:ext cx="7315200" cy="1143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Iain Sharp</a:t>
            </a:r>
          </a:p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isharp@atis.org</a:t>
            </a:r>
          </a:p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Senior Technical Consultant, ATIS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57200" y="5905062"/>
            <a:ext cx="7315200" cy="457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March 31st, 2017</a:t>
            </a:r>
          </a:p>
        </p:txBody>
      </p:sp>
    </p:spTree>
    <p:extLst>
      <p:ext uri="{BB962C8B-B14F-4D97-AF65-F5344CB8AC3E}">
        <p14:creationId xmlns:p14="http://schemas.microsoft.com/office/powerpoint/2010/main" val="154865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ATIS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Alliance for Telecommunications Industry Solutions</a:t>
            </a:r>
          </a:p>
          <a:p>
            <a:endParaRPr lang="en-GB" dirty="0"/>
          </a:p>
          <a:p>
            <a:r>
              <a:rPr lang="en-GB" dirty="0"/>
              <a:t>Forum for technical standard development and coordination of industry positions for North America and globally</a:t>
            </a:r>
          </a:p>
          <a:p>
            <a:r>
              <a:rPr lang="en-GB" dirty="0"/>
              <a:t>Based in Washington DC</a:t>
            </a:r>
          </a:p>
          <a:p>
            <a:r>
              <a:rPr lang="en-GB" dirty="0"/>
              <a:t>The founder North American Organizational Partner in 3GPP</a:t>
            </a:r>
          </a:p>
          <a:p>
            <a:r>
              <a:rPr lang="en-GB" dirty="0"/>
              <a:t>Founder partner type 1 for oneM2M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http://www.atis.org/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oneM2M and Lightweight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Analysis by ATIS’ oneM2M Open Source Community Landscape Team and an industry survey highlighted a support need for lightweight clients:</a:t>
            </a:r>
          </a:p>
          <a:p>
            <a:pPr lvl="1"/>
            <a:r>
              <a:rPr lang="en-GB" dirty="0"/>
              <a:t>Lightweight clients are required for many IoT applications (e.g., smart metering, smart city/transport, wearables) </a:t>
            </a:r>
          </a:p>
          <a:p>
            <a:r>
              <a:rPr lang="en-GB" dirty="0"/>
              <a:t>A portable, lightweight, open source oneM2M client framework would drive industry adoption of oneM2M and help improve the quality and security of IoT devices.</a:t>
            </a:r>
          </a:p>
          <a:p>
            <a:pPr lvl="1"/>
            <a:r>
              <a:rPr lang="en-GB" dirty="0"/>
              <a:t>oneM2M is working to overcome perception that oneM2M is complex for clients</a:t>
            </a:r>
          </a:p>
          <a:p>
            <a:pPr lvl="1"/>
            <a:r>
              <a:rPr lang="en-GB" dirty="0"/>
              <a:t>Immaturity of the ecosystem for developers wishing to work on clients is currently an important barrier to the wider adoption of oneM2M</a:t>
            </a:r>
          </a:p>
          <a:p>
            <a:r>
              <a:rPr lang="en-GB" dirty="0"/>
              <a:t>ATIS Open Source </a:t>
            </a:r>
            <a:r>
              <a:rPr lang="en-GB" dirty="0" err="1"/>
              <a:t>IoT</a:t>
            </a:r>
            <a:r>
              <a:rPr lang="en-GB" dirty="0"/>
              <a:t> (OS-</a:t>
            </a:r>
            <a:r>
              <a:rPr lang="en-GB" dirty="0" err="1"/>
              <a:t>IoT</a:t>
            </a:r>
            <a:r>
              <a:rPr lang="en-GB" dirty="0"/>
              <a:t>) group has initiated work on oneM2M client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9C486E-DB2A-4BE6-BF4D-5CBEF5B8BFF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OS-</a:t>
            </a:r>
            <a:r>
              <a:rPr lang="en-GB" dirty="0" err="1"/>
              <a:t>IoT</a:t>
            </a:r>
            <a:r>
              <a:rPr lang="en-GB" dirty="0"/>
              <a:t>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Open to both ATIS members and non-members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Leaders:</a:t>
            </a:r>
          </a:p>
          <a:p>
            <a:r>
              <a:rPr lang="en-GB" dirty="0"/>
              <a:t>AT&amp;T</a:t>
            </a:r>
          </a:p>
          <a:p>
            <a:r>
              <a:rPr lang="en-GB" dirty="0"/>
              <a:t>Qualcomm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Other participating companies:</a:t>
            </a:r>
          </a:p>
          <a:p>
            <a:r>
              <a:rPr lang="en-GB" dirty="0"/>
              <a:t>ARM, CenturyLink, Cisco, Huawei, </a:t>
            </a:r>
            <a:r>
              <a:rPr lang="en-GB" dirty="0" err="1"/>
              <a:t>InterDigital</a:t>
            </a:r>
            <a:r>
              <a:rPr lang="en-GB" dirty="0"/>
              <a:t>, KETI, </a:t>
            </a:r>
            <a:r>
              <a:rPr lang="en-GB" dirty="0" err="1"/>
              <a:t>Linaro</a:t>
            </a:r>
            <a:r>
              <a:rPr lang="en-GB" dirty="0"/>
              <a:t>, Nokia, and Sierra Wireless</a:t>
            </a:r>
          </a:p>
          <a:p>
            <a:pPr lvl="1"/>
            <a:r>
              <a:rPr lang="en-GB" dirty="0"/>
              <a:t>Many contributors known to oneM2M!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92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231089" cy="4572000"/>
          </a:xfrm>
        </p:spPr>
        <p:txBody>
          <a:bodyPr/>
          <a:lstStyle/>
          <a:p>
            <a:r>
              <a:rPr lang="en-GB" dirty="0"/>
              <a:t>OS-IoT library providing application-independent access to essential oneM2M functions.</a:t>
            </a:r>
          </a:p>
          <a:p>
            <a:r>
              <a:rPr lang="en-GB" dirty="0"/>
              <a:t>Demo application to show operation of library.</a:t>
            </a:r>
          </a:p>
          <a:p>
            <a:r>
              <a:rPr lang="en-GB" dirty="0"/>
              <a:t>Definition of API between applications and library.</a:t>
            </a:r>
          </a:p>
          <a:p>
            <a:r>
              <a:rPr lang="en-GB" dirty="0"/>
              <a:t>Development language: C/C++</a:t>
            </a:r>
          </a:p>
          <a:p>
            <a:r>
              <a:rPr lang="en-GB" dirty="0"/>
              <a:t>Initial target platform: Linux on ARM</a:t>
            </a:r>
          </a:p>
          <a:p>
            <a:pPr lvl="1"/>
            <a:r>
              <a:rPr lang="en-GB" dirty="0"/>
              <a:t>Aim for portability to allow scaling-down to lighter platforms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  <p:sp>
        <p:nvSpPr>
          <p:cNvPr id="5" name="Rounded Rectangle 45"/>
          <p:cNvSpPr/>
          <p:nvPr/>
        </p:nvSpPr>
        <p:spPr bwMode="auto">
          <a:xfrm>
            <a:off x="8024523" y="3620293"/>
            <a:ext cx="3174784" cy="114697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US" sz="2000" b="1" kern="0" dirty="0">
                <a:solidFill>
                  <a:prstClr val="white"/>
                </a:solidFill>
              </a:rPr>
              <a:t> </a:t>
            </a:r>
            <a:r>
              <a:rPr lang="en-US" sz="2000" b="1" kern="0" dirty="0"/>
              <a:t>OS-IoT Library</a:t>
            </a:r>
            <a:endParaRPr lang="en-US" sz="2400" b="1" kern="0" dirty="0"/>
          </a:p>
        </p:txBody>
      </p:sp>
      <p:sp>
        <p:nvSpPr>
          <p:cNvPr id="6" name="Rounded Rectangle 45"/>
          <p:cNvSpPr/>
          <p:nvPr/>
        </p:nvSpPr>
        <p:spPr bwMode="auto">
          <a:xfrm>
            <a:off x="8024523" y="5438487"/>
            <a:ext cx="3174784" cy="59685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US" sz="2000" b="1" kern="0" dirty="0"/>
              <a:t>Operating System</a:t>
            </a:r>
            <a:endParaRPr lang="en-US" sz="2400" b="1" kern="0" dirty="0"/>
          </a:p>
        </p:txBody>
      </p:sp>
      <p:sp>
        <p:nvSpPr>
          <p:cNvPr id="7" name="Rounded Rectangle 45"/>
          <p:cNvSpPr/>
          <p:nvPr/>
        </p:nvSpPr>
        <p:spPr bwMode="auto">
          <a:xfrm>
            <a:off x="8024523" y="1712054"/>
            <a:ext cx="3174784" cy="114697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Demo Application or</a:t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2000" b="1" dirty="0">
                <a:solidFill>
                  <a:schemeClr val="tx2"/>
                </a:solidFill>
              </a:rPr>
              <a:t>Third Party Application</a:t>
            </a:r>
          </a:p>
        </p:txBody>
      </p:sp>
      <p:cxnSp>
        <p:nvCxnSpPr>
          <p:cNvPr id="8" name="Straight Connector 7"/>
          <p:cNvCxnSpPr>
            <a:cxnSpLocks/>
            <a:stCxn id="5" idx="2"/>
            <a:endCxn id="6" idx="0"/>
          </p:cNvCxnSpPr>
          <p:nvPr/>
        </p:nvCxnSpPr>
        <p:spPr>
          <a:xfrm>
            <a:off x="9611915" y="4767272"/>
            <a:ext cx="0" cy="671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0"/>
            <a:endCxn id="7" idx="2"/>
          </p:cNvCxnSpPr>
          <p:nvPr/>
        </p:nvCxnSpPr>
        <p:spPr>
          <a:xfrm flipV="1">
            <a:off x="9611915" y="2859033"/>
            <a:ext cx="0" cy="761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9053336" y="3530639"/>
            <a:ext cx="1117158" cy="1828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0018378" y="3291641"/>
            <a:ext cx="2116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OS-IoT Library API</a:t>
            </a:r>
          </a:p>
        </p:txBody>
      </p:sp>
      <p:sp>
        <p:nvSpPr>
          <p:cNvPr id="18" name="Rectangle: Rounded Corners 17"/>
          <p:cNvSpPr/>
          <p:nvPr/>
        </p:nvSpPr>
        <p:spPr>
          <a:xfrm>
            <a:off x="364123" y="5108856"/>
            <a:ext cx="7324165" cy="11614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Enabling application developers to quickly build oneM2M support into lightweight clients</a:t>
            </a:r>
          </a:p>
        </p:txBody>
      </p:sp>
    </p:spTree>
    <p:extLst>
      <p:ext uri="{BB962C8B-B14F-4D97-AF65-F5344CB8AC3E}">
        <p14:creationId xmlns:p14="http://schemas.microsoft.com/office/powerpoint/2010/main" val="3413596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oneM2M System Aspects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71035" cy="4572000"/>
          </a:xfrm>
        </p:spPr>
        <p:txBody>
          <a:bodyPr/>
          <a:lstStyle/>
          <a:p>
            <a:r>
              <a:rPr lang="en-GB" sz="2000" dirty="0"/>
              <a:t>Support oneM2M client Application Service Node (ASN) or Application Dedicated Node (ADN)</a:t>
            </a:r>
          </a:p>
          <a:p>
            <a:pPr lvl="1"/>
            <a:r>
              <a:rPr lang="en-GB" sz="1800" dirty="0"/>
              <a:t>Target basic sensor (thermometer) and actuator (door lock) applications</a:t>
            </a:r>
          </a:p>
          <a:p>
            <a:r>
              <a:rPr lang="en-GB" sz="2000" dirty="0"/>
              <a:t>oneM2M security support intended as part of early deliverables</a:t>
            </a:r>
          </a:p>
          <a:p>
            <a:r>
              <a:rPr lang="en-GB" sz="2000" dirty="0"/>
              <a:t>Initial release will assume IP network connectivity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  <p:pic>
        <p:nvPicPr>
          <p:cNvPr id="87" name="Picture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235" y="1701933"/>
            <a:ext cx="6814099" cy="423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51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IPR and Tooling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Legal framework established for code licensing and contribution process:</a:t>
            </a:r>
          </a:p>
          <a:p>
            <a:pPr lvl="1"/>
            <a:r>
              <a:rPr lang="en-GB" dirty="0"/>
              <a:t>Project conforms to 3 clause BSD open source license</a:t>
            </a:r>
          </a:p>
          <a:p>
            <a:pPr lvl="1"/>
            <a:r>
              <a:rPr lang="en-GB" dirty="0"/>
              <a:t>Clarification statement that ATIS RAND patent policy applies</a:t>
            </a:r>
          </a:p>
          <a:p>
            <a:pPr lvl="1"/>
            <a:r>
              <a:rPr lang="en-GB" dirty="0"/>
              <a:t>Developers Certificate of Origin confirmation for contributed code </a:t>
            </a:r>
          </a:p>
          <a:p>
            <a:r>
              <a:rPr lang="en-GB" dirty="0"/>
              <a:t>Development environment supporting Git source code repository established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754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High level requirements agreed and being refined in a living document</a:t>
            </a:r>
          </a:p>
          <a:p>
            <a:r>
              <a:rPr lang="en-GB" dirty="0"/>
              <a:t>Starting development of a software architecture document</a:t>
            </a:r>
          </a:p>
          <a:p>
            <a:r>
              <a:rPr lang="en-GB" dirty="0"/>
              <a:t>Collecting reference material to help structure the implementation:</a:t>
            </a:r>
          </a:p>
          <a:p>
            <a:pPr lvl="1"/>
            <a:r>
              <a:rPr lang="en-GB" dirty="0"/>
              <a:t>oneM2M client libraries in other languages</a:t>
            </a:r>
          </a:p>
          <a:p>
            <a:pPr lvl="1"/>
            <a:r>
              <a:rPr lang="en-GB" dirty="0"/>
              <a:t>oneM2M client APIs to applications</a:t>
            </a:r>
          </a:p>
          <a:p>
            <a:pPr lvl="1"/>
            <a:r>
              <a:rPr lang="en-GB" dirty="0"/>
              <a:t>Experience in applying industry-standard libraries to oneM2M (e.g. Open SSL)</a:t>
            </a:r>
          </a:p>
          <a:p>
            <a:r>
              <a:rPr lang="en-GB" dirty="0"/>
              <a:t>Target to have code capable of being tested at oneM2M interop events expected late summer 2017</a:t>
            </a:r>
          </a:p>
          <a:p>
            <a:r>
              <a:rPr lang="en-GB" dirty="0"/>
              <a:t>We welcome more participation, particularly with practical experience to define architecture and access to resources to help with the coding phase</a:t>
            </a:r>
          </a:p>
          <a:p>
            <a:pPr lvl="1"/>
            <a:r>
              <a:rPr lang="en-GB" dirty="0"/>
              <a:t>Contact </a:t>
            </a:r>
            <a:r>
              <a:rPr lang="en-GB" dirty="0">
                <a:hlinkClick r:id="rId2"/>
              </a:rPr>
              <a:t>isharp@atis.org</a:t>
            </a:r>
            <a:r>
              <a:rPr lang="en-GB" dirty="0"/>
              <a:t> for more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996415"/>
      </p:ext>
    </p:extLst>
  </p:cSld>
  <p:clrMapOvr>
    <a:masterClrMapping/>
  </p:clrMapOvr>
</p:sld>
</file>

<file path=ppt/theme/theme1.xml><?xml version="1.0" encoding="utf-8"?>
<a:theme xmlns:a="http://schemas.openxmlformats.org/drawingml/2006/main" name="ATIS Theme (titl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8037</TotalTime>
  <Words>511</Words>
  <Application>Microsoft Office PowerPoint</Application>
  <PresentationFormat>Widescreen</PresentationFormat>
  <Paragraphs>90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ATIS Theme (title)</vt:lpstr>
      <vt:lpstr>PowerPoint Presentation</vt:lpstr>
      <vt:lpstr>About ATIS</vt:lpstr>
      <vt:lpstr>oneM2M and Lightweight Clients</vt:lpstr>
      <vt:lpstr>OS-IoT participation</vt:lpstr>
      <vt:lpstr>Development Scope</vt:lpstr>
      <vt:lpstr>oneM2M System Aspects</vt:lpstr>
      <vt:lpstr>IPR and Tooling</vt:lpstr>
      <vt:lpstr>Status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Jakins</dc:creator>
  <cp:lastModifiedBy>isharp</cp:lastModifiedBy>
  <cp:revision>772</cp:revision>
  <cp:lastPrinted>2016-06-21T20:27:56Z</cp:lastPrinted>
  <dcterms:created xsi:type="dcterms:W3CDTF">2011-09-29T20:53:31Z</dcterms:created>
  <dcterms:modified xsi:type="dcterms:W3CDTF">2017-03-30T07:48:56Z</dcterms:modified>
</cp:coreProperties>
</file>