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6"/>
  </p:notesMasterIdLst>
  <p:handoutMasterIdLst>
    <p:handoutMasterId r:id="rId7"/>
  </p:handoutMasterIdLst>
  <p:sldIdLst>
    <p:sldId id="305" r:id="rId2"/>
    <p:sldId id="833" r:id="rId3"/>
    <p:sldId id="832" r:id="rId4"/>
    <p:sldId id="835" r:id="rId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545054"/>
    <a:srgbClr val="376092"/>
    <a:srgbClr val="34B233"/>
    <a:srgbClr val="B42025"/>
    <a:srgbClr val="F723CA"/>
    <a:srgbClr val="77933C"/>
    <a:srgbClr val="A88000"/>
    <a:srgbClr val="FF9933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6" autoAdjust="0"/>
    <p:restoredTop sz="83086" autoAdjust="0"/>
  </p:normalViewPr>
  <p:slideViewPr>
    <p:cSldViewPr>
      <p:cViewPr varScale="1">
        <p:scale>
          <a:sx n="86" d="100"/>
          <a:sy n="86" d="100"/>
        </p:scale>
        <p:origin x="12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Other suggested titles:</a:t>
            </a:r>
          </a:p>
          <a:p>
            <a:endParaRPr lang="en-US" dirty="0"/>
          </a:p>
          <a:p>
            <a:r>
              <a:rPr lang="en-US" dirty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‹Nr.›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‹Nr.›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‹Nr.›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‹Nr.›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903686" y="6400800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/>
              <a:t>© 2017 oneM2M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TP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fr-FR" sz="2000" dirty="0"/>
              <a:t>Roland Hechwartner (roland.hechwartner@t-mobile.at)	</a:t>
            </a:r>
          </a:p>
          <a:p>
            <a:pPr eaLnBrk="1" hangingPunct="1"/>
            <a:r>
              <a:rPr lang="fr-FR" sz="2000" dirty="0"/>
              <a:t>              Dale Seed, Convida Wireless (Seed.Dale@ConvidaWireless.com)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Meeting Date: 2017-05-22 (TP29)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4000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Release-3 Summary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715962"/>
          </a:xfrm>
        </p:spPr>
        <p:txBody>
          <a:bodyPr/>
          <a:lstStyle/>
          <a:p>
            <a:r>
              <a:rPr lang="en-US" dirty="0"/>
              <a:t>Purpose of this Contribution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676400"/>
            <a:ext cx="8610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85000"/>
              </a:lnSpc>
              <a:defRPr sz="36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rgbClr val="C00000"/>
                </a:solidFill>
              </a:defRPr>
            </a:lvl2pPr>
            <a:lvl3pPr algn="ctr" eaLnBrk="0" hangingPunct="0">
              <a:defRPr sz="4400">
                <a:solidFill>
                  <a:srgbClr val="C00000"/>
                </a:solidFill>
              </a:defRPr>
            </a:lvl3pPr>
            <a:lvl4pPr algn="ctr" eaLnBrk="0" hangingPunct="0">
              <a:defRPr sz="4400">
                <a:solidFill>
                  <a:srgbClr val="C00000"/>
                </a:solidFill>
              </a:defRPr>
            </a:lvl4pPr>
            <a:lvl5pPr algn="ctr" eaLnBrk="0" hangingPunct="0">
              <a:defRPr sz="4400">
                <a:solidFill>
                  <a:srgbClr val="C00000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Overall goal is to pull together a summary of oneM2M Release-3 features and accomplishments that we can use to better advertise the upcoming release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Similar to what we have done for past releases</a:t>
            </a:r>
          </a:p>
          <a:p>
            <a:pPr algn="l"/>
            <a:endParaRPr lang="en-US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We would like to issue a call for input and share a first cut proposal to collect some feedback</a:t>
            </a:r>
          </a:p>
          <a:p>
            <a:pPr algn="l"/>
            <a:endParaRPr lang="en-US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Would be nice if we could have an updated version of this summary by the TP29 closing </a:t>
            </a:r>
            <a:r>
              <a:rPr lang="en-US" sz="2000" dirty="0" smtClean="0">
                <a:sym typeface="Wingdings" panose="05000000000000000000" pitchFamily="2" charset="2"/>
              </a:rPr>
              <a:t>plenary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 smtClean="0">
              <a:sym typeface="Wingdings" panose="05000000000000000000" pitchFamily="2" charset="2"/>
            </a:endParaRPr>
          </a:p>
          <a:p>
            <a:pPr marL="342900" lvl="1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Revision 1: 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result from 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drafting 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session - 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suggests a new version in 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an additional slide 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(see slide </a:t>
            </a:r>
            <a:r>
              <a:rPr 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4). </a:t>
            </a:r>
            <a:endParaRPr lang="en-US" sz="200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800100" lvl="2" indent="-342900" algn="l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highlights </a:t>
            </a:r>
            <a:r>
              <a:rPr lang="en-US" sz="1800" dirty="0">
                <a:solidFill>
                  <a:schemeClr val="tx1"/>
                </a:solidFill>
                <a:sym typeface="Wingdings" panose="05000000000000000000" pitchFamily="2" charset="2"/>
              </a:rPr>
              <a:t>new features coming with release 2A and release 3. </a:t>
            </a:r>
            <a:endParaRPr lang="en-US" sz="180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800100" lvl="2" indent="-342900" algn="l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additional </a:t>
            </a:r>
            <a:r>
              <a:rPr lang="en-US" sz="1800" dirty="0">
                <a:solidFill>
                  <a:schemeClr val="tx1"/>
                </a:solidFill>
                <a:sym typeface="Wingdings" panose="05000000000000000000" pitchFamily="2" charset="2"/>
              </a:rPr>
              <a:t>“vertical” views on separate slides would be </a:t>
            </a: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beneficial </a:t>
            </a:r>
          </a:p>
          <a:p>
            <a:pPr marL="800100" lvl="2" indent="-342900" algn="l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Would it be useful to produce a </a:t>
            </a:r>
            <a:r>
              <a:rPr lang="en-US" sz="1800" dirty="0">
                <a:solidFill>
                  <a:schemeClr val="tx1"/>
                </a:solidFill>
                <a:sym typeface="Wingdings" panose="05000000000000000000" pitchFamily="2" charset="2"/>
              </a:rPr>
              <a:t>full overview </a:t>
            </a: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in </a:t>
            </a:r>
            <a:r>
              <a:rPr lang="en-US" sz="1800" dirty="0">
                <a:solidFill>
                  <a:schemeClr val="tx1"/>
                </a:solidFill>
                <a:sym typeface="Wingdings" panose="05000000000000000000" pitchFamily="2" charset="2"/>
              </a:rPr>
              <a:t>a more graphical </a:t>
            </a: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way?</a:t>
            </a:r>
            <a:endParaRPr lang="en-US" sz="20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algn="l"/>
            <a:endParaRPr lang="en-US" sz="1800" dirty="0">
              <a:sym typeface="Wingdings" panose="05000000000000000000" pitchFamily="2" charset="2"/>
            </a:endParaRPr>
          </a:p>
          <a:p>
            <a:pPr marL="457200" indent="-457200" algn="l">
              <a:buAutoNum type="arabicParenR"/>
            </a:pPr>
            <a:endParaRPr lang="en-US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64056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715962"/>
          </a:xfrm>
        </p:spPr>
        <p:txBody>
          <a:bodyPr/>
          <a:lstStyle/>
          <a:p>
            <a:r>
              <a:rPr lang="en-US" sz="4000" dirty="0"/>
              <a:t>Summary of Release 3 Features</a:t>
            </a:r>
          </a:p>
        </p:txBody>
      </p:sp>
      <p:sp>
        <p:nvSpPr>
          <p:cNvPr id="4" name="TextBox 59"/>
          <p:cNvSpPr txBox="1">
            <a:spLocks noChangeArrowheads="1"/>
          </p:cNvSpPr>
          <p:nvPr/>
        </p:nvSpPr>
        <p:spPr bwMode="auto">
          <a:xfrm>
            <a:off x="224441" y="1367685"/>
            <a:ext cx="371871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Industrial Domain Enablement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Atomic Transactions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Action Triggering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Optimized Group Operations</a:t>
            </a:r>
          </a:p>
        </p:txBody>
      </p: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3428999" y="2226328"/>
            <a:ext cx="2589837" cy="2587725"/>
            <a:chOff x="2923438" y="1675748"/>
            <a:chExt cx="2962622" cy="3148445"/>
          </a:xfrm>
        </p:grpSpPr>
        <p:sp>
          <p:nvSpPr>
            <p:cNvPr id="6" name="Oval 5"/>
            <p:cNvSpPr/>
            <p:nvPr/>
          </p:nvSpPr>
          <p:spPr bwMode="auto">
            <a:xfrm>
              <a:off x="4046848" y="2106588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4147923" y="1675748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795789" y="2477773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3289624" y="2477773"/>
              <a:ext cx="714144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5372406" y="2333608"/>
              <a:ext cx="513654" cy="515350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2923438" y="2333608"/>
              <a:ext cx="513654" cy="515350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flipV="1">
              <a:off x="4046848" y="3677496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 flipV="1">
              <a:off x="4147923" y="4310499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 flipV="1">
              <a:off x="4795789" y="3317911"/>
              <a:ext cx="714145" cy="714199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 flipV="1">
              <a:off x="3289624" y="3317911"/>
              <a:ext cx="714144" cy="714199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flipV="1">
              <a:off x="5372406" y="3662583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flipV="1">
              <a:off x="2923438" y="3662583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859614" y="2709764"/>
              <a:ext cx="1090271" cy="1088700"/>
            </a:xfrm>
            <a:prstGeom prst="ellipse">
              <a:avLst/>
            </a:prstGeom>
            <a:solidFill>
              <a:srgbClr val="B42025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kern="0" dirty="0">
                  <a:solidFill>
                    <a:schemeClr val="bg1"/>
                  </a:solidFill>
                  <a:latin typeface="+mn-lt"/>
                  <a:ea typeface="Tahoma" pitchFamily="34" charset="0"/>
                  <a:cs typeface="Tahoma" pitchFamily="34" charset="0"/>
                </a:rPr>
                <a:t>oneM2M</a:t>
              </a:r>
            </a:p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200" b="1" kern="0" dirty="0">
                  <a:solidFill>
                    <a:schemeClr val="bg1"/>
                  </a:solidFill>
                  <a:latin typeface="+mn-lt"/>
                  <a:ea typeface="Tahoma" pitchFamily="34" charset="0"/>
                  <a:cs typeface="Tahoma" pitchFamily="34" charset="0"/>
                </a:rPr>
                <a:t>Rel-3 </a:t>
              </a:r>
            </a:p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200" b="1" kern="0" dirty="0">
                  <a:solidFill>
                    <a:schemeClr val="bg1"/>
                  </a:solidFill>
                  <a:latin typeface="+mn-lt"/>
                  <a:ea typeface="Tahoma" pitchFamily="34" charset="0"/>
                  <a:cs typeface="Tahoma" pitchFamily="34" charset="0"/>
                </a:rPr>
                <a:t>Features</a:t>
              </a:r>
              <a:endParaRPr lang="en-US" sz="1200" b="1" kern="0" dirty="0">
                <a:solidFill>
                  <a:schemeClr val="bg1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9" name="TextBox 59"/>
          <p:cNvSpPr txBox="1">
            <a:spLocks noChangeArrowheads="1"/>
          </p:cNvSpPr>
          <p:nvPr/>
        </p:nvSpPr>
        <p:spPr bwMode="auto">
          <a:xfrm>
            <a:off x="236912" y="3599183"/>
            <a:ext cx="3609385" cy="1548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Semantics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Semantic Querying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Semantic Mashups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oneM2M Ontology Enhancements</a:t>
            </a:r>
          </a:p>
          <a:p>
            <a:pPr lvl="1">
              <a:buFont typeface="Arial" pitchFamily="34" charset="0"/>
              <a:buChar char="•"/>
              <a:defRPr/>
            </a:pP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1400" dirty="0"/>
          </a:p>
        </p:txBody>
      </p:sp>
      <p:sp>
        <p:nvSpPr>
          <p:cNvPr id="20" name="TextBox 59"/>
          <p:cNvSpPr txBox="1">
            <a:spLocks noChangeArrowheads="1"/>
          </p:cNvSpPr>
          <p:nvPr/>
        </p:nvSpPr>
        <p:spPr bwMode="auto">
          <a:xfrm>
            <a:off x="3257360" y="876688"/>
            <a:ext cx="3886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Smart City Enablement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Service Continuity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Cross resource subscriptions</a:t>
            </a:r>
            <a:endParaRPr lang="fr-FR" dirty="0"/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2000" kern="0" dirty="0">
              <a:solidFill>
                <a:srgbClr val="FF0000"/>
              </a:solidFill>
              <a:latin typeface="+mn-lt"/>
              <a:cs typeface="Tahoma" pitchFamily="34" charset="0"/>
            </a:endParaRPr>
          </a:p>
        </p:txBody>
      </p:sp>
      <p:sp>
        <p:nvSpPr>
          <p:cNvPr id="21" name="TextBox 59"/>
          <p:cNvSpPr txBox="1">
            <a:spLocks noChangeArrowheads="1"/>
          </p:cNvSpPr>
          <p:nvPr/>
        </p:nvSpPr>
        <p:spPr bwMode="auto">
          <a:xfrm>
            <a:off x="5980831" y="1709817"/>
            <a:ext cx="32004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Market Adoption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Developer Guides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oneM2M </a:t>
            </a:r>
            <a:r>
              <a:rPr lang="fr-FR" sz="1600" kern="0" dirty="0" err="1">
                <a:cs typeface="Tahoma" pitchFamily="34" charset="0"/>
              </a:rPr>
              <a:t>Conformance</a:t>
            </a:r>
            <a:r>
              <a:rPr lang="fr-FR" sz="1600" kern="0" dirty="0">
                <a:cs typeface="Tahoma" pitchFamily="34" charset="0"/>
              </a:rPr>
              <a:t> Test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Feature Catalogues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Product Profiles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latin typeface="+mn-lt"/>
              <a:cs typeface="Tahoma" pitchFamily="34" charset="0"/>
            </a:endParaRPr>
          </a:p>
        </p:txBody>
      </p:sp>
      <p:sp>
        <p:nvSpPr>
          <p:cNvPr id="22" name="TextBox 59"/>
          <p:cNvSpPr txBox="1">
            <a:spLocks noChangeArrowheads="1"/>
          </p:cNvSpPr>
          <p:nvPr/>
        </p:nvSpPr>
        <p:spPr bwMode="auto">
          <a:xfrm>
            <a:off x="2817581" y="4705439"/>
            <a:ext cx="5120628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Security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</a:t>
            </a:r>
            <a:r>
              <a:rPr lang="en-US" sz="1600" dirty="0"/>
              <a:t>Enrollment &amp; Authentication APIs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1600" dirty="0"/>
              <a:t> Distributed Authorization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</a:t>
            </a:r>
            <a:r>
              <a:rPr lang="en-US" sz="1600" dirty="0"/>
              <a:t>Decentralized Authentication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Interoperable Privacy Profiles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Secure </a:t>
            </a:r>
            <a:r>
              <a:rPr lang="fr-FR" sz="1600" dirty="0" err="1"/>
              <a:t>Environment</a:t>
            </a:r>
            <a:r>
              <a:rPr lang="fr-FR" sz="1600" dirty="0"/>
              <a:t> Abstraction</a:t>
            </a:r>
          </a:p>
          <a:p>
            <a:pPr lvl="1">
              <a:buFont typeface="Arial" pitchFamily="34" charset="0"/>
              <a:buChar char="•"/>
              <a:defRPr/>
            </a:pPr>
            <a:endParaRPr lang="en-US" sz="1600" dirty="0"/>
          </a:p>
        </p:txBody>
      </p:sp>
      <p:sp>
        <p:nvSpPr>
          <p:cNvPr id="23" name="TextBox 59"/>
          <p:cNvSpPr txBox="1">
            <a:spLocks noChangeArrowheads="1"/>
          </p:cNvSpPr>
          <p:nvPr/>
        </p:nvSpPr>
        <p:spPr bwMode="auto">
          <a:xfrm>
            <a:off x="6382399" y="3574550"/>
            <a:ext cx="2595562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oneM2M Interworking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400" kern="0" dirty="0">
                <a:cs typeface="Tahoma" pitchFamily="34" charset="0"/>
              </a:rPr>
              <a:t> </a:t>
            </a:r>
            <a:r>
              <a:rPr lang="fr-FR" sz="1600" kern="0" dirty="0">
                <a:cs typeface="Tahoma" pitchFamily="34" charset="0"/>
              </a:rPr>
              <a:t>3GPP SCEF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OMA LWM2M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DDS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OPC-UA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err="1">
                <a:cs typeface="Tahoma" pitchFamily="34" charset="0"/>
              </a:rPr>
              <a:t>Modbus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Proximal </a:t>
            </a:r>
            <a:r>
              <a:rPr lang="fr-FR" sz="1600" kern="0" dirty="0" err="1">
                <a:cs typeface="Tahoma" pitchFamily="34" charset="0"/>
              </a:rPr>
              <a:t>IoT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OSGi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W3C </a:t>
            </a:r>
            <a:r>
              <a:rPr lang="fr-FR" sz="1600" kern="0" dirty="0" err="1">
                <a:cs typeface="Tahoma" pitchFamily="34" charset="0"/>
              </a:rPr>
              <a:t>WoT</a:t>
            </a: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solidFill>
                <a:srgbClr val="FF0000"/>
              </a:solidFill>
              <a:latin typeface="+mn-lt"/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latin typeface="+mn-lt"/>
              <a:cs typeface="Tahoma" pitchFamily="34" charset="0"/>
            </a:endParaRPr>
          </a:p>
        </p:txBody>
      </p:sp>
      <p:sp>
        <p:nvSpPr>
          <p:cNvPr id="24" name="TextBox 59"/>
          <p:cNvSpPr txBox="1">
            <a:spLocks noChangeArrowheads="1"/>
          </p:cNvSpPr>
          <p:nvPr/>
        </p:nvSpPr>
        <p:spPr bwMode="auto">
          <a:xfrm>
            <a:off x="44124" y="2697930"/>
            <a:ext cx="3609385" cy="1301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Management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M</a:t>
            </a:r>
            <a:r>
              <a:rPr lang="en-US" sz="1600" dirty="0"/>
              <a:t>2M Application &amp; Field Domain </a:t>
            </a:r>
          </a:p>
          <a:p>
            <a:pPr lvl="1">
              <a:defRPr/>
            </a:pPr>
            <a:r>
              <a:rPr lang="en-US" sz="1600" dirty="0"/>
              <a:t>   Component Configuration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1400" dirty="0"/>
          </a:p>
        </p:txBody>
      </p:sp>
      <p:sp>
        <p:nvSpPr>
          <p:cNvPr id="3" name="Textfeld 2"/>
          <p:cNvSpPr txBox="1"/>
          <p:nvPr/>
        </p:nvSpPr>
        <p:spPr>
          <a:xfrm rot="20539904">
            <a:off x="1061975" y="4225340"/>
            <a:ext cx="5315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</a:rPr>
              <a:t>Initial proposal</a:t>
            </a:r>
            <a:endParaRPr lang="en-US" sz="5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894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715962"/>
          </a:xfrm>
        </p:spPr>
        <p:txBody>
          <a:bodyPr/>
          <a:lstStyle/>
          <a:p>
            <a:r>
              <a:rPr lang="en-US" sz="4000" dirty="0" smtClean="0"/>
              <a:t>Highlights* in Release 2A and 3</a:t>
            </a:r>
            <a:endParaRPr lang="en-US" sz="4000" dirty="0"/>
          </a:p>
        </p:txBody>
      </p:sp>
      <p:sp>
        <p:nvSpPr>
          <p:cNvPr id="4" name="TextBox 59"/>
          <p:cNvSpPr txBox="1">
            <a:spLocks noChangeArrowheads="1"/>
          </p:cNvSpPr>
          <p:nvPr/>
        </p:nvSpPr>
        <p:spPr bwMode="auto">
          <a:xfrm>
            <a:off x="437726" y="4118049"/>
            <a:ext cx="3718719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 err="1" smtClean="0">
                <a:solidFill>
                  <a:srgbClr val="C00000"/>
                </a:solidFill>
                <a:latin typeface="+mn-lt"/>
                <a:cs typeface="Tahoma" pitchFamily="34" charset="0"/>
              </a:rPr>
              <a:t>Features</a:t>
            </a:r>
            <a:endParaRPr lang="fr-FR" sz="2000" kern="0" dirty="0">
              <a:solidFill>
                <a:srgbClr val="C00000"/>
              </a:solidFill>
              <a:latin typeface="+mn-lt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Atomic Transactions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Action Triggering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</a:t>
            </a:r>
            <a:r>
              <a:rPr lang="en-GB" sz="1600" strike="sngStrike" dirty="0"/>
              <a:t>Optimized Group </a:t>
            </a:r>
            <a:r>
              <a:rPr lang="en-GB" sz="1600" strike="sngStrike" dirty="0" smtClean="0"/>
              <a:t>Operations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</a:t>
            </a:r>
            <a:r>
              <a:rPr lang="en-GB" sz="1600" dirty="0" smtClean="0"/>
              <a:t>Service Continuity ?</a:t>
            </a:r>
            <a:endParaRPr lang="en-GB" sz="16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Cross resource </a:t>
            </a:r>
            <a:r>
              <a:rPr lang="en-GB" sz="1600" dirty="0" smtClean="0"/>
              <a:t>subscriptions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</a:t>
            </a:r>
            <a:r>
              <a:rPr lang="en-GB" sz="1600" dirty="0" smtClean="0"/>
              <a:t>Streaming support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</a:t>
            </a:r>
            <a:r>
              <a:rPr lang="en-GB" sz="1600" dirty="0" smtClean="0"/>
              <a:t>Heterogeneous Identification </a:t>
            </a:r>
            <a:endParaRPr lang="en-GB" sz="1600" dirty="0"/>
          </a:p>
        </p:txBody>
      </p: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3428999" y="2226328"/>
            <a:ext cx="2589837" cy="2587725"/>
            <a:chOff x="2923438" y="1675748"/>
            <a:chExt cx="2962622" cy="3148445"/>
          </a:xfrm>
        </p:grpSpPr>
        <p:sp>
          <p:nvSpPr>
            <p:cNvPr id="6" name="Oval 5"/>
            <p:cNvSpPr/>
            <p:nvPr/>
          </p:nvSpPr>
          <p:spPr bwMode="auto">
            <a:xfrm>
              <a:off x="4046848" y="2106588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4147923" y="1675748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795789" y="2477773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3289624" y="2477773"/>
              <a:ext cx="714144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5372406" y="2333608"/>
              <a:ext cx="513654" cy="515350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2923438" y="2333608"/>
              <a:ext cx="513654" cy="515350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flipV="1">
              <a:off x="4046848" y="3677496"/>
              <a:ext cx="714145" cy="714200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 flipV="1">
              <a:off x="4147923" y="4310499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 flipV="1">
              <a:off x="4795789" y="3317911"/>
              <a:ext cx="714145" cy="714199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 flipV="1">
              <a:off x="3289624" y="3317911"/>
              <a:ext cx="714144" cy="714199"/>
            </a:xfrm>
            <a:prstGeom prst="ellipse">
              <a:avLst/>
            </a:prstGeom>
            <a:noFill/>
            <a:ln w="63500" cap="rnd" cmpd="sng" algn="ctr">
              <a:solidFill>
                <a:sysClr val="window" lastClr="FFFFFF">
                  <a:lumMod val="75000"/>
                </a:sysClr>
              </a:solidFill>
              <a:prstDash val="sysDot"/>
            </a:ln>
            <a:effectLst/>
          </p:spPr>
          <p:txBody>
            <a:bodyPr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flipV="1">
              <a:off x="5372406" y="3662583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flipV="1">
              <a:off x="2923438" y="3662583"/>
              <a:ext cx="513654" cy="513694"/>
            </a:xfrm>
            <a:prstGeom prst="ellipse">
              <a:avLst/>
            </a:prstGeom>
            <a:solidFill>
              <a:srgbClr val="AA9C8F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kern="0" dirty="0">
                <a:solidFill>
                  <a:sysClr val="window" lastClr="FFFFFF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859614" y="2709764"/>
              <a:ext cx="1090271" cy="1088700"/>
            </a:xfrm>
            <a:prstGeom prst="ellipse">
              <a:avLst/>
            </a:prstGeom>
            <a:solidFill>
              <a:srgbClr val="B42025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anchor="ctr"/>
            <a:lstStyle/>
            <a:p>
              <a:pPr algn="ctr" defTabSz="914306" fontAlgn="auto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AT" sz="1200" b="1" kern="0" dirty="0" smtClean="0">
                  <a:solidFill>
                    <a:schemeClr val="bg1"/>
                  </a:solidFill>
                  <a:latin typeface="+mn-lt"/>
                  <a:ea typeface="Tahoma" pitchFamily="34" charset="0"/>
                  <a:cs typeface="Tahoma" pitchFamily="34" charset="0"/>
                </a:rPr>
                <a:t>oneM2M</a:t>
              </a:r>
              <a:endParaRPr lang="en-US" sz="1200" b="1" kern="0" dirty="0">
                <a:solidFill>
                  <a:schemeClr val="bg1"/>
                </a:solidFill>
                <a:latin typeface="+mn-lt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9" name="TextBox 59"/>
          <p:cNvSpPr txBox="1">
            <a:spLocks noChangeArrowheads="1"/>
          </p:cNvSpPr>
          <p:nvPr/>
        </p:nvSpPr>
        <p:spPr bwMode="auto">
          <a:xfrm>
            <a:off x="3661530" y="4887221"/>
            <a:ext cx="3609385" cy="204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Semantics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Semantic Querying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Semantic Mashups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strike="sngStrike" kern="0" dirty="0">
                <a:cs typeface="Tahoma" pitchFamily="34" charset="0"/>
              </a:rPr>
              <a:t>oneM2M </a:t>
            </a:r>
            <a:r>
              <a:rPr lang="fr-FR" sz="1600" strike="sngStrike" kern="0" dirty="0" err="1">
                <a:cs typeface="Tahoma" pitchFamily="34" charset="0"/>
              </a:rPr>
              <a:t>Ontology</a:t>
            </a:r>
            <a:r>
              <a:rPr lang="fr-FR" sz="1600" strike="sngStrike" kern="0" dirty="0">
                <a:cs typeface="Tahoma" pitchFamily="34" charset="0"/>
              </a:rPr>
              <a:t> </a:t>
            </a:r>
            <a:r>
              <a:rPr lang="fr-FR" sz="1600" strike="sngStrike" kern="0" dirty="0" err="1" smtClean="0">
                <a:cs typeface="Tahoma" pitchFamily="34" charset="0"/>
              </a:rPr>
              <a:t>Enhancements</a:t>
            </a:r>
            <a:endParaRPr lang="fr-FR" sz="1600" strike="sngStrike" kern="0" dirty="0" smtClean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smtClean="0">
                <a:cs typeface="Tahoma" pitchFamily="34" charset="0"/>
              </a:rPr>
              <a:t>Home Domain Information Model </a:t>
            </a:r>
            <a:r>
              <a:rPr lang="fr-FR" sz="1600" kern="0" dirty="0" err="1" smtClean="0">
                <a:cs typeface="Tahoma" pitchFamily="34" charset="0"/>
              </a:rPr>
              <a:t>enhancements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1400" dirty="0"/>
          </a:p>
        </p:txBody>
      </p:sp>
      <p:sp>
        <p:nvSpPr>
          <p:cNvPr id="21" name="TextBox 59"/>
          <p:cNvSpPr txBox="1">
            <a:spLocks noChangeArrowheads="1"/>
          </p:cNvSpPr>
          <p:nvPr/>
        </p:nvSpPr>
        <p:spPr bwMode="auto">
          <a:xfrm>
            <a:off x="5802520" y="1915165"/>
            <a:ext cx="32004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Market Adoption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err="1" smtClean="0">
                <a:cs typeface="Tahoma" pitchFamily="34" charset="0"/>
              </a:rPr>
              <a:t>additional</a:t>
            </a:r>
            <a:r>
              <a:rPr lang="fr-FR" sz="1600" kern="0" dirty="0" smtClean="0">
                <a:cs typeface="Tahoma" pitchFamily="34" charset="0"/>
              </a:rPr>
              <a:t> </a:t>
            </a:r>
            <a:r>
              <a:rPr lang="fr-FR" sz="1600" kern="0" dirty="0" err="1" smtClean="0">
                <a:cs typeface="Tahoma" pitchFamily="34" charset="0"/>
              </a:rPr>
              <a:t>Developer</a:t>
            </a:r>
            <a:r>
              <a:rPr lang="fr-FR" sz="1600" kern="0" dirty="0" smtClean="0">
                <a:cs typeface="Tahoma" pitchFamily="34" charset="0"/>
              </a:rPr>
              <a:t> </a:t>
            </a:r>
            <a:r>
              <a:rPr lang="fr-FR" sz="1600" kern="0" dirty="0">
                <a:cs typeface="Tahoma" pitchFamily="34" charset="0"/>
              </a:rPr>
              <a:t>Guides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oneM2M </a:t>
            </a:r>
            <a:r>
              <a:rPr lang="fr-FR" sz="1600" kern="0" dirty="0" err="1">
                <a:cs typeface="Tahoma" pitchFamily="34" charset="0"/>
              </a:rPr>
              <a:t>Conformance</a:t>
            </a:r>
            <a:r>
              <a:rPr lang="fr-FR" sz="1600" kern="0" dirty="0">
                <a:cs typeface="Tahoma" pitchFamily="34" charset="0"/>
              </a:rPr>
              <a:t> Test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Feature Catalogues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Product </a:t>
            </a:r>
            <a:r>
              <a:rPr lang="fr-FR" sz="1600" kern="0" dirty="0" smtClean="0">
                <a:cs typeface="Tahoma" pitchFamily="34" charset="0"/>
              </a:rPr>
              <a:t>Profiles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smtClean="0">
                <a:cs typeface="Tahoma" pitchFamily="34" charset="0"/>
              </a:rPr>
              <a:t>Smart </a:t>
            </a:r>
            <a:r>
              <a:rPr lang="fr-FR" sz="1600" kern="0" dirty="0" err="1" smtClean="0">
                <a:cs typeface="Tahoma" pitchFamily="34" charset="0"/>
              </a:rPr>
              <a:t>Cities</a:t>
            </a:r>
            <a:r>
              <a:rPr lang="fr-FR" sz="1600" kern="0" dirty="0" smtClean="0">
                <a:cs typeface="Tahoma" pitchFamily="34" charset="0"/>
              </a:rPr>
              <a:t> TR</a:t>
            </a:r>
          </a:p>
        </p:txBody>
      </p:sp>
      <p:sp>
        <p:nvSpPr>
          <p:cNvPr id="22" name="TextBox 59"/>
          <p:cNvSpPr txBox="1">
            <a:spLocks noChangeArrowheads="1"/>
          </p:cNvSpPr>
          <p:nvPr/>
        </p:nvSpPr>
        <p:spPr bwMode="auto">
          <a:xfrm>
            <a:off x="74228" y="2106907"/>
            <a:ext cx="5120628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>
                <a:solidFill>
                  <a:srgbClr val="C00000"/>
                </a:solidFill>
                <a:latin typeface="+mn-lt"/>
                <a:cs typeface="Tahoma" pitchFamily="34" charset="0"/>
              </a:rPr>
              <a:t>Security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1600" dirty="0" smtClean="0"/>
              <a:t>Distributed </a:t>
            </a:r>
            <a:r>
              <a:rPr lang="en-US" sz="1600" dirty="0"/>
              <a:t>Authorization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</a:t>
            </a:r>
            <a:r>
              <a:rPr lang="en-US" sz="1600" dirty="0"/>
              <a:t>Decentralized </a:t>
            </a:r>
            <a:r>
              <a:rPr lang="en-US" sz="1600" dirty="0" smtClean="0"/>
              <a:t>Authentication</a:t>
            </a:r>
            <a:endParaRPr lang="fr-FR" sz="1600" dirty="0"/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Secure </a:t>
            </a:r>
            <a:r>
              <a:rPr lang="fr-FR" sz="1600" dirty="0" err="1"/>
              <a:t>Environment</a:t>
            </a:r>
            <a:r>
              <a:rPr lang="fr-FR" sz="1600" dirty="0"/>
              <a:t> </a:t>
            </a:r>
            <a:r>
              <a:rPr lang="fr-FR" sz="1600" dirty="0" smtClean="0"/>
              <a:t>Abstraction </a:t>
            </a:r>
            <a:br>
              <a:rPr lang="fr-FR" sz="1600" dirty="0" smtClean="0"/>
            </a:br>
            <a:r>
              <a:rPr lang="fr-FR" sz="1600" dirty="0" smtClean="0"/>
              <a:t>and public key </a:t>
            </a:r>
            <a:r>
              <a:rPr lang="fr-FR" sz="1600" dirty="0" err="1" smtClean="0"/>
              <a:t>framework</a:t>
            </a:r>
            <a:endParaRPr lang="fr-FR" sz="1600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/>
              <a:t> </a:t>
            </a:r>
            <a:r>
              <a:rPr lang="fr-FR" sz="1600" dirty="0" err="1" smtClean="0"/>
              <a:t>automated</a:t>
            </a:r>
            <a:r>
              <a:rPr lang="fr-FR" sz="1600" dirty="0" smtClean="0"/>
              <a:t> </a:t>
            </a:r>
            <a:r>
              <a:rPr lang="fr-FR" sz="1600" dirty="0" err="1" smtClean="0"/>
              <a:t>certificate</a:t>
            </a:r>
            <a:r>
              <a:rPr lang="fr-FR" sz="1600" dirty="0" smtClean="0"/>
              <a:t> </a:t>
            </a:r>
            <a:r>
              <a:rPr lang="fr-FR" sz="1600" dirty="0" err="1" smtClean="0"/>
              <a:t>enrollment</a:t>
            </a:r>
            <a:endParaRPr lang="fr-FR" sz="1600" dirty="0"/>
          </a:p>
          <a:p>
            <a:pPr lvl="1"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1600" dirty="0"/>
          </a:p>
        </p:txBody>
      </p:sp>
      <p:sp>
        <p:nvSpPr>
          <p:cNvPr id="23" name="TextBox 59"/>
          <p:cNvSpPr txBox="1">
            <a:spLocks noChangeArrowheads="1"/>
          </p:cNvSpPr>
          <p:nvPr/>
        </p:nvSpPr>
        <p:spPr bwMode="auto">
          <a:xfrm>
            <a:off x="6665495" y="3537561"/>
            <a:ext cx="2595562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kern="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Interoperable with </a:t>
            </a:r>
            <a:endParaRPr lang="en-US" sz="2000" kern="0" dirty="0">
              <a:solidFill>
                <a:srgbClr val="C00000"/>
              </a:solidFill>
              <a:latin typeface="+mn-lt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400" kern="0" dirty="0">
                <a:cs typeface="Tahoma" pitchFamily="34" charset="0"/>
              </a:rPr>
              <a:t> </a:t>
            </a:r>
            <a:r>
              <a:rPr lang="fr-FR" sz="1600" kern="0" dirty="0">
                <a:cs typeface="Tahoma" pitchFamily="34" charset="0"/>
              </a:rPr>
              <a:t>3GPP SCEF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OMA LWM2M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DDS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OPC-UA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</a:t>
            </a:r>
            <a:r>
              <a:rPr lang="fr-FR" sz="1600" kern="0" dirty="0" err="1">
                <a:cs typeface="Tahoma" pitchFamily="34" charset="0"/>
              </a:rPr>
              <a:t>Modbus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Proximal </a:t>
            </a:r>
            <a:r>
              <a:rPr lang="fr-FR" sz="1600" kern="0" dirty="0" err="1">
                <a:cs typeface="Tahoma" pitchFamily="34" charset="0"/>
              </a:rPr>
              <a:t>IoT</a:t>
            </a:r>
            <a:endParaRPr lang="fr-FR" sz="1600" kern="0" dirty="0"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OSGi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kern="0" dirty="0">
                <a:cs typeface="Tahoma" pitchFamily="34" charset="0"/>
              </a:rPr>
              <a:t> W3C </a:t>
            </a:r>
            <a:r>
              <a:rPr lang="fr-FR" sz="1600" kern="0" dirty="0" err="1">
                <a:cs typeface="Tahoma" pitchFamily="34" charset="0"/>
              </a:rPr>
              <a:t>WoT</a:t>
            </a: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solidFill>
                <a:srgbClr val="FF0000"/>
              </a:solidFill>
              <a:latin typeface="+mn-lt"/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en-US" sz="2000" kern="0" dirty="0">
              <a:latin typeface="+mn-lt"/>
              <a:cs typeface="Tahoma" pitchFamily="34" charset="0"/>
            </a:endParaRPr>
          </a:p>
        </p:txBody>
      </p:sp>
      <p:sp>
        <p:nvSpPr>
          <p:cNvPr id="24" name="TextBox 59"/>
          <p:cNvSpPr txBox="1">
            <a:spLocks noChangeArrowheads="1"/>
          </p:cNvSpPr>
          <p:nvPr/>
        </p:nvSpPr>
        <p:spPr bwMode="auto">
          <a:xfrm>
            <a:off x="1413308" y="1230126"/>
            <a:ext cx="6172200" cy="1548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fr-FR" sz="2000" kern="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Configuration and </a:t>
            </a:r>
            <a:r>
              <a:rPr lang="fr-FR" sz="2000" kern="0" dirty="0" err="1" smtClean="0">
                <a:solidFill>
                  <a:srgbClr val="C00000"/>
                </a:solidFill>
                <a:latin typeface="+mn-lt"/>
                <a:cs typeface="Tahoma" pitchFamily="34" charset="0"/>
              </a:rPr>
              <a:t>Enrollment</a:t>
            </a:r>
            <a:r>
              <a:rPr lang="fr-FR" sz="2000" kern="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 Management (2A)</a:t>
            </a:r>
            <a:endParaRPr lang="fr-FR" sz="2000" kern="0" dirty="0">
              <a:solidFill>
                <a:srgbClr val="C00000"/>
              </a:solidFill>
              <a:latin typeface="+mn-lt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n-GB" sz="1600" dirty="0"/>
              <a:t> M</a:t>
            </a:r>
            <a:r>
              <a:rPr lang="en-US" sz="1600" dirty="0"/>
              <a:t>2M Application &amp; Field Domain </a:t>
            </a:r>
            <a:r>
              <a:rPr lang="en-US" sz="1600" dirty="0" smtClean="0"/>
              <a:t>Component Configuration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1600" dirty="0"/>
              <a:t>Enrollment &amp; Authentication APIs 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dirty="0" err="1"/>
              <a:t>Interoperable</a:t>
            </a:r>
            <a:r>
              <a:rPr lang="fr-FR" sz="1600" dirty="0"/>
              <a:t> </a:t>
            </a:r>
            <a:r>
              <a:rPr lang="fr-FR" sz="1600" dirty="0" err="1"/>
              <a:t>Privacy</a:t>
            </a:r>
            <a:r>
              <a:rPr lang="fr-FR" sz="1600" dirty="0"/>
              <a:t> Profiles</a:t>
            </a:r>
            <a:endParaRPr lang="en-US" sz="1600" dirty="0"/>
          </a:p>
          <a:p>
            <a:pPr lvl="1">
              <a:buFont typeface="Arial" pitchFamily="34" charset="0"/>
              <a:buChar char="•"/>
              <a:defRPr/>
            </a:pPr>
            <a:endParaRPr lang="fr-FR" sz="1600" kern="0" dirty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fr-FR" sz="1400" dirty="0"/>
          </a:p>
        </p:txBody>
      </p:sp>
      <p:sp>
        <p:nvSpPr>
          <p:cNvPr id="26" name="Textfeld 25"/>
          <p:cNvSpPr txBox="1"/>
          <p:nvPr/>
        </p:nvSpPr>
        <p:spPr>
          <a:xfrm>
            <a:off x="2889289" y="629281"/>
            <a:ext cx="3043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New in Release 2A and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46012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400</Words>
  <Application>Microsoft Office PowerPoint</Application>
  <PresentationFormat>Bildschirmpräsentation (4:3)</PresentationFormat>
  <Paragraphs>101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굴림</vt:lpstr>
      <vt:lpstr>Arial</vt:lpstr>
      <vt:lpstr>Calibri</vt:lpstr>
      <vt:lpstr>Tahoma</vt:lpstr>
      <vt:lpstr>Wingdings</vt:lpstr>
      <vt:lpstr>oneM2M Content Theme</vt:lpstr>
      <vt:lpstr>Release-3 Summary</vt:lpstr>
      <vt:lpstr>Purpose of this Contribution </vt:lpstr>
      <vt:lpstr>Summary of Release 3 Features</vt:lpstr>
      <vt:lpstr>Highlights* in Release 2A and 3</vt:lpstr>
    </vt:vector>
  </TitlesOfParts>
  <Company>oneM2M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WPM Convenor</cp:lastModifiedBy>
  <cp:revision>2551</cp:revision>
  <cp:lastPrinted>2014-10-30T16:01:28Z</cp:lastPrinted>
  <dcterms:created xsi:type="dcterms:W3CDTF">2012-09-11T22:52:11Z</dcterms:created>
  <dcterms:modified xsi:type="dcterms:W3CDTF">2017-05-25T06:26:10Z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