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3" r:id="rId3"/>
    <p:sldId id="318" r:id="rId4"/>
    <p:sldId id="325" r:id="rId5"/>
    <p:sldId id="319" r:id="rId6"/>
    <p:sldId id="321" r:id="rId7"/>
    <p:sldId id="324" r:id="rId8"/>
    <p:sldId id="320" r:id="rId9"/>
    <p:sldId id="326" r:id="rId10"/>
    <p:sldId id="268" r:id="rId11"/>
    <p:sldId id="269" r:id="rId12"/>
    <p:sldId id="29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89982" autoAdjust="0"/>
  </p:normalViewPr>
  <p:slideViewPr>
    <p:cSldViewPr>
      <p:cViewPr varScale="1">
        <p:scale>
          <a:sx n="80" d="100"/>
          <a:sy n="80" d="100"/>
        </p:scale>
        <p:origin x="145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5/26/2017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845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9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785394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TP-2017-0127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TP-2017-0127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ublic-sdw-comments@w3.org" TargetMode="External"/><Relationship Id="rId2" Type="http://schemas.openxmlformats.org/officeDocument/2006/relationships/hyperlink" Target="http://w3c.github.io/sdw/ss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t2trg/2017-07-wishi/blob/master/CALL-FOR-CONTRIBUTIONS.m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217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</a:t>
            </a:r>
            <a:r>
              <a:rPr lang="en-US" altLang="zh-CN" sz="4800" b="1" dirty="0" smtClean="0">
                <a:solidFill>
                  <a:srgbClr val="A0A0A3"/>
                </a:solidFill>
              </a:rPr>
              <a:t>MAS#29</a:t>
            </a:r>
            <a:r>
              <a:rPr lang="en-US" altLang="zh-CN" sz="4800" b="1" dirty="0" smtClean="0">
                <a:solidFill>
                  <a:srgbClr val="A0A0A3"/>
                </a:solidFill>
              </a:rPr>
              <a:t/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2017-5-22 </a:t>
            </a:r>
            <a:r>
              <a:rPr lang="en-US" altLang="zh-CN" dirty="0" smtClean="0">
                <a:solidFill>
                  <a:srgbClr val="B42025"/>
                </a:solidFill>
              </a:rPr>
              <a:t>to </a:t>
            </a:r>
            <a:r>
              <a:rPr lang="en-US" altLang="zh-CN" dirty="0" smtClean="0">
                <a:solidFill>
                  <a:srgbClr val="B42025"/>
                </a:solidFill>
              </a:rPr>
              <a:t>2017-5-26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Enhancement of HAIM, mapping with external models, evolve to SDT 4.0? </a:t>
            </a:r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Alignment with </a:t>
            </a:r>
            <a:r>
              <a:rPr lang="en-US" altLang="zh-CN" sz="1400" dirty="0"/>
              <a:t>Proximal IoT Interworking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(</a:t>
            </a:r>
            <a:r>
              <a:rPr lang="en-US" altLang="zh-CN" sz="1400" dirty="0" smtClean="0"/>
              <a:t>TS-0033)</a:t>
            </a: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</a:t>
            </a:r>
            <a:r>
              <a:rPr lang="en-US" altLang="zh-CN" sz="1800" dirty="0" smtClean="0"/>
              <a:t>Support</a:t>
            </a:r>
          </a:p>
          <a:p>
            <a:pPr lvl="2" eaLnBrk="1" hangingPunct="1"/>
            <a:r>
              <a:rPr lang="en-US" altLang="zh-CN" sz="1400" dirty="0" smtClean="0"/>
              <a:t>Further progress TR-0033?</a:t>
            </a:r>
          </a:p>
          <a:p>
            <a:pPr lvl="2" eaLnBrk="1" hangingPunct="1"/>
            <a:r>
              <a:rPr lang="en-US" altLang="zh-CN" sz="1400" dirty="0" smtClean="0"/>
              <a:t>Process normative work </a:t>
            </a:r>
            <a:r>
              <a:rPr lang="en-US" altLang="zh-CN" sz="1400" smtClean="0"/>
              <a:t>in </a:t>
            </a:r>
            <a:r>
              <a:rPr lang="en-US" altLang="zh-CN" sz="1400" smtClean="0"/>
              <a:t>TS-0034 &amp; TS-0001 </a:t>
            </a:r>
            <a:r>
              <a:rPr lang="en-US" altLang="zh-CN" sz="1400" dirty="0" smtClean="0"/>
              <a:t>(semantic query, </a:t>
            </a:r>
            <a:r>
              <a:rPr lang="en-US" altLang="zh-CN" sz="1400" dirty="0" err="1" smtClean="0"/>
              <a:t>mashup</a:t>
            </a:r>
            <a:r>
              <a:rPr lang="en-US" altLang="zh-CN" sz="1400" dirty="0" smtClean="0"/>
              <a:t>, validation…)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WI-0071 – W3C WoT Interworking</a:t>
            </a:r>
          </a:p>
          <a:p>
            <a:pPr lvl="2" eaLnBrk="1" hangingPunct="1"/>
            <a:r>
              <a:rPr lang="en-US" altLang="zh-CN" sz="1400" dirty="0" smtClean="0"/>
              <a:t>Progress TR-0042 (background, analysis, …)</a:t>
            </a:r>
          </a:p>
          <a:p>
            <a:pPr lvl="2" eaLnBrk="1" hangingPunct="1"/>
            <a:r>
              <a:rPr lang="en-US" altLang="zh-CN" sz="1400" dirty="0" smtClean="0"/>
              <a:t>collaboration with W3C WoT</a:t>
            </a:r>
          </a:p>
          <a:p>
            <a:pPr lvl="1" eaLnBrk="1" hangingPunct="1"/>
            <a:r>
              <a:rPr lang="en-US" altLang="zh-CN" sz="1800" dirty="0" smtClean="0"/>
              <a:t>WI-0070 – Disaster Alert Service Enabler</a:t>
            </a:r>
          </a:p>
          <a:p>
            <a:pPr lvl="2" eaLnBrk="1" hangingPunct="1"/>
            <a:r>
              <a:rPr lang="en-US" altLang="zh-CN" sz="1400" dirty="0" smtClean="0"/>
              <a:t>more case studies, technical impact analysis</a:t>
            </a:r>
          </a:p>
          <a:p>
            <a:pPr lvl="1"/>
            <a:r>
              <a:rPr lang="en-US" altLang="zh-CN" sz="1800" dirty="0" smtClean="0"/>
              <a:t>WI-0059 </a:t>
            </a:r>
            <a:r>
              <a:rPr lang="en-US" altLang="zh-CN" sz="1800" dirty="0"/>
              <a:t>– OPC-UA Interworking </a:t>
            </a:r>
            <a:endParaRPr lang="en-US" altLang="zh-CN" sz="1800" dirty="0" smtClean="0"/>
          </a:p>
          <a:p>
            <a:pPr lvl="2"/>
            <a:r>
              <a:rPr lang="en-US" altLang="zh-CN" sz="1400" dirty="0" smtClean="0"/>
              <a:t>Finish the study phase</a:t>
            </a:r>
          </a:p>
          <a:p>
            <a:pPr lvl="1"/>
            <a:r>
              <a:rPr lang="en-US" altLang="zh-CN" sz="1800" dirty="0" smtClean="0"/>
              <a:t>WI-0072 </a:t>
            </a:r>
            <a:r>
              <a:rPr lang="en-US" altLang="zh-CN" sz="1800" dirty="0"/>
              <a:t>– Modbus </a:t>
            </a:r>
            <a:r>
              <a:rPr lang="en-US" altLang="zh-CN" sz="1800" dirty="0" smtClean="0"/>
              <a:t>Interworking</a:t>
            </a:r>
          </a:p>
          <a:p>
            <a:pPr lvl="2"/>
            <a:r>
              <a:rPr lang="en-US" altLang="zh-CN" sz="1400" dirty="0" smtClean="0"/>
              <a:t>interworking solutions</a:t>
            </a:r>
          </a:p>
          <a:p>
            <a:pPr lvl="1" eaLnBrk="1" hangingPunct="1"/>
            <a:endParaRPr lang="en-US" altLang="zh-CN" sz="18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MAS#29.1</a:t>
            </a:r>
            <a:r>
              <a:rPr lang="en-US" altLang="zh-CN" sz="2400" dirty="0"/>
              <a:t>:	</a:t>
            </a:r>
            <a:r>
              <a:rPr lang="en-US" altLang="zh-CN" sz="2400" dirty="0" smtClean="0"/>
              <a:t>Jun 12 (Monday</a:t>
            </a:r>
            <a:r>
              <a:rPr lang="en-US" altLang="zh-CN" sz="2400" dirty="0"/>
              <a:t>), 2017, UTC 13:00-14:30</a:t>
            </a:r>
          </a:p>
          <a:p>
            <a:pPr lvl="1" eaLnBrk="1" hangingPunct="1"/>
            <a:r>
              <a:rPr lang="en-US" altLang="zh-CN" sz="2400" dirty="0" smtClean="0"/>
              <a:t>MAS#29.2</a:t>
            </a:r>
            <a:r>
              <a:rPr lang="en-US" altLang="zh-CN" sz="2400" dirty="0"/>
              <a:t>: 	</a:t>
            </a:r>
            <a:r>
              <a:rPr lang="en-US" altLang="zh-CN" sz="2400" dirty="0" smtClean="0"/>
              <a:t>Jun 26 </a:t>
            </a:r>
            <a:r>
              <a:rPr lang="en-US" altLang="zh-CN" sz="2400" dirty="0"/>
              <a:t>(Monday),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sv-SE" altLang="zh-CN" sz="2400" dirty="0" smtClean="0"/>
              <a:t>MAS#30</a:t>
            </a:r>
            <a:r>
              <a:rPr lang="sv-SE" altLang="zh-CN" sz="2400" dirty="0"/>
              <a:t>: </a:t>
            </a:r>
            <a:r>
              <a:rPr lang="sv-SE" altLang="zh-CN" sz="2400" dirty="0" smtClean="0"/>
              <a:t>	Jul </a:t>
            </a:r>
            <a:r>
              <a:rPr lang="sv-SE" altLang="zh-CN" sz="2400" dirty="0"/>
              <a:t>10 - 14, 2017, USA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Continuous enhancement to oneM2M Home Appliance Information Model and better alignment with OCF.</a:t>
            </a:r>
          </a:p>
          <a:p>
            <a:r>
              <a:rPr lang="en-US" altLang="zh-CN" sz="2000" dirty="0" smtClean="0"/>
              <a:t>Semantic enhancement starts the normative phase as one of the key features to be delivered in oneM2M R3.</a:t>
            </a:r>
          </a:p>
          <a:p>
            <a:r>
              <a:rPr lang="en-US" altLang="zh-CN" sz="2000" dirty="0" smtClean="0"/>
              <a:t>LwM2M interworking almost completed, with an additional new LwM2M object for better mapping.</a:t>
            </a:r>
          </a:p>
          <a:p>
            <a:r>
              <a:rPr lang="en-US" altLang="zh-CN" sz="2000" dirty="0" smtClean="0"/>
              <a:t>Initial input received on W3C WoT interworking, including background intro and interworking scenarios. </a:t>
            </a:r>
          </a:p>
          <a:p>
            <a:r>
              <a:rPr lang="en-US" altLang="zh-CN" sz="2000" dirty="0" smtClean="0"/>
              <a:t>Initial </a:t>
            </a:r>
            <a:r>
              <a:rPr lang="en-US" altLang="zh-CN" sz="2000" dirty="0" smtClean="0"/>
              <a:t>case </a:t>
            </a:r>
            <a:r>
              <a:rPr lang="en-US" altLang="zh-CN" sz="2000" dirty="0"/>
              <a:t>s</a:t>
            </a:r>
            <a:r>
              <a:rPr lang="en-US" altLang="zh-CN" sz="2000" dirty="0" smtClean="0"/>
              <a:t>tudy of </a:t>
            </a:r>
            <a:r>
              <a:rPr lang="en-US" altLang="zh-CN" sz="2000" dirty="0" smtClean="0"/>
              <a:t>Disaster </a:t>
            </a:r>
            <a:r>
              <a:rPr lang="en-US" altLang="zh-CN" sz="2000" dirty="0" smtClean="0"/>
              <a:t>Alert </a:t>
            </a:r>
            <a:r>
              <a:rPr lang="en-US" altLang="zh-CN" sz="2000" dirty="0" smtClean="0"/>
              <a:t>S</a:t>
            </a:r>
            <a:r>
              <a:rPr lang="en-US" altLang="zh-CN" sz="2000" dirty="0" smtClean="0"/>
              <a:t>ystem</a:t>
            </a:r>
            <a:r>
              <a:rPr lang="en-US" altLang="zh-CN" sz="2000" dirty="0" smtClean="0"/>
              <a:t> </a:t>
            </a:r>
            <a:r>
              <a:rPr lang="en-US" altLang="zh-CN" sz="2000" dirty="0" smtClean="0"/>
              <a:t>in USA </a:t>
            </a:r>
            <a:r>
              <a:rPr lang="en-US" altLang="zh-CN" sz="2000" dirty="0" smtClean="0"/>
              <a:t>opens </a:t>
            </a:r>
            <a:r>
              <a:rPr lang="en-US" altLang="zh-CN" sz="2000" dirty="0" smtClean="0"/>
              <a:t>new Smart City business opportunity for oneM2M</a:t>
            </a:r>
          </a:p>
          <a:p>
            <a:r>
              <a:rPr lang="en-US" altLang="zh-CN" sz="2000" dirty="0" smtClean="0"/>
              <a:t>Study on the Modbus interworking and OPC-UA interworking paves way to the broader industrial IoT enablement</a:t>
            </a:r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TP approval 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TS-0023 R3</a:t>
            </a:r>
          </a:p>
          <a:p>
            <a:pPr lvl="2"/>
            <a:r>
              <a:rPr lang="en-US" altLang="zh-CN" sz="2000" b="1" dirty="0" smtClean="0"/>
              <a:t>TP-2017-0131</a:t>
            </a:r>
          </a:p>
          <a:p>
            <a:pPr lvl="1"/>
            <a:r>
              <a:rPr lang="en-US" altLang="zh-CN" sz="2400" b="1" dirty="0" smtClean="0"/>
              <a:t>CR pack TS-0005 R3</a:t>
            </a:r>
          </a:p>
          <a:p>
            <a:pPr lvl="2"/>
            <a:r>
              <a:rPr lang="en-US" altLang="zh-CN" sz="2000" b="1" dirty="0" smtClean="0"/>
              <a:t>TP-2017-0129</a:t>
            </a:r>
          </a:p>
          <a:p>
            <a:pPr lvl="1"/>
            <a:r>
              <a:rPr lang="en-US" altLang="zh-CN" sz="2400" b="1" dirty="0" smtClean="0"/>
              <a:t>CR pack TS-0006 R3</a:t>
            </a:r>
          </a:p>
          <a:p>
            <a:pPr lvl="2"/>
            <a:r>
              <a:rPr lang="en-US" altLang="zh-CN" sz="2000" b="1" dirty="0" smtClean="0"/>
              <a:t>TP-2017-0130</a:t>
            </a:r>
            <a:endParaRPr lang="en-US" altLang="zh-CN" sz="2000" b="1" dirty="0"/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TS-0022 R2a</a:t>
            </a:r>
            <a:endParaRPr lang="en-US" altLang="zh-CN" sz="2400" b="1" dirty="0"/>
          </a:p>
          <a:p>
            <a:pPr lvl="2"/>
            <a:r>
              <a:rPr lang="en-US" altLang="zh-CN" sz="2000" b="1" dirty="0" smtClean="0"/>
              <a:t>TP-2017-0132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TS-0012 R3</a:t>
            </a:r>
            <a:endParaRPr lang="en-US" altLang="zh-CN" sz="2400" b="1" dirty="0"/>
          </a:p>
          <a:p>
            <a:pPr lvl="2"/>
            <a:r>
              <a:rPr lang="en-US" altLang="zh-CN" sz="2000" b="1" dirty="0"/>
              <a:t>TP-2017-0133</a:t>
            </a:r>
          </a:p>
          <a:p>
            <a:pPr lvl="2"/>
            <a:endParaRPr lang="en-US" altLang="zh-CN" sz="2000" b="1" dirty="0"/>
          </a:p>
          <a:p>
            <a:pPr marL="0" indent="0">
              <a:buNone/>
            </a:pPr>
            <a:endParaRPr lang="en-US" altLang="zh-CN" sz="2400" dirty="0"/>
          </a:p>
          <a:p>
            <a:endParaRPr lang="en-US" altLang="zh-CN" sz="2800" dirty="0" smtClean="0"/>
          </a:p>
          <a:p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Disposition of W3C SSN (email)</a:t>
            </a:r>
          </a:p>
          <a:p>
            <a:pPr lvl="1"/>
            <a:r>
              <a:rPr lang="en-US" altLang="zh-CN" sz="2000" dirty="0" smtClean="0"/>
              <a:t>Individuals </a:t>
            </a:r>
            <a:r>
              <a:rPr lang="en-US" altLang="zh-CN" sz="2000" dirty="0"/>
              <a:t>are invited to </a:t>
            </a:r>
            <a:r>
              <a:rPr lang="en-US" altLang="zh-CN" sz="2000" dirty="0" smtClean="0"/>
              <a:t>check the </a:t>
            </a:r>
            <a:r>
              <a:rPr lang="en-US" altLang="zh-CN" sz="2000" dirty="0"/>
              <a:t>W3C email posted on MAS list, </a:t>
            </a:r>
            <a:r>
              <a:rPr lang="en-US" altLang="zh-CN" sz="2000" dirty="0" smtClean="0"/>
              <a:t>review the </a:t>
            </a:r>
            <a:r>
              <a:rPr lang="en-US" altLang="zh-CN" sz="2000" dirty="0" smtClean="0">
                <a:hlinkClick r:id="rId2"/>
              </a:rPr>
              <a:t>SSN</a:t>
            </a:r>
            <a:r>
              <a:rPr lang="en-US" altLang="zh-CN" sz="2000" dirty="0" smtClean="0"/>
              <a:t> and provide </a:t>
            </a:r>
            <a:r>
              <a:rPr lang="en-US" altLang="zh-CN" sz="2000" dirty="0"/>
              <a:t>any comments directly to </a:t>
            </a:r>
            <a:r>
              <a:rPr lang="en-US" altLang="zh-CN" sz="2000" dirty="0">
                <a:hlinkClick r:id="rId3"/>
              </a:rPr>
              <a:t>W3C</a:t>
            </a:r>
            <a:r>
              <a:rPr lang="en-US" altLang="zh-CN" sz="2000" dirty="0"/>
              <a:t>.</a:t>
            </a:r>
            <a:endParaRPr lang="en-US" altLang="zh-CN" sz="2000" dirty="0" smtClean="0"/>
          </a:p>
          <a:p>
            <a:r>
              <a:rPr lang="en-US" altLang="zh-CN" sz="2400" dirty="0" smtClean="0"/>
              <a:t>Selected TS/TR for ITU-T transposition</a:t>
            </a:r>
          </a:p>
          <a:p>
            <a:pPr lvl="1"/>
            <a:r>
              <a:rPr lang="en-US" altLang="zh-CN" sz="2000" dirty="0" smtClean="0"/>
              <a:t>TS-0005</a:t>
            </a:r>
            <a:r>
              <a:rPr lang="en-US" altLang="zh-CN" sz="2000" dirty="0"/>
              <a:t>, TS-0006, TS-0012, TS-0022, TS-0023.</a:t>
            </a:r>
            <a:endParaRPr lang="en-US" altLang="zh-CN" sz="2000" dirty="0" smtClean="0"/>
          </a:p>
          <a:p>
            <a:r>
              <a:rPr lang="en-US" altLang="zh-CN" sz="2400" dirty="0" smtClean="0"/>
              <a:t>Plan for </a:t>
            </a:r>
            <a:r>
              <a:rPr lang="en-US" altLang="zh-CN" sz="2400" dirty="0" smtClean="0">
                <a:hlinkClick r:id="rId4"/>
              </a:rPr>
              <a:t>IETF </a:t>
            </a:r>
            <a:r>
              <a:rPr lang="en-US" altLang="zh-CN" sz="2400" dirty="0">
                <a:hlinkClick r:id="rId4"/>
              </a:rPr>
              <a:t>Workshop on IoT Semantic/Hypermedia </a:t>
            </a:r>
            <a:r>
              <a:rPr lang="en-US" altLang="zh-CN" sz="2400" dirty="0" smtClean="0">
                <a:hlinkClick r:id="rId4"/>
              </a:rPr>
              <a:t>Interoperability</a:t>
            </a:r>
            <a:endParaRPr lang="en-US" altLang="zh-CN" sz="2400" dirty="0" smtClean="0"/>
          </a:p>
          <a:p>
            <a:pPr lvl="1"/>
            <a:r>
              <a:rPr lang="en-US" altLang="zh-CN" sz="2000" dirty="0" smtClean="0"/>
              <a:t>Tim (Nokia) will attend </a:t>
            </a:r>
            <a:r>
              <a:rPr lang="en-US" altLang="zh-CN" sz="2000" dirty="0"/>
              <a:t>the workshop and </a:t>
            </a:r>
            <a:r>
              <a:rPr lang="en-US" altLang="zh-CN" sz="2000" dirty="0" smtClean="0"/>
              <a:t>present on behalf of oneM2M, slides will be support by NEC and </a:t>
            </a:r>
            <a:r>
              <a:rPr lang="en-US" altLang="zh-CN" sz="2000" dirty="0" err="1" smtClean="0"/>
              <a:t>Convida</a:t>
            </a:r>
            <a:r>
              <a:rPr lang="en-US" altLang="zh-CN" sz="2000" dirty="0" smtClean="0"/>
              <a:t> on </a:t>
            </a:r>
            <a:r>
              <a:rPr lang="en-US" altLang="zh-CN" sz="2000" dirty="0"/>
              <a:t>semantics</a:t>
            </a:r>
            <a:r>
              <a:rPr lang="en-US" altLang="zh-CN" sz="2000" dirty="0" smtClean="0"/>
              <a:t>, and LGE and DT on </a:t>
            </a:r>
            <a:r>
              <a:rPr lang="en-US" altLang="zh-CN" sz="2000" dirty="0"/>
              <a:t>SDT/Abstraction.</a:t>
            </a:r>
            <a:endParaRPr lang="en-US" altLang="zh-CN" sz="2000" dirty="0" smtClean="0"/>
          </a:p>
          <a:p>
            <a:pPr lvl="1"/>
            <a:endParaRPr lang="en-US" altLang="zh-CN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934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4 dedicated</a:t>
            </a:r>
          </a:p>
          <a:p>
            <a:pPr lvl="1" eaLnBrk="1" hangingPunct="1"/>
            <a:r>
              <a:rPr lang="en-US" altLang="zh-CN" b="1" dirty="0" smtClean="0"/>
              <a:t>2 ad-hoc</a:t>
            </a:r>
          </a:p>
          <a:p>
            <a:pPr lvl="1" eaLnBrk="1" hangingPunct="1"/>
            <a:r>
              <a:rPr lang="en-US" altLang="zh-CN" b="1" dirty="0" smtClean="0"/>
              <a:t>2 joint with ARC</a:t>
            </a:r>
          </a:p>
          <a:p>
            <a:pPr marL="457200" lvl="1" indent="0" eaLnBrk="1" hangingPunct="1">
              <a:buNone/>
            </a:pPr>
            <a:endParaRPr lang="en-US" altLang="zh-CN" b="1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MAS-2017-0092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80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r>
              <a:rPr lang="en-US" altLang="zh-CN" sz="2800" b="1" dirty="0" smtClean="0"/>
              <a:t> 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27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Progress 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</a:t>
            </a:r>
            <a:r>
              <a:rPr lang="en-US" altLang="zh-CN" sz="1400" dirty="0" smtClean="0"/>
              <a:t>enhancement (new models based on OCF, OMA CD)</a:t>
            </a:r>
          </a:p>
          <a:p>
            <a:pPr lvl="2"/>
            <a:r>
              <a:rPr lang="en-US" altLang="zh-CN" sz="1400" dirty="0"/>
              <a:t>TS-0033 Proximal </a:t>
            </a:r>
            <a:r>
              <a:rPr lang="en-US" altLang="zh-CN" sz="1400" dirty="0" smtClean="0"/>
              <a:t>Interworking</a:t>
            </a:r>
          </a:p>
          <a:p>
            <a:pPr lvl="1"/>
            <a:r>
              <a:rPr lang="en-US" altLang="zh-CN" sz="1800" dirty="0" smtClean="0"/>
              <a:t>Progress WI-0063 - Base Ontology &amp; Generic Interworking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</a:t>
            </a:r>
          </a:p>
          <a:p>
            <a:pPr lvl="2"/>
            <a:r>
              <a:rPr lang="en-US" altLang="zh-CN" sz="1400" dirty="0" smtClean="0"/>
              <a:t>TS-0012 Base Ontology (</a:t>
            </a:r>
            <a:r>
              <a:rPr lang="en-US" altLang="zh-CN" sz="1400" dirty="0" err="1" smtClean="0"/>
              <a:t>bugfix</a:t>
            </a:r>
            <a:r>
              <a:rPr lang="en-US" altLang="zh-CN" sz="1400" dirty="0" smtClean="0"/>
              <a:t>)</a:t>
            </a:r>
          </a:p>
          <a:p>
            <a:pPr lvl="1"/>
            <a:r>
              <a:rPr lang="en-US" altLang="zh-CN" sz="1800" dirty="0" smtClean="0"/>
              <a:t>Progress 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</a:t>
            </a:r>
          </a:p>
          <a:p>
            <a:pPr lvl="2"/>
            <a:r>
              <a:rPr lang="en-US" altLang="zh-CN" sz="1400" dirty="0" smtClean="0"/>
              <a:t>TS-0034 Semantic Support</a:t>
            </a:r>
          </a:p>
          <a:p>
            <a:pPr lvl="2"/>
            <a:r>
              <a:rPr lang="en-US" altLang="zh-CN" sz="1400" dirty="0"/>
              <a:t>TS-0001 </a:t>
            </a:r>
            <a:r>
              <a:rPr lang="en-US" altLang="zh-CN" sz="1400" dirty="0" smtClean="0"/>
              <a:t>Architecture</a:t>
            </a:r>
          </a:p>
          <a:p>
            <a:pPr lvl="1"/>
            <a:r>
              <a:rPr lang="en-US" altLang="zh-CN" sz="1800" dirty="0" smtClean="0"/>
              <a:t>Progress WI-0071 - oneM2M </a:t>
            </a:r>
            <a:r>
              <a:rPr lang="en-US" altLang="zh-CN" sz="1800" dirty="0"/>
              <a:t>- W3C WoT Interworking</a:t>
            </a:r>
          </a:p>
          <a:p>
            <a:pPr lvl="2"/>
            <a:r>
              <a:rPr lang="en-US" altLang="zh-CN" sz="1400" dirty="0" smtClean="0"/>
              <a:t>TR-0042 </a:t>
            </a:r>
            <a:r>
              <a:rPr lang="en-US" altLang="zh-CN" sz="1400" dirty="0"/>
              <a:t>WoT Interworking </a:t>
            </a:r>
            <a:r>
              <a:rPr lang="en-US" altLang="zh-CN" sz="1400" dirty="0" smtClean="0"/>
              <a:t>(background intro &amp; scenarios)</a:t>
            </a:r>
          </a:p>
          <a:p>
            <a:pPr lvl="1"/>
            <a:r>
              <a:rPr lang="en-US" altLang="zh-CN" sz="1800" dirty="0" smtClean="0"/>
              <a:t>Progress WI-0070 Disaster </a:t>
            </a:r>
            <a:r>
              <a:rPr lang="en-US" altLang="zh-CN" sz="1800" dirty="0"/>
              <a:t>Alert Service Enabler (DASE)</a:t>
            </a:r>
          </a:p>
          <a:p>
            <a:pPr lvl="2"/>
            <a:r>
              <a:rPr lang="en-US" altLang="zh-CN" sz="1400" dirty="0"/>
              <a:t>TR-0046	Study on Disaster Alert Service </a:t>
            </a:r>
            <a:r>
              <a:rPr lang="en-US" altLang="zh-CN" sz="1400" dirty="0" smtClean="0"/>
              <a:t>Enabler</a:t>
            </a:r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7556" y="4486275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2561212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3429000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8" y="5068725"/>
            <a:ext cx="232115" cy="265275"/>
          </a:xfrm>
          <a:prstGeom prst="rect">
            <a:avLst/>
          </a:prstGeom>
        </p:spPr>
      </p:pic>
      <p:sp>
        <p:nvSpPr>
          <p:cNvPr id="16" name="TextBox 23"/>
          <p:cNvSpPr txBox="1"/>
          <p:nvPr/>
        </p:nvSpPr>
        <p:spPr>
          <a:xfrm>
            <a:off x="7924800" y="165806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%?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888456" y="2496263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55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888456" y="3352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35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3" name="TextBox 28"/>
          <p:cNvSpPr txBox="1"/>
          <p:nvPr/>
        </p:nvSpPr>
        <p:spPr>
          <a:xfrm>
            <a:off x="7888456" y="4419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10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750162"/>
            <a:ext cx="232115" cy="265275"/>
          </a:xfrm>
          <a:prstGeom prst="rect">
            <a:avLst/>
          </a:prstGeom>
        </p:spPr>
      </p:pic>
      <p:sp>
        <p:nvSpPr>
          <p:cNvPr id="18" name="TextBox 28"/>
          <p:cNvSpPr txBox="1"/>
          <p:nvPr/>
        </p:nvSpPr>
        <p:spPr>
          <a:xfrm>
            <a:off x="7888456" y="5001627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10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Other work items developed jointly with ARC</a:t>
            </a:r>
            <a:endParaRPr lang="zh-CN" altLang="zh-CN" sz="1800" b="1" dirty="0" smtClean="0"/>
          </a:p>
          <a:p>
            <a:pPr lvl="1"/>
            <a:r>
              <a:rPr lang="en-US" altLang="zh-CN" sz="2000" dirty="0" smtClean="0"/>
              <a:t>Progress</a:t>
            </a:r>
            <a:r>
              <a:rPr lang="en-US" altLang="zh-CN" sz="2000" dirty="0"/>
              <a:t>: WI-0059 – OPC-UA Interworking (ARC/MAS)</a:t>
            </a:r>
          </a:p>
          <a:p>
            <a:pPr lvl="2"/>
            <a:r>
              <a:rPr lang="en-US" altLang="zh-CN" sz="1600" dirty="0" smtClean="0"/>
              <a:t>TR-0018 </a:t>
            </a:r>
            <a:r>
              <a:rPr lang="en-US" altLang="zh-CN" sz="1600" dirty="0"/>
              <a:t>Industry Domain Enablement</a:t>
            </a:r>
          </a:p>
          <a:p>
            <a:pPr lvl="1"/>
            <a:r>
              <a:rPr lang="en-US" altLang="zh-CN" sz="2000" dirty="0" smtClean="0"/>
              <a:t>Progress</a:t>
            </a:r>
            <a:r>
              <a:rPr lang="en-US" altLang="zh-CN" sz="2000" dirty="0"/>
              <a:t>: WI-0072 – Modbus Interworking (ARC/MAS)</a:t>
            </a:r>
          </a:p>
          <a:p>
            <a:pPr lvl="2"/>
            <a:r>
              <a:rPr lang="en-US" altLang="zh-CN" sz="1600" dirty="0" smtClean="0"/>
              <a:t>TR-0043 </a:t>
            </a:r>
            <a:r>
              <a:rPr lang="en-US" altLang="zh-CN" sz="1600" dirty="0"/>
              <a:t>Modbus Interworking</a:t>
            </a:r>
          </a:p>
          <a:p>
            <a:pPr lvl="1"/>
            <a:r>
              <a:rPr lang="en-US" altLang="zh-CN" sz="2000" dirty="0"/>
              <a:t>Progress WI-0052 - LWM2M DM &amp; Interworking Enhancements</a:t>
            </a:r>
          </a:p>
          <a:p>
            <a:pPr lvl="2"/>
            <a:r>
              <a:rPr lang="en-US" altLang="zh-CN" sz="1600" dirty="0"/>
              <a:t>TR- 0031 - LWM2M DM &amp; Interworking </a:t>
            </a:r>
            <a:r>
              <a:rPr lang="en-US" altLang="zh-CN" sz="1600" dirty="0" smtClean="0"/>
              <a:t>Enhancements </a:t>
            </a:r>
            <a:endParaRPr lang="en-US" altLang="zh-CN" sz="1600" dirty="0"/>
          </a:p>
          <a:p>
            <a:pPr lvl="2"/>
            <a:r>
              <a:rPr lang="en-US" altLang="zh-CN" sz="1600" dirty="0"/>
              <a:t>TS-0005 </a:t>
            </a:r>
            <a:r>
              <a:rPr lang="en-US" altLang="zh-CN" sz="1600" dirty="0" smtClean="0"/>
              <a:t>- OMA </a:t>
            </a:r>
            <a:r>
              <a:rPr lang="en-US" altLang="zh-CN" sz="1600" dirty="0"/>
              <a:t>DM/LWM2M mapping (Event Log </a:t>
            </a:r>
            <a:r>
              <a:rPr lang="en-US" altLang="zh-CN" sz="1600" dirty="0" smtClean="0"/>
              <a:t>LwM2M object, 1-1 mapping)</a:t>
            </a:r>
            <a:endParaRPr lang="en-US" altLang="zh-CN" sz="1600" dirty="0"/>
          </a:p>
          <a:p>
            <a:pPr lvl="2"/>
            <a:r>
              <a:rPr lang="en-US" altLang="zh-CN" sz="1600" dirty="0" smtClean="0"/>
              <a:t>TS-0001 – Functional </a:t>
            </a:r>
            <a:r>
              <a:rPr lang="en-US" altLang="zh-CN" sz="1600" dirty="0"/>
              <a:t>Architecture (</a:t>
            </a:r>
            <a:r>
              <a:rPr lang="en-US" altLang="zh-CN" sz="1600" dirty="0" err="1" smtClean="0"/>
              <a:t>mgmtSchema</a:t>
            </a:r>
            <a:r>
              <a:rPr lang="en-US" altLang="zh-CN" sz="1600" dirty="0" smtClean="0"/>
              <a:t>)</a:t>
            </a:r>
          </a:p>
          <a:p>
            <a:pPr lvl="2"/>
            <a:r>
              <a:rPr lang="en-US" altLang="zh-CN" sz="1600" dirty="0" smtClean="0"/>
              <a:t>TS-0014 – LWM2M Interworking (1-1 mapping)</a:t>
            </a:r>
            <a:endParaRPr lang="en-US" altLang="zh-CN" sz="1600" dirty="0"/>
          </a:p>
          <a:p>
            <a:pPr lvl="2"/>
            <a:endParaRPr lang="en-US" altLang="zh-CN" sz="16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2590800"/>
            <a:ext cx="232115" cy="26527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02562"/>
            <a:ext cx="232115" cy="26527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3277518"/>
            <a:ext cx="232115" cy="265275"/>
          </a:xfrm>
          <a:prstGeom prst="rect">
            <a:avLst/>
          </a:prstGeom>
        </p:spPr>
      </p:pic>
      <p:sp>
        <p:nvSpPr>
          <p:cNvPr id="25" name="TextBox 28"/>
          <p:cNvSpPr txBox="1"/>
          <p:nvPr/>
        </p:nvSpPr>
        <p:spPr>
          <a:xfrm>
            <a:off x="7924799" y="3124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95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6" name="TextBox 28"/>
          <p:cNvSpPr txBox="1"/>
          <p:nvPr/>
        </p:nvSpPr>
        <p:spPr>
          <a:xfrm>
            <a:off x="7924799" y="17569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90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7" name="TextBox 28"/>
          <p:cNvSpPr txBox="1"/>
          <p:nvPr/>
        </p:nvSpPr>
        <p:spPr>
          <a:xfrm>
            <a:off x="7924799" y="247267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60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65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897546"/>
              </p:ext>
            </p:extLst>
          </p:nvPr>
        </p:nvGraphicFramePr>
        <p:xfrm>
          <a:off x="228601" y="1295401"/>
          <a:ext cx="8610600" cy="4447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210"/>
                <a:gridCol w="5302151"/>
                <a:gridCol w="1169592"/>
                <a:gridCol w="1013647"/>
              </a:tblGrid>
              <a:tr h="1761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53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A-WG5-27.0-003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Improve TR-0031 LWM2M interworking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1. to sync with the lasted LWM2M 1.0 Objects, and point to specific version in the references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2. in mapping rules, need to consider </a:t>
                      </a:r>
                      <a:r>
                        <a:rPr lang="en-GB" sz="14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objectlink</a:t>
                      </a: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, multi instance issues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3. Provide concrete examples to validate the rules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Dale (InterDigital) </a:t>
                      </a:r>
                      <a:endParaRPr lang="zh-CN" sz="14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CLOSED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A-WG5-27.0-004</a:t>
                      </a:r>
                      <a:endParaRPr lang="zh-CN" sz="140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with TP officers on the re-licencing of SDT in oneM2M.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400" dirty="0" smtClean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A-WG5-27.2-002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Determine how to update TS-0005 to reflect the new additions and changes in TS-0022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WG Chairs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4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4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A-WG5-28-001</a:t>
                      </a:r>
                      <a:endParaRPr lang="zh-CN" altLang="zh-CN" sz="14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to add design principle in</a:t>
                      </a:r>
                      <a:r>
                        <a:rPr lang="en-US" altLang="zh-CN" sz="14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TS-0023 </a:t>
                      </a:r>
                      <a:r>
                        <a:rPr lang="en-US" altLang="zh-CN" sz="1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for separating 'target state' and 'current state'.</a:t>
                      </a:r>
                      <a:endParaRPr lang="zh-CN" altLang="en-US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CLOSED</a:t>
                      </a:r>
                      <a:endParaRPr lang="zh-CN" altLang="zh-CN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A-WG5-28-002</a:t>
                      </a: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with PRO on how to implement ‘list of String’ as a valid data type for TS-0023</a:t>
                      </a:r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.</a:t>
                      </a:r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A-WG5-28.1-001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Rapporteur’s need to be identified for TS-0012 and TS-0030. (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Joerg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will serve as Rapporteur of these documents in the interim.)</a:t>
                      </a:r>
                      <a:endParaRPr lang="zh-CN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Chair</a:t>
                      </a:r>
                      <a:endParaRPr lang="zh-CN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OPEN</a:t>
                      </a:r>
                      <a:endParaRPr lang="zh-CN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795452"/>
              </p:ext>
            </p:extLst>
          </p:nvPr>
        </p:nvGraphicFramePr>
        <p:xfrm>
          <a:off x="228601" y="1295401"/>
          <a:ext cx="8610600" cy="4612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210"/>
                <a:gridCol w="5046989"/>
                <a:gridCol w="1424754"/>
                <a:gridCol w="1013647"/>
              </a:tblGrid>
              <a:tr h="1761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5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A-WG5-29-001</a:t>
                      </a: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review existing module classes to see any need to distinguish current and target status (only if necessary)</a:t>
                      </a:r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alt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400" dirty="0" smtClean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A-WG5-29-002</a:t>
                      </a: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contact </a:t>
                      </a:r>
                      <a:r>
                        <a:rPr lang="en-US" altLang="zh-CN" sz="1400" dirty="0" err="1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editHelp</a:t>
                      </a:r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to make sure how to deal with the copyright issue with W3C, and whether it's allowed to copy content from W3C.</a:t>
                      </a:r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Yongjing</a:t>
                      </a:r>
                      <a:r>
                        <a:rPr lang="en-US" altLang="zh-CN" sz="1400" baseline="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(Huawei)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A-WG5-29-003</a:t>
                      </a: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review the enumeration of states regarding the word form (verb vs infinite..) through out the TS-0023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400" dirty="0" err="1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Dongjoo</a:t>
                      </a:r>
                      <a:r>
                        <a:rPr lang="en-US" altLang="zh-CN" sz="14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(LGE)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4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A-WG5-29-004</a:t>
                      </a: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on a general rule of whether to create a 'similar' device model with different name vs merger with existing device with optional module classes.</a:t>
                      </a:r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err="1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Dongjoo</a:t>
                      </a:r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(LGE) &amp; Andreas (DT) 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A-WG5-29-005</a:t>
                      </a: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IETF</a:t>
                      </a:r>
                      <a:r>
                        <a:rPr lang="en-US" altLang="zh-CN" sz="14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</a:t>
                      </a:r>
                      <a:r>
                        <a:rPr lang="en-US" altLang="zh-CN" sz="14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IoT Semantic/Hypermedia Interoperability workshop</a:t>
                      </a:r>
                      <a:r>
                        <a:rPr lang="en-US" altLang="zh-CN" sz="14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preparation. </a:t>
                      </a:r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Tim (Nokia), assisted</a:t>
                      </a:r>
                      <a:r>
                        <a:rPr lang="en-US" altLang="zh-CN" sz="1400" baseline="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by LGE/DT/NEC/</a:t>
                      </a:r>
                      <a:r>
                        <a:rPr lang="en-US" altLang="zh-CN" sz="1400" baseline="0" dirty="0" err="1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Convida</a:t>
                      </a: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alt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endParaRPr lang="zh-CN" altLang="zh-CN" sz="1400" dirty="0" smtClean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4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altLang="zh-CN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64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13544</TotalTime>
  <Words>950</Words>
  <Application>Microsoft Office PowerPoint</Application>
  <PresentationFormat>全屏显示(4:3)</PresentationFormat>
  <Paragraphs>174</Paragraphs>
  <Slides>12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 Unicode MS</vt:lpstr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MAS#29  Status Report</vt:lpstr>
      <vt:lpstr>Executive Highlights</vt:lpstr>
      <vt:lpstr>Issues for DECISION in TP</vt:lpstr>
      <vt:lpstr>Issues for INFORMATION in TP</vt:lpstr>
      <vt:lpstr>Issues for INFORMATION in TP</vt:lpstr>
      <vt:lpstr>Issues for INFORMATION in TP</vt:lpstr>
      <vt:lpstr>Issues for INFORMATION in TP</vt:lpstr>
      <vt:lpstr>Open Action Items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R02</cp:lastModifiedBy>
  <cp:revision>1485</cp:revision>
  <dcterms:created xsi:type="dcterms:W3CDTF">2012-09-11T22:52:11Z</dcterms:created>
  <dcterms:modified xsi:type="dcterms:W3CDTF">2017-05-25T16:24:05Z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(3)WEEjwYvxa9X5gKKhXiJdxbtX+oBkSbhmvSrK5TW+j76lWH4VoMmwDtL/JKVb7PApknB+BS7K
PTbm63bU7wphO1d7QPyjn5GApxiSlYe6WCAyV5C0jcYJeJ/fTuua4WinFezb2DMPSugu/2Pg
tAjX7QsdVzXurP4TQ462WBFaeYlT5FhOQ2/tB09XqYbgrfuisqpn91DMNj7qCNHCuuDx9Oxv
t014y5Kzrhq4VY+P8U</vt:lpwstr>
  </property>
  <property fmtid="{D5CDD505-2E9C-101B-9397-08002B2CF9AE}" pid="18" name="_2015_ms_pID_7253431">
    <vt:lpwstr>Ssun0foFxsU5vFS1Ys08PJhBYmNlIZIwuK+zG1LBeNq8mDpfuiGnKQ
MK6Gn+wUNqswEJBp0oR+Kk8UhGqSkaugoKK5kcMOhLZgGeYuWwXpnkIKSEW/iOnzKSFQqKhX
Cd0rnYdH/lmMJVAgPRL5egF9eXsj6JdnZqVKiyN/yPVhO2Qgp9/Wp5EKqqhX726h7SQ58EKg
rqqFcaEHz9waJxZBSIOIFhRVm5ynvqv7cUoq</vt:lpwstr>
  </property>
  <property fmtid="{D5CDD505-2E9C-101B-9397-08002B2CF9AE}" pid="19" name="_2015_ms_pID_7253432">
    <vt:lpwstr>6QmB86Xz+DVBPVb/R6wtGTn8DpjSP4VFOhqs
A7upLqZ19As+bRYoCA5iJqjEpfhM9g/e/l+G/qOTW5RDlX06Fmc=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1490961521</vt:lpwstr>
  </property>
</Properties>
</file>