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329" r:id="rId3"/>
    <p:sldId id="330" r:id="rId4"/>
    <p:sldId id="319" r:id="rId5"/>
    <p:sldId id="320" r:id="rId6"/>
    <p:sldId id="325" r:id="rId7"/>
    <p:sldId id="322" r:id="rId8"/>
    <p:sldId id="331" r:id="rId9"/>
    <p:sldId id="334" r:id="rId10"/>
    <p:sldId id="303" r:id="rId11"/>
    <p:sldId id="335" r:id="rId12"/>
    <p:sldId id="336" r:id="rId13"/>
    <p:sldId id="338" r:id="rId14"/>
    <p:sldId id="341" r:id="rId15"/>
    <p:sldId id="333" r:id="rId16"/>
    <p:sldId id="323" r:id="rId17"/>
    <p:sldId id="339" r:id="rId18"/>
    <p:sldId id="347" r:id="rId19"/>
    <p:sldId id="342" r:id="rId20"/>
    <p:sldId id="343" r:id="rId21"/>
    <p:sldId id="348" r:id="rId22"/>
    <p:sldId id="317" r:id="rId23"/>
    <p:sldId id="345"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2025"/>
    <a:srgbClr val="A0A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howGuides="1">
      <p:cViewPr varScale="1">
        <p:scale>
          <a:sx n="124" d="100"/>
          <a:sy n="124" d="100"/>
        </p:scale>
        <p:origin x="450" y="90"/>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3444"/>
    </p:cViewPr>
  </p:sorterViewPr>
  <p:notesViewPr>
    <p:cSldViewPr showGuides="1">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2DF16C3-BBC8-4C6F-87F2-22A371ACFAB6}" type="datetimeFigureOut">
              <a:rPr lang="en-US"/>
              <a:pPr>
                <a:defRPr/>
              </a:pPr>
              <a:t>7/6/2017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9AFA916-746C-4871-B235-E43DC2CE283B}" type="slidenum">
              <a:rPr lang="en-US" altLang="en-US"/>
              <a:pPr/>
              <a:t>‹Nr.›</a:t>
            </a:fld>
            <a:endParaRPr lang="en-US" altLang="en-US"/>
          </a:p>
        </p:txBody>
      </p:sp>
    </p:spTree>
    <p:extLst>
      <p:ext uri="{BB962C8B-B14F-4D97-AF65-F5344CB8AC3E}">
        <p14:creationId xmlns:p14="http://schemas.microsoft.com/office/powerpoint/2010/main" val="1363095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0550A4-AD63-49FC-BEA3-8AE52D3B0DF5}" type="datetimeFigureOut">
              <a:rPr lang="en-US" smtClean="0"/>
              <a:t>7/6/2017</a:t>
            </a:fld>
            <a:endParaRPr lang="en-US"/>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AF446A-1872-4C2E-8EC5-4684696A86B8}" type="slidenum">
              <a:rPr lang="en-US" smtClean="0"/>
              <a:t>‹Nr.›</a:t>
            </a:fld>
            <a:endParaRPr lang="en-US"/>
          </a:p>
        </p:txBody>
      </p:sp>
    </p:spTree>
    <p:extLst>
      <p:ext uri="{BB962C8B-B14F-4D97-AF65-F5344CB8AC3E}">
        <p14:creationId xmlns:p14="http://schemas.microsoft.com/office/powerpoint/2010/main" val="3618547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2</a:t>
            </a:fld>
            <a:endParaRPr lang="en-US"/>
          </a:p>
        </p:txBody>
      </p:sp>
    </p:spTree>
    <p:extLst>
      <p:ext uri="{BB962C8B-B14F-4D97-AF65-F5344CB8AC3E}">
        <p14:creationId xmlns:p14="http://schemas.microsoft.com/office/powerpoint/2010/main" val="1153543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7</a:t>
            </a:fld>
            <a:endParaRPr lang="en-US"/>
          </a:p>
        </p:txBody>
      </p:sp>
    </p:spTree>
    <p:extLst>
      <p:ext uri="{BB962C8B-B14F-4D97-AF65-F5344CB8AC3E}">
        <p14:creationId xmlns:p14="http://schemas.microsoft.com/office/powerpoint/2010/main" val="1317974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12D8B75-26A1-4B06-B7BE-CECDFFAAEEE3}" type="slidenum">
              <a:rPr lang="en-US" altLang="en-US"/>
              <a:pPr/>
              <a:t>‹Nr.›</a:t>
            </a:fld>
            <a:endParaRPr lang="en-US" altLang="en-US"/>
          </a:p>
        </p:txBody>
      </p:sp>
    </p:spTree>
    <p:extLst>
      <p:ext uri="{BB962C8B-B14F-4D97-AF65-F5344CB8AC3E}">
        <p14:creationId xmlns:p14="http://schemas.microsoft.com/office/powerpoint/2010/main" val="13526921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EC5A9AB-6BE8-484B-B497-EE640357382B}" type="slidenum">
              <a:rPr lang="en-US" altLang="en-US"/>
              <a:pPr/>
              <a:t>‹Nr.›</a:t>
            </a:fld>
            <a:endParaRPr lang="en-US" altLang="en-US"/>
          </a:p>
        </p:txBody>
      </p:sp>
    </p:spTree>
    <p:extLst>
      <p:ext uri="{BB962C8B-B14F-4D97-AF65-F5344CB8AC3E}">
        <p14:creationId xmlns:p14="http://schemas.microsoft.com/office/powerpoint/2010/main" val="10460414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98907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W - Blank Slide">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344321" y="86003"/>
            <a:ext cx="8580438" cy="865220"/>
          </a:xfrm>
          <a:prstGeom prst="rect">
            <a:avLst/>
          </a:prstGeom>
          <a:noFill/>
          <a:ln>
            <a:noFill/>
          </a:ln>
          <a:extLst>
            <a:ext uri="{FAA26D3D-D897-4be2-8F04-BA451C77F1D7}"/>
          </a:extLst>
        </p:spPr>
        <p:txBody>
          <a:bodyPr vert="horz" wrap="square" lIns="91440" tIns="45720" rIns="91440" bIns="45720" numCol="1" anchor="b" anchorCtr="0" compatLnSpc="1">
            <a:prstTxWarp prst="textNoShape">
              <a:avLst/>
            </a:prstTxWarp>
          </a:bodyPr>
          <a:lstStyle>
            <a:lvl1pPr>
              <a:lnSpc>
                <a:spcPct val="100000"/>
              </a:lnSpc>
              <a:defRPr/>
            </a:lvl1pPr>
          </a:lstStyle>
          <a:p>
            <a:pPr lvl="0"/>
            <a:r>
              <a:rPr lang="fr-FR" smtClean="0"/>
              <a:t>Modifiez le style du titre</a:t>
            </a:r>
            <a:endParaRPr lang="en-US" dirty="0"/>
          </a:p>
        </p:txBody>
      </p:sp>
    </p:spTree>
    <p:extLst>
      <p:ext uri="{BB962C8B-B14F-4D97-AF65-F5344CB8AC3E}">
        <p14:creationId xmlns:p14="http://schemas.microsoft.com/office/powerpoint/2010/main" val="174564739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5" r:id="rId1"/>
    <p:sldLayoutId id="2147483696" r:id="rId2"/>
    <p:sldLayoutId id="2147483694" r:id="rId3"/>
    <p:sldLayoutId id="2147483697"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onem2m.org/about-onem2m/intellectual-property-righ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member.onem2m.org/WebSite/homepage.aspx"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member.onem2m.org/Application/documentApp/documentinfo/?documentId=16519&amp;fromList=Y" TargetMode="External"/><Relationship Id="rId3" Type="http://schemas.openxmlformats.org/officeDocument/2006/relationships/image" Target="../media/image19.png"/><Relationship Id="rId7" Type="http://schemas.openxmlformats.org/officeDocument/2006/relationships/image" Target="../media/image24.png"/><Relationship Id="rId2"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hyperlink" Target="http://member.onem2m.org/Static_pages/Others/Rules_Pages/oneM2M-Drafting-Rules-V1%202%202.doc" TargetMode="External"/><Relationship Id="rId5" Type="http://schemas.openxmlformats.org/officeDocument/2006/relationships/image" Target="../media/image23.png"/><Relationship Id="rId4" Type="http://schemas.openxmlformats.org/officeDocument/2006/relationships/hyperlink" Target="http://member.onem2m.org/Application/documentapp/downloadimmediate/?docId=11996" TargetMode="External"/><Relationship Id="rId9" Type="http://schemas.openxmlformats.org/officeDocument/2006/relationships/image" Target="../media/image25.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hyperlink" Target="http://member.onem2m.org/Application/documentapp/downloadLatestRevision/?docId=349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member.onem2m.org/Application/documentApp/documentinfo/?documentId=22739&amp;fromList=Y"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onem2m.org/technical/published-documents"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emf"/><Relationship Id="rId16"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member.onem2m.org/WebSite/homepage.aspx" TargetMode="External"/><Relationship Id="rId4" Type="http://schemas.openxmlformats.org/officeDocument/2006/relationships/hyperlink" Target="http://onem2m.or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6" name="Title 1"/>
          <p:cNvSpPr>
            <a:spLocks noGrp="1"/>
          </p:cNvSpPr>
          <p:nvPr>
            <p:ph type="ctrTitle" idx="4294967295"/>
          </p:nvPr>
        </p:nvSpPr>
        <p:spPr bwMode="auto">
          <a:xfrm>
            <a:off x="685800" y="3711575"/>
            <a:ext cx="77724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6000" b="1" dirty="0" smtClean="0">
                <a:solidFill>
                  <a:srgbClr val="002060"/>
                </a:solidFill>
              </a:rPr>
              <a:t>Welcome to oneM2M!</a:t>
            </a:r>
          </a:p>
        </p:txBody>
      </p:sp>
      <p:sp>
        <p:nvSpPr>
          <p:cNvPr id="3077" name="TextBox 4"/>
          <p:cNvSpPr txBox="1">
            <a:spLocks noChangeArrowheads="1"/>
          </p:cNvSpPr>
          <p:nvPr/>
        </p:nvSpPr>
        <p:spPr bwMode="auto">
          <a:xfrm>
            <a:off x="533400" y="5434053"/>
            <a:ext cx="617983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dirty="0">
                <a:solidFill>
                  <a:srgbClr val="B42025"/>
                </a:solidFill>
              </a:rPr>
              <a:t>Group Name: </a:t>
            </a:r>
            <a:r>
              <a:rPr lang="en-US" altLang="en-US" dirty="0" smtClean="0">
                <a:solidFill>
                  <a:srgbClr val="B42025"/>
                </a:solidFill>
              </a:rPr>
              <a:t>Newbies Session </a:t>
            </a:r>
            <a:br>
              <a:rPr lang="en-US" altLang="en-US" dirty="0" smtClean="0">
                <a:solidFill>
                  <a:srgbClr val="B42025"/>
                </a:solidFill>
              </a:rPr>
            </a:br>
            <a:r>
              <a:rPr lang="en-US" altLang="en-US" dirty="0" smtClean="0">
                <a:solidFill>
                  <a:srgbClr val="B42025"/>
                </a:solidFill>
              </a:rPr>
              <a:t>Source</a:t>
            </a:r>
            <a:r>
              <a:rPr lang="en-US" altLang="en-US" dirty="0">
                <a:solidFill>
                  <a:srgbClr val="B42025"/>
                </a:solidFill>
              </a:rPr>
              <a:t>: </a:t>
            </a:r>
            <a:r>
              <a:rPr lang="en-US" altLang="en-US" dirty="0" smtClean="0">
                <a:solidFill>
                  <a:srgbClr val="B42025"/>
                </a:solidFill>
              </a:rPr>
              <a:t>Roland Hechwartner, TP Vice Chair &amp; Karen Hughes, ETSI</a:t>
            </a:r>
          </a:p>
          <a:p>
            <a:pPr eaLnBrk="1" hangingPunct="1"/>
            <a:r>
              <a:rPr lang="en-US" altLang="en-US" dirty="0">
                <a:solidFill>
                  <a:srgbClr val="B42025"/>
                </a:solidFill>
              </a:rPr>
              <a:t>Meeting Date: </a:t>
            </a:r>
            <a:r>
              <a:rPr lang="en-US" altLang="en-US" dirty="0" smtClean="0">
                <a:solidFill>
                  <a:srgbClr val="B42025"/>
                </a:solidFill>
              </a:rPr>
              <a:t>2017-07-10</a:t>
            </a:r>
            <a:endParaRPr lang="en-US" altLang="en-US" dirty="0">
              <a:solidFill>
                <a:srgbClr val="B42025"/>
              </a:solidFill>
            </a:endParaRPr>
          </a:p>
        </p:txBody>
      </p:sp>
      <p:sp>
        <p:nvSpPr>
          <p:cNvPr id="2" name="TextBox 1"/>
          <p:cNvSpPr txBox="1"/>
          <p:nvPr/>
        </p:nvSpPr>
        <p:spPr>
          <a:xfrm>
            <a:off x="25042" y="6553201"/>
            <a:ext cx="639919" cy="253916"/>
          </a:xfrm>
          <a:prstGeom prst="rect">
            <a:avLst/>
          </a:prstGeom>
          <a:noFill/>
        </p:spPr>
        <p:txBody>
          <a:bodyPr wrap="none" rtlCol="0">
            <a:spAutoFit/>
          </a:bodyPr>
          <a:lstStyle/>
          <a:p>
            <a:r>
              <a:rPr lang="en-US" sz="1050" dirty="0" smtClean="0"/>
              <a:t>2017-01</a:t>
            </a:r>
            <a:endParaRPr lang="en-US" sz="105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4800" dirty="0" smtClean="0"/>
              <a:t>FRAND-based IPR Policies</a:t>
            </a:r>
            <a:endParaRPr lang="en-US" sz="4800" dirty="0"/>
          </a:p>
        </p:txBody>
      </p:sp>
      <p:sp>
        <p:nvSpPr>
          <p:cNvPr id="3" name="Content Placeholder 2"/>
          <p:cNvSpPr>
            <a:spLocks noGrp="1"/>
          </p:cNvSpPr>
          <p:nvPr>
            <p:ph idx="1"/>
          </p:nvPr>
        </p:nvSpPr>
        <p:spPr>
          <a:xfrm>
            <a:off x="381000" y="1371600"/>
            <a:ext cx="8686800" cy="5105400"/>
          </a:xfrm>
        </p:spPr>
        <p:txBody>
          <a:bodyPr/>
          <a:lstStyle/>
          <a:p>
            <a:pPr marL="0" indent="0">
              <a:spcBef>
                <a:spcPts val="1200"/>
              </a:spcBef>
              <a:spcAft>
                <a:spcPts val="1200"/>
              </a:spcAft>
              <a:buNone/>
            </a:pPr>
            <a:r>
              <a:rPr lang="en-US" sz="2400" b="1" dirty="0" smtClean="0"/>
              <a:t>F</a:t>
            </a:r>
            <a:r>
              <a:rPr lang="en-US" sz="2400" dirty="0" smtClean="0"/>
              <a:t>air, </a:t>
            </a:r>
            <a:r>
              <a:rPr lang="en-US" sz="2400" b="1" dirty="0"/>
              <a:t>R</a:t>
            </a:r>
            <a:r>
              <a:rPr lang="en-US" sz="2400" dirty="0" smtClean="0"/>
              <a:t>easonable, </a:t>
            </a:r>
            <a:r>
              <a:rPr lang="en-US" sz="2400" b="1" dirty="0"/>
              <a:t>a</a:t>
            </a:r>
            <a:r>
              <a:rPr lang="en-US" sz="2400" dirty="0" smtClean="0"/>
              <a:t>nd </a:t>
            </a:r>
            <a:r>
              <a:rPr lang="en-US" sz="2400" b="1" dirty="0"/>
              <a:t>N</a:t>
            </a:r>
            <a:r>
              <a:rPr lang="en-US" sz="2400" dirty="0" smtClean="0"/>
              <a:t>on-</a:t>
            </a:r>
            <a:r>
              <a:rPr lang="en-US" sz="2400" b="1" dirty="0"/>
              <a:t>D</a:t>
            </a:r>
            <a:r>
              <a:rPr lang="en-US" sz="2400" dirty="0" smtClean="0"/>
              <a:t>iscriminatory</a:t>
            </a:r>
          </a:p>
          <a:p>
            <a:pPr>
              <a:spcBef>
                <a:spcPts val="0"/>
              </a:spcBef>
            </a:pPr>
            <a:r>
              <a:rPr lang="en-US" sz="1800" dirty="0" smtClean="0"/>
              <a:t>All </a:t>
            </a:r>
            <a:r>
              <a:rPr lang="en-US" sz="1800" dirty="0"/>
              <a:t>the </a:t>
            </a:r>
            <a:r>
              <a:rPr lang="en-US" sz="1800" b="1" dirty="0"/>
              <a:t>Partners Type 1 </a:t>
            </a:r>
            <a:r>
              <a:rPr lang="en-US" sz="1800" dirty="0"/>
              <a:t>of oneM2M have IPR policies </a:t>
            </a:r>
            <a:r>
              <a:rPr lang="en-US" sz="1800" dirty="0" smtClean="0"/>
              <a:t>that support </a:t>
            </a:r>
            <a:r>
              <a:rPr lang="en-US" sz="1800" dirty="0"/>
              <a:t>a FRAND IPR regime. </a:t>
            </a:r>
            <a:endParaRPr lang="en-US" sz="1800" dirty="0" smtClean="0"/>
          </a:p>
          <a:p>
            <a:pPr lvl="1">
              <a:spcBef>
                <a:spcPts val="0"/>
              </a:spcBef>
            </a:pPr>
            <a:r>
              <a:rPr lang="en-US" sz="1400" dirty="0" smtClean="0"/>
              <a:t>The </a:t>
            </a:r>
            <a:r>
              <a:rPr lang="en-US" sz="1400" dirty="0"/>
              <a:t>IPR policies of each of the Partners Type 1 of </a:t>
            </a:r>
            <a:r>
              <a:rPr lang="en-US" sz="1400" dirty="0" smtClean="0"/>
              <a:t>oneM2M </a:t>
            </a:r>
            <a:r>
              <a:rPr lang="en-US" sz="1400" dirty="0"/>
              <a:t>also recognize the importance of respecting the rights of owners </a:t>
            </a:r>
            <a:r>
              <a:rPr lang="en-US" sz="1400" dirty="0" smtClean="0"/>
              <a:t>of essential/potentially </a:t>
            </a:r>
            <a:r>
              <a:rPr lang="en-US" sz="1400" dirty="0"/>
              <a:t>essential IPRs. </a:t>
            </a:r>
            <a:endParaRPr lang="en-US" sz="1400" dirty="0" smtClean="0"/>
          </a:p>
          <a:p>
            <a:pPr lvl="1">
              <a:spcBef>
                <a:spcPts val="0"/>
              </a:spcBef>
            </a:pPr>
            <a:r>
              <a:rPr lang="en-US" sz="1400" dirty="0" smtClean="0"/>
              <a:t>The </a:t>
            </a:r>
            <a:r>
              <a:rPr lang="en-US" sz="1400" dirty="0"/>
              <a:t>IPR policies seek to balance such </a:t>
            </a:r>
            <a:r>
              <a:rPr lang="en-US" sz="1400" dirty="0" smtClean="0"/>
              <a:t>rights with </a:t>
            </a:r>
            <a:r>
              <a:rPr lang="en-US" sz="1400" dirty="0"/>
              <a:t>the ability of implementers to access essential IPRs under Fair, Reasonable </a:t>
            </a:r>
            <a:r>
              <a:rPr lang="en-US" sz="1400" dirty="0" smtClean="0"/>
              <a:t>and Non-Discriminatory </a:t>
            </a:r>
            <a:r>
              <a:rPr lang="en-US" sz="1400" dirty="0"/>
              <a:t>(FRAND) terms and conditions</a:t>
            </a:r>
            <a:r>
              <a:rPr lang="en-US" sz="1400" dirty="0" smtClean="0"/>
              <a:t>.</a:t>
            </a:r>
          </a:p>
          <a:p>
            <a:pPr>
              <a:spcBef>
                <a:spcPts val="0"/>
              </a:spcBef>
            </a:pPr>
            <a:r>
              <a:rPr lang="en-US" sz="1800" b="1" dirty="0"/>
              <a:t>Partners Type 2 </a:t>
            </a:r>
            <a:r>
              <a:rPr lang="en-US" sz="1800" dirty="0" smtClean="0"/>
              <a:t>make </a:t>
            </a:r>
            <a:r>
              <a:rPr lang="en-US" sz="1800" dirty="0"/>
              <a:t>its IPR Policy available for consideration for compatibility by the other Partners or provide written assurance that: </a:t>
            </a:r>
          </a:p>
          <a:p>
            <a:pPr lvl="1">
              <a:spcBef>
                <a:spcPts val="0"/>
              </a:spcBef>
            </a:pPr>
            <a:r>
              <a:rPr lang="en-US" sz="1400" dirty="0" smtClean="0"/>
              <a:t>its </a:t>
            </a:r>
            <a:r>
              <a:rPr lang="en-US" sz="1400" dirty="0"/>
              <a:t>oneM2M contributions are made in accordance with a Partner Type 1 IPR </a:t>
            </a:r>
            <a:r>
              <a:rPr lang="en-US" sz="1400" dirty="0" smtClean="0"/>
              <a:t>Policy </a:t>
            </a:r>
            <a:endParaRPr lang="en-US" sz="1400" dirty="0"/>
          </a:p>
          <a:p>
            <a:pPr lvl="1">
              <a:spcBef>
                <a:spcPts val="0"/>
              </a:spcBef>
            </a:pPr>
            <a:r>
              <a:rPr lang="en-US" sz="1400" dirty="0" smtClean="0"/>
              <a:t>its </a:t>
            </a:r>
            <a:r>
              <a:rPr lang="en-US" sz="1400" dirty="0"/>
              <a:t>members are bound by such an IPR Policy relative to any oneM2M </a:t>
            </a:r>
            <a:r>
              <a:rPr lang="en-US" sz="1400" dirty="0" smtClean="0"/>
              <a:t>contributions</a:t>
            </a:r>
            <a:endParaRPr lang="en-US" sz="1400" dirty="0"/>
          </a:p>
          <a:p>
            <a:r>
              <a:rPr lang="en-US" sz="1800" dirty="0" smtClean="0"/>
              <a:t>Each </a:t>
            </a:r>
            <a:r>
              <a:rPr lang="en-US" sz="1800" b="1" dirty="0"/>
              <a:t>oneM2M Member </a:t>
            </a:r>
            <a:r>
              <a:rPr lang="en-US" sz="1800" dirty="0" smtClean="0"/>
              <a:t>is required </a:t>
            </a:r>
            <a:r>
              <a:rPr lang="en-US" sz="1800" dirty="0"/>
              <a:t>to comply with the </a:t>
            </a:r>
            <a:r>
              <a:rPr lang="en-US" sz="1800" dirty="0" smtClean="0"/>
              <a:t>disclosure obligations </a:t>
            </a:r>
            <a:r>
              <a:rPr lang="en-US" sz="1800" dirty="0"/>
              <a:t>of that admitting Partner’s IPR policies, procedures and guidelines </a:t>
            </a:r>
            <a:r>
              <a:rPr lang="en-US" sz="1800" dirty="0" smtClean="0"/>
              <a:t>with respect </a:t>
            </a:r>
            <a:r>
              <a:rPr lang="en-US" sz="1800" dirty="0"/>
              <a:t>to IPRs that </a:t>
            </a:r>
            <a:r>
              <a:rPr lang="en-US" sz="1800" dirty="0" smtClean="0"/>
              <a:t>are, </a:t>
            </a:r>
            <a:r>
              <a:rPr lang="en-US" sz="1800" dirty="0"/>
              <a:t>or may </a:t>
            </a:r>
            <a:r>
              <a:rPr lang="en-US" sz="1800" dirty="0" smtClean="0"/>
              <a:t>be, </a:t>
            </a:r>
            <a:r>
              <a:rPr lang="en-US" sz="1800" dirty="0"/>
              <a:t>essential to Technical Specifications </a:t>
            </a:r>
            <a:r>
              <a:rPr lang="en-US" sz="1800" dirty="0" smtClean="0"/>
              <a:t>and/or Technical </a:t>
            </a:r>
            <a:r>
              <a:rPr lang="en-US" sz="1800" dirty="0"/>
              <a:t>Reports developed in oneM2M. </a:t>
            </a:r>
            <a:endParaRPr lang="en-US" sz="1800" dirty="0" smtClean="0"/>
          </a:p>
          <a:p>
            <a:pPr lvl="1"/>
            <a:r>
              <a:rPr lang="en-US" sz="1400" dirty="0" smtClean="0"/>
              <a:t>If </a:t>
            </a:r>
            <a:r>
              <a:rPr lang="en-US" sz="1400" dirty="0"/>
              <a:t>a Member engages in oneM2M </a:t>
            </a:r>
            <a:r>
              <a:rPr lang="en-US" sz="1400" dirty="0" smtClean="0"/>
              <a:t>activities through </a:t>
            </a:r>
            <a:r>
              <a:rPr lang="en-US" sz="1400" dirty="0"/>
              <a:t>more than one Partner, then the Member shall be required to comply with </a:t>
            </a:r>
            <a:r>
              <a:rPr lang="en-US" sz="1400" dirty="0" smtClean="0"/>
              <a:t>the IPR </a:t>
            </a:r>
            <a:r>
              <a:rPr lang="en-US" sz="1400" dirty="0"/>
              <a:t>policies, procedures and guidelines of all Partners which have admitted such </a:t>
            </a:r>
            <a:r>
              <a:rPr lang="en-US" sz="1400" dirty="0" smtClean="0"/>
              <a:t>a Member.</a:t>
            </a:r>
          </a:p>
        </p:txBody>
      </p:sp>
      <p:sp>
        <p:nvSpPr>
          <p:cNvPr id="5" name="Textfeld 4"/>
          <p:cNvSpPr txBox="1"/>
          <p:nvPr/>
        </p:nvSpPr>
        <p:spPr>
          <a:xfrm>
            <a:off x="5562600" y="5879068"/>
            <a:ext cx="3209533" cy="369332"/>
          </a:xfrm>
          <a:prstGeom prst="rect">
            <a:avLst/>
          </a:prstGeom>
          <a:noFill/>
        </p:spPr>
        <p:txBody>
          <a:bodyPr wrap="none" rtlCol="0">
            <a:spAutoFit/>
          </a:bodyPr>
          <a:lstStyle/>
          <a:p>
            <a:r>
              <a:rPr lang="en-US" sz="900" dirty="0">
                <a:hlinkClick r:id="rId2"/>
              </a:rPr>
              <a:t>http://</a:t>
            </a:r>
            <a:r>
              <a:rPr lang="en-US" sz="900" dirty="0" smtClean="0">
                <a:hlinkClick r:id="rId2"/>
              </a:rPr>
              <a:t>onem2m.org/about-onem2m/intellectual-property-rights</a:t>
            </a:r>
            <a:endParaRPr lang="en-US" sz="900" dirty="0" smtClean="0"/>
          </a:p>
          <a:p>
            <a:r>
              <a:rPr lang="en-US" sz="900" dirty="0" smtClean="0"/>
              <a:t>Source: Partnership Agreement V2.0</a:t>
            </a:r>
            <a:endParaRPr lang="en-US" sz="9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5BC696A2-949B-4887-BDBE-D1B09EFEB0B7}" type="slidenum">
              <a:rPr lang="en-US" altLang="en-US" smtClean="0">
                <a:solidFill>
                  <a:srgbClr val="898989"/>
                </a:solidFill>
                <a:latin typeface="Myriad pro"/>
              </a:rPr>
              <a:t>10</a:t>
            </a:fld>
            <a:endParaRPr lang="en-US" altLang="en-US" dirty="0">
              <a:solidFill>
                <a:srgbClr val="898989"/>
              </a:solidFill>
              <a:latin typeface="Myriad pro"/>
            </a:endParaRPr>
          </a:p>
        </p:txBody>
      </p:sp>
    </p:spTree>
    <p:extLst>
      <p:ext uri="{BB962C8B-B14F-4D97-AF65-F5344CB8AC3E}">
        <p14:creationId xmlns:p14="http://schemas.microsoft.com/office/powerpoint/2010/main" val="2262015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Deliverables Development</a:t>
            </a:r>
            <a:endParaRPr lang="en-US" dirty="0"/>
          </a:p>
        </p:txBody>
      </p:sp>
      <p:sp>
        <p:nvSpPr>
          <p:cNvPr id="3" name="Inhaltsplatzhalter 2"/>
          <p:cNvSpPr>
            <a:spLocks noGrp="1"/>
          </p:cNvSpPr>
          <p:nvPr>
            <p:ph idx="1"/>
          </p:nvPr>
        </p:nvSpPr>
        <p:spPr/>
        <p:txBody>
          <a:bodyPr/>
          <a:lstStyle/>
          <a:p>
            <a:pPr>
              <a:spcBef>
                <a:spcPts val="600"/>
              </a:spcBef>
            </a:pPr>
            <a:r>
              <a:rPr lang="en-US" sz="2000" dirty="0" smtClean="0"/>
              <a:t>The Members Portal  </a:t>
            </a:r>
            <a:r>
              <a:rPr lang="en-US" sz="1200" dirty="0" smtClean="0">
                <a:hlinkClick r:id="rId2"/>
              </a:rPr>
              <a:t>http</a:t>
            </a:r>
            <a:r>
              <a:rPr lang="en-US" sz="1200" dirty="0">
                <a:hlinkClick r:id="rId2"/>
              </a:rPr>
              <a:t>://</a:t>
            </a:r>
            <a:r>
              <a:rPr lang="en-US" sz="1200" dirty="0" smtClean="0">
                <a:hlinkClick r:id="rId2"/>
              </a:rPr>
              <a:t>member.onem2m.org/WebSite/homepage.aspx</a:t>
            </a:r>
            <a:endParaRPr lang="en-US" sz="1200" dirty="0" smtClean="0"/>
          </a:p>
          <a:p>
            <a:pPr lvl="1">
              <a:spcBef>
                <a:spcPts val="0"/>
              </a:spcBef>
            </a:pPr>
            <a:r>
              <a:rPr lang="en-US" sz="1800" dirty="0"/>
              <a:t>Create your </a:t>
            </a:r>
            <a:r>
              <a:rPr lang="en-US" sz="1800" dirty="0" smtClean="0"/>
              <a:t>account</a:t>
            </a:r>
          </a:p>
          <a:p>
            <a:pPr lvl="1">
              <a:spcBef>
                <a:spcPts val="0"/>
              </a:spcBef>
            </a:pPr>
            <a:r>
              <a:rPr lang="en-US" sz="1800" dirty="0" smtClean="0"/>
              <a:t>Subscribe to mailing lists</a:t>
            </a:r>
          </a:p>
          <a:p>
            <a:pPr lvl="1">
              <a:spcBef>
                <a:spcPts val="0"/>
              </a:spcBef>
            </a:pPr>
            <a:r>
              <a:rPr lang="en-US" sz="1800" dirty="0" smtClean="0"/>
              <a:t>Find all documents, templates, meetings, work </a:t>
            </a:r>
            <a:r>
              <a:rPr lang="en-US" sz="1800" dirty="0" err="1" smtClean="0"/>
              <a:t>programme</a:t>
            </a:r>
            <a:r>
              <a:rPr lang="en-US" sz="1800" dirty="0" smtClean="0"/>
              <a:t> status</a:t>
            </a:r>
            <a:endParaRPr lang="en-US" sz="1800" dirty="0"/>
          </a:p>
          <a:p>
            <a:pPr>
              <a:spcBef>
                <a:spcPts val="600"/>
              </a:spcBef>
            </a:pPr>
            <a:r>
              <a:rPr lang="en-US" sz="2000" dirty="0" smtClean="0"/>
              <a:t>Document based</a:t>
            </a:r>
          </a:p>
          <a:p>
            <a:pPr lvl="1">
              <a:spcBef>
                <a:spcPts val="0"/>
              </a:spcBef>
            </a:pPr>
            <a:r>
              <a:rPr lang="en-US" sz="1800" dirty="0"/>
              <a:t>Temporary </a:t>
            </a:r>
            <a:r>
              <a:rPr lang="en-US" sz="1800" dirty="0" smtClean="0"/>
              <a:t>documents</a:t>
            </a:r>
          </a:p>
          <a:p>
            <a:pPr lvl="2">
              <a:spcBef>
                <a:spcPts val="0"/>
              </a:spcBef>
            </a:pPr>
            <a:r>
              <a:rPr lang="en-US" sz="1600" dirty="0" smtClean="0"/>
              <a:t>Agenda, Input Contribution, Invitation, Liaison Statement, Minutes, Status Report</a:t>
            </a:r>
            <a:endParaRPr lang="en-US" sz="1600" dirty="0"/>
          </a:p>
          <a:p>
            <a:pPr lvl="1">
              <a:spcBef>
                <a:spcPts val="0"/>
              </a:spcBef>
            </a:pPr>
            <a:r>
              <a:rPr lang="en-US" sz="1800" dirty="0"/>
              <a:t>Permanent </a:t>
            </a:r>
            <a:r>
              <a:rPr lang="en-US" sz="1800" dirty="0" smtClean="0"/>
              <a:t>documents</a:t>
            </a:r>
          </a:p>
          <a:p>
            <a:pPr lvl="2">
              <a:spcBef>
                <a:spcPts val="0"/>
              </a:spcBef>
            </a:pPr>
            <a:r>
              <a:rPr lang="en-US" sz="1600" dirty="0" smtClean="0"/>
              <a:t>Work Items (WI), Technical Reports (TR), Technical Specifications (TS), </a:t>
            </a:r>
          </a:p>
          <a:p>
            <a:pPr lvl="2">
              <a:spcBef>
                <a:spcPts val="0"/>
              </a:spcBef>
            </a:pPr>
            <a:r>
              <a:rPr lang="en-US" sz="1600" dirty="0" smtClean="0"/>
              <a:t>Administrative </a:t>
            </a:r>
            <a:r>
              <a:rPr lang="en-US" sz="1600" dirty="0"/>
              <a:t>(ADM) </a:t>
            </a:r>
            <a:r>
              <a:rPr lang="en-US" sz="1200" dirty="0" smtClean="0"/>
              <a:t>- the </a:t>
            </a:r>
            <a:r>
              <a:rPr lang="en-US" sz="1200" dirty="0"/>
              <a:t>only permanent document which can be created in a Working </a:t>
            </a:r>
            <a:r>
              <a:rPr lang="en-US" sz="1200" dirty="0" smtClean="0"/>
              <a:t>Group</a:t>
            </a:r>
          </a:p>
          <a:p>
            <a:pPr lvl="1">
              <a:spcBef>
                <a:spcPts val="0"/>
              </a:spcBef>
            </a:pPr>
            <a:r>
              <a:rPr lang="en-US" sz="1800" dirty="0" smtClean="0"/>
              <a:t>Change Requests (CR)</a:t>
            </a:r>
          </a:p>
          <a:p>
            <a:pPr lvl="2">
              <a:spcBef>
                <a:spcPts val="0"/>
              </a:spcBef>
            </a:pPr>
            <a:r>
              <a:rPr lang="en-US" sz="1600" dirty="0" smtClean="0"/>
              <a:t>Contribution that suggests a change to an existing draft or published deliverable</a:t>
            </a:r>
          </a:p>
          <a:p>
            <a:pPr lvl="1">
              <a:spcBef>
                <a:spcPts val="0"/>
              </a:spcBef>
            </a:pPr>
            <a:r>
              <a:rPr lang="en-US" sz="1800" dirty="0" smtClean="0"/>
              <a:t>Document Status</a:t>
            </a:r>
          </a:p>
          <a:p>
            <a:pPr lvl="2">
              <a:spcBef>
                <a:spcPts val="0"/>
              </a:spcBef>
            </a:pPr>
            <a:r>
              <a:rPr lang="en-US" sz="1600" dirty="0" smtClean="0"/>
              <a:t>Draft, Noted, Withdrawn, Agreed, Approved </a:t>
            </a:r>
            <a:r>
              <a:rPr lang="en-US" sz="1400" dirty="0" smtClean="0"/>
              <a:t>(the latter for permanent documents only)</a:t>
            </a:r>
          </a:p>
          <a:p>
            <a:pPr lvl="3">
              <a:spcBef>
                <a:spcPts val="0"/>
              </a:spcBef>
            </a:pPr>
            <a:r>
              <a:rPr lang="en-US" sz="1400" dirty="0"/>
              <a:t>NOTE: Document dispositions are only updated by the </a:t>
            </a:r>
            <a:r>
              <a:rPr lang="en-US" sz="1400" dirty="0" smtClean="0"/>
              <a:t>Secretariat</a:t>
            </a:r>
          </a:p>
          <a:p>
            <a:pPr lvl="3">
              <a:spcBef>
                <a:spcPts val="0"/>
              </a:spcBef>
            </a:pPr>
            <a:r>
              <a:rPr lang="en-US" sz="1400" dirty="0" smtClean="0"/>
              <a:t>Revisions</a:t>
            </a:r>
            <a:endParaRPr lang="en-US" sz="14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9B57A9D1-E2E1-418B-86CE-12E0DFC9B7EA}" type="slidenum">
              <a:rPr lang="en-US" altLang="en-US" smtClean="0">
                <a:solidFill>
                  <a:srgbClr val="898989"/>
                </a:solidFill>
                <a:latin typeface="Myriad pro"/>
              </a:rPr>
              <a:t>11</a:t>
            </a:fld>
            <a:endParaRPr lang="en-US" altLang="en-US" dirty="0">
              <a:solidFill>
                <a:srgbClr val="898989"/>
              </a:solidFill>
              <a:latin typeface="Myriad pro"/>
            </a:endParaRPr>
          </a:p>
        </p:txBody>
      </p:sp>
    </p:spTree>
    <p:extLst>
      <p:ext uri="{BB962C8B-B14F-4D97-AF65-F5344CB8AC3E}">
        <p14:creationId xmlns:p14="http://schemas.microsoft.com/office/powerpoint/2010/main" val="386677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Meetings</a:t>
            </a:r>
            <a:endParaRPr lang="en-US" dirty="0"/>
          </a:p>
        </p:txBody>
      </p:sp>
      <p:sp>
        <p:nvSpPr>
          <p:cNvPr id="3" name="Inhaltsplatzhalter 2"/>
          <p:cNvSpPr>
            <a:spLocks noGrp="1"/>
          </p:cNvSpPr>
          <p:nvPr>
            <p:ph idx="1"/>
          </p:nvPr>
        </p:nvSpPr>
        <p:spPr>
          <a:xfrm>
            <a:off x="465813" y="1162957"/>
            <a:ext cx="8252211" cy="5121302"/>
          </a:xfrm>
        </p:spPr>
        <p:txBody>
          <a:bodyPr/>
          <a:lstStyle/>
          <a:p>
            <a:pPr>
              <a:spcBef>
                <a:spcPts val="1200"/>
              </a:spcBef>
            </a:pPr>
            <a:r>
              <a:rPr lang="en-US" sz="2000" dirty="0" smtClean="0"/>
              <a:t>Meetings – are decision making </a:t>
            </a:r>
            <a:r>
              <a:rPr lang="en-US" sz="1600" dirty="0" smtClean="0"/>
              <a:t>(unless otherwise stated e.g. </a:t>
            </a:r>
            <a:r>
              <a:rPr lang="en-US" sz="1600" dirty="0" err="1" smtClean="0"/>
              <a:t>adHoc</a:t>
            </a:r>
            <a:r>
              <a:rPr lang="en-US" sz="1600" dirty="0" smtClean="0"/>
              <a:t> sessions) </a:t>
            </a:r>
            <a:endParaRPr lang="en-US" sz="2000" dirty="0" smtClean="0"/>
          </a:p>
          <a:p>
            <a:pPr lvl="1">
              <a:spcBef>
                <a:spcPts val="0"/>
              </a:spcBef>
            </a:pPr>
            <a:r>
              <a:rPr lang="en-US" sz="1800" dirty="0" smtClean="0"/>
              <a:t>Progress </a:t>
            </a:r>
            <a:r>
              <a:rPr lang="en-US" sz="1800" dirty="0"/>
              <a:t>the </a:t>
            </a:r>
            <a:r>
              <a:rPr lang="en-US" sz="1800" dirty="0" smtClean="0"/>
              <a:t>work</a:t>
            </a:r>
          </a:p>
          <a:p>
            <a:pPr lvl="1">
              <a:spcBef>
                <a:spcPts val="0"/>
              </a:spcBef>
            </a:pPr>
            <a:r>
              <a:rPr lang="en-US" sz="1800" dirty="0" smtClean="0"/>
              <a:t>All meetings are created on the portal in advance</a:t>
            </a:r>
          </a:p>
          <a:p>
            <a:pPr lvl="2">
              <a:spcBef>
                <a:spcPts val="0"/>
              </a:spcBef>
            </a:pPr>
            <a:r>
              <a:rPr lang="en-US" sz="1400" dirty="0" smtClean="0"/>
              <a:t>Meeting registration via the portal allows to register, de-register, re-register</a:t>
            </a:r>
          </a:p>
          <a:p>
            <a:pPr lvl="1">
              <a:spcBef>
                <a:spcPts val="0"/>
              </a:spcBef>
            </a:pPr>
            <a:r>
              <a:rPr lang="en-US" sz="1800" dirty="0" smtClean="0"/>
              <a:t>Contributions </a:t>
            </a:r>
            <a:r>
              <a:rPr lang="en-US" sz="1800" dirty="0"/>
              <a:t>to be submitted seven calendar days in advance</a:t>
            </a:r>
          </a:p>
          <a:p>
            <a:pPr lvl="2">
              <a:spcBef>
                <a:spcPts val="0"/>
              </a:spcBef>
            </a:pPr>
            <a:r>
              <a:rPr lang="en-US" sz="1400" dirty="0"/>
              <a:t>Late contributions can be considered with the consensus of the group</a:t>
            </a:r>
          </a:p>
          <a:p>
            <a:pPr lvl="1">
              <a:spcBef>
                <a:spcPts val="0"/>
              </a:spcBef>
            </a:pPr>
            <a:r>
              <a:rPr lang="en-US" sz="1800" dirty="0" smtClean="0"/>
              <a:t>Naming convention - </a:t>
            </a:r>
            <a:r>
              <a:rPr lang="en-US" sz="1400" dirty="0" smtClean="0"/>
              <a:t>Technical </a:t>
            </a:r>
            <a:r>
              <a:rPr lang="en-US" sz="1400" dirty="0"/>
              <a:t>Plenary meetings are numbered up as far as TP 38 </a:t>
            </a:r>
            <a:r>
              <a:rPr lang="en-US" sz="1400" dirty="0" smtClean="0"/>
              <a:t>(Nov 2018)</a:t>
            </a:r>
          </a:p>
          <a:p>
            <a:pPr lvl="2">
              <a:spcBef>
                <a:spcPts val="0"/>
              </a:spcBef>
            </a:pPr>
            <a:r>
              <a:rPr lang="en-US" sz="1400" dirty="0" smtClean="0"/>
              <a:t>Interim </a:t>
            </a:r>
            <a:r>
              <a:rPr lang="en-US" sz="1400" dirty="0"/>
              <a:t>meetings </a:t>
            </a:r>
            <a:r>
              <a:rPr lang="en-US" sz="1400" dirty="0" smtClean="0"/>
              <a:t>should </a:t>
            </a:r>
            <a:r>
              <a:rPr lang="en-US" sz="1400" dirty="0"/>
              <a:t>be numbered according to the TP meeting that they </a:t>
            </a:r>
            <a:r>
              <a:rPr lang="en-US" sz="1400" dirty="0" smtClean="0"/>
              <a:t>follow </a:t>
            </a:r>
            <a:r>
              <a:rPr lang="en-US" sz="1000" dirty="0" smtClean="0"/>
              <a:t>eg.ARC 27.1</a:t>
            </a:r>
          </a:p>
          <a:p>
            <a:pPr>
              <a:spcBef>
                <a:spcPts val="600"/>
              </a:spcBef>
            </a:pPr>
            <a:r>
              <a:rPr lang="en-US" sz="2000" dirty="0" smtClean="0"/>
              <a:t>Physical Meeting</a:t>
            </a:r>
          </a:p>
          <a:p>
            <a:pPr lvl="1">
              <a:spcBef>
                <a:spcPts val="0"/>
              </a:spcBef>
            </a:pPr>
            <a:r>
              <a:rPr lang="en-US" sz="1800" dirty="0" smtClean="0"/>
              <a:t>Face to face meeting  (currently </a:t>
            </a:r>
            <a:r>
              <a:rPr lang="en-US" sz="1800" dirty="0"/>
              <a:t>six f2f-meetings per </a:t>
            </a:r>
            <a:r>
              <a:rPr lang="en-US" sz="1800" dirty="0" smtClean="0"/>
              <a:t>year)</a:t>
            </a:r>
          </a:p>
          <a:p>
            <a:pPr lvl="1">
              <a:spcBef>
                <a:spcPts val="0"/>
              </a:spcBef>
            </a:pPr>
            <a:r>
              <a:rPr lang="en-US" sz="1800" dirty="0" smtClean="0"/>
              <a:t>invitation must be sent at least </a:t>
            </a:r>
            <a:r>
              <a:rPr lang="en-US" sz="1800" b="1" dirty="0" smtClean="0"/>
              <a:t>30 days in advance </a:t>
            </a:r>
            <a:r>
              <a:rPr lang="en-US" sz="1800" dirty="0" smtClean="0"/>
              <a:t>of the start</a:t>
            </a:r>
          </a:p>
          <a:p>
            <a:pPr lvl="2">
              <a:spcBef>
                <a:spcPts val="0"/>
              </a:spcBef>
            </a:pPr>
            <a:r>
              <a:rPr lang="en-US" sz="1400" dirty="0" smtClean="0"/>
              <a:t>Current practice: two meeting cycles in advance</a:t>
            </a:r>
          </a:p>
          <a:p>
            <a:pPr lvl="2">
              <a:spcBef>
                <a:spcPts val="0"/>
              </a:spcBef>
            </a:pPr>
            <a:r>
              <a:rPr lang="en-US" sz="1400" dirty="0"/>
              <a:t>Are created on the portal using local </a:t>
            </a:r>
            <a:r>
              <a:rPr lang="en-US" sz="1400" dirty="0" smtClean="0"/>
              <a:t>(meeting) time</a:t>
            </a:r>
            <a:endParaRPr lang="en-US" sz="1400" dirty="0"/>
          </a:p>
          <a:p>
            <a:pPr>
              <a:spcBef>
                <a:spcPts val="600"/>
              </a:spcBef>
            </a:pPr>
            <a:r>
              <a:rPr lang="en-US" sz="2000" dirty="0" smtClean="0"/>
              <a:t>Virtual Meeting</a:t>
            </a:r>
          </a:p>
          <a:p>
            <a:pPr lvl="1">
              <a:spcBef>
                <a:spcPts val="0"/>
              </a:spcBef>
            </a:pPr>
            <a:r>
              <a:rPr lang="en-US" sz="1800" dirty="0" smtClean="0"/>
              <a:t>Web-meetings / conference calls</a:t>
            </a:r>
          </a:p>
          <a:p>
            <a:pPr lvl="1">
              <a:spcBef>
                <a:spcPts val="0"/>
              </a:spcBef>
            </a:pPr>
            <a:r>
              <a:rPr lang="en-US" sz="1800" dirty="0" smtClean="0"/>
              <a:t>GoToMeeting is used for virtual meetings</a:t>
            </a:r>
          </a:p>
          <a:p>
            <a:pPr lvl="2">
              <a:spcBef>
                <a:spcPts val="0"/>
              </a:spcBef>
            </a:pPr>
            <a:r>
              <a:rPr lang="en-US" sz="1400" dirty="0" smtClean="0"/>
              <a:t>require </a:t>
            </a:r>
            <a:r>
              <a:rPr lang="en-US" sz="1400" dirty="0"/>
              <a:t>a software download, </a:t>
            </a:r>
            <a:r>
              <a:rPr lang="en-US" sz="1400" dirty="0" smtClean="0"/>
              <a:t>the </a:t>
            </a:r>
            <a:r>
              <a:rPr lang="en-US" sz="1400" dirty="0"/>
              <a:t>first time you log-on to a meeting</a:t>
            </a:r>
            <a:r>
              <a:rPr lang="en-US" sz="1400" dirty="0" smtClean="0"/>
              <a:t>.</a:t>
            </a:r>
          </a:p>
          <a:p>
            <a:pPr lvl="1">
              <a:spcBef>
                <a:spcPts val="0"/>
              </a:spcBef>
            </a:pPr>
            <a:r>
              <a:rPr lang="en-US" sz="1800" dirty="0" smtClean="0"/>
              <a:t>announced </a:t>
            </a:r>
            <a:r>
              <a:rPr lang="en-US" sz="1800" b="1" dirty="0" smtClean="0"/>
              <a:t>14 days in advance</a:t>
            </a:r>
          </a:p>
          <a:p>
            <a:pPr lvl="2">
              <a:spcBef>
                <a:spcPts val="0"/>
              </a:spcBef>
            </a:pPr>
            <a:r>
              <a:rPr lang="en-US" sz="1400" dirty="0"/>
              <a:t>Are created on the portal using GMT</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15C5CB3B-657C-42A6-9890-8C72BCA5012A}" type="slidenum">
              <a:rPr lang="en-US" altLang="en-US" smtClean="0">
                <a:solidFill>
                  <a:srgbClr val="898989"/>
                </a:solidFill>
                <a:latin typeface="Myriad pro"/>
              </a:rPr>
              <a:t>12</a:t>
            </a:fld>
            <a:endParaRPr lang="en-US" altLang="en-US" dirty="0">
              <a:solidFill>
                <a:srgbClr val="898989"/>
              </a:solidFill>
              <a:latin typeface="Myriad pro"/>
            </a:endParaRPr>
          </a:p>
        </p:txBody>
      </p:sp>
    </p:spTree>
    <p:extLst>
      <p:ext uri="{BB962C8B-B14F-4D97-AF65-F5344CB8AC3E}">
        <p14:creationId xmlns:p14="http://schemas.microsoft.com/office/powerpoint/2010/main" val="4077430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004660">
            <a:off x="593387" y="1363276"/>
            <a:ext cx="1006679" cy="930256"/>
          </a:xfrm>
          <a:prstGeom prst="rect">
            <a:avLst/>
          </a:prstGeom>
        </p:spPr>
      </p:pic>
      <p:sp>
        <p:nvSpPr>
          <p:cNvPr id="2" name="Titel 1"/>
          <p:cNvSpPr>
            <a:spLocks noGrp="1"/>
          </p:cNvSpPr>
          <p:nvPr>
            <p:ph type="title"/>
          </p:nvPr>
        </p:nvSpPr>
        <p:spPr/>
        <p:txBody>
          <a:bodyPr/>
          <a:lstStyle/>
          <a:p>
            <a:r>
              <a:rPr lang="en-US" dirty="0" smtClean="0"/>
              <a:t>Rules and </a:t>
            </a:r>
            <a:r>
              <a:rPr lang="en-US" dirty="0"/>
              <a:t>Procedures (</a:t>
            </a:r>
            <a:r>
              <a:rPr lang="en-US" dirty="0" smtClean="0"/>
              <a:t>II)</a:t>
            </a:r>
            <a:endParaRPr lang="en-US" dirty="0"/>
          </a:p>
        </p:txBody>
      </p:sp>
      <p:sp>
        <p:nvSpPr>
          <p:cNvPr id="3" name="Inhaltsplatzhalter 2"/>
          <p:cNvSpPr>
            <a:spLocks noGrp="1"/>
          </p:cNvSpPr>
          <p:nvPr>
            <p:ph idx="1"/>
          </p:nvPr>
        </p:nvSpPr>
        <p:spPr>
          <a:xfrm>
            <a:off x="1981200" y="1295400"/>
            <a:ext cx="7010400" cy="4800600"/>
          </a:xfrm>
        </p:spPr>
        <p:txBody>
          <a:bodyPr/>
          <a:lstStyle/>
          <a:p>
            <a:r>
              <a:rPr lang="en-US" sz="1800" dirty="0" smtClean="0"/>
              <a:t>Steering Committee – Methods and Processes Committee</a:t>
            </a:r>
          </a:p>
          <a:p>
            <a:pPr lvl="1"/>
            <a:r>
              <a:rPr lang="en-US" sz="1600" dirty="0" smtClean="0"/>
              <a:t>oneM2M </a:t>
            </a:r>
            <a:r>
              <a:rPr lang="en-US" sz="1600" dirty="0"/>
              <a:t>Partnership </a:t>
            </a:r>
            <a:r>
              <a:rPr lang="en-US" sz="1600" dirty="0" smtClean="0"/>
              <a:t>Agreement  </a:t>
            </a:r>
            <a:r>
              <a:rPr lang="en-US" sz="1200" dirty="0" smtClean="0"/>
              <a:t>ADM-0002-oneM2M </a:t>
            </a:r>
            <a:r>
              <a:rPr lang="en-US" sz="1200" dirty="0"/>
              <a:t>Partnership Agreement </a:t>
            </a:r>
            <a:r>
              <a:rPr lang="en-US" sz="1200" dirty="0" smtClean="0"/>
              <a:t>V2.0</a:t>
            </a:r>
            <a:endParaRPr lang="en-US" sz="1400" dirty="0" smtClean="0"/>
          </a:p>
          <a:p>
            <a:pPr lvl="2"/>
            <a:r>
              <a:rPr lang="en-US" sz="1400" dirty="0" smtClean="0"/>
              <a:t>Purpose</a:t>
            </a:r>
            <a:r>
              <a:rPr lang="en-US" sz="1400" dirty="0"/>
              <a:t>, Scope, Objectives, Intellectual Property Rights and Copyright </a:t>
            </a:r>
            <a:r>
              <a:rPr lang="en-US" sz="1400" dirty="0" smtClean="0"/>
              <a:t>Ownership </a:t>
            </a:r>
          </a:p>
          <a:p>
            <a:pPr lvl="2"/>
            <a:r>
              <a:rPr lang="en-US" sz="1400" dirty="0" smtClean="0"/>
              <a:t>undertakings </a:t>
            </a:r>
            <a:r>
              <a:rPr lang="en-US" sz="1400" dirty="0"/>
              <a:t>and rights </a:t>
            </a:r>
            <a:r>
              <a:rPr lang="en-US" sz="1400" dirty="0" smtClean="0"/>
              <a:t>to </a:t>
            </a:r>
            <a:r>
              <a:rPr lang="en-US" sz="1400" dirty="0"/>
              <a:t>participate in the </a:t>
            </a:r>
            <a:r>
              <a:rPr lang="en-US" sz="1400" dirty="0" smtClean="0"/>
              <a:t>collaboration </a:t>
            </a:r>
            <a:endParaRPr lang="en-US" sz="1400" dirty="0"/>
          </a:p>
          <a:p>
            <a:pPr lvl="1"/>
            <a:r>
              <a:rPr lang="en-US" sz="1600" dirty="0" smtClean="0"/>
              <a:t>Working </a:t>
            </a:r>
            <a:r>
              <a:rPr lang="en-US" sz="1600" dirty="0"/>
              <a:t>Procedures 	</a:t>
            </a:r>
            <a:r>
              <a:rPr lang="en-US" sz="1200" dirty="0" smtClean="0"/>
              <a:t>ADM-0005-Working </a:t>
            </a:r>
            <a:r>
              <a:rPr lang="en-US" sz="1200" dirty="0"/>
              <a:t>Procedures </a:t>
            </a:r>
            <a:r>
              <a:rPr lang="en-US" sz="1200" dirty="0" smtClean="0"/>
              <a:t>V7.0</a:t>
            </a:r>
            <a:endParaRPr lang="en-US" sz="1400" dirty="0" smtClean="0"/>
          </a:p>
          <a:p>
            <a:pPr lvl="2"/>
            <a:r>
              <a:rPr lang="en-US" sz="1400" dirty="0"/>
              <a:t>Structure, SC, TP, WGs, Work </a:t>
            </a:r>
            <a:r>
              <a:rPr lang="en-US" sz="1400" dirty="0" err="1"/>
              <a:t>Programme</a:t>
            </a:r>
            <a:r>
              <a:rPr lang="en-US" sz="1400" dirty="0"/>
              <a:t> </a:t>
            </a:r>
            <a:r>
              <a:rPr lang="en-US" sz="1400" dirty="0" smtClean="0"/>
              <a:t>and </a:t>
            </a:r>
            <a:r>
              <a:rPr lang="en-US" sz="1400" dirty="0"/>
              <a:t>Technical </a:t>
            </a:r>
            <a:r>
              <a:rPr lang="en-US" sz="1400" dirty="0" smtClean="0"/>
              <a:t>Coordination, deliverables, external relations, guidance on meeting organization, </a:t>
            </a:r>
            <a:r>
              <a:rPr lang="en-US" sz="1400" b="1" dirty="0" smtClean="0"/>
              <a:t>voting</a:t>
            </a:r>
            <a:r>
              <a:rPr lang="en-US" sz="1400" dirty="0" smtClean="0"/>
              <a:t> …</a:t>
            </a:r>
            <a:endParaRPr lang="en-US" sz="1400" dirty="0"/>
          </a:p>
          <a:p>
            <a:pPr lvl="1"/>
            <a:r>
              <a:rPr lang="en-US" sz="1600" dirty="0" smtClean="0"/>
              <a:t>oneM2M Drafting Rules </a:t>
            </a:r>
            <a:r>
              <a:rPr lang="en-US" sz="1200" dirty="0" smtClean="0"/>
              <a:t>ADM-0003-oneM2M </a:t>
            </a:r>
            <a:r>
              <a:rPr lang="en-US" sz="1200" dirty="0"/>
              <a:t>Drafting Rules </a:t>
            </a:r>
            <a:r>
              <a:rPr lang="en-US" sz="1200" dirty="0" smtClean="0"/>
              <a:t>V1.0</a:t>
            </a:r>
          </a:p>
          <a:p>
            <a:pPr lvl="2"/>
            <a:r>
              <a:rPr lang="en-US" sz="1400" dirty="0"/>
              <a:t>applicable to Technical Specifications and Technical Reports that are delivered to the Partners Type 1 for potential </a:t>
            </a:r>
            <a:r>
              <a:rPr lang="en-US" sz="1400" dirty="0" smtClean="0"/>
              <a:t>transposition</a:t>
            </a:r>
          </a:p>
          <a:p>
            <a:pPr lvl="2"/>
            <a:r>
              <a:rPr lang="en-US" sz="1400" dirty="0" smtClean="0"/>
              <a:t>Use of normative language </a:t>
            </a:r>
            <a:r>
              <a:rPr lang="en-US" sz="1400" b="1" dirty="0" smtClean="0"/>
              <a:t>Shall</a:t>
            </a:r>
            <a:r>
              <a:rPr lang="en-US" sz="1400" dirty="0" smtClean="0"/>
              <a:t>, </a:t>
            </a:r>
            <a:r>
              <a:rPr lang="en-US" sz="1400" b="1" dirty="0" smtClean="0"/>
              <a:t>May</a:t>
            </a:r>
            <a:r>
              <a:rPr lang="en-US" sz="1400" dirty="0" smtClean="0"/>
              <a:t>, </a:t>
            </a:r>
            <a:r>
              <a:rPr lang="en-US" sz="1400" b="1" dirty="0" smtClean="0"/>
              <a:t>Should</a:t>
            </a:r>
            <a:r>
              <a:rPr lang="en-US" sz="1400" dirty="0" smtClean="0"/>
              <a:t> </a:t>
            </a:r>
          </a:p>
          <a:p>
            <a:r>
              <a:rPr lang="en-US" sz="1800" dirty="0" smtClean="0"/>
              <a:t>Technical Plenary – Method of Work Committee</a:t>
            </a:r>
          </a:p>
          <a:p>
            <a:pPr lvl="1"/>
            <a:r>
              <a:rPr lang="en-US" sz="1600" dirty="0" smtClean="0"/>
              <a:t>Method </a:t>
            </a:r>
            <a:r>
              <a:rPr lang="en-US" sz="1600" dirty="0"/>
              <a:t>of </a:t>
            </a:r>
            <a:r>
              <a:rPr lang="en-US" sz="1600" dirty="0" smtClean="0"/>
              <a:t>Work  </a:t>
            </a:r>
            <a:r>
              <a:rPr lang="en-US" sz="1200" dirty="0" smtClean="0"/>
              <a:t>ADM-0004-Method </a:t>
            </a:r>
            <a:r>
              <a:rPr lang="en-US" sz="1200" dirty="0"/>
              <a:t>of </a:t>
            </a:r>
            <a:r>
              <a:rPr lang="en-US" sz="1200" dirty="0" smtClean="0"/>
              <a:t>Work V1.4.1</a:t>
            </a:r>
            <a:endParaRPr lang="en-US" sz="1400" dirty="0" smtClean="0"/>
          </a:p>
          <a:p>
            <a:pPr lvl="2"/>
            <a:r>
              <a:rPr lang="en-US" sz="1400" dirty="0" smtClean="0"/>
              <a:t>Handling </a:t>
            </a:r>
            <a:r>
              <a:rPr lang="en-US" sz="1400" dirty="0"/>
              <a:t>Deliverables, Deliverables and Release Management, </a:t>
            </a:r>
            <a:r>
              <a:rPr lang="en-US" sz="1400" dirty="0" smtClean="0"/>
              <a:t>conducting </a:t>
            </a:r>
            <a:r>
              <a:rPr lang="en-US" sz="1400" dirty="0"/>
              <a:t>a meeting, Work Items and CR through Releases: Guidelines, Test Event Requirements, Technical Forum on the oneM2M website, Meeting Guidelines, Annex A - Rapporteurs Checklist for Draft Deliverables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1CBA90C1-02E6-4928-9E48-77AE034D015C}" type="slidenum">
              <a:rPr lang="en-US" altLang="en-US" smtClean="0">
                <a:solidFill>
                  <a:srgbClr val="898989"/>
                </a:solidFill>
                <a:latin typeface="Myriad pro"/>
              </a:rPr>
              <a:t>13</a:t>
            </a:fld>
            <a:endParaRPr lang="en-US" altLang="en-US" dirty="0">
              <a:solidFill>
                <a:srgbClr val="898989"/>
              </a:solidFill>
              <a:latin typeface="Myriad pro"/>
            </a:endParaRPr>
          </a:p>
        </p:txBody>
      </p:sp>
      <p:pic>
        <p:nvPicPr>
          <p:cNvPr id="6" name="Grafik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91044" y="2084094"/>
            <a:ext cx="918756" cy="1313845"/>
          </a:xfrm>
          <a:prstGeom prst="rect">
            <a:avLst/>
          </a:prstGeom>
        </p:spPr>
      </p:pic>
      <p:pic>
        <p:nvPicPr>
          <p:cNvPr id="7" name="Grafik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484608">
            <a:off x="817012" y="2947295"/>
            <a:ext cx="948062" cy="1358489"/>
          </a:xfrm>
          <a:prstGeom prst="rect">
            <a:avLst/>
          </a:prstGeom>
        </p:spPr>
      </p:pic>
      <p:pic>
        <p:nvPicPr>
          <p:cNvPr id="8" name="Grafik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32694" y="4566285"/>
            <a:ext cx="1024185" cy="1453515"/>
          </a:xfrm>
          <a:prstGeom prst="rect">
            <a:avLst/>
          </a:prstGeom>
        </p:spPr>
      </p:pic>
    </p:spTree>
    <p:extLst>
      <p:ext uri="{BB962C8B-B14F-4D97-AF65-F5344CB8AC3E}">
        <p14:creationId xmlns:p14="http://schemas.microsoft.com/office/powerpoint/2010/main" val="35776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59741">
            <a:off x="342922" y="2123015"/>
            <a:ext cx="1616116" cy="2671225"/>
          </a:xfrm>
          <a:prstGeom prst="rect">
            <a:avLst/>
          </a:prstGeom>
        </p:spPr>
      </p:pic>
      <p:sp>
        <p:nvSpPr>
          <p:cNvPr id="2" name="Titel 1"/>
          <p:cNvSpPr>
            <a:spLocks noGrp="1"/>
          </p:cNvSpPr>
          <p:nvPr>
            <p:ph type="title"/>
          </p:nvPr>
        </p:nvSpPr>
        <p:spPr/>
        <p:txBody>
          <a:bodyPr/>
          <a:lstStyle/>
          <a:p>
            <a:r>
              <a:rPr lang="en-US" dirty="0" smtClean="0"/>
              <a:t>Technical Plenary Approves</a:t>
            </a:r>
            <a:endParaRPr lang="en-US" dirty="0"/>
          </a:p>
        </p:txBody>
      </p:sp>
      <p:sp>
        <p:nvSpPr>
          <p:cNvPr id="3" name="Inhaltsplatzhalter 2"/>
          <p:cNvSpPr>
            <a:spLocks noGrp="1"/>
          </p:cNvSpPr>
          <p:nvPr>
            <p:ph idx="1"/>
          </p:nvPr>
        </p:nvSpPr>
        <p:spPr>
          <a:xfrm>
            <a:off x="1752600" y="1178256"/>
            <a:ext cx="7315200" cy="4525963"/>
          </a:xfrm>
        </p:spPr>
        <p:txBody>
          <a:bodyPr/>
          <a:lstStyle/>
          <a:p>
            <a:r>
              <a:rPr lang="en-US" sz="2000" dirty="0" smtClean="0"/>
              <a:t>Work </a:t>
            </a:r>
            <a:r>
              <a:rPr lang="en-US" sz="2000" dirty="0" err="1" smtClean="0"/>
              <a:t>Programme</a:t>
            </a:r>
            <a:r>
              <a:rPr lang="en-US" sz="2000" dirty="0" smtClean="0"/>
              <a:t> </a:t>
            </a:r>
          </a:p>
          <a:p>
            <a:pPr lvl="1">
              <a:spcBef>
                <a:spcPts val="0"/>
              </a:spcBef>
            </a:pPr>
            <a:r>
              <a:rPr lang="en-US" sz="1800" dirty="0" smtClean="0"/>
              <a:t>documented record of all technical activities </a:t>
            </a:r>
          </a:p>
          <a:p>
            <a:pPr>
              <a:spcBef>
                <a:spcPts val="0"/>
              </a:spcBef>
            </a:pPr>
            <a:r>
              <a:rPr lang="en-US" sz="2000" dirty="0" smtClean="0"/>
              <a:t>Work Item </a:t>
            </a:r>
          </a:p>
          <a:p>
            <a:pPr lvl="1">
              <a:spcBef>
                <a:spcPts val="0"/>
              </a:spcBef>
            </a:pPr>
            <a:r>
              <a:rPr lang="en-US" sz="1800" dirty="0" smtClean="0"/>
              <a:t>documented record of a specific technical activity</a:t>
            </a:r>
          </a:p>
          <a:p>
            <a:pPr lvl="1">
              <a:spcBef>
                <a:spcPts val="0"/>
              </a:spcBef>
            </a:pPr>
            <a:r>
              <a:rPr lang="en-US" sz="1800" dirty="0" smtClean="0"/>
              <a:t>Technical scope of output deliverables (TSs, </a:t>
            </a:r>
            <a:r>
              <a:rPr lang="en-US" sz="1800" dirty="0"/>
              <a:t>TRs</a:t>
            </a:r>
            <a:r>
              <a:rPr lang="en-US" sz="1800" dirty="0" smtClean="0"/>
              <a:t>) and their impact</a:t>
            </a:r>
          </a:p>
          <a:p>
            <a:pPr lvl="1">
              <a:spcBef>
                <a:spcPts val="0"/>
              </a:spcBef>
            </a:pPr>
            <a:r>
              <a:rPr lang="en-US" sz="1800" dirty="0" smtClean="0"/>
              <a:t>Four supporting companies (minimum)</a:t>
            </a:r>
          </a:p>
          <a:p>
            <a:pPr lvl="1">
              <a:spcBef>
                <a:spcPts val="0"/>
              </a:spcBef>
            </a:pPr>
            <a:r>
              <a:rPr lang="en-US" sz="1800" dirty="0"/>
              <a:t>Rapporteur, </a:t>
            </a:r>
            <a:r>
              <a:rPr lang="en-US" sz="1800" dirty="0" smtClean="0"/>
              <a:t>may </a:t>
            </a:r>
            <a:r>
              <a:rPr lang="en-US" sz="1800" dirty="0"/>
              <a:t>be assisted by editor(s) as </a:t>
            </a:r>
            <a:r>
              <a:rPr lang="en-US" sz="1800" dirty="0" smtClean="0"/>
              <a:t>needed</a:t>
            </a:r>
          </a:p>
          <a:p>
            <a:pPr lvl="1">
              <a:spcBef>
                <a:spcPts val="0"/>
              </a:spcBef>
            </a:pPr>
            <a:r>
              <a:rPr lang="en-US" sz="1800" dirty="0" smtClean="0"/>
              <a:t>TS </a:t>
            </a:r>
            <a:r>
              <a:rPr lang="en-US" sz="1800" dirty="0"/>
              <a:t>and TR development cycle </a:t>
            </a:r>
            <a:endParaRPr lang="en-US" sz="1800" dirty="0" smtClean="0"/>
          </a:p>
          <a:p>
            <a:pPr lvl="2">
              <a:spcBef>
                <a:spcPts val="0"/>
              </a:spcBef>
            </a:pPr>
            <a:r>
              <a:rPr lang="en-US" sz="1400" dirty="0" smtClean="0"/>
              <a:t>Milestones defined </a:t>
            </a:r>
            <a:r>
              <a:rPr lang="en-US" sz="1400" dirty="0"/>
              <a:t>in WI: start, change control, freeze, </a:t>
            </a:r>
            <a:r>
              <a:rPr lang="en-US" sz="1400" dirty="0" smtClean="0"/>
              <a:t>approval</a:t>
            </a:r>
          </a:p>
          <a:p>
            <a:pPr>
              <a:spcBef>
                <a:spcPts val="0"/>
              </a:spcBef>
            </a:pPr>
            <a:r>
              <a:rPr lang="en-US" sz="2000" dirty="0" smtClean="0"/>
              <a:t>Release</a:t>
            </a:r>
          </a:p>
          <a:p>
            <a:pPr lvl="1">
              <a:spcBef>
                <a:spcPts val="0"/>
              </a:spcBef>
            </a:pPr>
            <a:r>
              <a:rPr lang="en-US" sz="1800" dirty="0" smtClean="0"/>
              <a:t>set </a:t>
            </a:r>
            <a:r>
              <a:rPr lang="en-US" sz="1800" dirty="0"/>
              <a:t>of deliverables </a:t>
            </a:r>
            <a:r>
              <a:rPr lang="en-US" sz="1800" dirty="0" smtClean="0"/>
              <a:t>(TSs, TRs) </a:t>
            </a:r>
            <a:r>
              <a:rPr lang="en-US" sz="1800" dirty="0"/>
              <a:t>which is technically consistent at the time of the freeze of the </a:t>
            </a:r>
            <a:r>
              <a:rPr lang="en-US" sz="1800" dirty="0" smtClean="0"/>
              <a:t>Release</a:t>
            </a:r>
          </a:p>
          <a:p>
            <a:pPr lvl="2">
              <a:spcBef>
                <a:spcPts val="0"/>
              </a:spcBef>
            </a:pPr>
            <a:r>
              <a:rPr lang="en-US" sz="1400" dirty="0" smtClean="0"/>
              <a:t>Once approved only the change control applies to progress TSs, TRs</a:t>
            </a:r>
          </a:p>
          <a:p>
            <a:pPr lvl="2">
              <a:spcBef>
                <a:spcPts val="0"/>
              </a:spcBef>
            </a:pPr>
            <a:r>
              <a:rPr lang="en-US" sz="1400" dirty="0" smtClean="0"/>
              <a:t>A </a:t>
            </a:r>
            <a:r>
              <a:rPr lang="en-US" sz="1400" dirty="0"/>
              <a:t>new release is </a:t>
            </a:r>
            <a:r>
              <a:rPr lang="en-US" sz="1400" dirty="0" smtClean="0"/>
              <a:t>triggered by approval </a:t>
            </a:r>
            <a:r>
              <a:rPr lang="en-US" sz="1400" dirty="0"/>
              <a:t>of </a:t>
            </a:r>
            <a:r>
              <a:rPr lang="en-US" sz="1400" dirty="0" smtClean="0"/>
              <a:t>a CR to </a:t>
            </a:r>
            <a:r>
              <a:rPr lang="en-US" sz="1400" dirty="0"/>
              <a:t>the new release</a:t>
            </a:r>
            <a:endParaRPr lang="en-US" sz="1400" dirty="0" smtClean="0"/>
          </a:p>
          <a:p>
            <a:pPr lvl="1">
              <a:spcBef>
                <a:spcPts val="0"/>
              </a:spcBef>
            </a:pPr>
            <a:r>
              <a:rPr lang="en-US" sz="1800" dirty="0" smtClean="0"/>
              <a:t>Release freeze</a:t>
            </a:r>
          </a:p>
          <a:p>
            <a:pPr lvl="2">
              <a:spcBef>
                <a:spcPts val="0"/>
              </a:spcBef>
            </a:pPr>
            <a:r>
              <a:rPr lang="en-US" sz="1400" dirty="0"/>
              <a:t>A Technical Plenary (TP) action on a Release, restricting further technical input to essential changes and </a:t>
            </a:r>
            <a:r>
              <a:rPr lang="en-US" sz="1400" dirty="0" smtClean="0"/>
              <a:t>corrections</a:t>
            </a:r>
          </a:p>
          <a:p>
            <a:pPr>
              <a:spcBef>
                <a:spcPts val="0"/>
              </a:spcBef>
            </a:pPr>
            <a:r>
              <a:rPr lang="en-US" sz="2000" dirty="0"/>
              <a:t>Ratification</a:t>
            </a:r>
          </a:p>
          <a:p>
            <a:pPr lvl="1">
              <a:spcBef>
                <a:spcPts val="0"/>
              </a:spcBef>
            </a:pPr>
            <a:r>
              <a:rPr lang="en-US" sz="1800" dirty="0" smtClean="0"/>
              <a:t>the approved deliverable </a:t>
            </a:r>
            <a:r>
              <a:rPr lang="en-US" sz="1800" dirty="0"/>
              <a:t>is </a:t>
            </a:r>
            <a:r>
              <a:rPr lang="en-US" sz="1800" dirty="0" smtClean="0"/>
              <a:t>available </a:t>
            </a:r>
            <a:r>
              <a:rPr lang="en-US" sz="1800" dirty="0"/>
              <a:t>to the Partners for </a:t>
            </a:r>
            <a:r>
              <a:rPr lang="en-US" sz="1800" dirty="0" smtClean="0"/>
              <a:t>publication</a:t>
            </a:r>
            <a:endParaRPr lang="en-US" sz="18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BC804AFA-4D40-45E7-9009-2BC51A560214}" type="slidenum">
              <a:rPr lang="en-US" altLang="en-US" smtClean="0">
                <a:solidFill>
                  <a:srgbClr val="898989"/>
                </a:solidFill>
                <a:latin typeface="Myriad pro"/>
              </a:rPr>
              <a:t>14</a:t>
            </a:fld>
            <a:endParaRPr lang="en-US" altLang="en-US" dirty="0">
              <a:solidFill>
                <a:srgbClr val="898989"/>
              </a:solidFill>
              <a:latin typeface="Myriad pro"/>
            </a:endParaRPr>
          </a:p>
        </p:txBody>
      </p:sp>
      <p:sp>
        <p:nvSpPr>
          <p:cNvPr id="4" name="Textfeld 3"/>
          <p:cNvSpPr txBox="1"/>
          <p:nvPr/>
        </p:nvSpPr>
        <p:spPr>
          <a:xfrm>
            <a:off x="6434344" y="6279776"/>
            <a:ext cx="2315057" cy="230832"/>
          </a:xfrm>
          <a:prstGeom prst="rect">
            <a:avLst/>
          </a:prstGeom>
          <a:noFill/>
        </p:spPr>
        <p:txBody>
          <a:bodyPr wrap="none" rtlCol="0">
            <a:spAutoFit/>
          </a:bodyPr>
          <a:lstStyle/>
          <a:p>
            <a:r>
              <a:rPr lang="en-US" sz="900" dirty="0"/>
              <a:t>Source: ADM-0004-Method_of_work-V1_4_1</a:t>
            </a:r>
          </a:p>
        </p:txBody>
      </p:sp>
    </p:spTree>
    <p:extLst>
      <p:ext uri="{BB962C8B-B14F-4D97-AF65-F5344CB8AC3E}">
        <p14:creationId xmlns:p14="http://schemas.microsoft.com/office/powerpoint/2010/main" val="40843883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71600"/>
            <a:ext cx="9144000" cy="3154049"/>
          </a:xfrm>
          <a:prstGeom prst="rect">
            <a:avLst/>
          </a:prstGeom>
        </p:spPr>
      </p:pic>
      <p:sp>
        <p:nvSpPr>
          <p:cNvPr id="6" name="Textfeld 5"/>
          <p:cNvSpPr txBox="1"/>
          <p:nvPr/>
        </p:nvSpPr>
        <p:spPr>
          <a:xfrm rot="21419025">
            <a:off x="7038051" y="3856337"/>
            <a:ext cx="1061894" cy="369332"/>
          </a:xfrm>
          <a:prstGeom prst="rect">
            <a:avLst/>
          </a:prstGeom>
          <a:noFill/>
        </p:spPr>
        <p:txBody>
          <a:bodyPr wrap="none" rtlCol="0">
            <a:spAutoFit/>
          </a:bodyPr>
          <a:lstStyle/>
          <a:p>
            <a:r>
              <a:rPr lang="en-US" dirty="0" smtClean="0"/>
              <a:t>Meetings</a:t>
            </a:r>
            <a:endParaRPr lang="en-US" dirty="0"/>
          </a:p>
        </p:txBody>
      </p:sp>
      <p:sp>
        <p:nvSpPr>
          <p:cNvPr id="8" name="Textfeld 7"/>
          <p:cNvSpPr txBox="1"/>
          <p:nvPr/>
        </p:nvSpPr>
        <p:spPr>
          <a:xfrm>
            <a:off x="3352800" y="4630871"/>
            <a:ext cx="2019592" cy="369332"/>
          </a:xfrm>
          <a:prstGeom prst="rect">
            <a:avLst/>
          </a:prstGeom>
          <a:noFill/>
        </p:spPr>
        <p:txBody>
          <a:bodyPr wrap="none" rtlCol="0">
            <a:spAutoFit/>
          </a:bodyPr>
          <a:lstStyle/>
          <a:p>
            <a:r>
              <a:rPr lang="en-US" dirty="0" smtClean="0"/>
              <a:t>Input Contributions</a:t>
            </a:r>
            <a:endParaRPr lang="en-US" dirty="0"/>
          </a:p>
        </p:txBody>
      </p:sp>
      <p:sp>
        <p:nvSpPr>
          <p:cNvPr id="9" name="Textfeld 8"/>
          <p:cNvSpPr txBox="1"/>
          <p:nvPr/>
        </p:nvSpPr>
        <p:spPr>
          <a:xfrm rot="19198769">
            <a:off x="6050970" y="2893285"/>
            <a:ext cx="1699376" cy="369332"/>
          </a:xfrm>
          <a:prstGeom prst="rect">
            <a:avLst/>
          </a:prstGeom>
          <a:noFill/>
        </p:spPr>
        <p:txBody>
          <a:bodyPr wrap="none" rtlCol="0">
            <a:spAutoFit/>
          </a:bodyPr>
          <a:lstStyle/>
          <a:p>
            <a:r>
              <a:rPr lang="en-US" dirty="0" smtClean="0"/>
              <a:t>Working Groups</a:t>
            </a:r>
            <a:endParaRPr lang="en-US" dirty="0"/>
          </a:p>
        </p:txBody>
      </p:sp>
      <p:sp>
        <p:nvSpPr>
          <p:cNvPr id="10" name="Textfeld 9"/>
          <p:cNvSpPr txBox="1"/>
          <p:nvPr/>
        </p:nvSpPr>
        <p:spPr>
          <a:xfrm rot="790091">
            <a:off x="4039947" y="3985213"/>
            <a:ext cx="1234120" cy="369332"/>
          </a:xfrm>
          <a:prstGeom prst="rect">
            <a:avLst/>
          </a:prstGeom>
          <a:noFill/>
        </p:spPr>
        <p:txBody>
          <a:bodyPr wrap="none" rtlCol="0">
            <a:spAutoFit/>
          </a:bodyPr>
          <a:lstStyle/>
          <a:p>
            <a:r>
              <a:rPr lang="en-US" dirty="0" smtClean="0"/>
              <a:t>documents</a:t>
            </a:r>
            <a:endParaRPr lang="en-US" dirty="0"/>
          </a:p>
        </p:txBody>
      </p:sp>
      <p:sp>
        <p:nvSpPr>
          <p:cNvPr id="11" name="Textfeld 10"/>
          <p:cNvSpPr txBox="1"/>
          <p:nvPr/>
        </p:nvSpPr>
        <p:spPr>
          <a:xfrm>
            <a:off x="6434861" y="4728732"/>
            <a:ext cx="2383153" cy="369332"/>
          </a:xfrm>
          <a:prstGeom prst="rect">
            <a:avLst/>
          </a:prstGeom>
          <a:noFill/>
        </p:spPr>
        <p:txBody>
          <a:bodyPr wrap="none" rtlCol="0">
            <a:spAutoFit/>
          </a:bodyPr>
          <a:lstStyle/>
          <a:p>
            <a:r>
              <a:rPr lang="en-US" dirty="0" smtClean="0"/>
              <a:t>Technical Specifications</a:t>
            </a:r>
            <a:endParaRPr lang="en-US" dirty="0"/>
          </a:p>
        </p:txBody>
      </p:sp>
      <p:sp>
        <p:nvSpPr>
          <p:cNvPr id="15" name="Textfeld 14"/>
          <p:cNvSpPr txBox="1"/>
          <p:nvPr/>
        </p:nvSpPr>
        <p:spPr>
          <a:xfrm>
            <a:off x="6849690" y="4330449"/>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7" name="Titel 1"/>
          <p:cNvSpPr>
            <a:spLocks noGrp="1"/>
          </p:cNvSpPr>
          <p:nvPr>
            <p:ph type="title"/>
          </p:nvPr>
        </p:nvSpPr>
        <p:spPr>
          <a:xfrm>
            <a:off x="344321" y="364553"/>
            <a:ext cx="8580438" cy="865220"/>
          </a:xfrm>
        </p:spPr>
        <p:txBody>
          <a:bodyPr/>
          <a:lstStyle/>
          <a:p>
            <a:r>
              <a:rPr lang="en-US" dirty="0" smtClean="0"/>
              <a:t>Members Portal</a:t>
            </a:r>
            <a:endParaRPr lang="en-US" dirty="0"/>
          </a:p>
        </p:txBody>
      </p:sp>
      <p:sp>
        <p:nvSpPr>
          <p:cNvPr id="18" name="Rechteck 17"/>
          <p:cNvSpPr/>
          <p:nvPr/>
        </p:nvSpPr>
        <p:spPr>
          <a:xfrm>
            <a:off x="2781300" y="946863"/>
            <a:ext cx="3581400" cy="276999"/>
          </a:xfrm>
          <a:prstGeom prst="rect">
            <a:avLst/>
          </a:prstGeom>
        </p:spPr>
        <p:txBody>
          <a:bodyPr wrap="square">
            <a:spAutoFit/>
          </a:bodyPr>
          <a:lstStyle/>
          <a:p>
            <a:r>
              <a:rPr lang="en-US" sz="1200" dirty="0">
                <a:hlinkClick r:id="rId3"/>
              </a:rPr>
              <a:t>http://member.onem2m.org/WebSite/homepage.aspx</a:t>
            </a:r>
            <a:endParaRPr lang="en-US" sz="1200" dirty="0"/>
          </a:p>
        </p:txBody>
      </p:sp>
      <p:sp>
        <p:nvSpPr>
          <p:cNvPr id="20" name="Textfeld 19"/>
          <p:cNvSpPr txBox="1"/>
          <p:nvPr/>
        </p:nvSpPr>
        <p:spPr>
          <a:xfrm>
            <a:off x="4069399" y="5272311"/>
            <a:ext cx="1121717" cy="369332"/>
          </a:xfrm>
          <a:prstGeom prst="rect">
            <a:avLst/>
          </a:prstGeom>
          <a:noFill/>
        </p:spPr>
        <p:txBody>
          <a:bodyPr wrap="none" rtlCol="0">
            <a:spAutoFit/>
          </a:bodyPr>
          <a:lstStyle/>
          <a:p>
            <a:r>
              <a:rPr lang="en-US" dirty="0" smtClean="0"/>
              <a:t>templates</a:t>
            </a:r>
            <a:endParaRPr lang="en-US" dirty="0"/>
          </a:p>
        </p:txBody>
      </p:sp>
      <p:sp>
        <p:nvSpPr>
          <p:cNvPr id="22" name="Textfeld 21"/>
          <p:cNvSpPr txBox="1"/>
          <p:nvPr/>
        </p:nvSpPr>
        <p:spPr>
          <a:xfrm rot="2769809">
            <a:off x="4224069" y="2861391"/>
            <a:ext cx="1745093" cy="369332"/>
          </a:xfrm>
          <a:prstGeom prst="rect">
            <a:avLst/>
          </a:prstGeom>
          <a:noFill/>
        </p:spPr>
        <p:txBody>
          <a:bodyPr wrap="none" rtlCol="0">
            <a:spAutoFit/>
          </a:bodyPr>
          <a:lstStyle/>
          <a:p>
            <a:r>
              <a:rPr lang="en-US" dirty="0" smtClean="0"/>
              <a:t>work item status</a:t>
            </a:r>
            <a:endParaRPr lang="en-US" dirty="0"/>
          </a:p>
        </p:txBody>
      </p:sp>
      <p:sp>
        <p:nvSpPr>
          <p:cNvPr id="23" name="Textfeld 22"/>
          <p:cNvSpPr txBox="1"/>
          <p:nvPr/>
        </p:nvSpPr>
        <p:spPr>
          <a:xfrm>
            <a:off x="6423911" y="5296272"/>
            <a:ext cx="1825308" cy="369332"/>
          </a:xfrm>
          <a:prstGeom prst="rect">
            <a:avLst/>
          </a:prstGeom>
          <a:noFill/>
        </p:spPr>
        <p:txBody>
          <a:bodyPr wrap="none" rtlCol="0">
            <a:spAutoFit/>
          </a:bodyPr>
          <a:lstStyle/>
          <a:p>
            <a:r>
              <a:rPr lang="en-US" dirty="0" smtClean="0"/>
              <a:t>Technical Reports</a:t>
            </a:r>
            <a:endParaRPr lang="en-US" dirty="0"/>
          </a:p>
        </p:txBody>
      </p:sp>
      <p:sp>
        <p:nvSpPr>
          <p:cNvPr id="26" name="Textfeld 25"/>
          <p:cNvSpPr txBox="1"/>
          <p:nvPr/>
        </p:nvSpPr>
        <p:spPr>
          <a:xfrm rot="2155114">
            <a:off x="4212496" y="3397409"/>
            <a:ext cx="1223605" cy="369332"/>
          </a:xfrm>
          <a:prstGeom prst="rect">
            <a:avLst/>
          </a:prstGeom>
          <a:noFill/>
        </p:spPr>
        <p:txBody>
          <a:bodyPr wrap="none" rtlCol="0">
            <a:spAutoFit/>
          </a:bodyPr>
          <a:lstStyle/>
          <a:p>
            <a:r>
              <a:rPr lang="en-US" dirty="0" smtClean="0"/>
              <a:t>work items</a:t>
            </a:r>
            <a:endParaRPr lang="en-US" dirty="0"/>
          </a:p>
        </p:txBody>
      </p:sp>
      <p:sp>
        <p:nvSpPr>
          <p:cNvPr id="27" name="Textfeld 26"/>
          <p:cNvSpPr txBox="1"/>
          <p:nvPr/>
        </p:nvSpPr>
        <p:spPr>
          <a:xfrm rot="19999847">
            <a:off x="6512206" y="3296953"/>
            <a:ext cx="1838452" cy="369332"/>
          </a:xfrm>
          <a:prstGeom prst="rect">
            <a:avLst/>
          </a:prstGeom>
          <a:noFill/>
        </p:spPr>
        <p:txBody>
          <a:bodyPr wrap="none" rtlCol="0">
            <a:spAutoFit/>
          </a:bodyPr>
          <a:lstStyle/>
          <a:p>
            <a:r>
              <a:rPr lang="en-US" dirty="0" smtClean="0"/>
              <a:t>Work </a:t>
            </a:r>
            <a:r>
              <a:rPr lang="en-US" dirty="0" err="1" smtClean="0"/>
              <a:t>programme</a:t>
            </a:r>
            <a:endParaRPr lang="en-US" dirty="0"/>
          </a:p>
        </p:txBody>
      </p:sp>
      <p:sp>
        <p:nvSpPr>
          <p:cNvPr id="28" name="Textfeld 27"/>
          <p:cNvSpPr txBox="1"/>
          <p:nvPr/>
        </p:nvSpPr>
        <p:spPr>
          <a:xfrm>
            <a:off x="5174826" y="5650468"/>
            <a:ext cx="1294585" cy="369332"/>
          </a:xfrm>
          <a:prstGeom prst="rect">
            <a:avLst/>
          </a:prstGeom>
          <a:noFill/>
        </p:spPr>
        <p:txBody>
          <a:bodyPr wrap="none" rtlCol="0">
            <a:spAutoFit/>
          </a:bodyPr>
          <a:lstStyle/>
          <a:p>
            <a:r>
              <a:rPr lang="en-US" dirty="0" smtClean="0"/>
              <a:t>Mailing lists</a:t>
            </a:r>
            <a:endParaRPr lang="en-US" dirty="0"/>
          </a:p>
        </p:txBody>
      </p:sp>
      <p:sp>
        <p:nvSpPr>
          <p:cNvPr id="29" name="Textfeld 28"/>
          <p:cNvSpPr txBox="1"/>
          <p:nvPr/>
        </p:nvSpPr>
        <p:spPr>
          <a:xfrm rot="4354693">
            <a:off x="5359604" y="2888952"/>
            <a:ext cx="1026243" cy="369332"/>
          </a:xfrm>
          <a:prstGeom prst="rect">
            <a:avLst/>
          </a:prstGeom>
          <a:noFill/>
        </p:spPr>
        <p:txBody>
          <a:bodyPr wrap="none" rtlCol="0">
            <a:spAutoFit/>
          </a:bodyPr>
          <a:lstStyle/>
          <a:p>
            <a:r>
              <a:rPr lang="en-US" dirty="0" smtClean="0"/>
              <a:t>Elections</a:t>
            </a:r>
            <a:endParaRPr lang="en-US" dirty="0"/>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20325" y="3511726"/>
            <a:ext cx="1822672" cy="2284524"/>
          </a:xfrm>
          <a:prstGeom prst="rect">
            <a:avLst/>
          </a:prstGeom>
        </p:spPr>
      </p:pic>
      <p:sp>
        <p:nvSpPr>
          <p:cNvPr id="21"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61C8AB8C-99A6-4E06-AE02-F3BEAD40D9EF}" type="slidenum">
              <a:rPr lang="en-US" altLang="en-US" smtClean="0">
                <a:solidFill>
                  <a:srgbClr val="898989"/>
                </a:solidFill>
                <a:latin typeface="Myriad pro"/>
              </a:rPr>
              <a:t>15</a:t>
            </a:fld>
            <a:endParaRPr lang="en-US" altLang="en-US" dirty="0">
              <a:solidFill>
                <a:srgbClr val="898989"/>
              </a:solidFill>
              <a:latin typeface="Myriad pro"/>
            </a:endParaRPr>
          </a:p>
        </p:txBody>
      </p:sp>
    </p:spTree>
    <p:extLst>
      <p:ext uri="{BB962C8B-B14F-4D97-AF65-F5344CB8AC3E}">
        <p14:creationId xmlns:p14="http://schemas.microsoft.com/office/powerpoint/2010/main" val="2456591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800" dirty="0" smtClean="0"/>
              <a:t>Q&amp;A</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D727C712-1A26-4A8C-9A35-F76A40386403}" type="slidenum">
              <a:rPr lang="en-US" altLang="en-US" smtClean="0">
                <a:solidFill>
                  <a:srgbClr val="898989"/>
                </a:solidFill>
                <a:latin typeface="Myriad pro"/>
              </a:rPr>
              <a:t>16</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233089"/>
            <a:ext cx="3886200" cy="500477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52800" y="2667000"/>
            <a:ext cx="2535054" cy="923330"/>
          </a:xfrm>
          <a:prstGeom prst="rect">
            <a:avLst/>
          </a:prstGeom>
          <a:noFill/>
        </p:spPr>
        <p:txBody>
          <a:bodyPr wrap="none" rtlCol="0">
            <a:spAutoFit/>
          </a:bodyPr>
          <a:lstStyle/>
          <a:p>
            <a:pPr marL="0" indent="0" algn="ctr" eaLnBrk="1" hangingPunct="1">
              <a:buNone/>
            </a:pPr>
            <a:r>
              <a:rPr lang="en-US" altLang="en-US" sz="5400" b="1" dirty="0" smtClean="0">
                <a:solidFill>
                  <a:srgbClr val="B42025"/>
                </a:solidFill>
              </a:rPr>
              <a:t>BACKUP</a:t>
            </a:r>
            <a:endParaRPr lang="en-US" altLang="en-US" sz="5400" b="1" dirty="0">
              <a:solidFill>
                <a:srgbClr val="B42025"/>
              </a:solidFill>
            </a:endParaRPr>
          </a:p>
        </p:txBody>
      </p:sp>
      <p:sp>
        <p:nvSpPr>
          <p:cNvPr id="3" name="Textfeld 2"/>
          <p:cNvSpPr txBox="1"/>
          <p:nvPr/>
        </p:nvSpPr>
        <p:spPr>
          <a:xfrm>
            <a:off x="4038600" y="4191000"/>
            <a:ext cx="4920065" cy="923330"/>
          </a:xfrm>
          <a:prstGeom prst="rect">
            <a:avLst/>
          </a:prstGeom>
          <a:noFill/>
        </p:spPr>
        <p:txBody>
          <a:bodyPr wrap="none" rtlCol="0">
            <a:spAutoFit/>
          </a:bodyPr>
          <a:lstStyle/>
          <a:p>
            <a:pPr marL="285750" indent="-285750">
              <a:buFont typeface="Arial" panose="020B0604020202020204" pitchFamily="34" charset="0"/>
              <a:buChar char="•"/>
            </a:pPr>
            <a:r>
              <a:rPr lang="en-US" dirty="0" smtClean="0"/>
              <a:t>Voting (3 slides)</a:t>
            </a:r>
          </a:p>
          <a:p>
            <a:pPr marL="285750" indent="-285750">
              <a:buFont typeface="Arial" panose="020B0604020202020204" pitchFamily="34" charset="0"/>
              <a:buChar char="•"/>
            </a:pPr>
            <a:r>
              <a:rPr lang="en-US" dirty="0" smtClean="0"/>
              <a:t>oneM2M Releases (2 slides)</a:t>
            </a:r>
          </a:p>
          <a:p>
            <a:pPr marL="285750" indent="-285750">
              <a:buFont typeface="Arial" panose="020B0604020202020204" pitchFamily="34" charset="0"/>
              <a:buChar char="•"/>
            </a:pPr>
            <a:r>
              <a:rPr lang="en-US" dirty="0" smtClean="0"/>
              <a:t>Links to publicly accessible information (1 slide)</a:t>
            </a:r>
          </a:p>
        </p:txBody>
      </p:sp>
    </p:spTree>
    <p:extLst>
      <p:ext uri="{BB962C8B-B14F-4D97-AF65-F5344CB8AC3E}">
        <p14:creationId xmlns:p14="http://schemas.microsoft.com/office/powerpoint/2010/main" val="9680216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Voting List</a:t>
            </a:r>
            <a:endParaRPr lang="en-US" dirty="0"/>
          </a:p>
        </p:txBody>
      </p:sp>
      <p:sp>
        <p:nvSpPr>
          <p:cNvPr id="3" name="Inhaltsplatzhalter 2"/>
          <p:cNvSpPr>
            <a:spLocks noGrp="1"/>
          </p:cNvSpPr>
          <p:nvPr>
            <p:ph idx="1"/>
          </p:nvPr>
        </p:nvSpPr>
        <p:spPr/>
        <p:txBody>
          <a:bodyPr/>
          <a:lstStyle/>
          <a:p>
            <a:r>
              <a:rPr lang="en-US" sz="2000" dirty="0"/>
              <a:t>The TP shall maintain a voting list for ordinary meetings: </a:t>
            </a:r>
            <a:endParaRPr lang="en-US" sz="2000" dirty="0" smtClean="0"/>
          </a:p>
          <a:p>
            <a:pPr lvl="1"/>
            <a:r>
              <a:rPr lang="en-US" sz="1600" dirty="0" smtClean="0"/>
              <a:t>a </a:t>
            </a:r>
            <a:r>
              <a:rPr lang="en-US" sz="1600" dirty="0"/>
              <a:t>list of Members eligible to vote in TP. The voting list shall be published and made available to the members at least 7 days in advance of each meeting.</a:t>
            </a:r>
          </a:p>
          <a:p>
            <a:r>
              <a:rPr lang="en-US" sz="2000" dirty="0"/>
              <a:t>How does an organization get added to the voting list? </a:t>
            </a:r>
            <a:r>
              <a:rPr lang="en-US" sz="2000" dirty="0">
                <a:solidFill>
                  <a:schemeClr val="bg1">
                    <a:lumMod val="65000"/>
                  </a:schemeClr>
                </a:solidFill>
              </a:rPr>
              <a:t>(Article 26)</a:t>
            </a:r>
          </a:p>
          <a:p>
            <a:pPr lvl="1"/>
            <a:r>
              <a:rPr lang="en-US" sz="1600" dirty="0"/>
              <a:t>A Member or Partners Type 2 shall be added to the voting list at the end of the second consecutive meeting at which that Member or Partners Type 2 is represented.</a:t>
            </a:r>
          </a:p>
          <a:p>
            <a:r>
              <a:rPr lang="en-US" sz="2000" dirty="0"/>
              <a:t>When is an organization removed from the voting list? </a:t>
            </a:r>
            <a:r>
              <a:rPr lang="en-US" sz="2000" dirty="0">
                <a:solidFill>
                  <a:schemeClr val="bg1">
                    <a:lumMod val="65000"/>
                  </a:schemeClr>
                </a:solidFill>
              </a:rPr>
              <a:t>(Article 26)</a:t>
            </a:r>
          </a:p>
          <a:p>
            <a:pPr lvl="1"/>
            <a:r>
              <a:rPr lang="en-US" sz="1600" dirty="0"/>
              <a:t>A Member or Partners Type 2 shall be removed from the voting list if they are not represented at three consecutive meetings. The removal shall take place at the end of the third consecutive meeting at which that Member or Partner Type 2 has not been represented.</a:t>
            </a:r>
          </a:p>
          <a:p>
            <a:r>
              <a:rPr lang="en-US" sz="2000" dirty="0"/>
              <a:t>Role of the Secretariat </a:t>
            </a:r>
            <a:r>
              <a:rPr lang="en-US" sz="2000" dirty="0">
                <a:solidFill>
                  <a:schemeClr val="bg1">
                    <a:lumMod val="65000"/>
                  </a:schemeClr>
                </a:solidFill>
              </a:rPr>
              <a:t>(Article 20)</a:t>
            </a:r>
          </a:p>
          <a:p>
            <a:pPr lvl="1"/>
            <a:r>
              <a:rPr lang="en-US" sz="1600" dirty="0"/>
              <a:t>The Secretariat shall be responsible for the voting process and shall ensure that confidentiality is maintained.</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7713ABF3-BA7A-4406-A616-69AF9CA4B127}" type="slidenum">
              <a:rPr lang="en-US" altLang="en-US" smtClean="0">
                <a:solidFill>
                  <a:srgbClr val="898989"/>
                </a:solidFill>
                <a:latin typeface="Myriad pro"/>
              </a:rPr>
              <a:t>18</a:t>
            </a:fld>
            <a:endParaRPr lang="en-US" altLang="en-US" dirty="0">
              <a:solidFill>
                <a:srgbClr val="898989"/>
              </a:solidFill>
              <a:latin typeface="Myriad pro"/>
            </a:endParaRPr>
          </a:p>
        </p:txBody>
      </p:sp>
      <p:sp>
        <p:nvSpPr>
          <p:cNvPr id="5" name="Textfeld 4"/>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extLst>
      <p:ext uri="{BB962C8B-B14F-4D97-AF65-F5344CB8AC3E}">
        <p14:creationId xmlns:p14="http://schemas.microsoft.com/office/powerpoint/2010/main" val="3851664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Who is eligible to vote?</a:t>
            </a:r>
          </a:p>
        </p:txBody>
      </p:sp>
      <p:sp>
        <p:nvSpPr>
          <p:cNvPr id="8195" name="Content Placeholder 2"/>
          <p:cNvSpPr>
            <a:spLocks noGrp="1"/>
          </p:cNvSpPr>
          <p:nvPr>
            <p:ph idx="1"/>
          </p:nvPr>
        </p:nvSpPr>
        <p:spPr bwMode="auto">
          <a:xfrm>
            <a:off x="457200" y="1371600"/>
            <a:ext cx="86868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400" dirty="0" smtClean="0"/>
              <a:t>Only organizations on the voting list may cast a single vote</a:t>
            </a:r>
          </a:p>
          <a:p>
            <a:pPr lvl="1"/>
            <a:r>
              <a:rPr lang="en-US" altLang="en-US" sz="2000" dirty="0" smtClean="0"/>
              <a:t>See latest voting list in </a:t>
            </a:r>
            <a:r>
              <a:rPr lang="en-US" altLang="en-US" sz="2000" dirty="0" smtClean="0">
                <a:hlinkClick r:id="rId2"/>
              </a:rPr>
              <a:t>TP-2017-0173 </a:t>
            </a:r>
            <a:r>
              <a:rPr lang="en-US" altLang="en-US" sz="2000" dirty="0" smtClean="0">
                <a:hlinkClick r:id="rId2"/>
              </a:rPr>
              <a:t>Voting </a:t>
            </a:r>
            <a:r>
              <a:rPr lang="en-US" altLang="en-US" sz="2000" dirty="0">
                <a:hlinkClick r:id="rId2"/>
              </a:rPr>
              <a:t>List for </a:t>
            </a:r>
            <a:r>
              <a:rPr lang="en-US" altLang="en-US" sz="2000" dirty="0" smtClean="0">
                <a:hlinkClick r:id="rId2"/>
              </a:rPr>
              <a:t>TP230</a:t>
            </a:r>
            <a:endParaRPr lang="en-US" altLang="en-US" sz="2000" dirty="0"/>
          </a:p>
          <a:p>
            <a:pPr eaLnBrk="1" hangingPunct="1"/>
            <a:r>
              <a:rPr lang="en-US" altLang="en-US" sz="2400" dirty="0" smtClean="0"/>
              <a:t>One person per eligible organization may cast a vote</a:t>
            </a:r>
          </a:p>
          <a:p>
            <a:pPr lvl="1"/>
            <a:r>
              <a:rPr lang="en-US" altLang="en-US" sz="2000" dirty="0"/>
              <a:t>There is no concept of ‘official voting contact’</a:t>
            </a:r>
          </a:p>
          <a:p>
            <a:pPr lvl="1"/>
            <a:r>
              <a:rPr lang="en-US" altLang="en-US" sz="2000" dirty="0"/>
              <a:t>First come – first served</a:t>
            </a:r>
          </a:p>
          <a:p>
            <a:pPr eaLnBrk="1" hangingPunct="1"/>
            <a:r>
              <a:rPr lang="en-US" altLang="en-US" sz="2400" dirty="0" smtClean="0"/>
              <a:t>A person can only vote for the organization and partner that they have registered with</a:t>
            </a:r>
          </a:p>
          <a:p>
            <a:pPr lvl="1"/>
            <a:r>
              <a:rPr lang="en-US" altLang="en-US" sz="2000" dirty="0"/>
              <a:t>This can not be changed after signing in for the meeting</a:t>
            </a:r>
          </a:p>
          <a:p>
            <a:pPr eaLnBrk="1" hangingPunct="1"/>
            <a:r>
              <a:rPr lang="en-US" altLang="en-US" sz="2400" dirty="0" smtClean="0"/>
              <a:t>A ballot paper will only be given out when the meeting badge is shown</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0918CCDD-84A5-4D28-B0C9-A3093CB3432E}" type="slidenum">
              <a:rPr lang="en-US" altLang="en-US" smtClean="0">
                <a:solidFill>
                  <a:srgbClr val="898989"/>
                </a:solidFill>
                <a:latin typeface="Myriad pro"/>
              </a:rPr>
              <a:t>19</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What is oneM2M?</a:t>
            </a:r>
            <a:endParaRPr lang="en-US" altLang="en-US" sz="4800" dirty="0" smtClean="0"/>
          </a:p>
        </p:txBody>
      </p:sp>
      <p:sp>
        <p:nvSpPr>
          <p:cNvPr id="7" name="Rounded Rectangle 41"/>
          <p:cNvSpPr/>
          <p:nvPr/>
        </p:nvSpPr>
        <p:spPr bwMode="auto">
          <a:xfrm>
            <a:off x="462166" y="3400003"/>
            <a:ext cx="2569472" cy="505443"/>
          </a:xfrm>
          <a:prstGeom prst="roundRect">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Service Layer</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sp>
        <p:nvSpPr>
          <p:cNvPr id="8" name="Rounded Rectangle 44"/>
          <p:cNvSpPr/>
          <p:nvPr/>
        </p:nvSpPr>
        <p:spPr bwMode="auto">
          <a:xfrm>
            <a:off x="462166" y="4511219"/>
            <a:ext cx="2569472" cy="505443"/>
          </a:xfrm>
          <a:prstGeom prst="roundRect">
            <a:avLst/>
          </a:prstGeom>
          <a:solidFill>
            <a:schemeClr val="bg1">
              <a:lumMod val="50000"/>
            </a:schemeClr>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rPr>
              <a:t>Network Layer</a:t>
            </a:r>
          </a:p>
          <a:p>
            <a:pPr algn="ctr" fontAlgn="auto">
              <a:spcBef>
                <a:spcPts val="0"/>
              </a:spcBef>
              <a:spcAft>
                <a:spcPts val="0"/>
              </a:spcAft>
            </a:pPr>
            <a:endParaRPr lang="en-US" sz="2400" b="1" kern="0" dirty="0">
              <a:solidFill>
                <a:prstClr val="white"/>
              </a:solidFill>
              <a:latin typeface="+mn-lt"/>
            </a:endParaRPr>
          </a:p>
        </p:txBody>
      </p:sp>
      <p:sp>
        <p:nvSpPr>
          <p:cNvPr id="9" name="Rounded Rectangle 46"/>
          <p:cNvSpPr/>
          <p:nvPr/>
        </p:nvSpPr>
        <p:spPr bwMode="auto">
          <a:xfrm>
            <a:off x="462166" y="2278793"/>
            <a:ext cx="2569034" cy="505443"/>
          </a:xfrm>
          <a:prstGeom prst="roundRect">
            <a:avLst/>
          </a:prstGeom>
          <a:solidFill>
            <a:schemeClr val="tx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cs typeface="+mn-cs"/>
              </a:rPr>
              <a:t>Application Layer</a:t>
            </a:r>
          </a:p>
        </p:txBody>
      </p:sp>
      <p:sp>
        <p:nvSpPr>
          <p:cNvPr id="10" name="TextBox 4"/>
          <p:cNvSpPr txBox="1"/>
          <p:nvPr/>
        </p:nvSpPr>
        <p:spPr>
          <a:xfrm>
            <a:off x="3696485" y="1387019"/>
            <a:ext cx="5447515" cy="4708981"/>
          </a:xfrm>
          <a:prstGeom prst="rect">
            <a:avLst/>
          </a:prstGeom>
          <a:noFill/>
        </p:spPr>
        <p:txBody>
          <a:bodyPr wrap="square" rtlCol="0">
            <a:spAutoFit/>
          </a:bodyPr>
          <a:lstStyle/>
          <a:p>
            <a:pPr marL="457200" indent="-457200">
              <a:buFont typeface="Arial" panose="020B0604020202020204" pitchFamily="34" charset="0"/>
              <a:buChar char="•"/>
            </a:pPr>
            <a:r>
              <a:rPr lang="en-US" sz="2000" dirty="0" smtClean="0">
                <a:solidFill>
                  <a:srgbClr val="545054"/>
                </a:solidFill>
                <a:latin typeface="+mn-lt"/>
              </a:rPr>
              <a:t>It is a software/middleware layer</a:t>
            </a:r>
          </a:p>
          <a:p>
            <a:pPr marL="457200" indent="-457200">
              <a:buFont typeface="Arial" panose="020B0604020202020204" pitchFamily="34" charset="0"/>
              <a:buChar char="•"/>
            </a:pPr>
            <a:r>
              <a:rPr lang="en-US" sz="2000" dirty="0" smtClean="0">
                <a:solidFill>
                  <a:srgbClr val="545054"/>
                </a:solidFill>
                <a:latin typeface="+mn-lt"/>
              </a:rPr>
              <a:t>It sits between applications and underlying communication networking HW/SW</a:t>
            </a:r>
          </a:p>
          <a:p>
            <a:pPr marL="457200" indent="-457200">
              <a:buFont typeface="Arial" panose="020B0604020202020204" pitchFamily="34" charset="0"/>
              <a:buChar char="•"/>
            </a:pPr>
            <a:r>
              <a:rPr lang="en-US" sz="2000" dirty="0" smtClean="0">
                <a:solidFill>
                  <a:srgbClr val="545054"/>
                </a:solidFill>
                <a:latin typeface="+mn-lt"/>
              </a:rPr>
              <a:t>It typically rides on top of IP protocol stack</a:t>
            </a:r>
          </a:p>
          <a:p>
            <a:pPr marL="457200" indent="-457200">
              <a:buFont typeface="Arial" panose="020B0604020202020204" pitchFamily="34" charset="0"/>
              <a:buChar char="•"/>
            </a:pPr>
            <a:r>
              <a:rPr lang="en-US" sz="2000" dirty="0" smtClean="0">
                <a:solidFill>
                  <a:srgbClr val="545054"/>
                </a:solidFill>
                <a:latin typeface="+mn-lt"/>
              </a:rPr>
              <a:t>It provides functions that applications across different industry segments commonly need</a:t>
            </a:r>
          </a:p>
          <a:p>
            <a:pPr marL="457200" indent="-457200">
              <a:buFont typeface="Arial" panose="020B0604020202020204" pitchFamily="34" charset="0"/>
              <a:buChar char="•"/>
            </a:pPr>
            <a:r>
              <a:rPr lang="en-US" sz="2000" dirty="0" smtClean="0">
                <a:solidFill>
                  <a:srgbClr val="545054"/>
                </a:solidFill>
                <a:latin typeface="+mn-lt"/>
              </a:rPr>
              <a:t>It exposes common set of functions to applications via developer friendly APIs</a:t>
            </a:r>
          </a:p>
          <a:p>
            <a:pPr marL="457200" indent="-457200">
              <a:buFont typeface="Arial" panose="020B0604020202020204" pitchFamily="34" charset="0"/>
              <a:buChar char="•"/>
            </a:pPr>
            <a:r>
              <a:rPr lang="en-US" sz="2000" dirty="0" smtClean="0">
                <a:solidFill>
                  <a:srgbClr val="545054"/>
                </a:solidFill>
                <a:latin typeface="+mn-lt"/>
              </a:rPr>
              <a:t>It is integrated into devices/gateways/servers and allows distributed intelligence</a:t>
            </a:r>
            <a:endParaRPr lang="en-US" sz="2000" dirty="0">
              <a:solidFill>
                <a:srgbClr val="545054"/>
              </a:solidFill>
              <a:latin typeface="+mn-lt"/>
            </a:endParaRPr>
          </a:p>
          <a:p>
            <a:pPr marL="457200" indent="-457200">
              <a:buFont typeface="Arial" panose="020B0604020202020204" pitchFamily="34" charset="0"/>
              <a:buChar char="•"/>
            </a:pPr>
            <a:r>
              <a:rPr lang="en-US" sz="2000" dirty="0" smtClean="0">
                <a:solidFill>
                  <a:srgbClr val="545054"/>
                </a:solidFill>
                <a:latin typeface="+mn-lt"/>
              </a:rPr>
              <a:t>It hides complexity of NW usage from apps</a:t>
            </a:r>
          </a:p>
          <a:p>
            <a:pPr marL="457200" indent="-457200">
              <a:buFont typeface="Arial" panose="020B0604020202020204" pitchFamily="34" charset="0"/>
              <a:buChar char="•"/>
            </a:pPr>
            <a:r>
              <a:rPr lang="en-US" sz="2000" dirty="0" smtClean="0">
                <a:solidFill>
                  <a:srgbClr val="545054"/>
                </a:solidFill>
                <a:latin typeface="+mn-lt"/>
              </a:rPr>
              <a:t>It controls when communication happens</a:t>
            </a:r>
          </a:p>
          <a:p>
            <a:pPr marL="457200" indent="-457200">
              <a:buFont typeface="Arial" panose="020B0604020202020204" pitchFamily="34" charset="0"/>
              <a:buChar char="•"/>
            </a:pPr>
            <a:r>
              <a:rPr lang="en-US" sz="2000" dirty="0" smtClean="0">
                <a:solidFill>
                  <a:srgbClr val="545054"/>
                </a:solidFill>
                <a:latin typeface="+mn-lt"/>
              </a:rPr>
              <a:t>It stores and shares data</a:t>
            </a:r>
          </a:p>
          <a:p>
            <a:pPr marL="457200" indent="-457200">
              <a:buFont typeface="Arial" panose="020B0604020202020204" pitchFamily="34" charset="0"/>
              <a:buChar char="•"/>
            </a:pPr>
            <a:r>
              <a:rPr lang="en-US" sz="2000" dirty="0" smtClean="0">
                <a:solidFill>
                  <a:srgbClr val="545054"/>
                </a:solidFill>
                <a:latin typeface="+mn-lt"/>
              </a:rPr>
              <a:t>It supports access control</a:t>
            </a:r>
          </a:p>
          <a:p>
            <a:pPr marL="457200" indent="-457200">
              <a:buFont typeface="Arial" panose="020B0604020202020204" pitchFamily="34" charset="0"/>
              <a:buChar char="•"/>
            </a:pPr>
            <a:r>
              <a:rPr lang="en-US" sz="2000" dirty="0" smtClean="0">
                <a:solidFill>
                  <a:srgbClr val="545054"/>
                </a:solidFill>
                <a:latin typeface="+mn-lt"/>
              </a:rPr>
              <a:t>It notifies applications about events</a:t>
            </a:r>
          </a:p>
        </p:txBody>
      </p:sp>
      <p:sp>
        <p:nvSpPr>
          <p:cNvPr id="11" name="Right Arrow 2"/>
          <p:cNvSpPr/>
          <p:nvPr/>
        </p:nvSpPr>
        <p:spPr>
          <a:xfrm rot="10800000">
            <a:off x="3200401" y="3501812"/>
            <a:ext cx="457200"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 name="Textfeld 1"/>
          <p:cNvSpPr txBox="1"/>
          <p:nvPr/>
        </p:nvSpPr>
        <p:spPr>
          <a:xfrm>
            <a:off x="2667000" y="2205973"/>
            <a:ext cx="5257800"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t>partnership</a:t>
            </a:r>
          </a:p>
          <a:p>
            <a:pPr marL="285750" indent="-285750">
              <a:buFont typeface="Arial" panose="020B0604020202020204" pitchFamily="34" charset="0"/>
              <a:buChar char="•"/>
            </a:pPr>
            <a:r>
              <a:rPr lang="en-US" sz="3200" dirty="0" smtClean="0"/>
              <a:t>organization</a:t>
            </a:r>
          </a:p>
          <a:p>
            <a:pPr marL="285750" indent="-285750">
              <a:buFont typeface="Arial" panose="020B0604020202020204" pitchFamily="34" charset="0"/>
              <a:buChar char="•"/>
            </a:pPr>
            <a:r>
              <a:rPr lang="en-US" sz="3200" dirty="0"/>
              <a:t>h</a:t>
            </a:r>
            <a:r>
              <a:rPr lang="en-US" sz="3200" dirty="0" smtClean="0"/>
              <a:t>ow to do the work</a:t>
            </a:r>
          </a:p>
          <a:p>
            <a:pPr marL="285750" indent="-285750">
              <a:buFont typeface="Arial" panose="020B0604020202020204" pitchFamily="34" charset="0"/>
              <a:buChar char="•"/>
            </a:pPr>
            <a:r>
              <a:rPr lang="en-US" sz="3200" dirty="0"/>
              <a:t>r</a:t>
            </a:r>
            <a:r>
              <a:rPr lang="en-US" sz="3200" dirty="0" smtClean="0"/>
              <a:t>ules and procedures</a:t>
            </a:r>
          </a:p>
          <a:p>
            <a:pPr marL="285750" indent="-285750">
              <a:buFont typeface="Arial" panose="020B0604020202020204" pitchFamily="34" charset="0"/>
              <a:buChar char="•"/>
            </a:pPr>
            <a:r>
              <a:rPr lang="en-US" sz="3200" dirty="0" smtClean="0"/>
              <a:t>portal</a:t>
            </a:r>
          </a:p>
        </p:txBody>
      </p:sp>
      <p:sp>
        <p:nvSpPr>
          <p:cNvPr id="12" name="Slide Number Placeholder 5"/>
          <p:cNvSpPr>
            <a:spLocks noGrp="1"/>
          </p:cNvSpPr>
          <p:nvPr/>
        </p:nvSpPr>
        <p:spPr bwMode="auto">
          <a:xfrm>
            <a:off x="457200" y="6265303"/>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solidFill>
                  <a:srgbClr val="898989"/>
                </a:solidFill>
                <a:latin typeface="Myriad pro"/>
              </a:rPr>
              <a:t>TP-2017-0062R02-Newbies_Session</a:t>
            </a:r>
            <a:endParaRPr lang="en-GB" altLang="en-US" dirty="0">
              <a:solidFill>
                <a:srgbClr val="898989"/>
              </a:solidFill>
              <a:latin typeface="Myriad pro"/>
            </a:endParaRPr>
          </a:p>
          <a:p>
            <a:fld id="{B13486D5-13B8-4B9B-97A3-6B02617031D2}" type="slidenum">
              <a:rPr lang="en-US" altLang="en-US" smtClean="0">
                <a:solidFill>
                  <a:srgbClr val="898989"/>
                </a:solidFill>
                <a:latin typeface="Myriad pro"/>
              </a:rPr>
              <a:t>2</a:t>
            </a:fld>
            <a:endParaRPr lang="en-US" altLang="en-US" dirty="0">
              <a:solidFill>
                <a:srgbClr val="898989"/>
              </a:solidFill>
              <a:latin typeface="Myriad pro"/>
            </a:endParaRPr>
          </a:p>
        </p:txBody>
      </p:sp>
    </p:spTree>
    <p:extLst>
      <p:ext uri="{BB962C8B-B14F-4D97-AF65-F5344CB8AC3E}">
        <p14:creationId xmlns:p14="http://schemas.microsoft.com/office/powerpoint/2010/main" val="217976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7"/>
                                        </p:tgtEl>
                                        <p:attrNameLst>
                                          <p:attrName>ppt_w</p:attrName>
                                        </p:attrNameLst>
                                      </p:cBhvr>
                                      <p:tavLst>
                                        <p:tav tm="0">
                                          <p:val>
                                            <p:strVal val="ppt_w"/>
                                          </p:val>
                                        </p:tav>
                                        <p:tav tm="100000">
                                          <p:val>
                                            <p:fltVal val="0"/>
                                          </p:val>
                                        </p:tav>
                                      </p:tavLst>
                                    </p:anim>
                                    <p:anim calcmode="lin" valueType="num">
                                      <p:cBhvr>
                                        <p:cTn id="7" dur="1000"/>
                                        <p:tgtEl>
                                          <p:spTgt spid="7"/>
                                        </p:tgtEl>
                                        <p:attrNameLst>
                                          <p:attrName>ppt_h</p:attrName>
                                        </p:attrNameLst>
                                      </p:cBhvr>
                                      <p:tavLst>
                                        <p:tav tm="0">
                                          <p:val>
                                            <p:strVal val="ppt_h"/>
                                          </p:val>
                                        </p:tav>
                                        <p:tav tm="100000">
                                          <p:val>
                                            <p:fltVal val="0"/>
                                          </p:val>
                                        </p:tav>
                                      </p:tavLst>
                                    </p:anim>
                                    <p:anim calcmode="lin" valueType="num">
                                      <p:cBhvr>
                                        <p:cTn id="8" dur="1000"/>
                                        <p:tgtEl>
                                          <p:spTgt spid="7"/>
                                        </p:tgtEl>
                                        <p:attrNameLst>
                                          <p:attrName>style.rotation</p:attrName>
                                        </p:attrNameLst>
                                      </p:cBhvr>
                                      <p:tavLst>
                                        <p:tav tm="0">
                                          <p:val>
                                            <p:fltVal val="0"/>
                                          </p:val>
                                        </p:tav>
                                        <p:tav tm="100000">
                                          <p:val>
                                            <p:fltVal val="90"/>
                                          </p:val>
                                        </p:tav>
                                      </p:tavLst>
                                    </p:anim>
                                    <p:animEffect transition="out" filter="fade">
                                      <p:cBhvr>
                                        <p:cTn id="9" dur="1000"/>
                                        <p:tgtEl>
                                          <p:spTgt spid="7"/>
                                        </p:tgtEl>
                                      </p:cBhvr>
                                    </p:animEffect>
                                    <p:set>
                                      <p:cBhvr>
                                        <p:cTn id="10" dur="1" fill="hold">
                                          <p:stCondLst>
                                            <p:cond delay="999"/>
                                          </p:stCondLst>
                                        </p:cTn>
                                        <p:tgtEl>
                                          <p:spTgt spid="7"/>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8"/>
                                        </p:tgtEl>
                                        <p:attrNameLst>
                                          <p:attrName>ppt_w</p:attrName>
                                        </p:attrNameLst>
                                      </p:cBhvr>
                                      <p:tavLst>
                                        <p:tav tm="0">
                                          <p:val>
                                            <p:strVal val="ppt_w"/>
                                          </p:val>
                                        </p:tav>
                                        <p:tav tm="100000">
                                          <p:val>
                                            <p:fltVal val="0"/>
                                          </p:val>
                                        </p:tav>
                                      </p:tavLst>
                                    </p:anim>
                                    <p:anim calcmode="lin" valueType="num">
                                      <p:cBhvr>
                                        <p:cTn id="13" dur="1000"/>
                                        <p:tgtEl>
                                          <p:spTgt spid="8"/>
                                        </p:tgtEl>
                                        <p:attrNameLst>
                                          <p:attrName>ppt_h</p:attrName>
                                        </p:attrNameLst>
                                      </p:cBhvr>
                                      <p:tavLst>
                                        <p:tav tm="0">
                                          <p:val>
                                            <p:strVal val="ppt_h"/>
                                          </p:val>
                                        </p:tav>
                                        <p:tav tm="100000">
                                          <p:val>
                                            <p:fltVal val="0"/>
                                          </p:val>
                                        </p:tav>
                                      </p:tavLst>
                                    </p:anim>
                                    <p:anim calcmode="lin" valueType="num">
                                      <p:cBhvr>
                                        <p:cTn id="14" dur="1000"/>
                                        <p:tgtEl>
                                          <p:spTgt spid="8"/>
                                        </p:tgtEl>
                                        <p:attrNameLst>
                                          <p:attrName>style.rotation</p:attrName>
                                        </p:attrNameLst>
                                      </p:cBhvr>
                                      <p:tavLst>
                                        <p:tav tm="0">
                                          <p:val>
                                            <p:fltVal val="0"/>
                                          </p:val>
                                        </p:tav>
                                        <p:tav tm="100000">
                                          <p:val>
                                            <p:fltVal val="90"/>
                                          </p:val>
                                        </p:tav>
                                      </p:tavLst>
                                    </p:anim>
                                    <p:animEffect transition="out" filter="fade">
                                      <p:cBhvr>
                                        <p:cTn id="15" dur="1000"/>
                                        <p:tgtEl>
                                          <p:spTgt spid="8"/>
                                        </p:tgtEl>
                                      </p:cBhvr>
                                    </p:animEffect>
                                    <p:set>
                                      <p:cBhvr>
                                        <p:cTn id="16" dur="1" fill="hold">
                                          <p:stCondLst>
                                            <p:cond delay="999"/>
                                          </p:stCondLst>
                                        </p:cTn>
                                        <p:tgtEl>
                                          <p:spTgt spid="8"/>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1000"/>
                                        <p:tgtEl>
                                          <p:spTgt spid="9"/>
                                        </p:tgtEl>
                                        <p:attrNameLst>
                                          <p:attrName>ppt_w</p:attrName>
                                        </p:attrNameLst>
                                      </p:cBhvr>
                                      <p:tavLst>
                                        <p:tav tm="0">
                                          <p:val>
                                            <p:strVal val="ppt_w"/>
                                          </p:val>
                                        </p:tav>
                                        <p:tav tm="100000">
                                          <p:val>
                                            <p:fltVal val="0"/>
                                          </p:val>
                                        </p:tav>
                                      </p:tavLst>
                                    </p:anim>
                                    <p:anim calcmode="lin" valueType="num">
                                      <p:cBhvr>
                                        <p:cTn id="19" dur="1000"/>
                                        <p:tgtEl>
                                          <p:spTgt spid="9"/>
                                        </p:tgtEl>
                                        <p:attrNameLst>
                                          <p:attrName>ppt_h</p:attrName>
                                        </p:attrNameLst>
                                      </p:cBhvr>
                                      <p:tavLst>
                                        <p:tav tm="0">
                                          <p:val>
                                            <p:strVal val="ppt_h"/>
                                          </p:val>
                                        </p:tav>
                                        <p:tav tm="100000">
                                          <p:val>
                                            <p:fltVal val="0"/>
                                          </p:val>
                                        </p:tav>
                                      </p:tavLst>
                                    </p:anim>
                                    <p:anim calcmode="lin" valueType="num">
                                      <p:cBhvr>
                                        <p:cTn id="20" dur="1000"/>
                                        <p:tgtEl>
                                          <p:spTgt spid="9"/>
                                        </p:tgtEl>
                                        <p:attrNameLst>
                                          <p:attrName>style.rotation</p:attrName>
                                        </p:attrNameLst>
                                      </p:cBhvr>
                                      <p:tavLst>
                                        <p:tav tm="0">
                                          <p:val>
                                            <p:fltVal val="0"/>
                                          </p:val>
                                        </p:tav>
                                        <p:tav tm="100000">
                                          <p:val>
                                            <p:fltVal val="90"/>
                                          </p:val>
                                        </p:tav>
                                      </p:tavLst>
                                    </p:anim>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par>
                                <p:cTn id="23" presetID="31" presetClass="exit" presetSubtype="0" fill="hold" grpId="0" nodeType="withEffect">
                                  <p:stCondLst>
                                    <p:cond delay="0"/>
                                  </p:stCondLst>
                                  <p:childTnLst>
                                    <p:anim calcmode="lin" valueType="num">
                                      <p:cBhvr>
                                        <p:cTn id="24" dur="1000"/>
                                        <p:tgtEl>
                                          <p:spTgt spid="10"/>
                                        </p:tgtEl>
                                        <p:attrNameLst>
                                          <p:attrName>ppt_w</p:attrName>
                                        </p:attrNameLst>
                                      </p:cBhvr>
                                      <p:tavLst>
                                        <p:tav tm="0">
                                          <p:val>
                                            <p:strVal val="ppt_w"/>
                                          </p:val>
                                        </p:tav>
                                        <p:tav tm="100000">
                                          <p:val>
                                            <p:fltVal val="0"/>
                                          </p:val>
                                        </p:tav>
                                      </p:tavLst>
                                    </p:anim>
                                    <p:anim calcmode="lin" valueType="num">
                                      <p:cBhvr>
                                        <p:cTn id="25" dur="1000"/>
                                        <p:tgtEl>
                                          <p:spTgt spid="10"/>
                                        </p:tgtEl>
                                        <p:attrNameLst>
                                          <p:attrName>ppt_h</p:attrName>
                                        </p:attrNameLst>
                                      </p:cBhvr>
                                      <p:tavLst>
                                        <p:tav tm="0">
                                          <p:val>
                                            <p:strVal val="ppt_h"/>
                                          </p:val>
                                        </p:tav>
                                        <p:tav tm="100000">
                                          <p:val>
                                            <p:fltVal val="0"/>
                                          </p:val>
                                        </p:tav>
                                      </p:tavLst>
                                    </p:anim>
                                    <p:anim calcmode="lin" valueType="num">
                                      <p:cBhvr>
                                        <p:cTn id="26" dur="1000"/>
                                        <p:tgtEl>
                                          <p:spTgt spid="10"/>
                                        </p:tgtEl>
                                        <p:attrNameLst>
                                          <p:attrName>style.rotation</p:attrName>
                                        </p:attrNameLst>
                                      </p:cBhvr>
                                      <p:tavLst>
                                        <p:tav tm="0">
                                          <p:val>
                                            <p:fltVal val="0"/>
                                          </p:val>
                                        </p:tav>
                                        <p:tav tm="100000">
                                          <p:val>
                                            <p:fltVal val="90"/>
                                          </p:val>
                                        </p:tav>
                                      </p:tavLst>
                                    </p:anim>
                                    <p:animEffect transition="out" filter="fade">
                                      <p:cBhvr>
                                        <p:cTn id="27" dur="1000"/>
                                        <p:tgtEl>
                                          <p:spTgt spid="10"/>
                                        </p:tgtEl>
                                      </p:cBhvr>
                                    </p:animEffect>
                                    <p:set>
                                      <p:cBhvr>
                                        <p:cTn id="28" dur="1" fill="hold">
                                          <p:stCondLst>
                                            <p:cond delay="999"/>
                                          </p:stCondLst>
                                        </p:cTn>
                                        <p:tgtEl>
                                          <p:spTgt spid="10"/>
                                        </p:tgtEl>
                                        <p:attrNameLst>
                                          <p:attrName>style.visibility</p:attrName>
                                        </p:attrNameLst>
                                      </p:cBhvr>
                                      <p:to>
                                        <p:strVal val="hidden"/>
                                      </p:to>
                                    </p:set>
                                  </p:childTnLst>
                                </p:cTn>
                              </p:par>
                              <p:par>
                                <p:cTn id="29" presetID="31" presetClass="exit" presetSubtype="0" fill="hold" grpId="0" nodeType="withEffect">
                                  <p:stCondLst>
                                    <p:cond delay="0"/>
                                  </p:stCondLst>
                                  <p:childTnLst>
                                    <p:anim calcmode="lin" valueType="num">
                                      <p:cBhvr>
                                        <p:cTn id="30" dur="1000"/>
                                        <p:tgtEl>
                                          <p:spTgt spid="11"/>
                                        </p:tgtEl>
                                        <p:attrNameLst>
                                          <p:attrName>ppt_w</p:attrName>
                                        </p:attrNameLst>
                                      </p:cBhvr>
                                      <p:tavLst>
                                        <p:tav tm="0">
                                          <p:val>
                                            <p:strVal val="ppt_w"/>
                                          </p:val>
                                        </p:tav>
                                        <p:tav tm="100000">
                                          <p:val>
                                            <p:fltVal val="0"/>
                                          </p:val>
                                        </p:tav>
                                      </p:tavLst>
                                    </p:anim>
                                    <p:anim calcmode="lin" valueType="num">
                                      <p:cBhvr>
                                        <p:cTn id="31" dur="1000"/>
                                        <p:tgtEl>
                                          <p:spTgt spid="11"/>
                                        </p:tgtEl>
                                        <p:attrNameLst>
                                          <p:attrName>ppt_h</p:attrName>
                                        </p:attrNameLst>
                                      </p:cBhvr>
                                      <p:tavLst>
                                        <p:tav tm="0">
                                          <p:val>
                                            <p:strVal val="ppt_h"/>
                                          </p:val>
                                        </p:tav>
                                        <p:tav tm="100000">
                                          <p:val>
                                            <p:fltVal val="0"/>
                                          </p:val>
                                        </p:tav>
                                      </p:tavLst>
                                    </p:anim>
                                    <p:anim calcmode="lin" valueType="num">
                                      <p:cBhvr>
                                        <p:cTn id="32" dur="1000"/>
                                        <p:tgtEl>
                                          <p:spTgt spid="11"/>
                                        </p:tgtEl>
                                        <p:attrNameLst>
                                          <p:attrName>style.rotation</p:attrName>
                                        </p:attrNameLst>
                                      </p:cBhvr>
                                      <p:tavLst>
                                        <p:tav tm="0">
                                          <p:val>
                                            <p:fltVal val="0"/>
                                          </p:val>
                                        </p:tav>
                                        <p:tav tm="100000">
                                          <p:val>
                                            <p:fltVal val="90"/>
                                          </p:val>
                                        </p:tav>
                                      </p:tavLst>
                                    </p:anim>
                                    <p:animEffect transition="out" filter="fade">
                                      <p:cBhvr>
                                        <p:cTn id="33" dur="1000"/>
                                        <p:tgtEl>
                                          <p:spTgt spid="11"/>
                                        </p:tgtEl>
                                      </p:cBhvr>
                                    </p:animEffect>
                                    <p:set>
                                      <p:cBhvr>
                                        <p:cTn id="34" dur="1" fill="hold">
                                          <p:stCondLst>
                                            <p:cond delay="999"/>
                                          </p:stCondLst>
                                        </p:cTn>
                                        <p:tgtEl>
                                          <p:spTgt spid="11"/>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2">
                                            <p:txEl>
                                              <p:pRg st="0" end="0"/>
                                            </p:txEl>
                                          </p:spTgt>
                                        </p:tgtEl>
                                        <p:attrNameLst>
                                          <p:attrName>style.visibility</p:attrName>
                                        </p:attrNameLst>
                                      </p:cBhvr>
                                      <p:to>
                                        <p:strVal val="visible"/>
                                      </p:to>
                                    </p:set>
                                    <p:anim calcmode="lin" valueType="num">
                                      <p:cBhvr>
                                        <p:cTn id="3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2">
                                            <p:txEl>
                                              <p:pRg st="0" end="0"/>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2">
                                            <p:txEl>
                                              <p:pRg st="1" end="1"/>
                                            </p:txEl>
                                          </p:spTgt>
                                        </p:tgtEl>
                                        <p:attrNameLst>
                                          <p:attrName>style.visibility</p:attrName>
                                        </p:attrNameLst>
                                      </p:cBhvr>
                                      <p:to>
                                        <p:strVal val="visible"/>
                                      </p:to>
                                    </p:set>
                                    <p:anim calcmode="lin" valueType="num">
                                      <p:cBhvr>
                                        <p:cTn id="4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48" dur="1000"/>
                                        <p:tgtEl>
                                          <p:spTgt spid="2">
                                            <p:txEl>
                                              <p:pRg st="1" end="1"/>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2">
                                            <p:txEl>
                                              <p:pRg st="2" end="2"/>
                                            </p:txEl>
                                          </p:spTgt>
                                        </p:tgtEl>
                                        <p:attrNameLst>
                                          <p:attrName>style.visibility</p:attrName>
                                        </p:attrNameLst>
                                      </p:cBhvr>
                                      <p:to>
                                        <p:strVal val="visible"/>
                                      </p:to>
                                    </p:set>
                                    <p:anim calcmode="lin" valueType="num">
                                      <p:cBhvr>
                                        <p:cTn id="5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5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5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54" dur="1000"/>
                                        <p:tgtEl>
                                          <p:spTgt spid="2">
                                            <p:txEl>
                                              <p:pRg st="2" end="2"/>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2">
                                            <p:txEl>
                                              <p:pRg st="4" end="4"/>
                                            </p:txEl>
                                          </p:spTgt>
                                        </p:tgtEl>
                                        <p:attrNameLst>
                                          <p:attrName>style.visibility</p:attrName>
                                        </p:attrNameLst>
                                      </p:cBhvr>
                                      <p:to>
                                        <p:strVal val="visible"/>
                                      </p:to>
                                    </p:set>
                                    <p:anim calcmode="lin" valueType="num">
                                      <p:cBhvr>
                                        <p:cTn id="57"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58"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59"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60" dur="1000"/>
                                        <p:tgtEl>
                                          <p:spTgt spid="2">
                                            <p:txEl>
                                              <p:pRg st="4" end="4"/>
                                            </p:txEl>
                                          </p:spTgt>
                                        </p:tgtEl>
                                      </p:cBhvr>
                                    </p:animEffect>
                                  </p:childTnLst>
                                </p:cTn>
                              </p:par>
                              <p:par>
                                <p:cTn id="61" presetID="31" presetClass="entr" presetSubtype="0" fill="hold" nodeType="withEffect">
                                  <p:stCondLst>
                                    <p:cond delay="0"/>
                                  </p:stCondLst>
                                  <p:childTnLst>
                                    <p:set>
                                      <p:cBhvr>
                                        <p:cTn id="62" dur="1" fill="hold">
                                          <p:stCondLst>
                                            <p:cond delay="0"/>
                                          </p:stCondLst>
                                        </p:cTn>
                                        <p:tgtEl>
                                          <p:spTgt spid="2">
                                            <p:txEl>
                                              <p:pRg st="3" end="3"/>
                                            </p:txEl>
                                          </p:spTgt>
                                        </p:tgtEl>
                                        <p:attrNameLst>
                                          <p:attrName>style.visibility</p:attrName>
                                        </p:attrNameLst>
                                      </p:cBhvr>
                                      <p:to>
                                        <p:strVal val="visible"/>
                                      </p:to>
                                    </p:set>
                                    <p:anim calcmode="lin" valueType="num">
                                      <p:cBhvr>
                                        <p:cTn id="63"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64"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65"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66"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How does it work?</a:t>
            </a:r>
          </a:p>
        </p:txBody>
      </p:sp>
      <p:sp>
        <p:nvSpPr>
          <p:cNvPr id="6147" name="Content Placeholder 2"/>
          <p:cNvSpPr>
            <a:spLocks noGrp="1"/>
          </p:cNvSpPr>
          <p:nvPr>
            <p:ph idx="1"/>
          </p:nvPr>
        </p:nvSpPr>
        <p:spPr bwMode="auto">
          <a:xfrm>
            <a:off x="457200" y="1295400"/>
            <a:ext cx="8229600" cy="4876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defRPr/>
            </a:pPr>
            <a:r>
              <a:rPr lang="en-US" altLang="en-US" sz="2800" dirty="0" smtClean="0"/>
              <a:t>Election Result </a:t>
            </a:r>
            <a:r>
              <a:rPr lang="en-US" altLang="en-US" sz="2800" dirty="0" smtClean="0">
                <a:solidFill>
                  <a:schemeClr val="bg1">
                    <a:lumMod val="65000"/>
                  </a:schemeClr>
                </a:solidFill>
              </a:rPr>
              <a:t>(Article 20)</a:t>
            </a:r>
          </a:p>
          <a:p>
            <a:pPr lvl="1">
              <a:defRPr/>
            </a:pPr>
            <a:r>
              <a:rPr lang="en-US" altLang="en-US" sz="2000" dirty="0"/>
              <a:t>If no candidate obtains 71% or more of the votes cast in the first ballot, a second ballot shall be held between the two candidates who have obtained the highest number of votes in the first ballot. </a:t>
            </a:r>
          </a:p>
          <a:p>
            <a:pPr lvl="1">
              <a:defRPr/>
            </a:pPr>
            <a:r>
              <a:rPr lang="en-US" altLang="en-US" sz="2000" dirty="0"/>
              <a:t>The candidate obtaining the higher number of votes in the second ballot is elected.</a:t>
            </a:r>
          </a:p>
          <a:p>
            <a:pPr lvl="1">
              <a:defRPr/>
            </a:pPr>
            <a:r>
              <a:rPr lang="en-US" altLang="en-US" sz="2000" dirty="0"/>
              <a:t>For multiple positions, the above process is applied sequentially for each position to be filled. </a:t>
            </a:r>
          </a:p>
          <a:p>
            <a:pPr>
              <a:defRPr/>
            </a:pPr>
            <a:r>
              <a:rPr lang="en-US" altLang="ja-JP" sz="2400" dirty="0"/>
              <a:t>Quorum </a:t>
            </a:r>
            <a:endParaRPr lang="en-US" altLang="ja-JP" sz="2400" dirty="0" smtClean="0"/>
          </a:p>
          <a:p>
            <a:pPr lvl="1">
              <a:defRPr/>
            </a:pPr>
            <a:r>
              <a:rPr lang="en-US" altLang="ja-JP" sz="2000" dirty="0" smtClean="0"/>
              <a:t>is </a:t>
            </a:r>
            <a:r>
              <a:rPr lang="en-US" altLang="ja-JP" sz="2000" dirty="0"/>
              <a:t>established if the number of Members and Partners Type 2 present exceeds 50% of the number of Members and Partners Type 2 on the voting list. </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53140961-5CDD-46CB-A11B-D10C48111452}" type="slidenum">
              <a:rPr lang="en-US" altLang="en-US" smtClean="0">
                <a:solidFill>
                  <a:srgbClr val="898989"/>
                </a:solidFill>
                <a:latin typeface="Myriad pro"/>
              </a:rPr>
              <a:t>20</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oneM2M Releases</a:t>
            </a:r>
            <a:r>
              <a:rPr lang="en-US" sz="4800" b="1" dirty="0" smtClean="0">
                <a:solidFill>
                  <a:schemeClr val="bg1"/>
                </a:solidFill>
              </a:rPr>
              <a:t>.</a:t>
            </a:r>
            <a:endParaRPr lang="en-US" sz="4800" b="1" dirty="0">
              <a:solidFill>
                <a:schemeClr val="bg1"/>
              </a:solidFill>
            </a:endParaRP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BC0B96BF-D2D7-4B86-83B5-CF6000749AF6}" type="slidenum">
              <a:rPr lang="en-US" altLang="en-US" smtClean="0">
                <a:solidFill>
                  <a:srgbClr val="898989"/>
                </a:solidFill>
                <a:latin typeface="Myriad pro"/>
              </a:rPr>
              <a:t>21</a:t>
            </a:fld>
            <a:endParaRPr lang="en-US" altLang="en-US" dirty="0">
              <a:solidFill>
                <a:srgbClr val="898989"/>
              </a:solidFill>
              <a:latin typeface="Myriad pro"/>
            </a:endParaRPr>
          </a:p>
        </p:txBody>
      </p:sp>
      <p:cxnSp>
        <p:nvCxnSpPr>
          <p:cNvPr id="6" name="Gerader Verbinder 5"/>
          <p:cNvCxnSpPr/>
          <p:nvPr/>
        </p:nvCxnSpPr>
        <p:spPr>
          <a:xfrm>
            <a:off x="1134250" y="4366449"/>
            <a:ext cx="7247750" cy="6648"/>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 name="Ellipse 6"/>
          <p:cNvSpPr/>
          <p:nvPr/>
        </p:nvSpPr>
        <p:spPr bwMode="gray">
          <a:xfrm>
            <a:off x="107997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9" name="Ellipse 8"/>
          <p:cNvSpPr/>
          <p:nvPr/>
        </p:nvSpPr>
        <p:spPr bwMode="gray">
          <a:xfrm>
            <a:off x="3512989"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0" name="Ellipse 9"/>
          <p:cNvSpPr/>
          <p:nvPr/>
        </p:nvSpPr>
        <p:spPr bwMode="gray">
          <a:xfrm>
            <a:off x="490495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1" name="Ellipse 10"/>
          <p:cNvSpPr/>
          <p:nvPr/>
        </p:nvSpPr>
        <p:spPr bwMode="gray">
          <a:xfrm>
            <a:off x="6296900"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4" name="Textfeld 13"/>
          <p:cNvSpPr txBox="1"/>
          <p:nvPr/>
        </p:nvSpPr>
        <p:spPr>
          <a:xfrm rot="18585788">
            <a:off x="472603" y="4545966"/>
            <a:ext cx="988924" cy="575799"/>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Founded July, 2012</a:t>
            </a:r>
            <a:endParaRPr lang="en-US" sz="1600" dirty="0">
              <a:solidFill>
                <a:schemeClr val="tx2"/>
              </a:solidFill>
              <a:latin typeface="+mj-lt"/>
              <a:ea typeface="Swagger" pitchFamily="2" charset="0"/>
            </a:endParaRPr>
          </a:p>
        </p:txBody>
      </p:sp>
      <p:sp>
        <p:nvSpPr>
          <p:cNvPr id="16" name="Textfeld 15"/>
          <p:cNvSpPr txBox="1"/>
          <p:nvPr/>
        </p:nvSpPr>
        <p:spPr>
          <a:xfrm rot="18585788">
            <a:off x="2558816" y="4762560"/>
            <a:ext cx="1180490"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Jan 30, 2015</a:t>
            </a:r>
            <a:endParaRPr lang="en-US" sz="1600" dirty="0">
              <a:solidFill>
                <a:schemeClr val="tx2"/>
              </a:solidFill>
              <a:latin typeface="+mj-lt"/>
              <a:ea typeface="Swagger" pitchFamily="2" charset="0"/>
            </a:endParaRPr>
          </a:p>
        </p:txBody>
      </p:sp>
      <p:sp>
        <p:nvSpPr>
          <p:cNvPr id="17" name="Textfeld 16"/>
          <p:cNvSpPr txBox="1"/>
          <p:nvPr/>
        </p:nvSpPr>
        <p:spPr>
          <a:xfrm rot="18585788">
            <a:off x="3892690" y="4778474"/>
            <a:ext cx="127767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Aug 30, 2016</a:t>
            </a:r>
            <a:endParaRPr lang="en-US" sz="1600" dirty="0">
              <a:solidFill>
                <a:schemeClr val="tx2"/>
              </a:solidFill>
              <a:latin typeface="+mj-lt"/>
              <a:ea typeface="Swagger" pitchFamily="2" charset="0"/>
            </a:endParaRPr>
          </a:p>
        </p:txBody>
      </p:sp>
      <p:sp>
        <p:nvSpPr>
          <p:cNvPr id="18" name="Textfeld 17"/>
          <p:cNvSpPr txBox="1"/>
          <p:nvPr/>
        </p:nvSpPr>
        <p:spPr>
          <a:xfrm rot="18585788">
            <a:off x="5593587" y="4636916"/>
            <a:ext cx="884784"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lumMod val="40000"/>
                    <a:lumOff val="60000"/>
                  </a:schemeClr>
                </a:solidFill>
                <a:latin typeface="+mj-lt"/>
                <a:ea typeface="Swagger" pitchFamily="2" charset="0"/>
              </a:rPr>
              <a:t>Q4 2017</a:t>
            </a:r>
            <a:endParaRPr lang="en-US" sz="1600" dirty="0">
              <a:solidFill>
                <a:schemeClr val="tx2">
                  <a:lumMod val="40000"/>
                  <a:lumOff val="60000"/>
                </a:schemeClr>
              </a:solidFill>
              <a:latin typeface="+mj-lt"/>
              <a:ea typeface="Swagger" pitchFamily="2" charset="0"/>
            </a:endParaRPr>
          </a:p>
        </p:txBody>
      </p:sp>
      <p:sp>
        <p:nvSpPr>
          <p:cNvPr id="21" name="Textfeld 20"/>
          <p:cNvSpPr txBox="1"/>
          <p:nvPr/>
        </p:nvSpPr>
        <p:spPr>
          <a:xfrm>
            <a:off x="3027876" y="3404537"/>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1</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2" name="Textfeld 21"/>
          <p:cNvSpPr txBox="1"/>
          <p:nvPr/>
        </p:nvSpPr>
        <p:spPr>
          <a:xfrm>
            <a:off x="4417644" y="2860377"/>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3" name="Textfeld 22"/>
          <p:cNvSpPr txBox="1"/>
          <p:nvPr/>
        </p:nvSpPr>
        <p:spPr>
          <a:xfrm>
            <a:off x="5806820" y="3421485"/>
            <a:ext cx="1080000" cy="550151"/>
          </a:xfrm>
          <a:prstGeom prst="rect">
            <a:avLst/>
          </a:prstGeom>
          <a:noFill/>
          <a:ln w="19050">
            <a:solidFill>
              <a:schemeClr val="tx2"/>
            </a:solidFill>
            <a:prstDash val="dash"/>
            <a:miter lim="800000"/>
            <a:headEnd/>
            <a:tailEnd/>
          </a:ln>
        </p:spPr>
        <p:txBody>
          <a:bodyPr vert="horz" wrap="square" lIns="62993" tIns="31496" rIns="62993" bIns="31496" numCol="1" rtlCol="0" anchor="t" anchorCtr="0" compatLnSpc="1">
            <a:prstTxWarp prst="textNoShape">
              <a:avLst/>
            </a:prstTxWarp>
            <a:spAutoFit/>
          </a:bodyPr>
          <a:lstStyle/>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Release 3</a:t>
            </a:r>
          </a:p>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Ratification</a:t>
            </a:r>
          </a:p>
        </p:txBody>
      </p:sp>
      <p:cxnSp>
        <p:nvCxnSpPr>
          <p:cNvPr id="24" name="Gerader Verbinder 23"/>
          <p:cNvCxnSpPr>
            <a:stCxn id="7" idx="0"/>
          </p:cNvCxnSpPr>
          <p:nvPr/>
        </p:nvCxnSpPr>
        <p:spPr>
          <a:xfrm flipV="1">
            <a:off x="1134250" y="3943928"/>
            <a:ext cx="0" cy="3674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 name="Gerader Verbinder 25"/>
          <p:cNvCxnSpPr>
            <a:stCxn id="9" idx="0"/>
            <a:endCxn id="21" idx="2"/>
          </p:cNvCxnSpPr>
          <p:nvPr/>
        </p:nvCxnSpPr>
        <p:spPr>
          <a:xfrm flipV="1">
            <a:off x="3567267" y="3954688"/>
            <a:ext cx="609" cy="35665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7" name="Gerader Verbinder 26"/>
          <p:cNvCxnSpPr>
            <a:stCxn id="10" idx="0"/>
            <a:endCxn id="22" idx="2"/>
          </p:cNvCxnSpPr>
          <p:nvPr/>
        </p:nvCxnSpPr>
        <p:spPr>
          <a:xfrm flipH="1" flipV="1">
            <a:off x="4957644" y="3410528"/>
            <a:ext cx="1586" cy="9008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 name="Gerader Verbinder 27"/>
          <p:cNvCxnSpPr>
            <a:stCxn id="11" idx="0"/>
            <a:endCxn id="23" idx="2"/>
          </p:cNvCxnSpPr>
          <p:nvPr/>
        </p:nvCxnSpPr>
        <p:spPr>
          <a:xfrm flipH="1" flipV="1">
            <a:off x="6346820" y="3971636"/>
            <a:ext cx="4358" cy="339703"/>
          </a:xfrm>
          <a:prstGeom prst="line">
            <a:avLst/>
          </a:prstGeom>
          <a:ln w="19050">
            <a:solidFill>
              <a:schemeClr val="tx2"/>
            </a:solidFill>
            <a:prstDash val="dash"/>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4" name="Flussdiagramm: Lochstreifen 43"/>
          <p:cNvSpPr/>
          <p:nvPr/>
        </p:nvSpPr>
        <p:spPr>
          <a:xfrm>
            <a:off x="1125014" y="3581400"/>
            <a:ext cx="362042" cy="390236"/>
          </a:xfrm>
          <a:prstGeom prst="flowChartPunchedTap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Gleichschenkliges Dreieck 46"/>
          <p:cNvSpPr/>
          <p:nvPr/>
        </p:nvSpPr>
        <p:spPr>
          <a:xfrm flipV="1">
            <a:off x="5679446" y="4025485"/>
            <a:ext cx="208092" cy="347612"/>
          </a:xfrm>
          <a:prstGeom prst="triangle">
            <a:avLst/>
          </a:prstGeom>
          <a:solidFill>
            <a:srgbClr val="C00000"/>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feld 47"/>
          <p:cNvSpPr txBox="1"/>
          <p:nvPr/>
        </p:nvSpPr>
        <p:spPr>
          <a:xfrm rot="18585788">
            <a:off x="5283509" y="4512762"/>
            <a:ext cx="655292"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rgbClr val="C00000"/>
                </a:solidFill>
                <a:latin typeface="+mj-lt"/>
                <a:ea typeface="Swagger" pitchFamily="2" charset="0"/>
              </a:rPr>
              <a:t>today</a:t>
            </a:r>
            <a:endParaRPr lang="en-US" sz="1600" dirty="0">
              <a:solidFill>
                <a:srgbClr val="C00000"/>
              </a:solidFill>
              <a:latin typeface="+mj-lt"/>
              <a:ea typeface="Swagger" pitchFamily="2" charset="0"/>
            </a:endParaRPr>
          </a:p>
        </p:txBody>
      </p:sp>
    </p:spTree>
    <p:extLst>
      <p:ext uri="{BB962C8B-B14F-4D97-AF65-F5344CB8AC3E}">
        <p14:creationId xmlns:p14="http://schemas.microsoft.com/office/powerpoint/2010/main" val="17217663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762" y="-35118"/>
            <a:ext cx="8580438" cy="865220"/>
          </a:xfrm>
        </p:spPr>
        <p:txBody>
          <a:bodyPr/>
          <a:lstStyle/>
          <a:p>
            <a:r>
              <a:rPr lang="en-US" sz="3600" dirty="0" smtClean="0"/>
              <a:t>oneM2M Releases and Specifications</a:t>
            </a:r>
            <a:endParaRPr lang="en-US" sz="3600" dirty="0"/>
          </a:p>
        </p:txBody>
      </p:sp>
      <p:sp>
        <p:nvSpPr>
          <p:cNvPr id="3" name="Rectangle 2"/>
          <p:cNvSpPr/>
          <p:nvPr/>
        </p:nvSpPr>
        <p:spPr>
          <a:xfrm>
            <a:off x="1219200" y="965613"/>
            <a:ext cx="6553200" cy="5265897"/>
          </a:xfrm>
          <a:prstGeom prst="rect">
            <a:avLst/>
          </a:prstGeom>
          <a:ln w="25400">
            <a:noFill/>
          </a:ln>
        </p:spPr>
        <p:txBody>
          <a:bodyPr/>
          <a:lstStyle/>
          <a:p>
            <a:pPr marL="742950" lvl="1" indent="-285750" eaLnBrk="0" hangingPunct="0">
              <a:spcBef>
                <a:spcPts val="200"/>
              </a:spcBef>
              <a:buFont typeface="Wingdings" panose="05000000000000000000" pitchFamily="2" charset="2"/>
              <a:buChar char="q"/>
            </a:pPr>
            <a:endParaRPr lang="en-US" sz="200" dirty="0" smtClean="0">
              <a:solidFill>
                <a:srgbClr val="C00000"/>
              </a:solidFill>
              <a:latin typeface="+mn-lt"/>
              <a:cs typeface="+mn-cs"/>
            </a:endParaRPr>
          </a:p>
          <a:p>
            <a:pPr marL="742950" lvl="1" indent="-285750" eaLnBrk="0" hangingPunct="0">
              <a:spcBef>
                <a:spcPts val="200"/>
              </a:spcBef>
              <a:buFont typeface="Wingdings" panose="05000000000000000000" pitchFamily="2" charset="2"/>
              <a:buChar char="q"/>
            </a:pPr>
            <a:r>
              <a:rPr lang="en-US" sz="1100" dirty="0" smtClean="0">
                <a:solidFill>
                  <a:srgbClr val="C00000"/>
                </a:solidFill>
                <a:latin typeface="+mn-lt"/>
                <a:cs typeface="+mn-cs"/>
              </a:rPr>
              <a:t>TS </a:t>
            </a:r>
            <a:r>
              <a:rPr lang="en-US" sz="1100" dirty="0">
                <a:solidFill>
                  <a:srgbClr val="C00000"/>
                </a:solidFill>
                <a:latin typeface="+mn-lt"/>
                <a:cs typeface="+mn-cs"/>
              </a:rPr>
              <a:t>0001: Functional Architecture</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0002: Requirements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0003: Security Solutions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0004: Service Layer Core Protocol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0005: Management Enablement (OMA)</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0006: Management Enablement (BBF)</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0007: Service Components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0009: HTTP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0010: MQTT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0011: Common Terminology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0012: oneM2M Base Ontology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0014: LWM2M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0015: Testing Framework</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0020: </a:t>
            </a:r>
            <a:r>
              <a:rPr lang="en-US" sz="1100" dirty="0" smtClean="0">
                <a:solidFill>
                  <a:srgbClr val="C00000"/>
                </a:solidFill>
                <a:latin typeface="+mn-lt"/>
                <a:cs typeface="+mn-cs"/>
              </a:rPr>
              <a:t>WebSocket </a:t>
            </a:r>
            <a:r>
              <a:rPr lang="en-US" sz="1100" dirty="0">
                <a:solidFill>
                  <a:srgbClr val="C00000"/>
                </a:solidFill>
                <a:latin typeface="+mn-lt"/>
                <a:cs typeface="+mn-cs"/>
              </a:rPr>
              <a:t>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0021: oneM2M and AllJoyn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0023: Home Appliances Information Model and Mapping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0024: OIC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0001: Use Cases Collection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0007: Study of Abstraction and Semantic Enablements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0008: Security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0012: oneM2M End-to-End security and Group Authentication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0016: Study of Authorization Architecture for Supporting Heterogeneous Access Control Policies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0017: Home Domain Abstract Information Model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0018: Industrial Domain Enablement</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0022: Continuation and Integration of HGI Smart Home Activities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0024: 3GPP Release 13 Interworking</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68249C33-616F-4B2E-9F89-87B53CFCF17A}" type="slidenum">
              <a:rPr lang="en-US" altLang="en-US" smtClean="0">
                <a:solidFill>
                  <a:srgbClr val="898989"/>
                </a:solidFill>
                <a:latin typeface="Myriad pro"/>
              </a:rPr>
              <a:t>22</a:t>
            </a:fld>
            <a:endParaRPr lang="en-US" altLang="en-US" dirty="0">
              <a:solidFill>
                <a:srgbClr val="898989"/>
              </a:solidFill>
              <a:latin typeface="Myriad pro"/>
            </a:endParaRPr>
          </a:p>
        </p:txBody>
      </p:sp>
      <p:sp>
        <p:nvSpPr>
          <p:cNvPr id="6" name="Rectangle 3"/>
          <p:cNvSpPr/>
          <p:nvPr/>
        </p:nvSpPr>
        <p:spPr>
          <a:xfrm>
            <a:off x="4603225" y="2506964"/>
            <a:ext cx="4007375" cy="830997"/>
          </a:xfrm>
          <a:prstGeom prst="rect">
            <a:avLst/>
          </a:prstGeom>
          <a:ln>
            <a:solidFill>
              <a:schemeClr val="tx1">
                <a:lumMod val="65000"/>
                <a:lumOff val="35000"/>
              </a:schemeClr>
            </a:solidFill>
          </a:ln>
        </p:spPr>
        <p:txBody>
          <a:bodyPr wrap="square">
            <a:spAutoFit/>
          </a:bodyPr>
          <a:lstStyle/>
          <a:p>
            <a:r>
              <a:rPr lang="en-US" sz="1600" dirty="0" smtClean="0">
                <a:latin typeface="+mn-lt"/>
                <a:cs typeface="+mn-cs"/>
              </a:rPr>
              <a:t>See all published documents by </a:t>
            </a:r>
            <a:br>
              <a:rPr lang="en-US" sz="1600" dirty="0" smtClean="0">
                <a:latin typeface="+mn-lt"/>
                <a:cs typeface="+mn-cs"/>
              </a:rPr>
            </a:br>
            <a:r>
              <a:rPr lang="en-US" sz="1600" dirty="0" smtClean="0">
                <a:latin typeface="+mn-lt"/>
                <a:cs typeface="+mn-cs"/>
              </a:rPr>
              <a:t>oneM2M </a:t>
            </a:r>
            <a:r>
              <a:rPr lang="en-US" sz="1600" dirty="0">
                <a:latin typeface="+mn-lt"/>
                <a:cs typeface="+mn-cs"/>
              </a:rPr>
              <a:t>and </a:t>
            </a:r>
            <a:r>
              <a:rPr lang="en-US" sz="1600" dirty="0" smtClean="0">
                <a:latin typeface="+mn-lt"/>
                <a:cs typeface="+mn-cs"/>
              </a:rPr>
              <a:t>its Partner </a:t>
            </a:r>
            <a:r>
              <a:rPr lang="en-US" sz="1600" dirty="0">
                <a:latin typeface="+mn-lt"/>
                <a:cs typeface="+mn-cs"/>
              </a:rPr>
              <a:t>Type 1 </a:t>
            </a:r>
            <a:r>
              <a:rPr lang="en-US" sz="1600" dirty="0" smtClean="0">
                <a:latin typeface="+mn-lt"/>
                <a:cs typeface="+mn-cs"/>
              </a:rPr>
              <a:t>: </a:t>
            </a:r>
            <a:endParaRPr lang="en-US" sz="1600" dirty="0">
              <a:latin typeface="+mn-lt"/>
              <a:cs typeface="+mn-cs"/>
              <a:hlinkClick r:id="rId2"/>
            </a:endParaRPr>
          </a:p>
          <a:p>
            <a:r>
              <a:rPr lang="en-US" sz="1200" dirty="0" smtClean="0">
                <a:hlinkClick r:id="rId2"/>
              </a:rPr>
              <a:t>http</a:t>
            </a:r>
            <a:r>
              <a:rPr lang="en-US" sz="1200" dirty="0">
                <a:hlinkClick r:id="rId2"/>
              </a:rPr>
              <a:t>://www.onem2m.org/technical/published-documents</a:t>
            </a:r>
            <a:r>
              <a:rPr lang="en-US" sz="1600" dirty="0"/>
              <a:t> </a:t>
            </a:r>
            <a:endParaRPr lang="en-US" sz="1400" dirty="0"/>
          </a:p>
        </p:txBody>
      </p:sp>
      <p:sp>
        <p:nvSpPr>
          <p:cNvPr id="7" name="Geschweifte Klammer links 6"/>
          <p:cNvSpPr/>
          <p:nvPr/>
        </p:nvSpPr>
        <p:spPr>
          <a:xfrm>
            <a:off x="1524000" y="1066800"/>
            <a:ext cx="228600" cy="1905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Geschweifte Klammer links 7"/>
          <p:cNvSpPr/>
          <p:nvPr/>
        </p:nvSpPr>
        <p:spPr>
          <a:xfrm>
            <a:off x="990600" y="1066800"/>
            <a:ext cx="304800" cy="4953000"/>
          </a:xfrm>
          <a:prstGeom prst="leftBrace">
            <a:avLst>
              <a:gd name="adj1" fmla="val 8333"/>
              <a:gd name="adj2" fmla="val 4804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feld 8"/>
          <p:cNvSpPr txBox="1"/>
          <p:nvPr/>
        </p:nvSpPr>
        <p:spPr>
          <a:xfrm rot="16200000">
            <a:off x="870436" y="1784746"/>
            <a:ext cx="1075103" cy="369332"/>
          </a:xfrm>
          <a:prstGeom prst="rect">
            <a:avLst/>
          </a:prstGeom>
          <a:noFill/>
        </p:spPr>
        <p:txBody>
          <a:bodyPr wrap="none" rtlCol="0">
            <a:spAutoFit/>
          </a:bodyPr>
          <a:lstStyle/>
          <a:p>
            <a:r>
              <a:rPr lang="en-US" dirty="0" smtClean="0">
                <a:solidFill>
                  <a:schemeClr val="tx2"/>
                </a:solidFill>
              </a:rPr>
              <a:t>Release 1</a:t>
            </a:r>
            <a:endParaRPr lang="en-US" dirty="0">
              <a:solidFill>
                <a:schemeClr val="tx2"/>
              </a:solidFill>
            </a:endParaRPr>
          </a:p>
        </p:txBody>
      </p:sp>
      <p:sp>
        <p:nvSpPr>
          <p:cNvPr id="10" name="Textfeld 9"/>
          <p:cNvSpPr txBox="1"/>
          <p:nvPr/>
        </p:nvSpPr>
        <p:spPr>
          <a:xfrm rot="16200000">
            <a:off x="306509" y="3237130"/>
            <a:ext cx="1075103" cy="369332"/>
          </a:xfrm>
          <a:prstGeom prst="rect">
            <a:avLst/>
          </a:prstGeom>
          <a:noFill/>
        </p:spPr>
        <p:txBody>
          <a:bodyPr wrap="none" rtlCol="0">
            <a:spAutoFit/>
          </a:bodyPr>
          <a:lstStyle/>
          <a:p>
            <a:r>
              <a:rPr lang="en-US" dirty="0" smtClean="0">
                <a:solidFill>
                  <a:schemeClr val="tx2"/>
                </a:solidFill>
              </a:rPr>
              <a:t>Release 2</a:t>
            </a:r>
            <a:endParaRPr lang="en-US" dirty="0">
              <a:solidFill>
                <a:schemeClr val="tx2"/>
              </a:solidFill>
            </a:endParaRPr>
          </a:p>
        </p:txBody>
      </p:sp>
    </p:spTree>
    <p:extLst>
      <p:ext uri="{BB962C8B-B14F-4D97-AF65-F5344CB8AC3E}">
        <p14:creationId xmlns:p14="http://schemas.microsoft.com/office/powerpoint/2010/main" val="212227985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Links – publicly accessible</a:t>
            </a:r>
            <a:endParaRPr lang="en-US" dirty="0"/>
          </a:p>
        </p:txBody>
      </p:sp>
      <p:sp>
        <p:nvSpPr>
          <p:cNvPr id="3" name="Inhaltsplatzhalter 2"/>
          <p:cNvSpPr>
            <a:spLocks noGrp="1"/>
          </p:cNvSpPr>
          <p:nvPr>
            <p:ph idx="1"/>
          </p:nvPr>
        </p:nvSpPr>
        <p:spPr>
          <a:xfrm>
            <a:off x="457200" y="1380392"/>
            <a:ext cx="8229600" cy="4525963"/>
          </a:xfrm>
        </p:spPr>
        <p:txBody>
          <a:bodyPr/>
          <a:lstStyle/>
          <a:p>
            <a:r>
              <a:rPr lang="en-US" sz="2000" dirty="0"/>
              <a:t>Web </a:t>
            </a:r>
            <a:r>
              <a:rPr lang="en-US" sz="2000" dirty="0" smtClean="0"/>
              <a:t>Site</a:t>
            </a:r>
          </a:p>
          <a:p>
            <a:pPr lvl="1"/>
            <a:r>
              <a:rPr lang="en-US" sz="1600" dirty="0" smtClean="0"/>
              <a:t>http</a:t>
            </a:r>
            <a:r>
              <a:rPr lang="en-US" sz="1600" dirty="0"/>
              <a:t>://</a:t>
            </a:r>
            <a:r>
              <a:rPr lang="en-US" sz="1600" dirty="0" smtClean="0"/>
              <a:t>www.oneM2M.org</a:t>
            </a:r>
            <a:endParaRPr lang="en-US" sz="1600" dirty="0"/>
          </a:p>
          <a:p>
            <a:r>
              <a:rPr lang="en-US" sz="2000" dirty="0"/>
              <a:t>YouTube </a:t>
            </a:r>
            <a:r>
              <a:rPr lang="en-US" sz="2000" dirty="0" smtClean="0"/>
              <a:t>Channel</a:t>
            </a:r>
          </a:p>
          <a:p>
            <a:pPr lvl="1"/>
            <a:r>
              <a:rPr lang="en-US" sz="1600" dirty="0" smtClean="0"/>
              <a:t>https</a:t>
            </a:r>
            <a:r>
              <a:rPr lang="en-US" sz="1600" dirty="0"/>
              <a:t>://</a:t>
            </a:r>
            <a:r>
              <a:rPr lang="en-US" sz="1600" dirty="0" smtClean="0"/>
              <a:t>www.youtube.com/c/onem2morg</a:t>
            </a:r>
            <a:endParaRPr lang="en-US" sz="1600" dirty="0"/>
          </a:p>
          <a:p>
            <a:r>
              <a:rPr lang="en-US" sz="2000" dirty="0" smtClean="0"/>
              <a:t>Webinars</a:t>
            </a:r>
          </a:p>
          <a:p>
            <a:pPr lvl="1"/>
            <a:r>
              <a:rPr lang="en-US" sz="1600" dirty="0" smtClean="0"/>
              <a:t>http</a:t>
            </a:r>
            <a:r>
              <a:rPr lang="en-US" sz="1600" dirty="0"/>
              <a:t>://</a:t>
            </a:r>
            <a:r>
              <a:rPr lang="en-US" sz="1600" dirty="0" smtClean="0"/>
              <a:t>ww.onem2m.org/technical/webinars</a:t>
            </a:r>
            <a:endParaRPr lang="en-US" sz="1600" dirty="0"/>
          </a:p>
          <a:p>
            <a:r>
              <a:rPr lang="en-US" sz="2000" dirty="0"/>
              <a:t>Technical </a:t>
            </a:r>
            <a:r>
              <a:rPr lang="en-US" sz="2000" dirty="0" smtClean="0"/>
              <a:t>Questions</a:t>
            </a:r>
          </a:p>
          <a:p>
            <a:pPr lvl="1"/>
            <a:r>
              <a:rPr lang="en-US" sz="1600" dirty="0" smtClean="0"/>
              <a:t>http</a:t>
            </a:r>
            <a:r>
              <a:rPr lang="en-US" sz="1600" dirty="0"/>
              <a:t>://</a:t>
            </a:r>
            <a:r>
              <a:rPr lang="en-US" sz="1600" dirty="0" smtClean="0"/>
              <a:t>www.onem2m.org/technical/technical-questions</a:t>
            </a:r>
            <a:endParaRPr lang="en-US" sz="1600" dirty="0"/>
          </a:p>
          <a:p>
            <a:r>
              <a:rPr lang="en-US" sz="2000" dirty="0"/>
              <a:t>Published </a:t>
            </a:r>
            <a:r>
              <a:rPr lang="en-US" sz="2000" dirty="0" smtClean="0"/>
              <a:t>Specifications</a:t>
            </a:r>
          </a:p>
          <a:p>
            <a:pPr lvl="1"/>
            <a:r>
              <a:rPr lang="en-US" sz="1600" dirty="0" smtClean="0"/>
              <a:t>http</a:t>
            </a:r>
            <a:r>
              <a:rPr lang="en-US" sz="1600" dirty="0"/>
              <a:t>://</a:t>
            </a:r>
            <a:r>
              <a:rPr lang="en-US" sz="1600" dirty="0" smtClean="0"/>
              <a:t>www.onem2m.org/technical/published-documents</a:t>
            </a:r>
            <a:endParaRPr lang="en-US" sz="1600" dirty="0"/>
          </a:p>
          <a:p>
            <a:r>
              <a:rPr lang="en-US" sz="2000" dirty="0"/>
              <a:t>Documents developed in </a:t>
            </a:r>
            <a:r>
              <a:rPr lang="en-US" sz="2000" dirty="0" smtClean="0"/>
              <a:t>oneM2M</a:t>
            </a:r>
          </a:p>
          <a:p>
            <a:pPr lvl="1"/>
            <a:r>
              <a:rPr lang="en-US" sz="1600" dirty="0" smtClean="0"/>
              <a:t>http</a:t>
            </a:r>
            <a:r>
              <a:rPr lang="en-US" sz="1600" dirty="0"/>
              <a:t>://</a:t>
            </a:r>
            <a:r>
              <a:rPr lang="en-US" sz="1600" dirty="0" smtClean="0"/>
              <a:t>www.onem2m.org/technical/latest-drafts</a:t>
            </a:r>
            <a:endParaRPr lang="en-US" sz="1600" dirty="0"/>
          </a:p>
          <a:p>
            <a:r>
              <a:rPr lang="en-US" sz="2000" dirty="0" smtClean="0"/>
              <a:t>Events</a:t>
            </a:r>
          </a:p>
          <a:p>
            <a:pPr lvl="1"/>
            <a:r>
              <a:rPr lang="en-US" sz="1600" dirty="0" smtClean="0"/>
              <a:t>http</a:t>
            </a:r>
            <a:r>
              <a:rPr lang="en-US" sz="1600" dirty="0"/>
              <a:t>://www.onem2m.org/news-events/events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0B09A7EC-E921-4471-9515-AC21A5B68D90}" type="slidenum">
              <a:rPr lang="en-US" altLang="en-US" smtClean="0">
                <a:solidFill>
                  <a:srgbClr val="898989"/>
                </a:solidFill>
                <a:latin typeface="Myriad pro"/>
              </a:rPr>
              <a:t>23</a:t>
            </a:fld>
            <a:endParaRPr lang="en-US" altLang="en-US" dirty="0">
              <a:solidFill>
                <a:srgbClr val="898989"/>
              </a:solidFill>
              <a:latin typeface="Myriad pro"/>
            </a:endParaRPr>
          </a:p>
        </p:txBody>
      </p:sp>
    </p:spTree>
    <p:extLst>
      <p:ext uri="{BB962C8B-B14F-4D97-AF65-F5344CB8AC3E}">
        <p14:creationId xmlns:p14="http://schemas.microsoft.com/office/powerpoint/2010/main" val="305446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GB" altLang="en-US" sz="4800" dirty="0"/>
              <a:t>oneM2M Partnership </a:t>
            </a:r>
            <a:r>
              <a:rPr lang="en-GB" altLang="en-US" sz="4800" dirty="0" smtClean="0"/>
              <a:t>Project     </a:t>
            </a:r>
            <a:endParaRPr lang="en-US" altLang="en-US" sz="4800" dirty="0" smtClean="0"/>
          </a:p>
        </p:txBody>
      </p:sp>
      <p:pic>
        <p:nvPicPr>
          <p:cNvPr id="12" name="Picture 3"/>
          <p:cNvPicPr>
            <a:picLocks noChangeAspect="1" noChangeArrowheads="1"/>
          </p:cNvPicPr>
          <p:nvPr/>
        </p:nvPicPr>
        <p:blipFill>
          <a:blip r:embed="rId2" cstate="print">
            <a:duotone>
              <a:schemeClr val="bg2">
                <a:shade val="45000"/>
                <a:satMod val="135000"/>
              </a:schemeClr>
              <a:prstClr val="white"/>
            </a:duotone>
            <a:extLst/>
          </a:blip>
          <a:srcRect/>
          <a:stretch>
            <a:fillRect/>
          </a:stretch>
        </p:blipFill>
        <p:spPr bwMode="auto">
          <a:xfrm>
            <a:off x="76200" y="1399297"/>
            <a:ext cx="8969376" cy="3954862"/>
          </a:xfrm>
          <a:prstGeom prst="rect">
            <a:avLst/>
          </a:prstGeom>
          <a:noFill/>
          <a:ln>
            <a:noFill/>
          </a:ln>
          <a:effectLst/>
          <a:extLst/>
        </p:spPr>
      </p:pic>
      <p:cxnSp>
        <p:nvCxnSpPr>
          <p:cNvPr id="13" name="Connecteur droit 110"/>
          <p:cNvCxnSpPr>
            <a:endCxn id="42" idx="0"/>
          </p:cNvCxnSpPr>
          <p:nvPr/>
        </p:nvCxnSpPr>
        <p:spPr>
          <a:xfrm flipH="1" flipV="1">
            <a:off x="4541472" y="1377316"/>
            <a:ext cx="3632566" cy="2239874"/>
          </a:xfrm>
          <a:prstGeom prst="line">
            <a:avLst/>
          </a:prstGeom>
        </p:spPr>
        <p:style>
          <a:lnRef idx="1">
            <a:schemeClr val="dk1"/>
          </a:lnRef>
          <a:fillRef idx="0">
            <a:schemeClr val="dk1"/>
          </a:fillRef>
          <a:effectRef idx="0">
            <a:schemeClr val="dk1"/>
          </a:effectRef>
          <a:fontRef idx="minor">
            <a:schemeClr val="tx1"/>
          </a:fontRef>
        </p:style>
      </p:cxnSp>
      <p:cxnSp>
        <p:nvCxnSpPr>
          <p:cNvPr id="14" name="Connecteur droit 38"/>
          <p:cNvCxnSpPr>
            <a:endCxn id="42" idx="0"/>
          </p:cNvCxnSpPr>
          <p:nvPr/>
        </p:nvCxnSpPr>
        <p:spPr>
          <a:xfrm flipV="1">
            <a:off x="1435100" y="1377316"/>
            <a:ext cx="3106372" cy="1933488"/>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05"/>
          <p:cNvCxnSpPr>
            <a:endCxn id="42" idx="0"/>
          </p:cNvCxnSpPr>
          <p:nvPr/>
        </p:nvCxnSpPr>
        <p:spPr>
          <a:xfrm flipV="1">
            <a:off x="2316163" y="1377316"/>
            <a:ext cx="2225309" cy="1923962"/>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06"/>
          <p:cNvCxnSpPr/>
          <p:nvPr/>
        </p:nvCxnSpPr>
        <p:spPr>
          <a:xfrm flipV="1">
            <a:off x="4454525" y="1453428"/>
            <a:ext cx="117475" cy="1677987"/>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07"/>
          <p:cNvCxnSpPr>
            <a:endCxn id="42" idx="0"/>
          </p:cNvCxnSpPr>
          <p:nvPr/>
        </p:nvCxnSpPr>
        <p:spPr>
          <a:xfrm flipH="1" flipV="1">
            <a:off x="4541472" y="1377316"/>
            <a:ext cx="2199054" cy="2023974"/>
          </a:xfrm>
          <a:prstGeom prst="line">
            <a:avLst/>
          </a:prstGeom>
        </p:spPr>
        <p:style>
          <a:lnRef idx="1">
            <a:schemeClr val="dk1"/>
          </a:lnRef>
          <a:fillRef idx="0">
            <a:schemeClr val="dk1"/>
          </a:fillRef>
          <a:effectRef idx="0">
            <a:schemeClr val="dk1"/>
          </a:effectRef>
          <a:fontRef idx="minor">
            <a:schemeClr val="tx1"/>
          </a:fontRef>
        </p:style>
      </p:cxnSp>
      <p:cxnSp>
        <p:nvCxnSpPr>
          <p:cNvPr id="18" name="Connecteur droit 108"/>
          <p:cNvCxnSpPr>
            <a:stCxn id="42" idx="0"/>
          </p:cNvCxnSpPr>
          <p:nvPr/>
        </p:nvCxnSpPr>
        <p:spPr>
          <a:xfrm>
            <a:off x="4541472" y="1377316"/>
            <a:ext cx="2834053" cy="2023974"/>
          </a:xfrm>
          <a:prstGeom prst="line">
            <a:avLst/>
          </a:prstGeom>
        </p:spPr>
        <p:style>
          <a:lnRef idx="1">
            <a:schemeClr val="dk1"/>
          </a:lnRef>
          <a:fillRef idx="0">
            <a:schemeClr val="dk1"/>
          </a:fillRef>
          <a:effectRef idx="0">
            <a:schemeClr val="dk1"/>
          </a:effectRef>
          <a:fontRef idx="minor">
            <a:schemeClr val="tx1"/>
          </a:fontRef>
        </p:style>
      </p:cxnSp>
      <p:cxnSp>
        <p:nvCxnSpPr>
          <p:cNvPr id="19" name="Connecteur droit 109"/>
          <p:cNvCxnSpPr>
            <a:stCxn id="42" idx="0"/>
          </p:cNvCxnSpPr>
          <p:nvPr/>
        </p:nvCxnSpPr>
        <p:spPr>
          <a:xfrm>
            <a:off x="4541472" y="1377316"/>
            <a:ext cx="3632566" cy="1801724"/>
          </a:xfrm>
          <a:prstGeom prst="line">
            <a:avLst/>
          </a:prstGeom>
        </p:spPr>
        <p:style>
          <a:lnRef idx="1">
            <a:schemeClr val="dk1"/>
          </a:lnRef>
          <a:fillRef idx="0">
            <a:schemeClr val="dk1"/>
          </a:fillRef>
          <a:effectRef idx="0">
            <a:schemeClr val="dk1"/>
          </a:effectRef>
          <a:fontRef idx="minor">
            <a:schemeClr val="tx1"/>
          </a:fontRef>
        </p:style>
      </p:cxnSp>
      <p:grpSp>
        <p:nvGrpSpPr>
          <p:cNvPr id="20" name="Groupe 18"/>
          <p:cNvGrpSpPr>
            <a:grpSpLocks/>
          </p:cNvGrpSpPr>
          <p:nvPr/>
        </p:nvGrpSpPr>
        <p:grpSpPr bwMode="auto">
          <a:xfrm>
            <a:off x="3927475" y="2913928"/>
            <a:ext cx="1055688" cy="433387"/>
            <a:chOff x="3886200" y="4881632"/>
            <a:chExt cx="1054800" cy="432000"/>
          </a:xfrm>
        </p:grpSpPr>
        <p:sp>
          <p:nvSpPr>
            <p:cNvPr id="21" name="Rounded Rectangle 13"/>
            <p:cNvSpPr/>
            <p:nvPr/>
          </p:nvSpPr>
          <p:spPr>
            <a:xfrm>
              <a:off x="3886200" y="4881632"/>
              <a:ext cx="10548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2" name="Picture 13"/>
            <p:cNvPicPr>
              <a:picLocks noChangeAspect="1" noChangeArrowheads="1"/>
            </p:cNvPicPr>
            <p:nvPr/>
          </p:nvPicPr>
          <p:blipFill>
            <a:blip r:embed="rId3" cstate="print"/>
            <a:srcRect/>
            <a:stretch>
              <a:fillRect/>
            </a:stretch>
          </p:blipFill>
          <p:spPr bwMode="auto">
            <a:xfrm>
              <a:off x="3922513" y="4917632"/>
              <a:ext cx="982174" cy="360000"/>
            </a:xfrm>
            <a:prstGeom prst="rect">
              <a:avLst/>
            </a:prstGeom>
            <a:noFill/>
            <a:ln w="9525">
              <a:noFill/>
              <a:miter lim="800000"/>
              <a:headEnd/>
              <a:tailEnd/>
            </a:ln>
          </p:spPr>
        </p:pic>
      </p:grpSp>
      <p:grpSp>
        <p:nvGrpSpPr>
          <p:cNvPr id="23" name="Groupe 19"/>
          <p:cNvGrpSpPr>
            <a:grpSpLocks/>
          </p:cNvGrpSpPr>
          <p:nvPr/>
        </p:nvGrpSpPr>
        <p:grpSpPr bwMode="auto">
          <a:xfrm>
            <a:off x="7034213" y="3179040"/>
            <a:ext cx="684212" cy="431800"/>
            <a:chOff x="6912212" y="3380691"/>
            <a:chExt cx="684000" cy="432000"/>
          </a:xfrm>
        </p:grpSpPr>
        <p:sp>
          <p:nvSpPr>
            <p:cNvPr id="24" name="Rounded Rectangle 13"/>
            <p:cNvSpPr/>
            <p:nvPr/>
          </p:nvSpPr>
          <p:spPr>
            <a:xfrm>
              <a:off x="6912212" y="3380691"/>
              <a:ext cx="684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5" name="Picture 14"/>
            <p:cNvPicPr>
              <a:picLocks noChangeAspect="1" noChangeArrowheads="1"/>
            </p:cNvPicPr>
            <p:nvPr/>
          </p:nvPicPr>
          <p:blipFill>
            <a:blip r:embed="rId4" cstate="print"/>
            <a:srcRect/>
            <a:stretch>
              <a:fillRect/>
            </a:stretch>
          </p:blipFill>
          <p:spPr bwMode="auto">
            <a:xfrm>
              <a:off x="6948212" y="3416691"/>
              <a:ext cx="612000" cy="360000"/>
            </a:xfrm>
            <a:prstGeom prst="rect">
              <a:avLst/>
            </a:prstGeom>
            <a:noFill/>
            <a:ln w="9525">
              <a:noFill/>
              <a:miter lim="800000"/>
              <a:headEnd/>
              <a:tailEnd/>
            </a:ln>
          </p:spPr>
        </p:pic>
      </p:grpSp>
      <p:grpSp>
        <p:nvGrpSpPr>
          <p:cNvPr id="26" name="Groupe 20"/>
          <p:cNvGrpSpPr>
            <a:grpSpLocks/>
          </p:cNvGrpSpPr>
          <p:nvPr/>
        </p:nvGrpSpPr>
        <p:grpSpPr bwMode="auto">
          <a:xfrm>
            <a:off x="6524625" y="3185390"/>
            <a:ext cx="431800" cy="431800"/>
            <a:chOff x="5221831" y="4419600"/>
            <a:chExt cx="432000" cy="432000"/>
          </a:xfrm>
        </p:grpSpPr>
        <p:sp>
          <p:nvSpPr>
            <p:cNvPr id="27" name="Rounded Rectangle 13"/>
            <p:cNvSpPr/>
            <p:nvPr/>
          </p:nvSpPr>
          <p:spPr>
            <a:xfrm>
              <a:off x="5221831" y="4419600"/>
              <a:ext cx="43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8" name="Picture 17"/>
            <p:cNvPicPr>
              <a:picLocks noChangeAspect="1" noChangeArrowheads="1"/>
            </p:cNvPicPr>
            <p:nvPr/>
          </p:nvPicPr>
          <p:blipFill>
            <a:blip r:embed="rId5" cstate="print"/>
            <a:srcRect/>
            <a:stretch>
              <a:fillRect/>
            </a:stretch>
          </p:blipFill>
          <p:spPr bwMode="auto">
            <a:xfrm>
              <a:off x="5257831" y="4455600"/>
              <a:ext cx="360000" cy="360000"/>
            </a:xfrm>
            <a:prstGeom prst="rect">
              <a:avLst/>
            </a:prstGeom>
            <a:noFill/>
            <a:ln w="9525">
              <a:noFill/>
              <a:miter lim="800000"/>
              <a:headEnd/>
              <a:tailEnd/>
            </a:ln>
          </p:spPr>
        </p:pic>
      </p:grpSp>
      <p:grpSp>
        <p:nvGrpSpPr>
          <p:cNvPr id="29" name="Groupe 65"/>
          <p:cNvGrpSpPr>
            <a:grpSpLocks/>
          </p:cNvGrpSpPr>
          <p:nvPr/>
        </p:nvGrpSpPr>
        <p:grpSpPr bwMode="auto">
          <a:xfrm>
            <a:off x="1976438" y="3093315"/>
            <a:ext cx="679450" cy="431800"/>
            <a:chOff x="1975800" y="3295184"/>
            <a:chExt cx="680400" cy="432000"/>
          </a:xfrm>
        </p:grpSpPr>
        <p:sp>
          <p:nvSpPr>
            <p:cNvPr id="30" name="Rounded Rectangle 13"/>
            <p:cNvSpPr/>
            <p:nvPr/>
          </p:nvSpPr>
          <p:spPr>
            <a:xfrm>
              <a:off x="1975800" y="3295184"/>
              <a:ext cx="6804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1" name="Picture 8"/>
            <p:cNvPicPr>
              <a:picLocks noChangeAspect="1" noChangeArrowheads="1"/>
            </p:cNvPicPr>
            <p:nvPr/>
          </p:nvPicPr>
          <p:blipFill>
            <a:blip r:embed="rId6" cstate="print"/>
            <a:srcRect/>
            <a:stretch>
              <a:fillRect/>
            </a:stretch>
          </p:blipFill>
          <p:spPr bwMode="auto">
            <a:xfrm>
              <a:off x="2011074" y="3323697"/>
              <a:ext cx="609851" cy="360000"/>
            </a:xfrm>
            <a:prstGeom prst="rect">
              <a:avLst/>
            </a:prstGeom>
            <a:noFill/>
            <a:ln w="9525">
              <a:noFill/>
              <a:miter lim="800000"/>
              <a:headEnd/>
              <a:tailEnd/>
            </a:ln>
          </p:spPr>
        </p:pic>
      </p:grpSp>
      <p:grpSp>
        <p:nvGrpSpPr>
          <p:cNvPr id="32" name="Groupe 66"/>
          <p:cNvGrpSpPr>
            <a:grpSpLocks/>
          </p:cNvGrpSpPr>
          <p:nvPr/>
        </p:nvGrpSpPr>
        <p:grpSpPr bwMode="auto">
          <a:xfrm>
            <a:off x="971550" y="3094903"/>
            <a:ext cx="792163" cy="431800"/>
            <a:chOff x="971400" y="3296484"/>
            <a:chExt cx="792000" cy="432000"/>
          </a:xfrm>
        </p:grpSpPr>
        <p:sp>
          <p:nvSpPr>
            <p:cNvPr id="33" name="Rounded Rectangle 13"/>
            <p:cNvSpPr/>
            <p:nvPr/>
          </p:nvSpPr>
          <p:spPr>
            <a:xfrm>
              <a:off x="971400" y="3296484"/>
              <a:ext cx="79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4" name="Picture 32"/>
            <p:cNvPicPr>
              <a:picLocks noChangeAspect="1" noChangeArrowheads="1"/>
            </p:cNvPicPr>
            <p:nvPr/>
          </p:nvPicPr>
          <p:blipFill>
            <a:blip r:embed="rId7" cstate="print"/>
            <a:srcRect/>
            <a:stretch>
              <a:fillRect/>
            </a:stretch>
          </p:blipFill>
          <p:spPr bwMode="auto">
            <a:xfrm>
              <a:off x="1007400" y="3323697"/>
              <a:ext cx="720000" cy="360000"/>
            </a:xfrm>
            <a:prstGeom prst="rect">
              <a:avLst/>
            </a:prstGeom>
            <a:noFill/>
            <a:ln w="9525">
              <a:noFill/>
              <a:miter lim="800000"/>
              <a:headEnd/>
              <a:tailEnd/>
            </a:ln>
          </p:spPr>
        </p:pic>
      </p:grpSp>
      <p:grpSp>
        <p:nvGrpSpPr>
          <p:cNvPr id="35" name="Groupe 5"/>
          <p:cNvGrpSpPr>
            <a:grpSpLocks/>
          </p:cNvGrpSpPr>
          <p:nvPr/>
        </p:nvGrpSpPr>
        <p:grpSpPr bwMode="auto">
          <a:xfrm>
            <a:off x="7813675" y="3404465"/>
            <a:ext cx="720725" cy="431800"/>
            <a:chOff x="7737806" y="3683697"/>
            <a:chExt cx="720000" cy="432000"/>
          </a:xfrm>
        </p:grpSpPr>
        <p:sp>
          <p:nvSpPr>
            <p:cNvPr id="36" name="Rounded Rectangle 13"/>
            <p:cNvSpPr/>
            <p:nvPr/>
          </p:nvSpPr>
          <p:spPr>
            <a:xfrm>
              <a:off x="7737806" y="3683697"/>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7" name="Picture 6"/>
            <p:cNvPicPr>
              <a:picLocks noChangeAspect="1" noChangeArrowheads="1"/>
            </p:cNvPicPr>
            <p:nvPr/>
          </p:nvPicPr>
          <p:blipFill>
            <a:blip r:embed="rId8" cstate="print"/>
            <a:srcRect/>
            <a:stretch>
              <a:fillRect/>
            </a:stretch>
          </p:blipFill>
          <p:spPr bwMode="auto">
            <a:xfrm>
              <a:off x="7772806" y="3719697"/>
              <a:ext cx="650000" cy="360000"/>
            </a:xfrm>
            <a:prstGeom prst="rect">
              <a:avLst/>
            </a:prstGeom>
            <a:noFill/>
            <a:ln w="9525">
              <a:noFill/>
              <a:miter lim="800000"/>
              <a:headEnd/>
              <a:tailEnd/>
            </a:ln>
          </p:spPr>
        </p:pic>
      </p:grpSp>
      <p:grpSp>
        <p:nvGrpSpPr>
          <p:cNvPr id="38" name="Groupe 4"/>
          <p:cNvGrpSpPr>
            <a:grpSpLocks/>
          </p:cNvGrpSpPr>
          <p:nvPr/>
        </p:nvGrpSpPr>
        <p:grpSpPr bwMode="auto">
          <a:xfrm>
            <a:off x="7813675" y="2936153"/>
            <a:ext cx="720725" cy="433387"/>
            <a:chOff x="7883605" y="3235816"/>
            <a:chExt cx="720000" cy="432000"/>
          </a:xfrm>
        </p:grpSpPr>
        <p:sp>
          <p:nvSpPr>
            <p:cNvPr id="39" name="Rounded Rectangle 13"/>
            <p:cNvSpPr/>
            <p:nvPr/>
          </p:nvSpPr>
          <p:spPr>
            <a:xfrm>
              <a:off x="7883605" y="3235816"/>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0" name="Picture 2"/>
            <p:cNvPicPr>
              <a:picLocks noChangeAspect="1" noChangeArrowheads="1"/>
            </p:cNvPicPr>
            <p:nvPr/>
          </p:nvPicPr>
          <p:blipFill>
            <a:blip r:embed="rId9" cstate="print"/>
            <a:srcRect/>
            <a:stretch>
              <a:fillRect/>
            </a:stretch>
          </p:blipFill>
          <p:spPr bwMode="auto">
            <a:xfrm>
              <a:off x="7934501" y="3271816"/>
              <a:ext cx="618207" cy="360000"/>
            </a:xfrm>
            <a:prstGeom prst="rect">
              <a:avLst/>
            </a:prstGeom>
            <a:noFill/>
            <a:ln w="9525">
              <a:noFill/>
              <a:miter lim="800000"/>
              <a:headEnd/>
              <a:tailEnd/>
            </a:ln>
          </p:spPr>
        </p:pic>
      </p:grpSp>
      <p:cxnSp>
        <p:nvCxnSpPr>
          <p:cNvPr id="41" name="Connecteur droit 53"/>
          <p:cNvCxnSpPr>
            <a:endCxn id="42" idx="0"/>
          </p:cNvCxnSpPr>
          <p:nvPr/>
        </p:nvCxnSpPr>
        <p:spPr>
          <a:xfrm flipH="1" flipV="1">
            <a:off x="4541472" y="1377316"/>
            <a:ext cx="1749792" cy="2492287"/>
          </a:xfrm>
          <a:prstGeom prst="line">
            <a:avLst/>
          </a:prstGeom>
        </p:spPr>
        <p:style>
          <a:lnRef idx="1">
            <a:schemeClr val="dk1"/>
          </a:lnRef>
          <a:fillRef idx="0">
            <a:schemeClr val="dk1"/>
          </a:fillRef>
          <a:effectRef idx="0">
            <a:schemeClr val="dk1"/>
          </a:effectRef>
          <a:fontRef idx="minor">
            <a:schemeClr val="tx1"/>
          </a:fontRef>
        </p:style>
      </p:cxnSp>
      <p:sp>
        <p:nvSpPr>
          <p:cNvPr id="42" name="Rounded Rectangle 14"/>
          <p:cNvSpPr/>
          <p:nvPr/>
        </p:nvSpPr>
        <p:spPr>
          <a:xfrm>
            <a:off x="2758709" y="1377316"/>
            <a:ext cx="3565525" cy="433387"/>
          </a:xfrm>
          <a:prstGeom prst="roundRect">
            <a:avLst/>
          </a:prstGeom>
          <a:solidFill>
            <a:schemeClr val="bg1"/>
          </a:solidFill>
          <a:ln>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tx2">
                    <a:lumMod val="75000"/>
                  </a:schemeClr>
                </a:solidFill>
              </a:rPr>
              <a:t>Over 200 member organizations in oneM2M</a:t>
            </a:r>
          </a:p>
        </p:txBody>
      </p:sp>
      <p:grpSp>
        <p:nvGrpSpPr>
          <p:cNvPr id="43" name="Groupe 2"/>
          <p:cNvGrpSpPr>
            <a:grpSpLocks/>
          </p:cNvGrpSpPr>
          <p:nvPr/>
        </p:nvGrpSpPr>
        <p:grpSpPr bwMode="auto">
          <a:xfrm>
            <a:off x="5915025" y="3652115"/>
            <a:ext cx="752475" cy="433388"/>
            <a:chOff x="479713" y="5004453"/>
            <a:chExt cx="752400" cy="433387"/>
          </a:xfrm>
        </p:grpSpPr>
        <p:sp>
          <p:nvSpPr>
            <p:cNvPr id="44" name="Rounded Rectangle 13"/>
            <p:cNvSpPr/>
            <p:nvPr/>
          </p:nvSpPr>
          <p:spPr bwMode="auto">
            <a:xfrm>
              <a:off x="479713" y="5004453"/>
              <a:ext cx="752400"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5" name="Picture 2"/>
            <p:cNvPicPr>
              <a:picLocks noChangeAspect="1" noChangeArrowheads="1"/>
            </p:cNvPicPr>
            <p:nvPr/>
          </p:nvPicPr>
          <p:blipFill>
            <a:blip r:embed="rId10" cstate="print"/>
            <a:srcRect/>
            <a:stretch>
              <a:fillRect/>
            </a:stretch>
          </p:blipFill>
          <p:spPr bwMode="auto">
            <a:xfrm>
              <a:off x="515913" y="5041146"/>
              <a:ext cx="680000" cy="360000"/>
            </a:xfrm>
            <a:prstGeom prst="rect">
              <a:avLst/>
            </a:prstGeom>
            <a:noFill/>
            <a:ln w="9525">
              <a:noFill/>
              <a:miter lim="800000"/>
              <a:headEnd/>
              <a:tailEnd/>
            </a:ln>
          </p:spPr>
        </p:pic>
      </p:grpSp>
      <p:grpSp>
        <p:nvGrpSpPr>
          <p:cNvPr id="46" name="Groupe 16"/>
          <p:cNvGrpSpPr>
            <a:grpSpLocks/>
          </p:cNvGrpSpPr>
          <p:nvPr/>
        </p:nvGrpSpPr>
        <p:grpSpPr bwMode="auto">
          <a:xfrm>
            <a:off x="4852988" y="5395190"/>
            <a:ext cx="1090612" cy="431800"/>
            <a:chOff x="2809425" y="5029200"/>
            <a:chExt cx="1090800" cy="432000"/>
          </a:xfrm>
        </p:grpSpPr>
        <p:sp>
          <p:nvSpPr>
            <p:cNvPr id="47" name="Rounded Rectangle 14"/>
            <p:cNvSpPr/>
            <p:nvPr/>
          </p:nvSpPr>
          <p:spPr>
            <a:xfrm>
              <a:off x="2809425" y="5029200"/>
              <a:ext cx="109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8" name="Picture 11"/>
            <p:cNvPicPr>
              <a:picLocks noChangeAspect="1" noChangeArrowheads="1"/>
            </p:cNvPicPr>
            <p:nvPr/>
          </p:nvPicPr>
          <p:blipFill>
            <a:blip r:embed="rId11" cstate="print"/>
            <a:srcRect/>
            <a:stretch>
              <a:fillRect/>
            </a:stretch>
          </p:blipFill>
          <p:spPr bwMode="auto">
            <a:xfrm>
              <a:off x="2845792" y="5065200"/>
              <a:ext cx="1018065" cy="360000"/>
            </a:xfrm>
            <a:prstGeom prst="rect">
              <a:avLst/>
            </a:prstGeom>
            <a:noFill/>
            <a:ln w="9525">
              <a:noFill/>
              <a:miter lim="800000"/>
              <a:headEnd/>
              <a:tailEnd/>
            </a:ln>
          </p:spPr>
        </p:pic>
      </p:grpSp>
      <p:grpSp>
        <p:nvGrpSpPr>
          <p:cNvPr id="49" name="Groupe 24"/>
          <p:cNvGrpSpPr>
            <a:grpSpLocks/>
          </p:cNvGrpSpPr>
          <p:nvPr/>
        </p:nvGrpSpPr>
        <p:grpSpPr bwMode="auto">
          <a:xfrm>
            <a:off x="6324600" y="5395190"/>
            <a:ext cx="641350" cy="431800"/>
            <a:chOff x="7033993" y="5232679"/>
            <a:chExt cx="640800" cy="432000"/>
          </a:xfrm>
        </p:grpSpPr>
        <p:sp>
          <p:nvSpPr>
            <p:cNvPr id="50" name="Rounded Rectangle 14"/>
            <p:cNvSpPr/>
            <p:nvPr/>
          </p:nvSpPr>
          <p:spPr>
            <a:xfrm>
              <a:off x="7033993" y="5232679"/>
              <a:ext cx="64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1" name="Picture 23"/>
            <p:cNvPicPr>
              <a:picLocks noChangeAspect="1" noChangeArrowheads="1"/>
            </p:cNvPicPr>
            <p:nvPr/>
          </p:nvPicPr>
          <p:blipFill>
            <a:blip r:embed="rId12" cstate="print"/>
            <a:srcRect/>
            <a:stretch>
              <a:fillRect/>
            </a:stretch>
          </p:blipFill>
          <p:spPr bwMode="auto">
            <a:xfrm>
              <a:off x="7070028" y="5268679"/>
              <a:ext cx="570000" cy="360000"/>
            </a:xfrm>
            <a:prstGeom prst="rect">
              <a:avLst/>
            </a:prstGeom>
            <a:noFill/>
            <a:ln w="9525">
              <a:noFill/>
              <a:miter lim="800000"/>
              <a:headEnd/>
              <a:tailEnd/>
            </a:ln>
          </p:spPr>
        </p:pic>
      </p:grpSp>
      <p:sp>
        <p:nvSpPr>
          <p:cNvPr id="52" name="Rounded Rectangle 14"/>
          <p:cNvSpPr/>
          <p:nvPr/>
        </p:nvSpPr>
        <p:spPr bwMode="auto">
          <a:xfrm>
            <a:off x="3074988" y="539519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3" name="Picture 10"/>
          <p:cNvPicPr>
            <a:picLocks noChangeAspect="1" noChangeArrowheads="1"/>
          </p:cNvPicPr>
          <p:nvPr/>
        </p:nvPicPr>
        <p:blipFill>
          <a:blip r:embed="rId13" cstate="print"/>
          <a:srcRect/>
          <a:stretch>
            <a:fillRect/>
          </a:stretch>
        </p:blipFill>
        <p:spPr bwMode="auto">
          <a:xfrm>
            <a:off x="3111271" y="5431173"/>
            <a:ext cx="1345070" cy="359833"/>
          </a:xfrm>
          <a:prstGeom prst="rect">
            <a:avLst/>
          </a:prstGeom>
          <a:noFill/>
          <a:ln w="9525">
            <a:noFill/>
            <a:miter lim="800000"/>
            <a:headEnd/>
            <a:tailEnd/>
          </a:ln>
        </p:spPr>
      </p:pic>
      <p:grpSp>
        <p:nvGrpSpPr>
          <p:cNvPr id="54" name="Groupe 1"/>
          <p:cNvGrpSpPr>
            <a:grpSpLocks/>
          </p:cNvGrpSpPr>
          <p:nvPr/>
        </p:nvGrpSpPr>
        <p:grpSpPr bwMode="auto">
          <a:xfrm>
            <a:off x="7324725" y="5395190"/>
            <a:ext cx="431800" cy="431800"/>
            <a:chOff x="8051452" y="5832474"/>
            <a:chExt cx="432000" cy="431800"/>
          </a:xfrm>
        </p:grpSpPr>
        <p:sp>
          <p:nvSpPr>
            <p:cNvPr id="55" name="Rounded Rectangle 14"/>
            <p:cNvSpPr/>
            <p:nvPr/>
          </p:nvSpPr>
          <p:spPr bwMode="auto">
            <a:xfrm>
              <a:off x="8051452" y="5832474"/>
              <a:ext cx="432000"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6" name="Picture 53"/>
            <p:cNvPicPr>
              <a:picLocks noChangeAspect="1" noChangeArrowheads="1"/>
            </p:cNvPicPr>
            <p:nvPr/>
          </p:nvPicPr>
          <p:blipFill>
            <a:blip r:embed="rId14" cstate="print"/>
            <a:srcRect/>
            <a:stretch>
              <a:fillRect/>
            </a:stretch>
          </p:blipFill>
          <p:spPr bwMode="auto">
            <a:xfrm>
              <a:off x="8087452" y="5868291"/>
              <a:ext cx="360000" cy="360000"/>
            </a:xfrm>
            <a:prstGeom prst="rect">
              <a:avLst/>
            </a:prstGeom>
            <a:noFill/>
            <a:ln w="9525">
              <a:noFill/>
              <a:miter lim="800000"/>
              <a:headEnd/>
              <a:tailEnd/>
            </a:ln>
          </p:spPr>
        </p:pic>
      </p:grpSp>
      <p:sp>
        <p:nvSpPr>
          <p:cNvPr id="57" name="Rounded Rectangle 14"/>
          <p:cNvSpPr/>
          <p:nvPr/>
        </p:nvSpPr>
        <p:spPr bwMode="auto">
          <a:xfrm>
            <a:off x="1381126" y="537614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8" name="Picture 2"/>
          <p:cNvPicPr>
            <a:picLocks noChangeAspect="1" noChangeArrowheads="1"/>
          </p:cNvPicPr>
          <p:nvPr/>
        </p:nvPicPr>
        <p:blipFill>
          <a:blip r:embed="rId15" cstate="print"/>
          <a:srcRect/>
          <a:stretch>
            <a:fillRect/>
          </a:stretch>
        </p:blipFill>
        <p:spPr bwMode="auto">
          <a:xfrm>
            <a:off x="1514476" y="5395190"/>
            <a:ext cx="1171575" cy="387715"/>
          </a:xfrm>
          <a:prstGeom prst="rect">
            <a:avLst/>
          </a:prstGeom>
          <a:noFill/>
          <a:ln w="9525">
            <a:noFill/>
            <a:miter lim="800000"/>
            <a:headEnd/>
            <a:tailEnd/>
          </a:ln>
        </p:spPr>
      </p:pic>
      <p:sp>
        <p:nvSpPr>
          <p:cNvPr id="59" name="Rounded Rectangle 13"/>
          <p:cNvSpPr/>
          <p:nvPr/>
        </p:nvSpPr>
        <p:spPr bwMode="auto">
          <a:xfrm rot="16200000">
            <a:off x="-165808" y="3184595"/>
            <a:ext cx="1371599"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1</a:t>
            </a:r>
          </a:p>
        </p:txBody>
      </p:sp>
      <p:sp>
        <p:nvSpPr>
          <p:cNvPr id="60" name="Rounded Rectangle 14"/>
          <p:cNvSpPr/>
          <p:nvPr/>
        </p:nvSpPr>
        <p:spPr bwMode="auto">
          <a:xfrm rot="16200000">
            <a:off x="-166602" y="5268268"/>
            <a:ext cx="1371599"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2</a:t>
            </a:r>
          </a:p>
        </p:txBody>
      </p:sp>
      <p:sp>
        <p:nvSpPr>
          <p:cNvPr id="61" name="Textfeld 60"/>
          <p:cNvSpPr txBox="1"/>
          <p:nvPr/>
        </p:nvSpPr>
        <p:spPr>
          <a:xfrm>
            <a:off x="5984340" y="6054552"/>
            <a:ext cx="2840842" cy="230832"/>
          </a:xfrm>
          <a:prstGeom prst="rect">
            <a:avLst/>
          </a:prstGeom>
          <a:noFill/>
        </p:spPr>
        <p:txBody>
          <a:bodyPr wrap="none" rtlCol="0">
            <a:spAutoFit/>
          </a:bodyPr>
          <a:lstStyle/>
          <a:p>
            <a:r>
              <a:rPr lang="en-US" sz="900" dirty="0"/>
              <a:t>[1] </a:t>
            </a:r>
            <a:r>
              <a:rPr lang="en-US" sz="900" dirty="0" smtClean="0">
                <a:hlinkClick r:id="rId16"/>
              </a:rPr>
              <a:t>Partnership </a:t>
            </a:r>
            <a:r>
              <a:rPr lang="en-US" sz="900" dirty="0">
                <a:hlinkClick r:id="rId16"/>
              </a:rPr>
              <a:t>Agreement</a:t>
            </a:r>
            <a:r>
              <a:rPr lang="en-US" sz="900" dirty="0"/>
              <a:t> V 2.0 (Approved March 2013)</a:t>
            </a:r>
          </a:p>
        </p:txBody>
      </p:sp>
      <p:sp>
        <p:nvSpPr>
          <p:cNvPr id="62" name="Textfeld 61"/>
          <p:cNvSpPr txBox="1"/>
          <p:nvPr/>
        </p:nvSpPr>
        <p:spPr>
          <a:xfrm>
            <a:off x="6484784" y="1214738"/>
            <a:ext cx="2468872" cy="369332"/>
          </a:xfrm>
          <a:prstGeom prst="rect">
            <a:avLst/>
          </a:prstGeom>
          <a:noFill/>
        </p:spPr>
        <p:txBody>
          <a:bodyPr wrap="square" rtlCol="0">
            <a:spAutoFit/>
          </a:bodyPr>
          <a:lstStyle/>
          <a:p>
            <a:r>
              <a:rPr lang="en-US" dirty="0"/>
              <a:t>f</a:t>
            </a:r>
            <a:r>
              <a:rPr lang="en-US" dirty="0" smtClean="0"/>
              <a:t>ounded</a:t>
            </a:r>
            <a:r>
              <a:rPr lang="en-US" baseline="30000" dirty="0" smtClean="0"/>
              <a:t>1</a:t>
            </a:r>
            <a:r>
              <a:rPr lang="en-US" dirty="0" smtClean="0"/>
              <a:t> July, 24</a:t>
            </a:r>
            <a:r>
              <a:rPr lang="en-US" baseline="30000" dirty="0" smtClean="0"/>
              <a:t>th</a:t>
            </a:r>
            <a:r>
              <a:rPr lang="en-US" dirty="0" smtClean="0"/>
              <a:t> 2012</a:t>
            </a:r>
            <a:endParaRPr lang="en-US" dirty="0"/>
          </a:p>
        </p:txBody>
      </p:sp>
      <p:sp>
        <p:nvSpPr>
          <p:cNvPr id="63"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smtClean="0">
              <a:solidFill>
                <a:srgbClr val="898989"/>
              </a:solidFill>
              <a:latin typeface="Myriad pro"/>
            </a:endParaRPr>
          </a:p>
          <a:p>
            <a:fld id="{4EF22CB7-7EF2-47EA-9D32-11F81801855E}" type="slidenum">
              <a:rPr lang="en-US" altLang="en-US" smtClean="0">
                <a:solidFill>
                  <a:srgbClr val="898989"/>
                </a:solidFill>
                <a:latin typeface="Myriad pro"/>
              </a:rPr>
              <a:t>3</a:t>
            </a:fld>
            <a:endParaRPr lang="en-US" altLang="en-US" dirty="0">
              <a:solidFill>
                <a:srgbClr val="898989"/>
              </a:solidFill>
              <a:latin typeface="Myriad pro"/>
            </a:endParaRPr>
          </a:p>
        </p:txBody>
      </p:sp>
    </p:spTree>
    <p:extLst>
      <p:ext uri="{BB962C8B-B14F-4D97-AF65-F5344CB8AC3E}">
        <p14:creationId xmlns:p14="http://schemas.microsoft.com/office/powerpoint/2010/main" val="324645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smtClean="0"/>
              <a:t>oneM2M Participants</a:t>
            </a:r>
            <a:endParaRPr lang="en-US" altLang="en-US" sz="4800" dirty="0" smtClean="0"/>
          </a:p>
        </p:txBody>
      </p:sp>
      <p:sp>
        <p:nvSpPr>
          <p:cNvPr id="7171" name="Content Placeholder 2"/>
          <p:cNvSpPr>
            <a:spLocks noGrp="1"/>
          </p:cNvSpPr>
          <p:nvPr>
            <p:ph idx="1"/>
          </p:nvPr>
        </p:nvSpPr>
        <p:spPr bwMode="auto">
          <a:xfrm>
            <a:off x="457200" y="1295400"/>
            <a:ext cx="8610600" cy="4525963"/>
          </a:xfrm>
          <a:extLst/>
        </p:spPr>
        <p:txBody>
          <a:bodyPr vert="horz" wrap="square" lIns="91440" tIns="45720" rIns="91440" bIns="45720" numCol="1" anchor="t" anchorCtr="0" compatLnSpc="1">
            <a:prstTxWarp prst="textNoShape">
              <a:avLst/>
            </a:prstTxWarp>
            <a:noAutofit/>
          </a:bodyPr>
          <a:lstStyle/>
          <a:p>
            <a:pPr eaLnBrk="1" hangingPunct="1">
              <a:defRPr/>
            </a:pPr>
            <a:r>
              <a:rPr lang="en-GB" sz="2200" dirty="0"/>
              <a:t>Partner Type 1</a:t>
            </a:r>
          </a:p>
          <a:p>
            <a:pPr lvl="1" eaLnBrk="1" hangingPunct="1">
              <a:defRPr/>
            </a:pPr>
            <a:r>
              <a:rPr lang="en-US" sz="2000" dirty="0"/>
              <a:t>provides strategic direction to </a:t>
            </a:r>
            <a:r>
              <a:rPr lang="en-US" sz="2000" dirty="0" smtClean="0"/>
              <a:t>oneM2M </a:t>
            </a:r>
          </a:p>
          <a:p>
            <a:pPr lvl="1" eaLnBrk="1" hangingPunct="1">
              <a:defRPr/>
            </a:pPr>
            <a:r>
              <a:rPr lang="en-US" sz="2000" dirty="0" smtClean="0"/>
              <a:t>convert/transpose/publish </a:t>
            </a:r>
            <a:r>
              <a:rPr lang="en-US" sz="2000" dirty="0"/>
              <a:t>all relevant Technical Specifications and Technical </a:t>
            </a:r>
            <a:r>
              <a:rPr lang="en-US" sz="2000" dirty="0" smtClean="0"/>
              <a:t>Reports into </a:t>
            </a:r>
            <a:r>
              <a:rPr lang="en-US" sz="2000" dirty="0"/>
              <a:t>its </a:t>
            </a:r>
            <a:r>
              <a:rPr lang="en-US" sz="2000" dirty="0" smtClean="0"/>
              <a:t>own deliverables </a:t>
            </a:r>
            <a:r>
              <a:rPr lang="en-US" sz="1800" dirty="0"/>
              <a:t>through its normal </a:t>
            </a:r>
            <a:r>
              <a:rPr lang="en-US" sz="1800" dirty="0" smtClean="0"/>
              <a:t>processes</a:t>
            </a:r>
          </a:p>
          <a:p>
            <a:pPr lvl="1" eaLnBrk="1" hangingPunct="1">
              <a:defRPr/>
            </a:pPr>
            <a:r>
              <a:rPr lang="en-US" sz="2000" dirty="0" smtClean="0"/>
              <a:t>has </a:t>
            </a:r>
            <a:r>
              <a:rPr lang="en-US" sz="2000" dirty="0"/>
              <a:t>the right to:</a:t>
            </a:r>
          </a:p>
          <a:p>
            <a:pPr lvl="2" eaLnBrk="1" hangingPunct="1">
              <a:spcBef>
                <a:spcPts val="0"/>
              </a:spcBef>
              <a:defRPr/>
            </a:pPr>
            <a:r>
              <a:rPr lang="en-US" sz="1800" dirty="0" smtClean="0"/>
              <a:t>Attend</a:t>
            </a:r>
            <a:r>
              <a:rPr lang="en-US" sz="1800" dirty="0"/>
              <a:t>, participate and vote in meetings of the Steering </a:t>
            </a:r>
            <a:r>
              <a:rPr lang="en-US" sz="1800" dirty="0" smtClean="0"/>
              <a:t>Committee </a:t>
            </a:r>
            <a:endParaRPr lang="en-US" sz="1800" dirty="0"/>
          </a:p>
          <a:p>
            <a:pPr lvl="2" eaLnBrk="1" hangingPunct="1">
              <a:spcBef>
                <a:spcPts val="0"/>
              </a:spcBef>
              <a:defRPr/>
            </a:pPr>
            <a:r>
              <a:rPr lang="en-US" sz="1800" dirty="0" smtClean="0"/>
              <a:t>Admit </a:t>
            </a:r>
            <a:r>
              <a:rPr lang="en-US" sz="1800" dirty="0"/>
              <a:t>organizations as oneM2M Members to facilitate the technical </a:t>
            </a:r>
            <a:r>
              <a:rPr lang="en-US" sz="1800" dirty="0" smtClean="0"/>
              <a:t>work</a:t>
            </a:r>
            <a:endParaRPr lang="en-US" sz="1800" dirty="0"/>
          </a:p>
          <a:p>
            <a:pPr lvl="2" eaLnBrk="1" hangingPunct="1">
              <a:spcBef>
                <a:spcPts val="0"/>
              </a:spcBef>
              <a:defRPr/>
            </a:pPr>
            <a:r>
              <a:rPr lang="en-US" sz="1800" dirty="0" smtClean="0"/>
              <a:t>Attend </a:t>
            </a:r>
            <a:r>
              <a:rPr lang="en-US" sz="1800" dirty="0"/>
              <a:t>meetings of the Technical Plenary and its </a:t>
            </a:r>
            <a:r>
              <a:rPr lang="en-US" sz="1800" dirty="0" smtClean="0"/>
              <a:t>subgroups</a:t>
            </a:r>
            <a:endParaRPr lang="en-US" dirty="0" smtClean="0"/>
          </a:p>
          <a:p>
            <a:pPr eaLnBrk="1" hangingPunct="1">
              <a:defRPr/>
            </a:pPr>
            <a:r>
              <a:rPr lang="en-GB" sz="2200" dirty="0"/>
              <a:t>Partner Type 2</a:t>
            </a:r>
          </a:p>
          <a:p>
            <a:pPr lvl="1" eaLnBrk="1" hangingPunct="1">
              <a:defRPr/>
            </a:pPr>
            <a:r>
              <a:rPr lang="en-US" sz="2000" dirty="0"/>
              <a:t>provides strategic direction to oneM2M </a:t>
            </a:r>
          </a:p>
          <a:p>
            <a:pPr lvl="1" eaLnBrk="1" hangingPunct="1">
              <a:defRPr/>
            </a:pPr>
            <a:r>
              <a:rPr lang="en-US" sz="2000" dirty="0" smtClean="0"/>
              <a:t>has </a:t>
            </a:r>
            <a:r>
              <a:rPr lang="en-US" sz="2000" dirty="0"/>
              <a:t>the right to:</a:t>
            </a:r>
          </a:p>
          <a:p>
            <a:pPr lvl="2" eaLnBrk="1" hangingPunct="1">
              <a:spcBef>
                <a:spcPts val="0"/>
              </a:spcBef>
              <a:defRPr/>
            </a:pPr>
            <a:r>
              <a:rPr lang="en-US" sz="1800" dirty="0"/>
              <a:t>Attend, participate and vote in meetings of the Steering Committee </a:t>
            </a:r>
          </a:p>
          <a:p>
            <a:pPr lvl="2" eaLnBrk="1" hangingPunct="1">
              <a:spcBef>
                <a:spcPts val="0"/>
              </a:spcBef>
              <a:defRPr/>
            </a:pPr>
            <a:r>
              <a:rPr lang="en-US" sz="1800" dirty="0"/>
              <a:t>Attend, participate and vote in meetings of the Technical Plenary and its subgroups</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solidFill>
                <a:srgbClr val="898989"/>
              </a:solidFill>
              <a:latin typeface="Myriad pro"/>
            </a:endParaRPr>
          </a:p>
          <a:p>
            <a:fld id="{86CB42C0-9CA1-4A00-8D2A-5795FA32B466}" type="slidenum">
              <a:rPr lang="en-US" altLang="en-US" smtClean="0">
                <a:solidFill>
                  <a:srgbClr val="898989"/>
                </a:solidFill>
                <a:latin typeface="Myriad pro"/>
              </a:rPr>
              <a:t>4</a:t>
            </a:fld>
            <a:endParaRPr lang="en-US" altLang="en-US" dirty="0">
              <a:solidFill>
                <a:srgbClr val="898989"/>
              </a:solidFill>
              <a:latin typeface="Myriad pro"/>
            </a:endParaRPr>
          </a:p>
        </p:txBody>
      </p:sp>
    </p:spTree>
    <p:extLst>
      <p:ext uri="{BB962C8B-B14F-4D97-AF65-F5344CB8AC3E}">
        <p14:creationId xmlns:p14="http://schemas.microsoft.com/office/powerpoint/2010/main" val="167386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oneM2M Participants</a:t>
            </a:r>
            <a:endParaRPr lang="en-US" altLang="en-US" sz="4800" dirty="0" smtClean="0"/>
          </a:p>
        </p:txBody>
      </p:sp>
      <p:sp>
        <p:nvSpPr>
          <p:cNvPr id="4099" name="Content Placeholder 2"/>
          <p:cNvSpPr>
            <a:spLocks noGrp="1"/>
          </p:cNvSpPr>
          <p:nvPr>
            <p:ph idx="1"/>
          </p:nvPr>
        </p:nvSpPr>
        <p:spPr bwMode="auto">
          <a:xfrm>
            <a:off x="457200" y="1600200"/>
            <a:ext cx="8458200" cy="4525963"/>
          </a:xfrm>
          <a:extLst/>
        </p:spPr>
        <p:txBody>
          <a:bodyPr vert="horz" wrap="square" lIns="91440" tIns="45720" rIns="91440" bIns="45720" numCol="1" anchor="t" anchorCtr="0" compatLnSpc="1">
            <a:prstTxWarp prst="textNoShape">
              <a:avLst/>
            </a:prstTxWarp>
            <a:normAutofit fontScale="70000" lnSpcReduction="20000"/>
          </a:bodyPr>
          <a:lstStyle/>
          <a:p>
            <a:pPr eaLnBrk="1" hangingPunct="1">
              <a:defRPr/>
            </a:pPr>
            <a:r>
              <a:rPr lang="en-US" dirty="0" smtClean="0"/>
              <a:t>Member</a:t>
            </a:r>
          </a:p>
          <a:p>
            <a:pPr lvl="1" eaLnBrk="1" hangingPunct="1">
              <a:defRPr/>
            </a:pPr>
            <a:r>
              <a:rPr lang="en-US" dirty="0" smtClean="0"/>
              <a:t>admitted through affiliation with a Partner Type 1 </a:t>
            </a:r>
          </a:p>
          <a:p>
            <a:pPr lvl="1" eaLnBrk="1" hangingPunct="1">
              <a:defRPr/>
            </a:pPr>
            <a:r>
              <a:rPr lang="en-US" dirty="0"/>
              <a:t>h</a:t>
            </a:r>
            <a:r>
              <a:rPr lang="en-US" dirty="0" smtClean="0"/>
              <a:t>as the right to:</a:t>
            </a:r>
          </a:p>
          <a:p>
            <a:pPr lvl="2" eaLnBrk="1" hangingPunct="1">
              <a:defRPr/>
            </a:pPr>
            <a:r>
              <a:rPr lang="en-US" dirty="0"/>
              <a:t>a</a:t>
            </a:r>
            <a:r>
              <a:rPr lang="en-US" dirty="0" smtClean="0"/>
              <a:t>ttend &amp; provide input to the </a:t>
            </a:r>
            <a:r>
              <a:rPr lang="en-US" dirty="0"/>
              <a:t>Technical Plenary </a:t>
            </a:r>
            <a:r>
              <a:rPr lang="en-US" dirty="0" smtClean="0"/>
              <a:t>and its subgroups</a:t>
            </a:r>
          </a:p>
          <a:p>
            <a:pPr lvl="2" eaLnBrk="1" hangingPunct="1">
              <a:defRPr/>
            </a:pPr>
            <a:r>
              <a:rPr lang="en-US" dirty="0"/>
              <a:t>h</a:t>
            </a:r>
            <a:r>
              <a:rPr lang="en-US" dirty="0" smtClean="0"/>
              <a:t>ave </a:t>
            </a:r>
            <a:r>
              <a:rPr lang="en-US" dirty="0" smtClean="0">
                <a:solidFill>
                  <a:srgbClr val="B42025"/>
                </a:solidFill>
              </a:rPr>
              <a:t>one vote per admitting Partner Type 1 </a:t>
            </a:r>
            <a:r>
              <a:rPr lang="en-US" dirty="0" smtClean="0"/>
              <a:t>in meetings of the Technical Plenary and its subgroups</a:t>
            </a:r>
            <a:r>
              <a:rPr lang="en-US" strike="sngStrike" dirty="0" smtClean="0"/>
              <a:t> </a:t>
            </a:r>
          </a:p>
          <a:p>
            <a:pPr eaLnBrk="1" hangingPunct="1">
              <a:defRPr/>
            </a:pPr>
            <a:r>
              <a:rPr lang="en-US" dirty="0" smtClean="0"/>
              <a:t>Associate</a:t>
            </a:r>
          </a:p>
          <a:p>
            <a:pPr lvl="1" eaLnBrk="1" hangingPunct="1">
              <a:defRPr/>
            </a:pPr>
            <a:r>
              <a:rPr lang="en-US" dirty="0" smtClean="0"/>
              <a:t>any government or regulatory agency with interest in oneM2M work</a:t>
            </a:r>
          </a:p>
          <a:p>
            <a:pPr lvl="1" eaLnBrk="1" hangingPunct="1">
              <a:defRPr/>
            </a:pPr>
            <a:r>
              <a:rPr lang="en-US" dirty="0"/>
              <a:t>h</a:t>
            </a:r>
            <a:r>
              <a:rPr lang="en-US" dirty="0" smtClean="0"/>
              <a:t>as the right to:</a:t>
            </a:r>
          </a:p>
          <a:p>
            <a:pPr lvl="2" eaLnBrk="1" hangingPunct="1">
              <a:defRPr/>
            </a:pPr>
            <a:r>
              <a:rPr lang="en-US" dirty="0" smtClean="0"/>
              <a:t>attend and provide input to meetings of the Technical Plenary and its subgroups </a:t>
            </a:r>
          </a:p>
          <a:p>
            <a:pPr lvl="3" eaLnBrk="1" hangingPunct="1">
              <a:defRPr/>
            </a:pPr>
            <a:r>
              <a:rPr lang="en-US" dirty="0" smtClean="0"/>
              <a:t>input shall be </a:t>
            </a:r>
            <a:r>
              <a:rPr lang="en-US" dirty="0" smtClean="0">
                <a:solidFill>
                  <a:srgbClr val="B42025"/>
                </a:solidFill>
              </a:rPr>
              <a:t>limited to clarifications on regulatory matters and informational contributions</a:t>
            </a:r>
            <a:endParaRPr lang="en-US" dirty="0" smtClean="0"/>
          </a:p>
          <a:p>
            <a:pPr eaLnBrk="1" hangingPunct="1">
              <a:defRPr/>
            </a:pPr>
            <a:r>
              <a:rPr lang="en-US" dirty="0" smtClean="0"/>
              <a:t>Observers</a:t>
            </a:r>
          </a:p>
          <a:p>
            <a:pPr lvl="1" eaLnBrk="1" hangingPunct="1">
              <a:defRPr/>
            </a:pPr>
            <a:r>
              <a:rPr lang="en-US" dirty="0" smtClean="0"/>
              <a:t>Invited to attend for a limited duration and they may not provide any technical input to the Technical Plenary or its subgroups</a:t>
            </a:r>
          </a:p>
        </p:txBody>
      </p:sp>
      <p:sp>
        <p:nvSpPr>
          <p:cNvPr id="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solidFill>
                <a:srgbClr val="898989"/>
              </a:solidFill>
              <a:latin typeface="Myriad pro"/>
            </a:endParaRPr>
          </a:p>
          <a:p>
            <a:fld id="{815DF9C7-C2EF-4DDB-802B-B03F1A5D7ACC}" type="slidenum">
              <a:rPr lang="en-US" altLang="en-US" smtClean="0">
                <a:solidFill>
                  <a:srgbClr val="898989"/>
                </a:solidFill>
                <a:latin typeface="Myriad pro"/>
              </a:rPr>
              <a:t>5</a:t>
            </a:fld>
            <a:endParaRPr lang="en-US" altLang="en-US" dirty="0">
              <a:solidFill>
                <a:srgbClr val="898989"/>
              </a:solidFill>
              <a:latin typeface="Myriad pro"/>
            </a:endParaRPr>
          </a:p>
        </p:txBody>
      </p:sp>
    </p:spTree>
    <p:extLst>
      <p:ext uri="{BB962C8B-B14F-4D97-AF65-F5344CB8AC3E}">
        <p14:creationId xmlns:p14="http://schemas.microsoft.com/office/powerpoint/2010/main" val="3193523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xfrm>
            <a:off x="1619065" y="220708"/>
            <a:ext cx="5924735"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800" dirty="0" smtClean="0"/>
              <a:t>Organization</a:t>
            </a:r>
          </a:p>
        </p:txBody>
      </p:sp>
      <p:sp>
        <p:nvSpPr>
          <p:cNvPr id="2" name="Textfeld 1"/>
          <p:cNvSpPr txBox="1"/>
          <p:nvPr/>
        </p:nvSpPr>
        <p:spPr>
          <a:xfrm>
            <a:off x="2494546" y="914400"/>
            <a:ext cx="4173771" cy="276999"/>
          </a:xfrm>
          <a:prstGeom prst="rect">
            <a:avLst/>
          </a:prstGeom>
          <a:noFill/>
        </p:spPr>
        <p:txBody>
          <a:bodyPr wrap="none" rtlCol="0">
            <a:spAutoFit/>
          </a:bodyPr>
          <a:lstStyle/>
          <a:p>
            <a:r>
              <a:rPr lang="en-US" sz="1200" dirty="0"/>
              <a:t>http://onem2m.org/about-onem2m/organisation-and-structure</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053" y="1600199"/>
            <a:ext cx="8205747" cy="3917433"/>
          </a:xfrm>
          <a:prstGeom prst="rect">
            <a:avLst/>
          </a:prstGeom>
        </p:spPr>
      </p:pic>
      <p:sp>
        <p:nvSpPr>
          <p:cNvPr id="8" name="Rechteck 7"/>
          <p:cNvSpPr/>
          <p:nvPr/>
        </p:nvSpPr>
        <p:spPr>
          <a:xfrm>
            <a:off x="1143000" y="2057400"/>
            <a:ext cx="2895600" cy="707886"/>
          </a:xfrm>
          <a:prstGeom prst="rect">
            <a:avLst/>
          </a:prstGeom>
        </p:spPr>
        <p:txBody>
          <a:bodyPr wrap="square">
            <a:spAutoFit/>
          </a:bodyPr>
          <a:lstStyle/>
          <a:p>
            <a:r>
              <a:rPr lang="en-AU" sz="800" b="1" dirty="0" smtClean="0">
                <a:latin typeface="Tele-GroteskNor" pitchFamily="2" charset="0"/>
              </a:rPr>
              <a:t>Steering </a:t>
            </a:r>
            <a:r>
              <a:rPr lang="en-AU" sz="800" b="1" dirty="0" err="1" smtClean="0">
                <a:latin typeface="Tele-GroteskNor" pitchFamily="2" charset="0"/>
              </a:rPr>
              <a:t>Commiteee</a:t>
            </a:r>
            <a:endParaRPr lang="en-AU" sz="800" dirty="0" smtClean="0">
              <a:latin typeface="Tele-GroteskNor" pitchFamily="2" charset="0"/>
            </a:endParaRPr>
          </a:p>
          <a:p>
            <a:r>
              <a:rPr lang="en-AU" sz="800" dirty="0" smtClean="0">
                <a:latin typeface="Tele-GroteskNor" pitchFamily="2" charset="0"/>
              </a:rPr>
              <a:t>Chair: 	Fran O'Brien, Cisco Systems (TIA)</a:t>
            </a:r>
            <a:br>
              <a:rPr lang="en-AU" sz="800" dirty="0" smtClean="0">
                <a:latin typeface="Tele-GroteskNor" pitchFamily="2" charset="0"/>
              </a:rPr>
            </a:br>
            <a:r>
              <a:rPr lang="en-AU" sz="800" dirty="0" smtClean="0">
                <a:latin typeface="Tele-GroteskNor" pitchFamily="2" charset="0"/>
              </a:rPr>
              <a:t>Vice Chair:  	Nick Yamasaki, KDDI Corporation (TTC)</a:t>
            </a:r>
            <a:br>
              <a:rPr lang="en-AU" sz="800" dirty="0" smtClean="0">
                <a:latin typeface="Tele-GroteskNor" pitchFamily="2" charset="0"/>
              </a:rPr>
            </a:br>
            <a:r>
              <a:rPr lang="en-AU" sz="800" dirty="0" smtClean="0">
                <a:latin typeface="Tele-GroteskNor" pitchFamily="2" charset="0"/>
              </a:rPr>
              <a:t>Vice Chair:  	Enrico Scarrone, Telecom Italia  (ETSI)</a:t>
            </a:r>
            <a:br>
              <a:rPr lang="en-AU" sz="800" dirty="0" smtClean="0">
                <a:latin typeface="Tele-GroteskNor" pitchFamily="2" charset="0"/>
              </a:rPr>
            </a:br>
            <a:r>
              <a:rPr lang="en-AU" sz="800" dirty="0" smtClean="0">
                <a:latin typeface="Tele-GroteskNor" pitchFamily="2" charset="0"/>
              </a:rPr>
              <a:t>Vice Chair:  	Rouzbeh Farhoumand Huawei (ATIS)</a:t>
            </a:r>
            <a:endParaRPr lang="en-AU" sz="800" b="0" i="0" dirty="0">
              <a:effectLst/>
              <a:latin typeface="Tele-GroteskNor" pitchFamily="2" charset="0"/>
            </a:endParaRPr>
          </a:p>
        </p:txBody>
      </p:sp>
      <p:sp>
        <p:nvSpPr>
          <p:cNvPr id="9" name="Rechteck 8"/>
          <p:cNvSpPr/>
          <p:nvPr/>
        </p:nvSpPr>
        <p:spPr>
          <a:xfrm>
            <a:off x="1143000" y="2895600"/>
            <a:ext cx="2895600" cy="1077218"/>
          </a:xfrm>
          <a:prstGeom prst="rect">
            <a:avLst/>
          </a:prstGeom>
        </p:spPr>
        <p:txBody>
          <a:bodyPr wrap="square">
            <a:spAutoFit/>
          </a:bodyPr>
          <a:lstStyle/>
          <a:p>
            <a:r>
              <a:rPr lang="en-AU" sz="800" b="1" dirty="0" smtClean="0">
                <a:latin typeface="Tele-GroteskNor" pitchFamily="2" charset="0"/>
              </a:rPr>
              <a:t>Technical Plenary</a:t>
            </a:r>
            <a:endParaRPr lang="en-AU" sz="800" dirty="0" smtClean="0">
              <a:latin typeface="Tele-GroteskNor" pitchFamily="2" charset="0"/>
            </a:endParaRPr>
          </a:p>
          <a:p>
            <a:r>
              <a:rPr lang="en-AU" sz="800" dirty="0">
                <a:latin typeface="Tele-GroteskNor" pitchFamily="2" charset="0"/>
              </a:rPr>
              <a:t>TP Chair: </a:t>
            </a:r>
            <a:r>
              <a:rPr lang="en-AU" sz="800" dirty="0" smtClean="0">
                <a:latin typeface="Tele-GroteskNor" pitchFamily="2" charset="0"/>
              </a:rPr>
              <a:t>	Omar </a:t>
            </a:r>
            <a:r>
              <a:rPr lang="en-AU" sz="800" dirty="0">
                <a:latin typeface="Tele-GroteskNor" pitchFamily="2" charset="0"/>
              </a:rPr>
              <a:t>Elloumi, Nokia (ATIS)</a:t>
            </a:r>
          </a:p>
          <a:p>
            <a:r>
              <a:rPr lang="en-AU" sz="800" dirty="0">
                <a:latin typeface="Tele-GroteskNor" pitchFamily="2" charset="0"/>
              </a:rPr>
              <a:t>TP Vice Chair: </a:t>
            </a:r>
            <a:r>
              <a:rPr lang="en-AU" sz="800" dirty="0" smtClean="0">
                <a:latin typeface="Tele-GroteskNor" pitchFamily="2" charset="0"/>
              </a:rPr>
              <a:t>	</a:t>
            </a:r>
            <a:r>
              <a:rPr lang="en-AU" sz="800" dirty="0">
                <a:latin typeface="Tele-GroteskNor" pitchFamily="2" charset="0"/>
              </a:rPr>
              <a:t>Josef Blanz, Qualcomm (TIA)</a:t>
            </a:r>
          </a:p>
          <a:p>
            <a:r>
              <a:rPr lang="en-AU" sz="800" dirty="0" smtClean="0">
                <a:latin typeface="Tele-GroteskNor" pitchFamily="2" charset="0"/>
              </a:rPr>
              <a:t>TP </a:t>
            </a:r>
            <a:r>
              <a:rPr lang="en-AU" sz="800" dirty="0">
                <a:latin typeface="Tele-GroteskNor" pitchFamily="2" charset="0"/>
              </a:rPr>
              <a:t>Vice Chair: </a:t>
            </a:r>
            <a:r>
              <a:rPr lang="en-AU" sz="800" dirty="0" smtClean="0">
                <a:latin typeface="Tele-GroteskNor" pitchFamily="2" charset="0"/>
              </a:rPr>
              <a:t>	</a:t>
            </a:r>
            <a:r>
              <a:rPr lang="en-AU" sz="800" dirty="0">
                <a:latin typeface="Tele-GroteskNor" pitchFamily="2" charset="0"/>
              </a:rPr>
              <a:t>Roland Hechwartner, Deutsche Telekom  (ETSI)</a:t>
            </a:r>
          </a:p>
          <a:p>
            <a:r>
              <a:rPr lang="en-AU" sz="800" dirty="0" smtClean="0">
                <a:latin typeface="Tele-GroteskNor" pitchFamily="2" charset="0"/>
              </a:rPr>
              <a:t>TP </a:t>
            </a:r>
            <a:r>
              <a:rPr lang="en-AU" sz="800" dirty="0">
                <a:latin typeface="Tele-GroteskNor" pitchFamily="2" charset="0"/>
              </a:rPr>
              <a:t>Vice Chair: </a:t>
            </a:r>
            <a:r>
              <a:rPr lang="en-AU" sz="800" dirty="0" smtClean="0">
                <a:latin typeface="Tele-GroteskNor" pitchFamily="2" charset="0"/>
              </a:rPr>
              <a:t>	N.N.</a:t>
            </a:r>
            <a:endParaRPr lang="en-AU" sz="800" dirty="0">
              <a:latin typeface="Tele-GroteskNor" pitchFamily="2" charset="0"/>
            </a:endParaRPr>
          </a:p>
          <a:p>
            <a:endParaRPr lang="en-AU" sz="800" dirty="0" smtClean="0">
              <a:latin typeface="Tele-GroteskNor" pitchFamily="2" charset="0"/>
            </a:endParaRPr>
          </a:p>
          <a:p>
            <a:r>
              <a:rPr lang="en-US" sz="800" dirty="0">
                <a:latin typeface="Tele-GroteskNor" pitchFamily="2" charset="0"/>
              </a:rPr>
              <a:t>Secretariat Support: </a:t>
            </a:r>
            <a:r>
              <a:rPr lang="en-US" sz="800" dirty="0" smtClean="0">
                <a:latin typeface="Tele-GroteskNor" pitchFamily="2" charset="0"/>
              </a:rPr>
              <a:t>	Karen </a:t>
            </a:r>
            <a:r>
              <a:rPr lang="en-US" sz="800" dirty="0">
                <a:latin typeface="Tele-GroteskNor" pitchFamily="2" charset="0"/>
              </a:rPr>
              <a:t>Hughes (ETSI)</a:t>
            </a:r>
          </a:p>
          <a:p>
            <a:endParaRPr lang="en-AU" sz="800" b="0" i="0" dirty="0">
              <a:effectLst/>
              <a:latin typeface="Tele-GroteskNor" pitchFamily="2" charset="0"/>
            </a:endParaRPr>
          </a:p>
        </p:txBody>
      </p:sp>
      <p:sp>
        <p:nvSpPr>
          <p:cNvPr id="10" name="Rechteck 9"/>
          <p:cNvSpPr/>
          <p:nvPr/>
        </p:nvSpPr>
        <p:spPr>
          <a:xfrm>
            <a:off x="481053" y="5116172"/>
            <a:ext cx="1500147"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REQ Chair</a:t>
            </a:r>
            <a:r>
              <a:rPr lang="en-AU" sz="800" dirty="0">
                <a:latin typeface="Tele-GroteskNor" pitchFamily="2" charset="0"/>
              </a:rPr>
              <a:t>: </a:t>
            </a:r>
            <a:endParaRPr lang="en-AU" sz="800" dirty="0" smtClean="0">
              <a:latin typeface="Tele-GroteskNor" pitchFamily="2" charset="0"/>
            </a:endParaRPr>
          </a:p>
          <a:p>
            <a:r>
              <a:rPr lang="en-AU" sz="800" dirty="0" smtClean="0">
                <a:latin typeface="Tele-GroteskNor" pitchFamily="2" charset="0"/>
              </a:rPr>
              <a:t>Shelby </a:t>
            </a:r>
            <a:r>
              <a:rPr lang="en-AU" sz="800" dirty="0">
                <a:latin typeface="Tele-GroteskNor" pitchFamily="2" charset="0"/>
              </a:rPr>
              <a:t>Kiewel, </a:t>
            </a:r>
            <a:r>
              <a:rPr lang="en-AU" sz="800" dirty="0" err="1">
                <a:latin typeface="Tele-GroteskNor" pitchFamily="2" charset="0"/>
              </a:rPr>
              <a:t>iconectiv</a:t>
            </a:r>
            <a:endParaRPr lang="en-AU" sz="800" dirty="0">
              <a:latin typeface="Tele-GroteskNor" pitchFamily="2" charset="0"/>
            </a:endParaRP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Catalina </a:t>
            </a:r>
            <a:r>
              <a:rPr lang="en-AU" sz="800" dirty="0">
                <a:latin typeface="Tele-GroteskNor" pitchFamily="2" charset="0"/>
              </a:rPr>
              <a:t>Mladin,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Victor </a:t>
            </a:r>
            <a:r>
              <a:rPr lang="en-AU" sz="800" dirty="0">
                <a:latin typeface="Tele-GroteskNor" pitchFamily="2" charset="0"/>
              </a:rPr>
              <a:t>Kueh, Huawei Technologies </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1" name="Rechteck 10"/>
          <p:cNvSpPr/>
          <p:nvPr/>
        </p:nvSpPr>
        <p:spPr>
          <a:xfrm>
            <a:off x="1970314"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ARC Chair:</a:t>
            </a:r>
          </a:p>
          <a:p>
            <a:r>
              <a:rPr lang="en-AU" sz="800" dirty="0" smtClean="0">
                <a:latin typeface="Tele-GroteskNor" pitchFamily="2" charset="0"/>
              </a:rPr>
              <a:t>Nicolas </a:t>
            </a:r>
            <a:r>
              <a:rPr lang="en-AU" sz="800" dirty="0" err="1">
                <a:latin typeface="Tele-GroteskNor" pitchFamily="2" charset="0"/>
              </a:rPr>
              <a:t>Damour</a:t>
            </a:r>
            <a:r>
              <a:rPr lang="en-AU" sz="800" dirty="0">
                <a:latin typeface="Tele-GroteskNor" pitchFamily="2" charset="0"/>
              </a:rPr>
              <a:t>, Sierra Wireless</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Dale </a:t>
            </a:r>
            <a:r>
              <a:rPr lang="en-AU" sz="800" dirty="0">
                <a:latin typeface="Tele-GroteskNor" pitchFamily="2" charset="0"/>
              </a:rPr>
              <a:t>Seed,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SeungMyeong </a:t>
            </a:r>
            <a:r>
              <a:rPr lang="en-AU" sz="800" dirty="0">
                <a:latin typeface="Tele-GroteskNor" pitchFamily="2" charset="0"/>
              </a:rPr>
              <a:t>Jeong, KETI</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Karen </a:t>
            </a:r>
            <a:r>
              <a:rPr lang="en-AU" sz="800" dirty="0">
                <a:latin typeface="Tele-GroteskNor" pitchFamily="2" charset="0"/>
              </a:rPr>
              <a:t>Hughes (ETSI)</a:t>
            </a:r>
            <a:endParaRPr lang="en-AU" sz="800" b="0" i="0" dirty="0">
              <a:effectLst/>
              <a:latin typeface="Tele-GroteskNor" pitchFamily="2" charset="0"/>
            </a:endParaRPr>
          </a:p>
        </p:txBody>
      </p:sp>
      <p:sp>
        <p:nvSpPr>
          <p:cNvPr id="12" name="Rechteck 11"/>
          <p:cNvSpPr/>
          <p:nvPr/>
        </p:nvSpPr>
        <p:spPr>
          <a:xfrm>
            <a:off x="3262450" y="5115191"/>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PRO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Peter Niblett, IBM</a:t>
            </a:r>
          </a:p>
          <a:p>
            <a:r>
              <a:rPr lang="en-AU" sz="800" dirty="0">
                <a:latin typeface="Tele-GroteskNor" pitchFamily="2" charset="0"/>
              </a:rPr>
              <a:t>Vice Chair: </a:t>
            </a:r>
            <a:endParaRPr lang="en-AU" sz="800" dirty="0" smtClean="0">
              <a:latin typeface="Tele-GroteskNor" pitchFamily="2" charset="0"/>
            </a:endParaRPr>
          </a:p>
          <a:p>
            <a:r>
              <a:rPr lang="en-AU" sz="800" dirty="0">
                <a:latin typeface="Tele-GroteskNor" pitchFamily="2" charset="0"/>
              </a:rPr>
              <a:t>Nobuyuki Uchida, Qualcomm</a:t>
            </a:r>
            <a:endParaRPr lang="en-AU" sz="800" dirty="0" smtClean="0">
              <a:latin typeface="Tele-GroteskNor" pitchFamily="2" charset="0"/>
            </a:endParaRPr>
          </a:p>
          <a:p>
            <a:endParaRPr lang="en-AU" sz="800" dirty="0" smtClean="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Laurent </a:t>
            </a:r>
            <a:r>
              <a:rPr lang="en-AU" sz="800" dirty="0">
                <a:latin typeface="Tele-GroteskNor" pitchFamily="2" charset="0"/>
              </a:rPr>
              <a:t>Velez (ETSI)</a:t>
            </a:r>
            <a:endParaRPr lang="en-AU" sz="800" b="0" i="0" dirty="0">
              <a:effectLst/>
              <a:latin typeface="Tele-GroteskNor" pitchFamily="2" charset="0"/>
            </a:endParaRPr>
          </a:p>
        </p:txBody>
      </p:sp>
      <p:sp>
        <p:nvSpPr>
          <p:cNvPr id="13" name="Rechteck 12"/>
          <p:cNvSpPr/>
          <p:nvPr/>
        </p:nvSpPr>
        <p:spPr>
          <a:xfrm>
            <a:off x="4572000"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SEC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Francois Ennesser, </a:t>
            </a:r>
            <a:r>
              <a:rPr lang="en-AU" sz="800" dirty="0" err="1">
                <a:latin typeface="Tele-GroteskNor" pitchFamily="2" charset="0"/>
              </a:rPr>
              <a:t>Gemalto</a:t>
            </a:r>
            <a:r>
              <a:rPr lang="en-AU" sz="800" dirty="0">
                <a:latin typeface="Tele-GroteskNor" pitchFamily="2" charset="0"/>
              </a:rPr>
              <a:t> N.V</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Wei </a:t>
            </a:r>
            <a:r>
              <a:rPr lang="en-AU" sz="800" dirty="0">
                <a:latin typeface="Tele-GroteskNor" pitchFamily="2" charset="0"/>
              </a:rPr>
              <a:t>Zhou, </a:t>
            </a:r>
            <a:r>
              <a:rPr lang="en-AU" sz="800" dirty="0" err="1">
                <a:latin typeface="Tele-GroteskNor" pitchFamily="2" charset="0"/>
              </a:rPr>
              <a:t>Datang</a:t>
            </a:r>
            <a:r>
              <a:rPr lang="en-AU" sz="800" dirty="0">
                <a:latin typeface="Tele-GroteskNor" pitchFamily="2" charset="0"/>
              </a:rPr>
              <a:t> Telecom </a:t>
            </a:r>
            <a:r>
              <a:rPr lang="en-AU" sz="800" dirty="0" smtClean="0">
                <a:latin typeface="Tele-GroteskNor" pitchFamily="2" charset="0"/>
              </a:rPr>
              <a:t>Tech.</a:t>
            </a:r>
            <a:endParaRPr lang="en-AU" sz="800" dirty="0">
              <a:latin typeface="Tele-GroteskNor" pitchFamily="2" charset="0"/>
            </a:endParaRPr>
          </a:p>
          <a:p>
            <a:endParaRPr lang="en-AU" sz="800" dirty="0" smtClean="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Emily </a:t>
            </a:r>
            <a:r>
              <a:rPr lang="en-AU" sz="800" dirty="0" err="1">
                <a:latin typeface="Tele-GroteskNor" pitchFamily="2" charset="0"/>
              </a:rPr>
              <a:t>Hoefer</a:t>
            </a:r>
            <a:r>
              <a:rPr lang="en-AU" sz="800" dirty="0">
                <a:latin typeface="Tele-GroteskNor" pitchFamily="2" charset="0"/>
              </a:rPr>
              <a:t> (ATIS)</a:t>
            </a:r>
            <a:endParaRPr lang="en-AU" sz="800" b="0" i="0" dirty="0">
              <a:effectLst/>
              <a:latin typeface="Tele-GroteskNor" pitchFamily="2" charset="0"/>
            </a:endParaRPr>
          </a:p>
        </p:txBody>
      </p:sp>
      <p:sp>
        <p:nvSpPr>
          <p:cNvPr id="14" name="Rechteck 13"/>
          <p:cNvSpPr/>
          <p:nvPr/>
        </p:nvSpPr>
        <p:spPr>
          <a:xfrm>
            <a:off x="5944417"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MAS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Yongjing Zhang, Huawei</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Timothy </a:t>
            </a:r>
            <a:r>
              <a:rPr lang="en-AU" sz="800" dirty="0">
                <a:latin typeface="Tele-GroteskNor" pitchFamily="2" charset="0"/>
              </a:rPr>
              <a:t>Carey, Nokia</a:t>
            </a:r>
          </a:p>
          <a:p>
            <a:r>
              <a:rPr lang="en-AU" sz="800" dirty="0" smtClean="0">
                <a:latin typeface="Tele-GroteskNor" pitchFamily="2" charset="0"/>
              </a:rPr>
              <a:t> </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5" name="Rechteck 14"/>
          <p:cNvSpPr/>
          <p:nvPr/>
        </p:nvSpPr>
        <p:spPr>
          <a:xfrm>
            <a:off x="7320372" y="5110014"/>
            <a:ext cx="1366428"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TST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JaeSeung Song, KETI </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Jason </a:t>
            </a:r>
            <a:r>
              <a:rPr lang="en-AU" sz="800" dirty="0">
                <a:latin typeface="Tele-GroteskNor" pitchFamily="2" charset="0"/>
              </a:rPr>
              <a:t>Yin, Huawei</a:t>
            </a:r>
          </a:p>
          <a:p>
            <a:r>
              <a:rPr lang="en-AU" sz="800" dirty="0" smtClean="0">
                <a:latin typeface="Tele-GroteskNor" pitchFamily="2" charset="0"/>
              </a:rPr>
              <a:t>Mahdi </a:t>
            </a:r>
            <a:r>
              <a:rPr lang="en-AU" sz="800" dirty="0">
                <a:latin typeface="Tele-GroteskNor" pitchFamily="2" charset="0"/>
              </a:rPr>
              <a:t>Ben </a:t>
            </a:r>
            <a:r>
              <a:rPr lang="en-AU" sz="800" dirty="0" err="1">
                <a:latin typeface="Tele-GroteskNor" pitchFamily="2" charset="0"/>
              </a:rPr>
              <a:t>Alaya</a:t>
            </a:r>
            <a:r>
              <a:rPr lang="en-AU" sz="800" dirty="0">
                <a:latin typeface="Tele-GroteskNor" pitchFamily="2" charset="0"/>
              </a:rPr>
              <a:t>, </a:t>
            </a:r>
            <a:r>
              <a:rPr lang="en-AU" sz="800" dirty="0" err="1">
                <a:latin typeface="Tele-GroteskNor" pitchFamily="2" charset="0"/>
              </a:rPr>
              <a:t>Sensinov</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Peter </a:t>
            </a:r>
            <a:r>
              <a:rPr lang="en-AU" sz="800" dirty="0">
                <a:latin typeface="Tele-GroteskNor" pitchFamily="2" charset="0"/>
              </a:rPr>
              <a:t>Kim (TTA) </a:t>
            </a:r>
            <a:endParaRPr lang="en-AU" sz="800" b="0" i="0" dirty="0">
              <a:effectLst/>
              <a:latin typeface="Tele-GroteskNor" pitchFamily="2" charset="0"/>
            </a:endParaRPr>
          </a:p>
        </p:txBody>
      </p:sp>
      <p:sp>
        <p:nvSpPr>
          <p:cNvPr id="3" name="Textfeld 2"/>
          <p:cNvSpPr txBox="1"/>
          <p:nvPr/>
        </p:nvSpPr>
        <p:spPr>
          <a:xfrm rot="16200000">
            <a:off x="-220860" y="2369940"/>
            <a:ext cx="1139188" cy="369332"/>
          </a:xfrm>
          <a:prstGeom prst="rect">
            <a:avLst/>
          </a:prstGeom>
          <a:solidFill>
            <a:srgbClr val="C00000"/>
          </a:solidFill>
        </p:spPr>
        <p:txBody>
          <a:bodyPr wrap="square" rtlCol="0">
            <a:spAutoFit/>
          </a:bodyPr>
          <a:lstStyle/>
          <a:p>
            <a:r>
              <a:rPr lang="en-US" dirty="0" smtClean="0">
                <a:solidFill>
                  <a:schemeClr val="bg1"/>
                </a:solidFill>
              </a:rPr>
              <a:t>Partners</a:t>
            </a:r>
            <a:endParaRPr lang="en-US" dirty="0">
              <a:solidFill>
                <a:schemeClr val="bg1"/>
              </a:solidFill>
            </a:endParaRPr>
          </a:p>
        </p:txBody>
      </p:sp>
      <p:sp>
        <p:nvSpPr>
          <p:cNvPr id="7" name="Textfeld 6"/>
          <p:cNvSpPr txBox="1"/>
          <p:nvPr/>
        </p:nvSpPr>
        <p:spPr>
          <a:xfrm rot="16200000">
            <a:off x="-683728" y="4089016"/>
            <a:ext cx="2064924" cy="369332"/>
          </a:xfrm>
          <a:prstGeom prst="rect">
            <a:avLst/>
          </a:prstGeom>
          <a:solidFill>
            <a:schemeClr val="tx1">
              <a:lumMod val="65000"/>
              <a:lumOff val="35000"/>
            </a:schemeClr>
          </a:solidFill>
        </p:spPr>
        <p:txBody>
          <a:bodyPr wrap="none" rtlCol="0">
            <a:spAutoFit/>
          </a:bodyPr>
          <a:lstStyle/>
          <a:p>
            <a:r>
              <a:rPr lang="en-US" dirty="0" smtClean="0">
                <a:solidFill>
                  <a:schemeClr val="bg1"/>
                </a:solidFill>
              </a:rPr>
              <a:t>Members / Partners</a:t>
            </a:r>
            <a:endParaRPr lang="en-US" dirty="0">
              <a:solidFill>
                <a:schemeClr val="bg1"/>
              </a:solidFill>
            </a:endParaRPr>
          </a:p>
        </p:txBody>
      </p:sp>
      <p:sp>
        <p:nvSpPr>
          <p:cNvPr id="1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solidFill>
                <a:srgbClr val="898989"/>
              </a:solidFill>
              <a:latin typeface="Myriad pro"/>
            </a:endParaRPr>
          </a:p>
          <a:p>
            <a:fld id="{C6D2D237-9B72-41A6-BC3A-E7C8D217C113}" type="slidenum">
              <a:rPr lang="en-US" altLang="en-US" smtClean="0">
                <a:solidFill>
                  <a:srgbClr val="898989"/>
                </a:solidFill>
                <a:latin typeface="Myriad pro"/>
              </a:rPr>
              <a:t>6</a:t>
            </a:fld>
            <a:endParaRPr lang="en-US" altLang="en-US" dirty="0">
              <a:solidFill>
                <a:srgbClr val="898989"/>
              </a:solidFill>
              <a:latin typeface="Myriad pro"/>
            </a:endParaRPr>
          </a:p>
        </p:txBody>
      </p:sp>
    </p:spTree>
    <p:extLst>
      <p:ext uri="{BB962C8B-B14F-4D97-AF65-F5344CB8AC3E}">
        <p14:creationId xmlns:p14="http://schemas.microsoft.com/office/powerpoint/2010/main" val="3488822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2" grpId="0" animBg="1"/>
      <p:bldP spid="13" grpId="0" animBg="1"/>
      <p:bldP spid="14" grpId="0" animBg="1"/>
      <p:bldP spid="15" grpId="0" animBg="1"/>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How to work in oneM2M </a:t>
            </a:r>
            <a:endParaRPr lang="en-US" dirty="0"/>
          </a:p>
        </p:txBody>
      </p:sp>
      <p:sp>
        <p:nvSpPr>
          <p:cNvPr id="5" name="Textfeld 4"/>
          <p:cNvSpPr txBox="1"/>
          <p:nvPr/>
        </p:nvSpPr>
        <p:spPr>
          <a:xfrm rot="21062564">
            <a:off x="5236620" y="2239412"/>
            <a:ext cx="1061894" cy="369332"/>
          </a:xfrm>
          <a:prstGeom prst="rect">
            <a:avLst/>
          </a:prstGeom>
          <a:noFill/>
        </p:spPr>
        <p:txBody>
          <a:bodyPr wrap="none" rtlCol="0">
            <a:spAutoFit/>
          </a:bodyPr>
          <a:lstStyle/>
          <a:p>
            <a:r>
              <a:rPr lang="en-US" dirty="0" smtClean="0"/>
              <a:t>Meetings</a:t>
            </a:r>
            <a:endParaRPr lang="en-US" dirty="0"/>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54722" y="2209800"/>
            <a:ext cx="2248430" cy="2895600"/>
          </a:xfrm>
          <a:prstGeom prst="rect">
            <a:avLst/>
          </a:prstGeom>
          <a:noFill/>
        </p:spPr>
      </p:pic>
      <p:sp>
        <p:nvSpPr>
          <p:cNvPr id="7" name="Textfeld 6"/>
          <p:cNvSpPr txBox="1"/>
          <p:nvPr/>
        </p:nvSpPr>
        <p:spPr>
          <a:xfrm>
            <a:off x="1948392" y="3911775"/>
            <a:ext cx="1466555" cy="369332"/>
          </a:xfrm>
          <a:prstGeom prst="rect">
            <a:avLst/>
          </a:prstGeom>
          <a:noFill/>
        </p:spPr>
        <p:txBody>
          <a:bodyPr wrap="none" rtlCol="0">
            <a:spAutoFit/>
          </a:bodyPr>
          <a:lstStyle/>
          <a:p>
            <a:r>
              <a:rPr lang="en-US" dirty="0" smtClean="0"/>
              <a:t>Contributions</a:t>
            </a:r>
            <a:endParaRPr lang="en-US" dirty="0"/>
          </a:p>
        </p:txBody>
      </p:sp>
      <p:sp>
        <p:nvSpPr>
          <p:cNvPr id="8" name="Textfeld 7"/>
          <p:cNvSpPr txBox="1"/>
          <p:nvPr/>
        </p:nvSpPr>
        <p:spPr>
          <a:xfrm rot="20654672">
            <a:off x="4514386" y="1837206"/>
            <a:ext cx="1699376" cy="369332"/>
          </a:xfrm>
          <a:prstGeom prst="rect">
            <a:avLst/>
          </a:prstGeom>
          <a:noFill/>
        </p:spPr>
        <p:txBody>
          <a:bodyPr wrap="none" rtlCol="0">
            <a:spAutoFit/>
          </a:bodyPr>
          <a:lstStyle/>
          <a:p>
            <a:r>
              <a:rPr lang="en-US" dirty="0" smtClean="0"/>
              <a:t>Working Groups</a:t>
            </a:r>
            <a:endParaRPr lang="en-US" dirty="0"/>
          </a:p>
        </p:txBody>
      </p:sp>
      <p:sp>
        <p:nvSpPr>
          <p:cNvPr id="9" name="Textfeld 8"/>
          <p:cNvSpPr txBox="1"/>
          <p:nvPr/>
        </p:nvSpPr>
        <p:spPr>
          <a:xfrm rot="925298">
            <a:off x="2292722" y="2406134"/>
            <a:ext cx="1234120" cy="369332"/>
          </a:xfrm>
          <a:prstGeom prst="rect">
            <a:avLst/>
          </a:prstGeom>
          <a:noFill/>
        </p:spPr>
        <p:txBody>
          <a:bodyPr wrap="none" rtlCol="0">
            <a:spAutoFit/>
          </a:bodyPr>
          <a:lstStyle/>
          <a:p>
            <a:r>
              <a:rPr lang="en-US" dirty="0" smtClean="0"/>
              <a:t>documents</a:t>
            </a:r>
            <a:endParaRPr lang="en-US" dirty="0"/>
          </a:p>
        </p:txBody>
      </p:sp>
      <p:sp>
        <p:nvSpPr>
          <p:cNvPr id="10" name="Textfeld 9"/>
          <p:cNvSpPr txBox="1"/>
          <p:nvPr/>
        </p:nvSpPr>
        <p:spPr>
          <a:xfrm>
            <a:off x="4600933" y="4403422"/>
            <a:ext cx="2333267" cy="369332"/>
          </a:xfrm>
          <a:prstGeom prst="rect">
            <a:avLst/>
          </a:prstGeom>
          <a:noFill/>
        </p:spPr>
        <p:txBody>
          <a:bodyPr wrap="none" rtlCol="0">
            <a:spAutoFit/>
          </a:bodyPr>
          <a:lstStyle/>
          <a:p>
            <a:r>
              <a:rPr lang="en-US" dirty="0"/>
              <a:t>p</a:t>
            </a:r>
            <a:r>
              <a:rPr lang="en-US" dirty="0" smtClean="0"/>
              <a:t>ermanent documents</a:t>
            </a:r>
            <a:endParaRPr lang="en-US" dirty="0"/>
          </a:p>
        </p:txBody>
      </p:sp>
      <p:sp>
        <p:nvSpPr>
          <p:cNvPr id="11" name="Textfeld 10"/>
          <p:cNvSpPr txBox="1"/>
          <p:nvPr/>
        </p:nvSpPr>
        <p:spPr>
          <a:xfrm>
            <a:off x="2521322" y="5327187"/>
            <a:ext cx="2276392" cy="369332"/>
          </a:xfrm>
          <a:prstGeom prst="rect">
            <a:avLst/>
          </a:prstGeom>
          <a:noFill/>
        </p:spPr>
        <p:txBody>
          <a:bodyPr wrap="none" rtlCol="0">
            <a:spAutoFit/>
          </a:bodyPr>
          <a:lstStyle/>
          <a:p>
            <a:r>
              <a:rPr lang="en-US" dirty="0"/>
              <a:t>t</a:t>
            </a:r>
            <a:r>
              <a:rPr lang="en-US" dirty="0" smtClean="0"/>
              <a:t>emporary documents</a:t>
            </a:r>
            <a:endParaRPr lang="en-US" dirty="0"/>
          </a:p>
        </p:txBody>
      </p:sp>
      <p:sp>
        <p:nvSpPr>
          <p:cNvPr id="12" name="Textfeld 11"/>
          <p:cNvSpPr txBox="1"/>
          <p:nvPr/>
        </p:nvSpPr>
        <p:spPr>
          <a:xfrm rot="320846">
            <a:off x="1518468" y="3154144"/>
            <a:ext cx="2049728" cy="369332"/>
          </a:xfrm>
          <a:prstGeom prst="rect">
            <a:avLst/>
          </a:prstGeom>
          <a:noFill/>
        </p:spPr>
        <p:txBody>
          <a:bodyPr wrap="none" rtlCol="0">
            <a:spAutoFit/>
          </a:bodyPr>
          <a:lstStyle/>
          <a:p>
            <a:r>
              <a:rPr lang="en-US" dirty="0"/>
              <a:t>w</a:t>
            </a:r>
            <a:r>
              <a:rPr lang="en-US" dirty="0" smtClean="0"/>
              <a:t>orking procedures</a:t>
            </a:r>
            <a:endParaRPr lang="en-US" dirty="0"/>
          </a:p>
        </p:txBody>
      </p:sp>
      <p:sp>
        <p:nvSpPr>
          <p:cNvPr id="13" name="Textfeld 12"/>
          <p:cNvSpPr txBox="1"/>
          <p:nvPr/>
        </p:nvSpPr>
        <p:spPr>
          <a:xfrm rot="1473556">
            <a:off x="2698567" y="1719875"/>
            <a:ext cx="1435329" cy="369332"/>
          </a:xfrm>
          <a:prstGeom prst="rect">
            <a:avLst/>
          </a:prstGeom>
          <a:noFill/>
        </p:spPr>
        <p:txBody>
          <a:bodyPr wrap="none" rtlCol="0">
            <a:spAutoFit/>
          </a:bodyPr>
          <a:lstStyle/>
          <a:p>
            <a:r>
              <a:rPr lang="en-US" dirty="0"/>
              <a:t>d</a:t>
            </a:r>
            <a:r>
              <a:rPr lang="en-US" dirty="0" smtClean="0"/>
              <a:t>rafting rules</a:t>
            </a:r>
            <a:endParaRPr lang="en-US" dirty="0"/>
          </a:p>
        </p:txBody>
      </p:sp>
      <p:sp>
        <p:nvSpPr>
          <p:cNvPr id="14" name="Textfeld 13"/>
          <p:cNvSpPr txBox="1"/>
          <p:nvPr/>
        </p:nvSpPr>
        <p:spPr>
          <a:xfrm>
            <a:off x="5304495" y="2722654"/>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5" name="Textfeld 14"/>
          <p:cNvSpPr txBox="1"/>
          <p:nvPr/>
        </p:nvSpPr>
        <p:spPr>
          <a:xfrm>
            <a:off x="2293230" y="4389690"/>
            <a:ext cx="1121717" cy="369332"/>
          </a:xfrm>
          <a:prstGeom prst="rect">
            <a:avLst/>
          </a:prstGeom>
          <a:noFill/>
        </p:spPr>
        <p:txBody>
          <a:bodyPr wrap="none" rtlCol="0">
            <a:spAutoFit/>
          </a:bodyPr>
          <a:lstStyle/>
          <a:p>
            <a:r>
              <a:rPr lang="en-US" dirty="0" smtClean="0"/>
              <a:t>templates</a:t>
            </a:r>
            <a:endParaRPr lang="en-US" dirty="0"/>
          </a:p>
        </p:txBody>
      </p:sp>
      <p:sp>
        <p:nvSpPr>
          <p:cNvPr id="16" name="Textfeld 15"/>
          <p:cNvSpPr txBox="1"/>
          <p:nvPr/>
        </p:nvSpPr>
        <p:spPr>
          <a:xfrm>
            <a:off x="1241562" y="4909452"/>
            <a:ext cx="2211503" cy="369332"/>
          </a:xfrm>
          <a:prstGeom prst="rect">
            <a:avLst/>
          </a:prstGeom>
          <a:noFill/>
        </p:spPr>
        <p:txBody>
          <a:bodyPr wrap="none" rtlCol="0">
            <a:spAutoFit/>
          </a:bodyPr>
          <a:lstStyle/>
          <a:p>
            <a:r>
              <a:rPr lang="en-US" dirty="0"/>
              <a:t>r</a:t>
            </a:r>
            <a:r>
              <a:rPr lang="en-US" dirty="0" smtClean="0"/>
              <a:t>apporteurs’ checklist</a:t>
            </a:r>
            <a:endParaRPr lang="en-US" dirty="0"/>
          </a:p>
        </p:txBody>
      </p:sp>
      <p:sp>
        <p:nvSpPr>
          <p:cNvPr id="17" name="Textfeld 16"/>
          <p:cNvSpPr txBox="1"/>
          <p:nvPr/>
        </p:nvSpPr>
        <p:spPr>
          <a:xfrm rot="4881921">
            <a:off x="3712730" y="1589316"/>
            <a:ext cx="1133837" cy="369332"/>
          </a:xfrm>
          <a:prstGeom prst="rect">
            <a:avLst/>
          </a:prstGeom>
          <a:noFill/>
        </p:spPr>
        <p:txBody>
          <a:bodyPr wrap="none" rtlCol="0">
            <a:spAutoFit/>
          </a:bodyPr>
          <a:lstStyle/>
          <a:p>
            <a:r>
              <a:rPr lang="en-US" dirty="0" smtClean="0"/>
              <a:t>work item</a:t>
            </a:r>
            <a:endParaRPr lang="en-US" dirty="0"/>
          </a:p>
        </p:txBody>
      </p:sp>
      <p:sp>
        <p:nvSpPr>
          <p:cNvPr id="19" name="Textfeld 18"/>
          <p:cNvSpPr txBox="1"/>
          <p:nvPr/>
        </p:nvSpPr>
        <p:spPr>
          <a:xfrm>
            <a:off x="5074576" y="3191781"/>
            <a:ext cx="1092094" cy="369332"/>
          </a:xfrm>
          <a:prstGeom prst="rect">
            <a:avLst/>
          </a:prstGeom>
          <a:noFill/>
        </p:spPr>
        <p:txBody>
          <a:bodyPr wrap="none" rtlCol="0">
            <a:spAutoFit/>
          </a:bodyPr>
          <a:lstStyle/>
          <a:p>
            <a:r>
              <a:rPr lang="en-US" dirty="0"/>
              <a:t>v</a:t>
            </a:r>
            <a:r>
              <a:rPr lang="en-US" dirty="0" smtClean="0"/>
              <a:t>oting list</a:t>
            </a:r>
            <a:endParaRPr lang="en-US" dirty="0"/>
          </a:p>
        </p:txBody>
      </p:sp>
      <p:sp>
        <p:nvSpPr>
          <p:cNvPr id="20" name="Textfeld 19"/>
          <p:cNvSpPr txBox="1"/>
          <p:nvPr/>
        </p:nvSpPr>
        <p:spPr>
          <a:xfrm>
            <a:off x="4838216" y="3581499"/>
            <a:ext cx="1350626" cy="369332"/>
          </a:xfrm>
          <a:prstGeom prst="rect">
            <a:avLst/>
          </a:prstGeom>
          <a:noFill/>
        </p:spPr>
        <p:txBody>
          <a:bodyPr wrap="none" rtlCol="0">
            <a:spAutoFit/>
          </a:bodyPr>
          <a:lstStyle/>
          <a:p>
            <a:r>
              <a:rPr lang="en-US" dirty="0"/>
              <a:t>v</a:t>
            </a:r>
            <a:r>
              <a:rPr lang="en-US" dirty="0" smtClean="0"/>
              <a:t>oting rights</a:t>
            </a:r>
            <a:endParaRPr lang="en-US" dirty="0"/>
          </a:p>
        </p:txBody>
      </p:sp>
      <p:sp>
        <p:nvSpPr>
          <p:cNvPr id="21" name="Textfeld 20"/>
          <p:cNvSpPr txBox="1"/>
          <p:nvPr/>
        </p:nvSpPr>
        <p:spPr>
          <a:xfrm>
            <a:off x="4679673" y="3995383"/>
            <a:ext cx="2208938" cy="369332"/>
          </a:xfrm>
          <a:prstGeom prst="rect">
            <a:avLst/>
          </a:prstGeom>
          <a:noFill/>
        </p:spPr>
        <p:txBody>
          <a:bodyPr wrap="none" rtlCol="0">
            <a:spAutoFit/>
          </a:bodyPr>
          <a:lstStyle/>
          <a:p>
            <a:r>
              <a:rPr lang="en-US" dirty="0" smtClean="0"/>
              <a:t>Rules and procedures</a:t>
            </a:r>
            <a:endParaRPr lang="en-US" dirty="0"/>
          </a:p>
        </p:txBody>
      </p:sp>
      <p:sp>
        <p:nvSpPr>
          <p:cNvPr id="23" name="Textfeld 22"/>
          <p:cNvSpPr txBox="1"/>
          <p:nvPr/>
        </p:nvSpPr>
        <p:spPr>
          <a:xfrm>
            <a:off x="4279648" y="4846962"/>
            <a:ext cx="1191993" cy="369332"/>
          </a:xfrm>
          <a:prstGeom prst="rect">
            <a:avLst/>
          </a:prstGeom>
          <a:noFill/>
        </p:spPr>
        <p:txBody>
          <a:bodyPr wrap="none" rtlCol="0">
            <a:spAutoFit/>
          </a:bodyPr>
          <a:lstStyle/>
          <a:p>
            <a:r>
              <a:rPr lang="en-US" dirty="0"/>
              <a:t>m</a:t>
            </a:r>
            <a:r>
              <a:rPr lang="en-US" dirty="0" smtClean="0"/>
              <a:t>ailing list</a:t>
            </a:r>
            <a:endParaRPr lang="en-US" dirty="0"/>
          </a:p>
        </p:txBody>
      </p:sp>
      <p:sp>
        <p:nvSpPr>
          <p:cNvPr id="24" name="Inhaltsplatzhalter 2"/>
          <p:cNvSpPr>
            <a:spLocks noGrp="1"/>
          </p:cNvSpPr>
          <p:nvPr>
            <p:ph idx="1"/>
          </p:nvPr>
        </p:nvSpPr>
        <p:spPr>
          <a:xfrm>
            <a:off x="5258854" y="5366902"/>
            <a:ext cx="3885146" cy="1033898"/>
          </a:xfrm>
        </p:spPr>
        <p:txBody>
          <a:bodyPr/>
          <a:lstStyle/>
          <a:p>
            <a:pPr marL="0" indent="0">
              <a:buNone/>
            </a:pPr>
            <a:r>
              <a:rPr lang="en-US" sz="1200" i="1" dirty="0" smtClean="0"/>
              <a:t>Detailed information can be found on the public webpage and on the members portal :</a:t>
            </a:r>
          </a:p>
          <a:p>
            <a:r>
              <a:rPr lang="en-US" sz="1200" i="1" dirty="0" smtClean="0">
                <a:hlinkClick r:id="rId4"/>
              </a:rPr>
              <a:t>http://onem2m.org/</a:t>
            </a:r>
            <a:endParaRPr lang="en-US" sz="1200" i="1" dirty="0"/>
          </a:p>
          <a:p>
            <a:r>
              <a:rPr lang="en-US" sz="1200" i="1" dirty="0" smtClean="0">
                <a:hlinkClick r:id="rId5"/>
              </a:rPr>
              <a:t>http://member.onem2m.org/WebSite/homepage.aspx</a:t>
            </a:r>
            <a:endParaRPr lang="en-US" sz="1200" i="1" dirty="0" smtClean="0"/>
          </a:p>
        </p:txBody>
      </p:sp>
      <p:sp>
        <p:nvSpPr>
          <p:cNvPr id="25" name="Right Arrow 2"/>
          <p:cNvSpPr/>
          <p:nvPr/>
        </p:nvSpPr>
        <p:spPr>
          <a:xfrm>
            <a:off x="4835606" y="5627264"/>
            <a:ext cx="422194"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FBF5E8F0-A297-49A4-BCB1-ED951A15FEF4}" type="slidenum">
              <a:rPr lang="en-US" altLang="en-US" smtClean="0">
                <a:solidFill>
                  <a:srgbClr val="898989"/>
                </a:solidFill>
                <a:latin typeface="Myriad pro"/>
              </a:rPr>
              <a:t>7</a:t>
            </a:fld>
            <a:endParaRPr lang="en-US" altLang="en-US" dirty="0">
              <a:solidFill>
                <a:srgbClr val="898989"/>
              </a:solidFill>
              <a:latin typeface="Myriad pro"/>
            </a:endParaRPr>
          </a:p>
        </p:txBody>
      </p:sp>
    </p:spTree>
    <p:extLst>
      <p:ext uri="{BB962C8B-B14F-4D97-AF65-F5344CB8AC3E}">
        <p14:creationId xmlns:p14="http://schemas.microsoft.com/office/powerpoint/2010/main" val="323379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Rules and Procedures (I)</a:t>
            </a:r>
            <a:endParaRPr lang="en-US" dirty="0"/>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solidFill>
                  <a:srgbClr val="898989"/>
                </a:solidFill>
                <a:latin typeface="Myriad pro"/>
              </a:rPr>
              <a:t>&lt;Document number&gt;</a:t>
            </a:r>
          </a:p>
          <a:p>
            <a:fld id="{1CBA90C1-02E6-4928-9E48-77AE034D015C}" type="slidenum">
              <a:rPr lang="en-US" altLang="en-US" smtClean="0">
                <a:solidFill>
                  <a:srgbClr val="898989"/>
                </a:solidFill>
                <a:latin typeface="Myriad pro"/>
              </a:rPr>
              <a:t>8</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6106" y="1306423"/>
            <a:ext cx="3654238" cy="3376823"/>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16736">
            <a:off x="5835514" y="1942019"/>
            <a:ext cx="2699863" cy="3868665"/>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003" y="2400310"/>
            <a:ext cx="3015788" cy="4279983"/>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478999">
            <a:off x="650186" y="1861234"/>
            <a:ext cx="2849718" cy="4075173"/>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Tree>
    <p:extLst>
      <p:ext uri="{BB962C8B-B14F-4D97-AF65-F5344CB8AC3E}">
        <p14:creationId xmlns:p14="http://schemas.microsoft.com/office/powerpoint/2010/main" val="873446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Partnership Characteristics</a:t>
            </a:r>
            <a:endParaRPr lang="en-US" dirty="0"/>
          </a:p>
        </p:txBody>
      </p:sp>
      <p:sp>
        <p:nvSpPr>
          <p:cNvPr id="3" name="Inhaltsplatzhalter 2"/>
          <p:cNvSpPr>
            <a:spLocks noGrp="1"/>
          </p:cNvSpPr>
          <p:nvPr>
            <p:ph idx="1"/>
          </p:nvPr>
        </p:nvSpPr>
        <p:spPr/>
        <p:txBody>
          <a:bodyPr/>
          <a:lstStyle/>
          <a:p>
            <a:pPr>
              <a:spcBef>
                <a:spcPts val="2400"/>
              </a:spcBef>
            </a:pPr>
            <a:r>
              <a:rPr lang="en-US" sz="2800" dirty="0" smtClean="0"/>
              <a:t>Openness </a:t>
            </a:r>
            <a:r>
              <a:rPr lang="en-US" sz="2000" dirty="0" smtClean="0"/>
              <a:t>- opportunity for broad and equitable participation</a:t>
            </a:r>
          </a:p>
          <a:p>
            <a:pPr>
              <a:spcBef>
                <a:spcPts val="2400"/>
              </a:spcBef>
            </a:pPr>
            <a:r>
              <a:rPr lang="en-US" sz="2800" dirty="0"/>
              <a:t>C</a:t>
            </a:r>
            <a:r>
              <a:rPr lang="en-US" sz="2800" dirty="0" smtClean="0"/>
              <a:t>onsensus-based decision making </a:t>
            </a:r>
            <a:r>
              <a:rPr lang="en-US" sz="2800" dirty="0"/>
              <a:t>process </a:t>
            </a:r>
            <a:r>
              <a:rPr lang="en-US" sz="2000" dirty="0"/>
              <a:t>- General agreement, characterized by the absence of sustained </a:t>
            </a:r>
            <a:r>
              <a:rPr lang="en-US" sz="2000" dirty="0" smtClean="0"/>
              <a:t>opposition. “</a:t>
            </a:r>
            <a:r>
              <a:rPr lang="en-US" sz="2000" dirty="0"/>
              <a:t>consensus” does not imply “unanimity</a:t>
            </a:r>
            <a:r>
              <a:rPr lang="en-US" sz="2000" dirty="0" smtClean="0"/>
              <a:t>”</a:t>
            </a:r>
            <a:endParaRPr lang="en-US" sz="2000" dirty="0"/>
          </a:p>
          <a:p>
            <a:pPr>
              <a:spcBef>
                <a:spcPts val="2400"/>
              </a:spcBef>
            </a:pPr>
            <a:r>
              <a:rPr lang="en-US" sz="2800" dirty="0" smtClean="0"/>
              <a:t>Fast approval processes </a:t>
            </a:r>
            <a:r>
              <a:rPr lang="en-US" sz="2000" dirty="0" smtClean="0"/>
              <a:t>to reduce production time for Technical Specifications and Technical Reports from conception to approval</a:t>
            </a:r>
            <a:endParaRPr lang="en-US" sz="2800" dirty="0" smtClean="0"/>
          </a:p>
          <a:p>
            <a:pPr>
              <a:spcBef>
                <a:spcPts val="2400"/>
              </a:spcBef>
            </a:pPr>
            <a:r>
              <a:rPr lang="en-US" sz="2800" dirty="0" smtClean="0"/>
              <a:t>Modern (electronic) working methods </a:t>
            </a:r>
          </a:p>
          <a:p>
            <a:pPr>
              <a:spcBef>
                <a:spcPts val="2400"/>
              </a:spcBef>
            </a:pPr>
            <a:r>
              <a:rPr lang="en-US" sz="2800" dirty="0"/>
              <a:t>Contribution </a:t>
            </a:r>
            <a:r>
              <a:rPr lang="en-US" sz="2800" dirty="0" smtClean="0"/>
              <a:t>Driven</a:t>
            </a:r>
            <a:endParaRPr lang="en-US" sz="2800" dirty="0"/>
          </a:p>
        </p:txBody>
      </p:sp>
      <p:sp>
        <p:nvSpPr>
          <p:cNvPr id="4" name="Textfeld 3"/>
          <p:cNvSpPr txBox="1"/>
          <p:nvPr/>
        </p:nvSpPr>
        <p:spPr>
          <a:xfrm>
            <a:off x="6806306" y="6010747"/>
            <a:ext cx="1895071" cy="230832"/>
          </a:xfrm>
          <a:prstGeom prst="rect">
            <a:avLst/>
          </a:prstGeom>
          <a:noFill/>
        </p:spPr>
        <p:txBody>
          <a:bodyPr wrap="none" rtlCol="0">
            <a:spAutoFit/>
          </a:bodyPr>
          <a:lstStyle/>
          <a:p>
            <a:r>
              <a:rPr lang="en-US" sz="900" dirty="0" smtClean="0"/>
              <a:t>Source: Partnership Agreement V2.0</a:t>
            </a:r>
            <a:endParaRPr lang="en-US" sz="9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9483D77C-17BF-4D10-AAF5-2CC10C1DA34C}" type="slidenum">
              <a:rPr lang="en-US" altLang="en-US" smtClean="0">
                <a:solidFill>
                  <a:srgbClr val="898989"/>
                </a:solidFill>
                <a:latin typeface="Myriad pro"/>
              </a:rPr>
              <a:t>9</a:t>
            </a:fld>
            <a:endParaRPr lang="en-US" altLang="en-US" dirty="0">
              <a:solidFill>
                <a:srgbClr val="898989"/>
              </a:solidFill>
              <a:latin typeface="Myriad pro"/>
            </a:endParaRPr>
          </a:p>
        </p:txBody>
      </p:sp>
    </p:spTree>
    <p:extLst>
      <p:ext uri="{BB962C8B-B14F-4D97-AF65-F5344CB8AC3E}">
        <p14:creationId xmlns:p14="http://schemas.microsoft.com/office/powerpoint/2010/main" val="261956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2201</Words>
  <Application>Microsoft Office PowerPoint</Application>
  <PresentationFormat>Bildschirmpräsentation (4:3)</PresentationFormat>
  <Paragraphs>398</Paragraphs>
  <Slides>23</Slides>
  <Notes>2</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23</vt:i4>
      </vt:variant>
    </vt:vector>
  </HeadingPairs>
  <TitlesOfParts>
    <vt:vector size="31" baseType="lpstr">
      <vt:lpstr>ＭＳ Ｐゴシック</vt:lpstr>
      <vt:lpstr>Arial</vt:lpstr>
      <vt:lpstr>Calibri</vt:lpstr>
      <vt:lpstr>Myriad pro</vt:lpstr>
      <vt:lpstr>Swagger</vt:lpstr>
      <vt:lpstr>Tele-GroteskNor</vt:lpstr>
      <vt:lpstr>Wingdings</vt:lpstr>
      <vt:lpstr>Office Theme</vt:lpstr>
      <vt:lpstr>Welcome to oneM2M!</vt:lpstr>
      <vt:lpstr>What is oneM2M?</vt:lpstr>
      <vt:lpstr>oneM2M Partnership Project     </vt:lpstr>
      <vt:lpstr>oneM2M Participants</vt:lpstr>
      <vt:lpstr>oneM2M Participants</vt:lpstr>
      <vt:lpstr>Organization</vt:lpstr>
      <vt:lpstr>How to work in oneM2M </vt:lpstr>
      <vt:lpstr>Rules and Procedures (I)</vt:lpstr>
      <vt:lpstr>Partnership Characteristics</vt:lpstr>
      <vt:lpstr>FRAND-based IPR Policies</vt:lpstr>
      <vt:lpstr>Deliverables Development</vt:lpstr>
      <vt:lpstr>Meetings</vt:lpstr>
      <vt:lpstr>Rules and Procedures (II)</vt:lpstr>
      <vt:lpstr>Technical Plenary Approves</vt:lpstr>
      <vt:lpstr>Members Portal</vt:lpstr>
      <vt:lpstr>Q&amp;A</vt:lpstr>
      <vt:lpstr>PowerPoint-Präsentation</vt:lpstr>
      <vt:lpstr>Voting List</vt:lpstr>
      <vt:lpstr>Who is eligible to vote?</vt:lpstr>
      <vt:lpstr>How does it work?</vt:lpstr>
      <vt:lpstr>oneM2M Releases.</vt:lpstr>
      <vt:lpstr>oneM2M Releases and Specifications</vt:lpstr>
      <vt:lpstr>Links – publicly accessible</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Victoria Mitchell</dc:creator>
  <cp:lastModifiedBy>WPM Convenor R01</cp:lastModifiedBy>
  <cp:revision>404</cp:revision>
  <dcterms:created xsi:type="dcterms:W3CDTF">2012-09-11T22:52:11Z</dcterms:created>
  <dcterms:modified xsi:type="dcterms:W3CDTF">2017-07-06T09:12:45Z</dcterms:modified>
</cp:coreProperties>
</file>