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89982" autoAdjust="0"/>
  </p:normalViewPr>
  <p:slideViewPr>
    <p:cSldViewPr>
      <p:cViewPr varScale="1">
        <p:scale>
          <a:sx n="80" d="100"/>
          <a:sy n="80" d="100"/>
        </p:scale>
        <p:origin x="145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7/14/2017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TP-2017-0210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TP-2017-0210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302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MAS#30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2017-7-10 to 2017-7-14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Last batch of input to Home Appliance Information Model R3 accepted </a:t>
            </a:r>
            <a:r>
              <a:rPr lang="en-US" altLang="zh-CN" sz="20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sz="2000" dirty="0">
                <a:solidFill>
                  <a:srgbClr val="FF0000"/>
                </a:solidFill>
              </a:rPr>
              <a:t> stage 2 FROZEN</a:t>
            </a:r>
            <a:endParaRPr lang="en-US" altLang="zh-CN" sz="2000" dirty="0" smtClean="0"/>
          </a:p>
          <a:p>
            <a:pPr lvl="1"/>
            <a:r>
              <a:rPr lang="en-US" altLang="zh-CN" sz="1600" dirty="0" smtClean="0"/>
              <a:t>~20 device models &amp; module classes added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000" dirty="0" smtClean="0"/>
              <a:t>Proximal Interworking framework settled </a:t>
            </a:r>
            <a:r>
              <a:rPr lang="en-US" altLang="zh-CN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sz="2000" dirty="0" smtClean="0">
                <a:solidFill>
                  <a:srgbClr val="FF0000"/>
                </a:solidFill>
              </a:rPr>
              <a:t> stage 2 FROZEN</a:t>
            </a:r>
          </a:p>
          <a:p>
            <a:pPr lvl="1"/>
            <a:r>
              <a:rPr lang="en-US" altLang="zh-CN" sz="1600" dirty="0" smtClean="0"/>
              <a:t>interworking </a:t>
            </a:r>
            <a:r>
              <a:rPr lang="en-US" altLang="zh-CN" sz="1600" dirty="0"/>
              <a:t>architecture and resource mapping rules are aligned 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will </a:t>
            </a:r>
            <a:r>
              <a:rPr lang="en-US" altLang="zh-CN" sz="1600" dirty="0"/>
              <a:t>serve as the common base for technology specific interworking </a:t>
            </a:r>
            <a:r>
              <a:rPr lang="en-US" altLang="zh-CN" sz="1600" dirty="0" smtClean="0"/>
              <a:t>WIs and the Generic (ontology-based) Interworking WI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000" dirty="0" smtClean="0"/>
              <a:t>Several Semantic Enhancement features become normative part of R3 </a:t>
            </a:r>
            <a:r>
              <a:rPr lang="en-US" altLang="zh-CN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stage 2 FROZEN</a:t>
            </a:r>
          </a:p>
          <a:p>
            <a:pPr lvl="1"/>
            <a:r>
              <a:rPr lang="en-US" altLang="zh-CN" sz="1600" dirty="0" smtClean="0"/>
              <a:t>semantic query (incl. content-based), </a:t>
            </a:r>
            <a:r>
              <a:rPr lang="en-US" altLang="zh-CN" sz="1600" dirty="0"/>
              <a:t>ontology management, semantic validation, semantic </a:t>
            </a:r>
            <a:r>
              <a:rPr lang="en-US" altLang="zh-CN" sz="1600" dirty="0" err="1" smtClean="0"/>
              <a:t>mashup</a:t>
            </a:r>
            <a:r>
              <a:rPr lang="en-US" altLang="zh-CN" sz="1600" dirty="0" smtClean="0"/>
              <a:t>, </a:t>
            </a:r>
            <a:r>
              <a:rPr lang="en-US" altLang="zh-CN" sz="1600" dirty="0" smtClean="0"/>
              <a:t>ACP</a:t>
            </a:r>
          </a:p>
          <a:p>
            <a:pPr lvl="1"/>
            <a:r>
              <a:rPr lang="en-US" altLang="zh-CN" sz="1600" dirty="0"/>
              <a:t>no new features, but further alignment between TS-0001 &amp; TS-0034 would be needed.</a:t>
            </a:r>
          </a:p>
          <a:p>
            <a:r>
              <a:rPr lang="en-US" altLang="zh-CN" sz="2000" dirty="0" smtClean="0"/>
              <a:t>Continuous collaboration with OMA on LwM2M </a:t>
            </a:r>
          </a:p>
          <a:p>
            <a:pPr lvl="1"/>
            <a:r>
              <a:rPr lang="en-US" altLang="zh-CN" sz="1600" dirty="0" smtClean="0"/>
              <a:t>Event Log Object specification and mapping </a:t>
            </a:r>
            <a:r>
              <a:rPr lang="en-US" altLang="zh-CN" sz="1600" dirty="0" smtClean="0"/>
              <a:t>updated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TS-0023 R3</a:t>
            </a:r>
          </a:p>
          <a:p>
            <a:pPr lvl="2"/>
            <a:r>
              <a:rPr lang="en-US" altLang="zh-CN" sz="2000" b="1" dirty="0" smtClean="0"/>
              <a:t>TP-2017-0211</a:t>
            </a:r>
          </a:p>
          <a:p>
            <a:pPr lvl="1"/>
            <a:r>
              <a:rPr lang="en-US" altLang="zh-CN" sz="2400" b="1" dirty="0" smtClean="0"/>
              <a:t>CR pack TS-0005 R3</a:t>
            </a:r>
          </a:p>
          <a:p>
            <a:pPr lvl="2"/>
            <a:r>
              <a:rPr lang="en-US" altLang="zh-CN" sz="2000" b="1" dirty="0" smtClean="0"/>
              <a:t>TP-2017-0212</a:t>
            </a:r>
          </a:p>
          <a:p>
            <a:pPr lvl="1"/>
            <a:r>
              <a:rPr lang="en-US" altLang="zh-CN" sz="2400" b="1" dirty="0" smtClean="0"/>
              <a:t>CR pack TS-0006 R3</a:t>
            </a:r>
          </a:p>
          <a:p>
            <a:pPr lvl="2"/>
            <a:r>
              <a:rPr lang="en-US" altLang="zh-CN" sz="2000" b="1" dirty="0" smtClean="0"/>
              <a:t>TP-2017-0213</a:t>
            </a:r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6 dedicated</a:t>
            </a:r>
          </a:p>
          <a:p>
            <a:pPr lvl="1" eaLnBrk="1" hangingPunct="1"/>
            <a:r>
              <a:rPr lang="en-US" altLang="zh-CN" b="1" dirty="0" smtClean="0"/>
              <a:t>2 ad-hoc</a:t>
            </a:r>
          </a:p>
          <a:p>
            <a:pPr lvl="1" eaLnBrk="1" hangingPunct="1"/>
            <a:r>
              <a:rPr lang="en-US" altLang="zh-CN" b="1" dirty="0" smtClean="0"/>
              <a:t>4 joint with ARC</a:t>
            </a:r>
          </a:p>
          <a:p>
            <a:pPr marL="457200" lvl="1" indent="0" eaLnBrk="1" hangingPunct="1">
              <a:buNone/>
            </a:pPr>
            <a:endParaRPr lang="en-US" altLang="zh-CN" b="1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MAS-2017-0151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17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60+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  <p:sp>
        <p:nvSpPr>
          <p:cNvPr id="6" name="矩形 5"/>
          <p:cNvSpPr/>
          <p:nvPr/>
        </p:nvSpPr>
        <p:spPr>
          <a:xfrm>
            <a:off x="5410200" y="5029200"/>
            <a:ext cx="2425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– </a:t>
            </a:r>
            <a:r>
              <a:rPr lang="en-US" altLang="zh-CN" sz="2800" b="1" i="1" dirty="0">
                <a:solidFill>
                  <a:srgbClr val="FF0000"/>
                </a:solidFill>
              </a:rPr>
              <a:t>New Record!</a:t>
            </a:r>
            <a:r>
              <a:rPr lang="en-US" altLang="zh-CN" sz="2800" b="1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Stage 2 FREEZE: 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</a:p>
          <a:p>
            <a:pPr lvl="2"/>
            <a:r>
              <a:rPr lang="en-US" altLang="zh-CN" sz="1400" dirty="0"/>
              <a:t>TS-0033 Proximal </a:t>
            </a:r>
            <a:r>
              <a:rPr lang="en-US" altLang="zh-CN" sz="1400" dirty="0" smtClean="0"/>
              <a:t>Interworking</a:t>
            </a:r>
          </a:p>
          <a:p>
            <a:pPr lvl="1"/>
            <a:r>
              <a:rPr lang="en-US" altLang="zh-CN" sz="1800" dirty="0" smtClean="0"/>
              <a:t>Progress WI-0063 - Base 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</a:t>
            </a:r>
          </a:p>
          <a:p>
            <a:pPr lvl="2"/>
            <a:r>
              <a:rPr lang="en-US" altLang="zh-CN" sz="1400" dirty="0" smtClean="0"/>
              <a:t>TS-0012 Base Ontology (</a:t>
            </a:r>
            <a:r>
              <a:rPr lang="en-US" altLang="zh-CN" sz="1400" dirty="0" err="1" smtClean="0"/>
              <a:t>bugfix</a:t>
            </a:r>
            <a:r>
              <a:rPr lang="en-US" altLang="zh-CN" sz="1400" dirty="0" smtClean="0"/>
              <a:t>)</a:t>
            </a:r>
          </a:p>
          <a:p>
            <a:pPr lvl="1"/>
            <a:r>
              <a:rPr lang="en-US" altLang="zh-CN" sz="1800" dirty="0"/>
              <a:t>Stage 2 </a:t>
            </a:r>
            <a:r>
              <a:rPr lang="en-US" altLang="zh-CN" sz="1800" dirty="0" smtClean="0"/>
              <a:t>FREEZE: 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</a:t>
            </a:r>
          </a:p>
          <a:p>
            <a:pPr lvl="2"/>
            <a:r>
              <a:rPr lang="en-US" altLang="zh-CN" sz="1400" dirty="0" smtClean="0"/>
              <a:t>TS-0034 Semantic Support</a:t>
            </a:r>
          </a:p>
          <a:p>
            <a:pPr lvl="2"/>
            <a:r>
              <a:rPr lang="en-US" altLang="zh-CN" sz="1400" dirty="0"/>
              <a:t>TS-0001 </a:t>
            </a:r>
            <a:r>
              <a:rPr lang="en-US" altLang="zh-CN" sz="1400" dirty="0" smtClean="0"/>
              <a:t>Architecture</a:t>
            </a:r>
          </a:p>
          <a:p>
            <a:pPr lvl="1"/>
            <a:r>
              <a:rPr lang="en-US" altLang="zh-CN" sz="1800" dirty="0"/>
              <a:t>Progress: WI-0072 – Modbus Interworking (ARC/MAS)</a:t>
            </a:r>
          </a:p>
          <a:p>
            <a:pPr lvl="2"/>
            <a:r>
              <a:rPr lang="en-US" altLang="zh-CN" sz="1400" dirty="0"/>
              <a:t>TR-0043 Modbus Interworking</a:t>
            </a:r>
          </a:p>
          <a:p>
            <a:pPr lvl="1"/>
            <a:r>
              <a:rPr lang="en-US" altLang="zh-CN" sz="1800" dirty="0" smtClean="0"/>
              <a:t>Progress WI-0070 Disaster </a:t>
            </a:r>
            <a:r>
              <a:rPr lang="en-US" altLang="zh-CN" sz="1800" dirty="0"/>
              <a:t>Alert Service Enabler (DASE)</a:t>
            </a:r>
          </a:p>
          <a:p>
            <a:pPr lvl="2"/>
            <a:r>
              <a:rPr lang="en-US" altLang="zh-CN" sz="1400" dirty="0"/>
              <a:t>TR-0046	Study on Disaster Alert Service </a:t>
            </a:r>
            <a:r>
              <a:rPr lang="en-US" altLang="zh-CN" sz="1400" dirty="0" smtClean="0"/>
              <a:t>Enabler</a:t>
            </a:r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7556" y="448627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2561212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3429000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5068725"/>
            <a:ext cx="232115" cy="265275"/>
          </a:xfrm>
          <a:prstGeom prst="rect">
            <a:avLst/>
          </a:prstGeom>
        </p:spPr>
      </p:pic>
      <p:sp>
        <p:nvSpPr>
          <p:cNvPr id="16" name="TextBox 23"/>
          <p:cNvSpPr txBox="1"/>
          <p:nvPr/>
        </p:nvSpPr>
        <p:spPr>
          <a:xfrm>
            <a:off x="7924800" y="165806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80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888456" y="2496263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75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888456" y="3352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60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888456" y="4419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60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750162"/>
            <a:ext cx="232115" cy="265275"/>
          </a:xfrm>
          <a:prstGeom prst="rect">
            <a:avLst/>
          </a:prstGeom>
        </p:spPr>
      </p:pic>
      <p:sp>
        <p:nvSpPr>
          <p:cNvPr id="18" name="TextBox 28"/>
          <p:cNvSpPr txBox="1"/>
          <p:nvPr/>
        </p:nvSpPr>
        <p:spPr>
          <a:xfrm>
            <a:off x="7888456" y="5001627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？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611441"/>
              </p:ext>
            </p:extLst>
          </p:nvPr>
        </p:nvGraphicFramePr>
        <p:xfrm>
          <a:off x="228600" y="1524000"/>
          <a:ext cx="8610600" cy="4473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676400"/>
                <a:gridCol w="1066801"/>
              </a:tblGrid>
              <a:tr h="19679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Number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Action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Status</a:t>
                      </a:r>
                      <a:endParaRPr lang="zh-CN" sz="14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A-WG5-27.2-002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Determine how to update TS-0005 to reflect the new additions and changes in TS-0022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WG Chairs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A-WG5-28-002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Work with PRO on how to implement ‘list of String’ as a valid data type for TS-0023.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Andreas (DT)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A-WG5-28.1-001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Rapporteur’s need to be identified for TS-0012 and TS-0030. (Joerg will serve as Rapporteur of these documents in the interim.)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Chair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宋体" panose="02010600030101010101" pitchFamily="2" charset="-122"/>
                        </a:rPr>
                        <a:t>OPEN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A-WG5-29-001</a:t>
                      </a:r>
                      <a:endParaRPr lang="zh-CN" sz="120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review existing module classes to see any need to distinguish current and target status (only if necessary)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Andreas (DT)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A-WG5-29-002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contact </a:t>
                      </a:r>
                      <a:r>
                        <a:rPr lang="en-US" sz="12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editHelp</a:t>
                      </a: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 to make sure how to deal with the copyright issue with W3C, and whether it's allowed to copy content from W3C.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Yongjing (Huawei)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ONGOING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A-WG5-29-003</a:t>
                      </a:r>
                      <a:endParaRPr lang="zh-CN" sz="120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review the enumeration of states regarding the word form (verb vs infinite..) throughout the TS-0023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Dongjoo (LGE)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A-WG5-29-004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work on a general rule of whether to create a 'similar' device model with different name vs merger with existing device with optional module classes.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Dongjoo (LGE) &amp; Andreas (DT) 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ONGOING</a:t>
                      </a:r>
                      <a:endParaRPr lang="zh-CN" sz="12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3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A-WG5-29-005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IETF IoT Semantic/Hypermedia Interoperability workshop preparation. 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Tim (Nokia), assisted by LGE</a:t>
                      </a: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/ DT/ NEC/ Convida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200" kern="12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CLOSED</a:t>
                      </a:r>
                      <a:endParaRPr lang="zh-CN" sz="12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18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A-WG5-30-001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Align TS-0005 to reflect the new additions and changes in TS-0022</a:t>
                      </a:r>
                      <a:endParaRPr lang="zh-CN" altLang="zh-CN" sz="12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Wolfgang (Qualcomm)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宋体" panose="02010600030101010101" pitchFamily="2" charset="-122"/>
                        </a:rPr>
                        <a:t>OPEN</a:t>
                      </a:r>
                      <a:endParaRPr lang="zh-CN" sz="12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HAIM stage 3, mapping with external </a:t>
            </a:r>
            <a:r>
              <a:rPr lang="en-US" altLang="zh-CN" sz="1400" dirty="0" smtClean="0"/>
              <a:t>models OMA </a:t>
            </a:r>
            <a:r>
              <a:rPr lang="en-US" altLang="zh-CN" sz="1400" dirty="0" err="1" smtClean="0"/>
              <a:t>GotAPI</a:t>
            </a:r>
            <a:r>
              <a:rPr lang="en-US" altLang="zh-CN" sz="1400" dirty="0" smtClean="0"/>
              <a:t>, OCF, …</a:t>
            </a:r>
            <a:endParaRPr lang="en-US" altLang="zh-CN" sz="1400" dirty="0" smtClean="0"/>
          </a:p>
          <a:p>
            <a:pPr lvl="2" eaLnBrk="1" hangingPunct="1"/>
            <a:r>
              <a:rPr lang="en-US" altLang="zh-CN" sz="1400" dirty="0" smtClean="0"/>
              <a:t>evolve to SDT 4.0  </a:t>
            </a:r>
            <a:endParaRPr lang="en-US" altLang="zh-CN" sz="1400" dirty="0" smtClean="0"/>
          </a:p>
          <a:p>
            <a:pPr lvl="3" eaLnBrk="1" hangingPunct="1"/>
            <a:r>
              <a:rPr lang="en-US" altLang="zh-CN" sz="1600" b="1" dirty="0" smtClean="0">
                <a:sym typeface="Wingdings" panose="05000000000000000000" pitchFamily="2" charset="2"/>
              </a:rPr>
              <a:t>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suggest to use simple procedure ‘Scenario 1’  (see MAS-2017-0148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</a:t>
            </a:r>
          </a:p>
          <a:p>
            <a:pPr lvl="3" eaLnBrk="1" hangingPunct="1"/>
            <a:r>
              <a:rPr lang="en-US" altLang="zh-CN" sz="1600" b="1" dirty="0">
                <a:sym typeface="Wingdings" panose="05000000000000000000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suggest to use ‘tag’ to link back to contribution #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Further refinement / Alignment with </a:t>
            </a:r>
            <a:r>
              <a:rPr lang="en-US" altLang="zh-CN" sz="1400" dirty="0"/>
              <a:t>Proximal IoT Interworking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(</a:t>
            </a:r>
            <a:r>
              <a:rPr lang="en-US" altLang="zh-CN" sz="1400" dirty="0" smtClean="0"/>
              <a:t>TS-0033)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Stage 3 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WI-0071 – W3C WoT Interworking</a:t>
            </a:r>
            <a:endParaRPr lang="en-US" altLang="zh-CN" sz="1400" dirty="0" smtClean="0"/>
          </a:p>
          <a:p>
            <a:pPr lvl="2" eaLnBrk="1" hangingPunct="1"/>
            <a:r>
              <a:rPr lang="en-US" altLang="zh-CN" sz="1400" dirty="0" smtClean="0"/>
              <a:t>collaboration with W3C WoT on binding </a:t>
            </a:r>
            <a:r>
              <a:rPr lang="en-US" altLang="zh-CN" sz="1400" dirty="0" smtClean="0"/>
              <a:t>examples</a:t>
            </a:r>
          </a:p>
          <a:p>
            <a:pPr eaLnBrk="1" hangingPunct="1"/>
            <a:r>
              <a:rPr lang="en-US" altLang="zh-CN" sz="2200" dirty="0" smtClean="0"/>
              <a:t>Joint with ARC</a:t>
            </a:r>
            <a:endParaRPr lang="en-US" altLang="zh-CN" sz="2200" dirty="0" smtClean="0"/>
          </a:p>
          <a:p>
            <a:pPr lvl="1" eaLnBrk="1" hangingPunct="1"/>
            <a:r>
              <a:rPr lang="en-US" altLang="zh-CN" sz="1800" dirty="0" smtClean="0"/>
              <a:t>WI-0070 – Disaster Alert Service </a:t>
            </a:r>
            <a:r>
              <a:rPr lang="en-US" altLang="zh-CN" sz="1800" dirty="0" smtClean="0"/>
              <a:t>Enabler</a:t>
            </a:r>
            <a:endParaRPr lang="en-US" altLang="zh-CN" sz="1400" dirty="0" smtClean="0"/>
          </a:p>
          <a:p>
            <a:pPr lvl="1"/>
            <a:r>
              <a:rPr lang="en-US" altLang="zh-CN" sz="1800" dirty="0" smtClean="0"/>
              <a:t>WI-0059 </a:t>
            </a:r>
            <a:r>
              <a:rPr lang="en-US" altLang="zh-CN" sz="1800" dirty="0"/>
              <a:t>– OPC-UA Interworking </a:t>
            </a:r>
            <a:endParaRPr lang="en-US" altLang="zh-CN" sz="1400" dirty="0" smtClean="0"/>
          </a:p>
          <a:p>
            <a:pPr lvl="1"/>
            <a:r>
              <a:rPr lang="en-US" altLang="zh-CN" sz="1800" dirty="0" smtClean="0"/>
              <a:t>WI-0072 </a:t>
            </a:r>
            <a:r>
              <a:rPr lang="en-US" altLang="zh-CN" sz="1800" dirty="0"/>
              <a:t>– Modbus </a:t>
            </a:r>
            <a:r>
              <a:rPr lang="en-US" altLang="zh-CN" sz="1800" dirty="0" smtClean="0"/>
              <a:t>Interworking</a:t>
            </a:r>
            <a:endParaRPr lang="en-US" altLang="zh-CN" sz="1400" dirty="0" smtClean="0"/>
          </a:p>
          <a:p>
            <a:pPr lvl="1" eaLnBrk="1" hangingPunct="1"/>
            <a:endParaRPr lang="en-US" altLang="zh-CN" sz="18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MAS#30.1</a:t>
            </a:r>
            <a:r>
              <a:rPr lang="en-US" altLang="zh-CN" sz="2400" dirty="0"/>
              <a:t>:	</a:t>
            </a:r>
            <a:r>
              <a:rPr lang="en-US" altLang="zh-CN" sz="2400"/>
              <a:t>Aug </a:t>
            </a:r>
            <a:r>
              <a:rPr lang="en-US" altLang="zh-CN" sz="2400" smtClean="0"/>
              <a:t>7 (</a:t>
            </a:r>
            <a:r>
              <a:rPr lang="en-US" altLang="zh-CN" sz="2400" dirty="0"/>
              <a:t>Monday), 2017 UTC 13:00-14:30</a:t>
            </a:r>
          </a:p>
          <a:p>
            <a:pPr lvl="1" eaLnBrk="1" hangingPunct="1"/>
            <a:r>
              <a:rPr lang="en-US" altLang="zh-CN" sz="2400" dirty="0" smtClean="0"/>
              <a:t>MAS#30.2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Aug 28 </a:t>
            </a:r>
            <a:r>
              <a:rPr lang="en-US" altLang="zh-CN" sz="2400" dirty="0"/>
              <a:t>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MAS#31</a:t>
            </a:r>
            <a:r>
              <a:rPr lang="pt-BR" altLang="zh-CN" sz="2400" dirty="0"/>
              <a:t>: Sep 18 - 22, 2017, Bangalore,  India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13690</TotalTime>
  <Words>698</Words>
  <Application>Microsoft Office PowerPoint</Application>
  <PresentationFormat>全屏显示(4:3)</PresentationFormat>
  <Paragraphs>131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 Unicode MS</vt:lpstr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MAS#30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YZ R02</cp:lastModifiedBy>
  <cp:revision>1538</cp:revision>
  <dcterms:created xsi:type="dcterms:W3CDTF">2012-09-11T22:52:11Z</dcterms:created>
  <dcterms:modified xsi:type="dcterms:W3CDTF">2017-07-14T17:36:40Z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(3)WEEjwYvxa9X5gKKhXiJdxbtX+oBkSbhmvSrK5TW+j76lWH4VoMmwDtL/JKVb7PApknB+BS7K
PTbm63bU7wphO1d7QPyjn5GApxiSlYe6WCAyV5C0jcYJeJ/fTuua4WinFezb2DMPSugu/2Pg
tAjX7QsdVzXurP4TQ462WBFaeYlT5FhOQ2/tB09XqYbgrfuisqpn91DMNj7qCNHCuuDx9Oxv
t014y5Kzrhq4VY+P8U</vt:lpwstr>
  </property>
  <property fmtid="{D5CDD505-2E9C-101B-9397-08002B2CF9AE}" pid="18" name="_2015_ms_pID_7253431">
    <vt:lpwstr>Ssun0foFxsU5vFS1Ys08PJhBYmNlIZIwuK+zG1LBeNq8mDpfuiGnKQ
MK6Gn+wUNqswEJBp0oR+Kk8UhGqSkaugoKK5kcMOhLZgGeYuWwXpnkIKSEW/iOnzKSFQqKhX
Cd0rnYdH/lmMJVAgPRL5egF9eXsj6JdnZqVKiyN/yPVhO2Qgp9/Wp5EKqqhX726h7SQ58EKg
rqqFcaEHz9waJxZBSIOIFhRVm5ynvqv7cUoq</vt:lpwstr>
  </property>
  <property fmtid="{D5CDD505-2E9C-101B-9397-08002B2CF9AE}" pid="19" name="_2015_ms_pID_7253432">
    <vt:lpwstr>6QmB86Xz+DVBPVb/R6wtGTn8DpjSP4VFOhqs
A7upLqZ19As+bRYoCA5iJqjEpfhM9g/e/l+G/qOTW5RDlX06Fmc=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1490961521</vt:lpwstr>
  </property>
</Properties>
</file>