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1" r:id="rId3"/>
    <p:sldId id="267" r:id="rId4"/>
    <p:sldId id="268" r:id="rId5"/>
    <p:sldId id="269" r:id="rId6"/>
    <p:sldId id="270" r:id="rId7"/>
    <p:sldId id="272" r:id="rId8"/>
    <p:sldId id="273" r:id="rId9"/>
    <p:sldId id="281" r:id="rId10"/>
    <p:sldId id="274" r:id="rId11"/>
    <p:sldId id="282" r:id="rId12"/>
    <p:sldId id="291" r:id="rId13"/>
    <p:sldId id="28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B190"/>
    <a:srgbClr val="15BF92"/>
    <a:srgbClr val="A0A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1"/>
    <p:restoredTop sz="91395"/>
  </p:normalViewPr>
  <p:slideViewPr>
    <p:cSldViewPr>
      <p:cViewPr varScale="1">
        <p:scale>
          <a:sx n="68" d="100"/>
          <a:sy n="68" d="100"/>
        </p:scale>
        <p:origin x="594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anose="020F0502020204030204" pitchFamily="34" charset="0"/>
                <a:ea typeface="Malgun Gothic" panose="020B0503020000020004" pitchFamily="50" charset="-127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ea typeface="Gulim" panose="020B0600000101010101" pitchFamily="50" charset="-127"/>
              </a:defRPr>
            </a:lvl1pPr>
          </a:lstStyle>
          <a:p>
            <a:pPr>
              <a:defRPr/>
            </a:pPr>
            <a:fld id="{ED200BC4-25A2-4744-86B5-4454AB1A3DE9}" type="datetimeFigureOut">
              <a:rPr lang="en-US" altLang="ko-KR"/>
              <a:pPr>
                <a:defRPr/>
              </a:pPr>
              <a:t>9/18/2017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anose="020F0502020204030204" pitchFamily="34" charset="0"/>
                <a:ea typeface="Malgun Gothic" panose="020B0503020000020004" pitchFamily="50" charset="-127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ea typeface="Gulim" panose="020B0600000101010101" pitchFamily="50" charset="-127"/>
              </a:defRPr>
            </a:lvl1pPr>
          </a:lstStyle>
          <a:p>
            <a:pPr>
              <a:defRPr/>
            </a:pPr>
            <a:fld id="{78D9575F-94DD-6845-ABE9-387A0212F3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07934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anose="020F0502020204030204" pitchFamily="34" charset="0"/>
                <a:ea typeface="Malgun Gothic" panose="020B0503020000020004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anose="020F0502020204030204" pitchFamily="34" charset="0"/>
                <a:ea typeface="Malgun Gothic" panose="020B0503020000020004" pitchFamily="50" charset="-127"/>
              </a:defRPr>
            </a:lvl1pPr>
          </a:lstStyle>
          <a:p>
            <a:pPr>
              <a:defRPr/>
            </a:pPr>
            <a:fld id="{C13439D3-F9E4-5A44-BD3C-1EBA32C3A0EA}" type="datetimeFigureOut">
              <a:rPr lang="ko-KR" altLang="en-US"/>
              <a:pPr>
                <a:defRPr/>
              </a:pPr>
              <a:t>2017-09-18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anose="020F0502020204030204" pitchFamily="34" charset="0"/>
                <a:ea typeface="Malgun Gothic" panose="020B0503020000020004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anose="020F0502020204030204" pitchFamily="34" charset="0"/>
                <a:ea typeface="Malgun Gothic" panose="020B0503020000020004" pitchFamily="50" charset="-127"/>
              </a:defRPr>
            </a:lvl1pPr>
          </a:lstStyle>
          <a:p>
            <a:pPr>
              <a:defRPr/>
            </a:pPr>
            <a:fld id="{16D006CB-21D0-5348-B8C4-D3441758FA2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681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pitchFamily="50" charset="-127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pitchFamily="50" charset="-127"/>
        <a:ea typeface="MS PGothic" panose="020B0600070205080204" pitchFamily="34" charset="-128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pitchFamily="50" charset="-127"/>
        <a:ea typeface="MS PGothic" panose="020B0600070205080204" pitchFamily="34" charset="-128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pitchFamily="50" charset="-127"/>
        <a:ea typeface="MS PGothic" panose="020B0600070205080204" pitchFamily="34" charset="-128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pitchFamily="50" charset="-127"/>
        <a:ea typeface="MS PGothic" panose="020B0600070205080204" pitchFamily="34" charset="-128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200" dirty="0" smtClean="0"/>
              <a:t>CONSENSUS </a:t>
            </a:r>
            <a:r>
              <a:rPr lang="mr-IN" altLang="ko-KR" sz="1200" dirty="0" smtClean="0"/>
              <a:t>–</a:t>
            </a:r>
            <a:r>
              <a:rPr lang="en-US" altLang="ko-KR" sz="1200" dirty="0" smtClean="0"/>
              <a:t> Each block is stored in </a:t>
            </a:r>
            <a:r>
              <a:rPr lang="en-US" altLang="ko-KR" sz="1200" dirty="0" err="1" smtClean="0"/>
              <a:t>Blockchain</a:t>
            </a:r>
            <a:r>
              <a:rPr lang="en-US" altLang="ko-KR" sz="1200" dirty="0" smtClean="0"/>
              <a:t>, when peers agree.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D006CB-21D0-5348-B8C4-D3441758FA20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124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Gulim" panose="020B0600000101010101" pitchFamily="50" charset="-127"/>
              </a:defRPr>
            </a:lvl1pPr>
          </a:lstStyle>
          <a:p>
            <a:pPr>
              <a:defRPr/>
            </a:pPr>
            <a:fld id="{6A16C648-F3EC-FF47-81B0-6F124DD9A59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040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Gulim" panose="020B0600000101010101" pitchFamily="50" charset="-127"/>
              </a:defRPr>
            </a:lvl1pPr>
          </a:lstStyle>
          <a:p>
            <a:pPr>
              <a:defRPr/>
            </a:pPr>
            <a:fld id="{1213BF17-7AE3-D843-91E0-64213E5C08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2837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7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4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C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C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ssong@sejong.ac.k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tiff"/><Relationship Id="rId7" Type="http://schemas.openxmlformats.org/officeDocument/2006/relationships/image" Target="../media/image18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11" Type="http://schemas.openxmlformats.org/officeDocument/2006/relationships/image" Target="../media/image28.png"/><Relationship Id="rId5" Type="http://schemas.openxmlformats.org/officeDocument/2006/relationships/image" Target="../media/image24.tiff"/><Relationship Id="rId10" Type="http://schemas.openxmlformats.org/officeDocument/2006/relationships/image" Target="../media/image27.png"/><Relationship Id="rId4" Type="http://schemas.openxmlformats.org/officeDocument/2006/relationships/image" Target="../media/image23.tiff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tiff"/><Relationship Id="rId7" Type="http://schemas.openxmlformats.org/officeDocument/2006/relationships/image" Target="../media/image25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image" Target="../media/image16.tiff"/><Relationship Id="rId10" Type="http://schemas.openxmlformats.org/officeDocument/2006/relationships/image" Target="../media/image28.png"/><Relationship Id="rId4" Type="http://schemas.openxmlformats.org/officeDocument/2006/relationships/image" Target="../media/image24.tiff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4.tiff"/><Relationship Id="rId7" Type="http://schemas.openxmlformats.org/officeDocument/2006/relationships/image" Target="../media/image17.tiff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16.tiff"/><Relationship Id="rId10" Type="http://schemas.openxmlformats.org/officeDocument/2006/relationships/image" Target="../media/image20.jpeg"/><Relationship Id="rId4" Type="http://schemas.openxmlformats.org/officeDocument/2006/relationships/image" Target="../media/image15.tiff"/><Relationship Id="rId9" Type="http://schemas.openxmlformats.org/officeDocument/2006/relationships/image" Target="../media/image1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7" Type="http://schemas.openxmlformats.org/officeDocument/2006/relationships/image" Target="../media/image18.tiff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9.tiff"/><Relationship Id="rId4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1150" y="28575"/>
            <a:ext cx="59817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57200" y="5256213"/>
            <a:ext cx="8229600" cy="1222375"/>
          </a:xfrm>
          <a:prstGeom prst="roundRect">
            <a:avLst/>
          </a:prstGeom>
          <a:noFill/>
          <a:ln>
            <a:solidFill>
              <a:srgbClr val="A0A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ko-KR" altLang="ko-KR" smtClean="0">
              <a:solidFill>
                <a:srgbClr val="FFFFFF"/>
              </a:solidFill>
              <a:ea typeface="Malgun Gothic" panose="020B0503020000020004" pitchFamily="50" charset="-127"/>
            </a:endParaRPr>
          </a:p>
        </p:txBody>
      </p:sp>
      <p:sp>
        <p:nvSpPr>
          <p:cNvPr id="512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685800" y="3711575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b="1" dirty="0" smtClean="0">
                <a:solidFill>
                  <a:srgbClr val="A0A0A3"/>
                </a:solidFill>
                <a:ea typeface="Gulim" charset="-127"/>
              </a:rPr>
              <a:t>Enabling </a:t>
            </a:r>
            <a:r>
              <a:rPr lang="en-US" altLang="ko-KR" b="1" dirty="0" err="1" smtClean="0">
                <a:solidFill>
                  <a:srgbClr val="A0A0A3"/>
                </a:solidFill>
                <a:ea typeface="Gulim" charset="-127"/>
              </a:rPr>
              <a:t>Blockchain</a:t>
            </a:r>
            <a:r>
              <a:rPr lang="en-US" altLang="ko-KR" b="1" dirty="0" smtClean="0">
                <a:solidFill>
                  <a:srgbClr val="A0A0A3"/>
                </a:solidFill>
                <a:ea typeface="Gulim" charset="-127"/>
              </a:rPr>
              <a:t> to oneM2M</a:t>
            </a:r>
            <a:endParaRPr lang="en-US" altLang="ko-KR" b="1" dirty="0">
              <a:solidFill>
                <a:srgbClr val="A0A0A3"/>
              </a:solidFill>
              <a:ea typeface="Gulim" charset="-127"/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611188" y="5410200"/>
            <a:ext cx="4917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ko-KR" dirty="0">
                <a:solidFill>
                  <a:srgbClr val="B42025"/>
                </a:solidFill>
                <a:ea typeface="Gulim" charset="-127"/>
              </a:rPr>
              <a:t>Group Name: </a:t>
            </a:r>
            <a:r>
              <a:rPr lang="en-US" altLang="ko-KR" dirty="0" smtClean="0">
                <a:solidFill>
                  <a:srgbClr val="B42025"/>
                </a:solidFill>
                <a:ea typeface="Gulim" charset="-127"/>
              </a:rPr>
              <a:t>TP</a:t>
            </a:r>
            <a:endParaRPr lang="en-US" altLang="ko-KR" dirty="0">
              <a:solidFill>
                <a:srgbClr val="B42025"/>
              </a:solidFill>
              <a:ea typeface="Gulim" charset="-127"/>
            </a:endParaRPr>
          </a:p>
          <a:p>
            <a:pPr eaLnBrk="1" hangingPunct="1"/>
            <a:r>
              <a:rPr lang="en-US" altLang="ko-KR" dirty="0">
                <a:solidFill>
                  <a:srgbClr val="B42025"/>
                </a:solidFill>
                <a:ea typeface="Gulim" charset="-127"/>
              </a:rPr>
              <a:t>Source: </a:t>
            </a:r>
            <a:r>
              <a:rPr lang="en-US" altLang="ko-KR" dirty="0" err="1">
                <a:solidFill>
                  <a:srgbClr val="B42025"/>
                </a:solidFill>
                <a:ea typeface="Gulim" charset="-127"/>
              </a:rPr>
              <a:t>JaeSeung</a:t>
            </a:r>
            <a:r>
              <a:rPr lang="en-US" altLang="ko-KR" dirty="0">
                <a:solidFill>
                  <a:srgbClr val="B42025"/>
                </a:solidFill>
                <a:ea typeface="Gulim" charset="-127"/>
              </a:rPr>
              <a:t> Song, </a:t>
            </a:r>
            <a:r>
              <a:rPr lang="en-US" altLang="ko-KR" dirty="0" smtClean="0">
                <a:solidFill>
                  <a:srgbClr val="B42025"/>
                </a:solidFill>
                <a:ea typeface="Gulim" charset="-127"/>
              </a:rPr>
              <a:t>KETI, </a:t>
            </a:r>
            <a:r>
              <a:rPr lang="en-US" altLang="ko-KR" dirty="0">
                <a:solidFill>
                  <a:srgbClr val="B42025"/>
                </a:solidFill>
                <a:ea typeface="Gulim" charset="-127"/>
                <a:hlinkClick r:id="rId3"/>
              </a:rPr>
              <a:t>jssong@sejong.ac.kr</a:t>
            </a:r>
            <a:r>
              <a:rPr lang="en-US" altLang="ko-KR" dirty="0">
                <a:solidFill>
                  <a:srgbClr val="B42025"/>
                </a:solidFill>
                <a:ea typeface="Gulim" charset="-127"/>
              </a:rPr>
              <a:t> </a:t>
            </a:r>
          </a:p>
          <a:p>
            <a:pPr eaLnBrk="1" hangingPunct="1"/>
            <a:r>
              <a:rPr lang="en-US" altLang="ko-KR" dirty="0">
                <a:solidFill>
                  <a:srgbClr val="B42025"/>
                </a:solidFill>
                <a:ea typeface="Gulim" charset="-127"/>
              </a:rPr>
              <a:t>Meeting Date: TST </a:t>
            </a:r>
            <a:r>
              <a:rPr lang="en-US" altLang="ko-KR">
                <a:solidFill>
                  <a:srgbClr val="B42025"/>
                </a:solidFill>
                <a:ea typeface="Gulim" charset="-127"/>
              </a:rPr>
              <a:t>#</a:t>
            </a:r>
            <a:r>
              <a:rPr lang="en-US" altLang="ko-KR" smtClean="0">
                <a:solidFill>
                  <a:srgbClr val="B42025"/>
                </a:solidFill>
                <a:ea typeface="Gulim" charset="-127"/>
              </a:rPr>
              <a:t>31</a:t>
            </a:r>
            <a:endParaRPr lang="en-US" altLang="ko-KR" dirty="0">
              <a:solidFill>
                <a:srgbClr val="B42025"/>
              </a:solidFill>
              <a:ea typeface="Gulim" charset="-127"/>
            </a:endParaRPr>
          </a:p>
        </p:txBody>
      </p:sp>
      <p:sp>
        <p:nvSpPr>
          <p:cNvPr id="5126" name="Rectangle 1"/>
          <p:cNvSpPr>
            <a:spLocks noChangeArrowheads="1"/>
          </p:cNvSpPr>
          <p:nvPr/>
        </p:nvSpPr>
        <p:spPr bwMode="auto">
          <a:xfrm>
            <a:off x="25400" y="19050"/>
            <a:ext cx="30234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ko-KR" dirty="0" smtClean="0"/>
              <a:t>TST-2017-0266-Blockchain-IoT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oneM2M </a:t>
            </a:r>
            <a:r>
              <a:rPr lang="en-US" altLang="ko-KR" sz="3200" dirty="0" smtClean="0"/>
              <a:t>with </a:t>
            </a:r>
            <a:r>
              <a:rPr lang="en-US" altLang="ko-KR" sz="3200" dirty="0" err="1" smtClean="0"/>
              <a:t>Blockchain</a:t>
            </a:r>
            <a:r>
              <a:rPr lang="en-US" altLang="ko-KR" sz="3200" dirty="0" smtClean="0"/>
              <a:t> Use Case </a:t>
            </a:r>
            <a:r>
              <a:rPr lang="en-US" altLang="ko-KR" sz="3200" dirty="0" smtClean="0"/>
              <a:t>2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en-US" altLang="ko-KR" sz="1200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400" dirty="0" err="1" smtClean="0">
                <a:solidFill>
                  <a:schemeClr val="tx1"/>
                </a:solidFill>
              </a:rPr>
              <a:t>Blockchain</a:t>
            </a:r>
            <a:r>
              <a:rPr lang="en-US" altLang="ko-KR" sz="2400" dirty="0" smtClean="0">
                <a:solidFill>
                  <a:schemeClr val="tx1"/>
                </a:solidFill>
              </a:rPr>
              <a:t> for global </a:t>
            </a:r>
            <a:r>
              <a:rPr lang="en-US" altLang="ko-KR" sz="2400" dirty="0" smtClean="0">
                <a:solidFill>
                  <a:schemeClr val="tx1"/>
                </a:solidFill>
              </a:rPr>
              <a:t>IoT services</a:t>
            </a:r>
            <a:endParaRPr kumimoji="1" lang="ko-KR" altLang="en-US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ctr" anchorCtr="0"/>
          <a:lstStyle/>
          <a:p>
            <a:pPr marL="0" indent="0">
              <a:buNone/>
            </a:pPr>
            <a:r>
              <a:rPr lang="en-US" altLang="ko-KR" sz="2400" dirty="0" smtClean="0"/>
              <a:t>Global </a:t>
            </a:r>
            <a:r>
              <a:rPr lang="en-US" altLang="ko-KR" sz="2400" dirty="0" smtClean="0"/>
              <a:t>IoT services using </a:t>
            </a:r>
            <a:r>
              <a:rPr lang="en-US" altLang="ko-KR" sz="2400" dirty="0" err="1" smtClean="0"/>
              <a:t>Blockchain</a:t>
            </a:r>
            <a:endParaRPr lang="en-US" altLang="ko-KR" sz="2400" dirty="0" smtClean="0"/>
          </a:p>
          <a:p>
            <a:pPr lvl="1"/>
            <a:r>
              <a:rPr lang="en-US" altLang="ko-KR" sz="2000" dirty="0" smtClean="0">
                <a:solidFill>
                  <a:schemeClr val="tx1"/>
                </a:solidFill>
              </a:rPr>
              <a:t>Multiple </a:t>
            </a:r>
            <a:r>
              <a:rPr lang="en-US" altLang="ko-KR" sz="2000" dirty="0" smtClean="0">
                <a:solidFill>
                  <a:schemeClr val="tx1"/>
                </a:solidFill>
              </a:rPr>
              <a:t>IoT service </a:t>
            </a:r>
            <a:r>
              <a:rPr lang="en-US" altLang="ko-KR" sz="2000" dirty="0" smtClean="0">
                <a:solidFill>
                  <a:schemeClr val="tx1"/>
                </a:solidFill>
              </a:rPr>
              <a:t>providers can establish a </a:t>
            </a:r>
            <a:r>
              <a:rPr lang="en-US" altLang="ko-KR" sz="2000" dirty="0" smtClean="0">
                <a:solidFill>
                  <a:schemeClr val="tx1"/>
                </a:solidFill>
              </a:rPr>
              <a:t>global </a:t>
            </a:r>
            <a:r>
              <a:rPr lang="en-US" altLang="ko-KR" sz="2000" dirty="0" err="1" smtClean="0">
                <a:solidFill>
                  <a:schemeClr val="tx1"/>
                </a:solidFill>
              </a:rPr>
              <a:t>blockchain</a:t>
            </a:r>
            <a:r>
              <a:rPr lang="en-US" altLang="ko-KR" sz="2000" dirty="0" smtClean="0">
                <a:solidFill>
                  <a:schemeClr val="tx1"/>
                </a:solidFill>
              </a:rPr>
              <a:t> network </a:t>
            </a:r>
            <a:r>
              <a:rPr lang="en-US" altLang="ko-KR" sz="2000" dirty="0" smtClean="0">
                <a:solidFill>
                  <a:schemeClr val="tx1"/>
                </a:solidFill>
              </a:rPr>
              <a:t>to support global IoT </a:t>
            </a:r>
            <a:r>
              <a:rPr lang="en-US" altLang="ko-KR" sz="2000" dirty="0" smtClean="0">
                <a:solidFill>
                  <a:schemeClr val="tx1"/>
                </a:solidFill>
              </a:rPr>
              <a:t>service</a:t>
            </a:r>
          </a:p>
          <a:p>
            <a:pPr lvl="1"/>
            <a:r>
              <a:rPr lang="en-US" altLang="ko-KR" sz="2000" dirty="0" smtClean="0">
                <a:solidFill>
                  <a:schemeClr val="tx1"/>
                </a:solidFill>
              </a:rPr>
              <a:t>Selected data are shared among service providers involved in the </a:t>
            </a:r>
            <a:r>
              <a:rPr lang="en-US" altLang="ko-KR" sz="2000" dirty="0" err="1" smtClean="0">
                <a:solidFill>
                  <a:schemeClr val="tx1"/>
                </a:solidFill>
              </a:rPr>
              <a:t>blockchain</a:t>
            </a:r>
            <a:r>
              <a:rPr lang="en-US" altLang="ko-KR" sz="2000" dirty="0" smtClean="0">
                <a:solidFill>
                  <a:schemeClr val="tx1"/>
                </a:solidFill>
              </a:rPr>
              <a:t> network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oneM2M </a:t>
            </a:r>
            <a:r>
              <a:rPr lang="en-US" altLang="ko-KR" sz="3200" dirty="0" smtClean="0"/>
              <a:t>with </a:t>
            </a:r>
            <a:r>
              <a:rPr lang="en-US" altLang="ko-KR" sz="3200" dirty="0" err="1" smtClean="0"/>
              <a:t>Blockchain</a:t>
            </a:r>
            <a:r>
              <a:rPr lang="en-US" altLang="ko-KR" sz="3200" dirty="0" smtClean="0"/>
              <a:t> Use Case </a:t>
            </a:r>
            <a:r>
              <a:rPr lang="en-US" altLang="ko-KR" sz="3200" dirty="0" smtClean="0"/>
              <a:t>2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en-US" altLang="ko-KR" sz="1200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400" dirty="0" err="1" smtClean="0">
                <a:solidFill>
                  <a:schemeClr val="tx1"/>
                </a:solidFill>
              </a:rPr>
              <a:t>Blockchain</a:t>
            </a:r>
            <a:r>
              <a:rPr lang="en-US" altLang="ko-KR" sz="2400" dirty="0" smtClean="0">
                <a:solidFill>
                  <a:schemeClr val="tx1"/>
                </a:solidFill>
              </a:rPr>
              <a:t> for global service continuity </a:t>
            </a:r>
            <a:r>
              <a:rPr lang="mr-IN" altLang="ko-KR" sz="2400" dirty="0" smtClean="0">
                <a:solidFill>
                  <a:schemeClr val="tx1"/>
                </a:solidFill>
              </a:rPr>
              <a:t>–</a:t>
            </a:r>
            <a:r>
              <a:rPr lang="en-US" altLang="ko-KR" sz="2400" dirty="0" smtClean="0">
                <a:solidFill>
                  <a:schemeClr val="tx1"/>
                </a:solidFill>
              </a:rPr>
              <a:t> Scenario 1</a:t>
            </a:r>
            <a:endParaRPr kumimoji="1" lang="ko-KR" altLang="en-US" dirty="0"/>
          </a:p>
        </p:txBody>
      </p:sp>
      <p:pic>
        <p:nvPicPr>
          <p:cNvPr id="6" name="pasted-image.tiff" descr="pasted-image.tiff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6088" y="1390665"/>
            <a:ext cx="5778615" cy="485773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타원형"/>
          <p:cNvSpPr/>
          <p:nvPr/>
        </p:nvSpPr>
        <p:spPr>
          <a:xfrm>
            <a:off x="355708" y="1865845"/>
            <a:ext cx="2253840" cy="1854300"/>
          </a:xfrm>
          <a:prstGeom prst="ellipse">
            <a:avLst/>
          </a:prstGeom>
          <a:ln w="25400">
            <a:solidFill>
              <a:srgbClr val="FF0000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1" name="Blockchain…"/>
          <p:cNvSpPr txBox="1"/>
          <p:nvPr/>
        </p:nvSpPr>
        <p:spPr>
          <a:xfrm>
            <a:off x="609600" y="2209800"/>
            <a:ext cx="1095976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>
              <a:defRPr sz="1800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</a:t>
            </a:r>
            <a:r>
              <a:rPr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endParaRPr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800"/>
            </a:pPr>
            <a:r>
              <a:rPr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</p:txBody>
      </p:sp>
      <p:sp>
        <p:nvSpPr>
          <p:cNvPr id="12" name="타원형"/>
          <p:cNvSpPr/>
          <p:nvPr/>
        </p:nvSpPr>
        <p:spPr>
          <a:xfrm>
            <a:off x="6497489" y="1865845"/>
            <a:ext cx="2253840" cy="1854300"/>
          </a:xfrm>
          <a:prstGeom prst="ellipse">
            <a:avLst/>
          </a:prstGeom>
          <a:ln w="25400">
            <a:solidFill>
              <a:srgbClr val="FF0000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3" name="타원형"/>
          <p:cNvSpPr/>
          <p:nvPr/>
        </p:nvSpPr>
        <p:spPr>
          <a:xfrm>
            <a:off x="2609548" y="1843424"/>
            <a:ext cx="3884636" cy="1854300"/>
          </a:xfrm>
          <a:prstGeom prst="ellipse">
            <a:avLst/>
          </a:prstGeom>
          <a:ln w="25400">
            <a:solidFill>
              <a:schemeClr val="accent1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15" name="pasted-image.tiff" descr="pasted-image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216" y="2104823"/>
            <a:ext cx="1892933" cy="1255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tiff" descr="pasted-image.tif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529" y="2404719"/>
            <a:ext cx="906308" cy="782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asted-image.tiff" descr="pasted-image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022" y="2101876"/>
            <a:ext cx="1892933" cy="1255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asted-image.tiff" descr="pasted-image.tif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336" y="2401772"/>
            <a:ext cx="906308" cy="782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351" y="1524545"/>
            <a:ext cx="637758" cy="637758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405" y="3352275"/>
            <a:ext cx="637758" cy="637758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078" y="2494997"/>
            <a:ext cx="637758" cy="637758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571" y="1524545"/>
            <a:ext cx="637758" cy="63775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625" y="3352275"/>
            <a:ext cx="637758" cy="637758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5" y="2494997"/>
            <a:ext cx="637758" cy="637758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292" y="1543802"/>
            <a:ext cx="460613" cy="59434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163" y="3357808"/>
            <a:ext cx="460613" cy="594340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964" y="2509690"/>
            <a:ext cx="460613" cy="594340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589" y="2509690"/>
            <a:ext cx="460613" cy="594340"/>
          </a:xfrm>
          <a:prstGeom prst="rect">
            <a:avLst/>
          </a:prstGeom>
        </p:spPr>
      </p:pic>
      <p:sp>
        <p:nvSpPr>
          <p:cNvPr id="39" name="CCTV data"/>
          <p:cNvSpPr txBox="1"/>
          <p:nvPr/>
        </p:nvSpPr>
        <p:spPr>
          <a:xfrm>
            <a:off x="5597340" y="2723983"/>
            <a:ext cx="421568" cy="396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pPr algn="ctr"/>
            <a:r>
              <a:rPr lang="en-US" sz="703" b="1" dirty="0"/>
              <a:t>A user’s</a:t>
            </a:r>
          </a:p>
          <a:p>
            <a:pPr algn="ctr"/>
            <a:r>
              <a:rPr lang="en-US" sz="703" b="1" dirty="0"/>
              <a:t>Secure</a:t>
            </a:r>
            <a:br>
              <a:rPr lang="en-US" sz="703" b="1" dirty="0"/>
            </a:br>
            <a:r>
              <a:rPr sz="703" b="1" dirty="0"/>
              <a:t>data</a:t>
            </a:r>
          </a:p>
        </p:txBody>
      </p:sp>
      <p:cxnSp>
        <p:nvCxnSpPr>
          <p:cNvPr id="40" name="직선 화살표 연결선 39"/>
          <p:cNvCxnSpPr/>
          <p:nvPr/>
        </p:nvCxnSpPr>
        <p:spPr>
          <a:xfrm flipH="1" flipV="1">
            <a:off x="6018908" y="2922307"/>
            <a:ext cx="988960" cy="1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1" name="그림 4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601" y="2512820"/>
            <a:ext cx="460613" cy="594340"/>
          </a:xfrm>
          <a:prstGeom prst="rect">
            <a:avLst/>
          </a:prstGeom>
        </p:spPr>
      </p:pic>
      <p:sp>
        <p:nvSpPr>
          <p:cNvPr id="42" name="CCTV data"/>
          <p:cNvSpPr txBox="1"/>
          <p:nvPr/>
        </p:nvSpPr>
        <p:spPr>
          <a:xfrm>
            <a:off x="3052993" y="2727113"/>
            <a:ext cx="419760" cy="396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pPr algn="ctr"/>
            <a:r>
              <a:rPr lang="en-US" sz="703" b="1" dirty="0"/>
              <a:t>A user’s</a:t>
            </a:r>
          </a:p>
          <a:p>
            <a:pPr algn="ctr"/>
            <a:r>
              <a:rPr lang="en-US" sz="703" b="1" dirty="0"/>
              <a:t>Secure</a:t>
            </a:r>
            <a:br>
              <a:rPr lang="en-US" sz="703" b="1" dirty="0"/>
            </a:br>
            <a:r>
              <a:rPr sz="703" b="1" dirty="0"/>
              <a:t>data</a:t>
            </a:r>
          </a:p>
        </p:txBody>
      </p:sp>
      <p:cxnSp>
        <p:nvCxnSpPr>
          <p:cNvPr id="43" name="직선 화살표 연결선 42"/>
          <p:cNvCxnSpPr/>
          <p:nvPr/>
        </p:nvCxnSpPr>
        <p:spPr>
          <a:xfrm flipH="1">
            <a:off x="3472753" y="2922307"/>
            <a:ext cx="2124587" cy="313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" name="Group 2"/>
          <p:cNvGrpSpPr/>
          <p:nvPr/>
        </p:nvGrpSpPr>
        <p:grpSpPr>
          <a:xfrm>
            <a:off x="8686800" y="2195176"/>
            <a:ext cx="460613" cy="594340"/>
            <a:chOff x="7949465" y="2458567"/>
            <a:chExt cx="460613" cy="594340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9465" y="2458567"/>
              <a:ext cx="460613" cy="594340"/>
            </a:xfrm>
            <a:prstGeom prst="rect">
              <a:avLst/>
            </a:prstGeom>
          </p:spPr>
        </p:pic>
        <p:sp>
          <p:nvSpPr>
            <p:cNvPr id="49" name="CCTV data"/>
            <p:cNvSpPr txBox="1"/>
            <p:nvPr/>
          </p:nvSpPr>
          <p:spPr>
            <a:xfrm>
              <a:off x="8009647" y="2726945"/>
              <a:ext cx="322204" cy="2884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1000"/>
              </a:lvl1pPr>
            </a:lstStyle>
            <a:p>
              <a:pPr algn="ctr"/>
              <a:r>
                <a:rPr lang="en-US" sz="703" b="1" dirty="0"/>
                <a:t>Secure</a:t>
              </a:r>
              <a:br>
                <a:rPr lang="en-US" sz="703" b="1" dirty="0"/>
              </a:br>
              <a:r>
                <a:rPr sz="703" b="1" dirty="0"/>
                <a:t>data</a:t>
              </a:r>
            </a:p>
          </p:txBody>
        </p:sp>
      </p:grpSp>
      <p:sp>
        <p:nvSpPr>
          <p:cNvPr id="50" name="CCTV data"/>
          <p:cNvSpPr txBox="1"/>
          <p:nvPr/>
        </p:nvSpPr>
        <p:spPr>
          <a:xfrm>
            <a:off x="8036474" y="1812180"/>
            <a:ext cx="322204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pPr algn="ctr"/>
            <a:r>
              <a:rPr lang="en-US" sz="703" b="1" dirty="0"/>
              <a:t>Secure</a:t>
            </a:r>
            <a:br>
              <a:rPr lang="en-US" sz="703" b="1" dirty="0"/>
            </a:br>
            <a:r>
              <a:rPr sz="703" b="1" dirty="0"/>
              <a:t>data</a:t>
            </a:r>
          </a:p>
        </p:txBody>
      </p:sp>
      <p:sp>
        <p:nvSpPr>
          <p:cNvPr id="51" name="CCTV data"/>
          <p:cNvSpPr txBox="1"/>
          <p:nvPr/>
        </p:nvSpPr>
        <p:spPr>
          <a:xfrm>
            <a:off x="8022344" y="3626186"/>
            <a:ext cx="322204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pPr algn="ctr"/>
            <a:r>
              <a:rPr lang="en-US" sz="703" b="1" dirty="0"/>
              <a:t>Secure</a:t>
            </a:r>
            <a:br>
              <a:rPr lang="en-US" sz="703" b="1" dirty="0"/>
            </a:br>
            <a:r>
              <a:rPr sz="703" b="1" dirty="0"/>
              <a:t>data</a:t>
            </a:r>
          </a:p>
        </p:txBody>
      </p:sp>
      <p:sp>
        <p:nvSpPr>
          <p:cNvPr id="52" name="CCTV data"/>
          <p:cNvSpPr txBox="1"/>
          <p:nvPr/>
        </p:nvSpPr>
        <p:spPr>
          <a:xfrm>
            <a:off x="7025146" y="2778068"/>
            <a:ext cx="322204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pPr algn="ctr"/>
            <a:r>
              <a:rPr lang="en-US" sz="703" b="1" dirty="0"/>
              <a:t>Secure</a:t>
            </a:r>
            <a:br>
              <a:rPr lang="en-US" sz="703" b="1" dirty="0"/>
            </a:br>
            <a:r>
              <a:rPr sz="703" b="1" dirty="0"/>
              <a:t>data</a:t>
            </a:r>
          </a:p>
        </p:txBody>
      </p:sp>
      <p:sp>
        <p:nvSpPr>
          <p:cNvPr id="53" name="Blockchain…"/>
          <p:cNvSpPr txBox="1"/>
          <p:nvPr/>
        </p:nvSpPr>
        <p:spPr>
          <a:xfrm>
            <a:off x="7415799" y="2239812"/>
            <a:ext cx="1095976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>
              <a:defRPr sz="1800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</a:t>
            </a:r>
            <a:r>
              <a:rPr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endParaRPr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800"/>
            </a:pPr>
            <a:r>
              <a:rPr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</p:txBody>
      </p:sp>
      <p:pic>
        <p:nvPicPr>
          <p:cNvPr id="54" name="그림 2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73" y="6463201"/>
            <a:ext cx="277804" cy="358457"/>
          </a:xfrm>
          <a:prstGeom prst="rect">
            <a:avLst/>
          </a:prstGeom>
        </p:spPr>
      </p:pic>
      <p:sp>
        <p:nvSpPr>
          <p:cNvPr id="55" name="텍스트 상자 46"/>
          <p:cNvSpPr txBox="1"/>
          <p:nvPr/>
        </p:nvSpPr>
        <p:spPr>
          <a:xfrm>
            <a:off x="457200" y="6434158"/>
            <a:ext cx="1096199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 err="1"/>
              <a:t>Blockchain</a:t>
            </a:r>
            <a:endParaRPr lang="ko-KR" altLang="en-US" dirty="0">
              <a:solidFill>
                <a:srgbClr val="000000"/>
              </a:solidFill>
              <a:sym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4690071"/>
            <a:ext cx="1522254" cy="948729"/>
          </a:xfrm>
          <a:prstGeom prst="rect">
            <a:avLst/>
          </a:prstGeom>
        </p:spPr>
      </p:pic>
      <p:sp>
        <p:nvSpPr>
          <p:cNvPr id="56" name="선"/>
          <p:cNvSpPr/>
          <p:nvPr/>
        </p:nvSpPr>
        <p:spPr>
          <a:xfrm flipV="1">
            <a:off x="1402922" y="3107368"/>
            <a:ext cx="1209931" cy="15827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7" name="TextBox 6"/>
          <p:cNvSpPr txBox="1"/>
          <p:nvPr/>
        </p:nvSpPr>
        <p:spPr>
          <a:xfrm>
            <a:off x="639144" y="5784700"/>
            <a:ext cx="142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Winery data</a:t>
            </a:r>
            <a:endParaRPr lang="ko-KR" altLang="en-US" dirty="0"/>
          </a:p>
        </p:txBody>
      </p:sp>
      <p:pic>
        <p:nvPicPr>
          <p:cNvPr id="3076" name="Picture 4" descr="Kuvahaun tulos haulle wine cella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152" y="4698532"/>
            <a:ext cx="1417190" cy="94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2426778" y="5788836"/>
            <a:ext cx="142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Wine cellar</a:t>
            </a:r>
            <a:endParaRPr lang="ko-KR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3083" y="4703979"/>
            <a:ext cx="1404786" cy="93482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601854" y="5651497"/>
            <a:ext cx="1426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Wine shop in Korea</a:t>
            </a:r>
            <a:endParaRPr lang="ko-KR" altLang="en-US" dirty="0"/>
          </a:p>
        </p:txBody>
      </p:sp>
      <p:sp>
        <p:nvSpPr>
          <p:cNvPr id="59" name="선"/>
          <p:cNvSpPr/>
          <p:nvPr/>
        </p:nvSpPr>
        <p:spPr>
          <a:xfrm flipH="1" flipV="1">
            <a:off x="2591170" y="3104030"/>
            <a:ext cx="435417" cy="161692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60" name="선"/>
          <p:cNvSpPr/>
          <p:nvPr/>
        </p:nvSpPr>
        <p:spPr>
          <a:xfrm flipH="1" flipV="1">
            <a:off x="6535237" y="3181633"/>
            <a:ext cx="740165" cy="150843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5900" y="4711229"/>
            <a:ext cx="1810886" cy="940268"/>
          </a:xfrm>
          <a:prstGeom prst="rect">
            <a:avLst/>
          </a:prstGeom>
        </p:spPr>
      </p:pic>
      <p:sp>
        <p:nvSpPr>
          <p:cNvPr id="61" name="선"/>
          <p:cNvSpPr/>
          <p:nvPr/>
        </p:nvSpPr>
        <p:spPr>
          <a:xfrm flipV="1">
            <a:off x="5089883" y="3181630"/>
            <a:ext cx="1464481" cy="155201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62" name="TextBox 61"/>
          <p:cNvSpPr txBox="1"/>
          <p:nvPr/>
        </p:nvSpPr>
        <p:spPr>
          <a:xfrm>
            <a:off x="4432021" y="5784700"/>
            <a:ext cx="142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Wine flight</a:t>
            </a:r>
            <a:endParaRPr lang="ko-KR" altLang="en-US" dirty="0"/>
          </a:p>
        </p:txBody>
      </p:sp>
      <p:sp>
        <p:nvSpPr>
          <p:cNvPr id="63" name="Blockchain…"/>
          <p:cNvSpPr txBox="1"/>
          <p:nvPr/>
        </p:nvSpPr>
        <p:spPr>
          <a:xfrm>
            <a:off x="3581400" y="1524000"/>
            <a:ext cx="1916358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>
              <a:defRPr sz="1800"/>
            </a:pPr>
            <a:r>
              <a:rPr lang="en-US" sz="2000" b="1" dirty="0">
                <a:solidFill>
                  <a:srgbClr val="FF0000"/>
                </a:solidFill>
              </a:rPr>
              <a:t>Public </a:t>
            </a:r>
            <a:r>
              <a:rPr sz="2000" b="1" dirty="0" err="1">
                <a:solidFill>
                  <a:srgbClr val="FF0000"/>
                </a:solidFill>
              </a:rPr>
              <a:t>Blockchain</a:t>
            </a:r>
            <a:endParaRPr sz="2000" b="1" dirty="0">
              <a:solidFill>
                <a:srgbClr val="FF0000"/>
              </a:solidFill>
            </a:endParaRPr>
          </a:p>
          <a:p>
            <a:pPr algn="ctr">
              <a:defRPr sz="1800"/>
            </a:pPr>
            <a:r>
              <a:rPr sz="2000" b="1" dirty="0">
                <a:solidFill>
                  <a:srgbClr val="FF0000"/>
                </a:solidFill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14931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oneM2M </a:t>
            </a:r>
            <a:r>
              <a:rPr lang="en-US" altLang="ko-KR" sz="3200" dirty="0" smtClean="0"/>
              <a:t>with </a:t>
            </a:r>
            <a:r>
              <a:rPr lang="en-US" altLang="ko-KR" sz="3200" dirty="0" err="1" smtClean="0"/>
              <a:t>Blockchain</a:t>
            </a:r>
            <a:r>
              <a:rPr lang="en-US" altLang="ko-KR" sz="3200" dirty="0" smtClean="0"/>
              <a:t> Use Case </a:t>
            </a:r>
            <a:r>
              <a:rPr lang="en-US" altLang="ko-KR" sz="3200" dirty="0" smtClean="0"/>
              <a:t>2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en-US" altLang="ko-KR" sz="1200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400" dirty="0" err="1" smtClean="0">
                <a:solidFill>
                  <a:schemeClr val="tx1"/>
                </a:solidFill>
              </a:rPr>
              <a:t>Blockchain</a:t>
            </a:r>
            <a:r>
              <a:rPr lang="en-US" altLang="ko-KR" sz="2400" dirty="0" smtClean="0">
                <a:solidFill>
                  <a:schemeClr val="tx1"/>
                </a:solidFill>
              </a:rPr>
              <a:t> for global service </a:t>
            </a:r>
            <a:r>
              <a:rPr lang="en-US" altLang="ko-KR" sz="2400" dirty="0" smtClean="0">
                <a:solidFill>
                  <a:schemeClr val="tx1"/>
                </a:solidFill>
              </a:rPr>
              <a:t>continuity</a:t>
            </a:r>
            <a:endParaRPr kumimoji="1" lang="ko-KR" altLang="en-US" dirty="0"/>
          </a:p>
        </p:txBody>
      </p:sp>
      <p:pic>
        <p:nvPicPr>
          <p:cNvPr id="6" name="pasted-image.tiff" descr="pasted-image.tiff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6088" y="1390665"/>
            <a:ext cx="5778615" cy="485773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타원형"/>
          <p:cNvSpPr/>
          <p:nvPr/>
        </p:nvSpPr>
        <p:spPr>
          <a:xfrm>
            <a:off x="355708" y="1865845"/>
            <a:ext cx="2253840" cy="1854300"/>
          </a:xfrm>
          <a:prstGeom prst="ellipse">
            <a:avLst/>
          </a:prstGeom>
          <a:ln w="25400">
            <a:solidFill>
              <a:srgbClr val="FF0000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2" name="타원형"/>
          <p:cNvSpPr/>
          <p:nvPr/>
        </p:nvSpPr>
        <p:spPr>
          <a:xfrm>
            <a:off x="6497489" y="1865845"/>
            <a:ext cx="2253840" cy="1854300"/>
          </a:xfrm>
          <a:prstGeom prst="ellipse">
            <a:avLst/>
          </a:prstGeom>
          <a:ln w="25400">
            <a:solidFill>
              <a:srgbClr val="FF0000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3" name="타원형"/>
          <p:cNvSpPr/>
          <p:nvPr/>
        </p:nvSpPr>
        <p:spPr>
          <a:xfrm>
            <a:off x="2609548" y="1843424"/>
            <a:ext cx="3884636" cy="1854300"/>
          </a:xfrm>
          <a:prstGeom prst="ellipse">
            <a:avLst/>
          </a:prstGeom>
          <a:ln w="25400">
            <a:solidFill>
              <a:schemeClr val="accent1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15" name="pasted-image.tiff" descr="pasted-image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216" y="2104823"/>
            <a:ext cx="1892933" cy="1255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asted-image.tiff" descr="pasted-image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022" y="2101876"/>
            <a:ext cx="1892933" cy="125593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Blockchain…"/>
          <p:cNvSpPr txBox="1"/>
          <p:nvPr/>
        </p:nvSpPr>
        <p:spPr>
          <a:xfrm>
            <a:off x="3581400" y="1524000"/>
            <a:ext cx="1916358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>
              <a:defRPr sz="1800"/>
            </a:pPr>
            <a:r>
              <a:rPr lang="en-US" sz="2000" b="1" dirty="0">
                <a:solidFill>
                  <a:srgbClr val="FF0000"/>
                </a:solidFill>
              </a:rPr>
              <a:t>Public </a:t>
            </a:r>
            <a:r>
              <a:rPr sz="2000" b="1" dirty="0" err="1">
                <a:solidFill>
                  <a:srgbClr val="FF0000"/>
                </a:solidFill>
              </a:rPr>
              <a:t>Blockchain</a:t>
            </a:r>
            <a:endParaRPr sz="2000" b="1" dirty="0">
              <a:solidFill>
                <a:srgbClr val="FF0000"/>
              </a:solidFill>
            </a:endParaRPr>
          </a:p>
          <a:p>
            <a:pPr algn="ctr">
              <a:defRPr sz="1800"/>
            </a:pPr>
            <a:r>
              <a:rPr sz="2000" b="1" dirty="0">
                <a:solidFill>
                  <a:srgbClr val="FF0000"/>
                </a:solidFill>
              </a:rPr>
              <a:t>Network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351" y="1524545"/>
            <a:ext cx="637758" cy="637758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405" y="3352275"/>
            <a:ext cx="637758" cy="637758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078" y="2494997"/>
            <a:ext cx="637758" cy="637758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571" y="1524545"/>
            <a:ext cx="637758" cy="63775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625" y="3352275"/>
            <a:ext cx="637758" cy="637758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5" y="2494997"/>
            <a:ext cx="637758" cy="637758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560" y="1956731"/>
            <a:ext cx="460613" cy="594340"/>
          </a:xfrm>
          <a:prstGeom prst="rect">
            <a:avLst/>
          </a:prstGeom>
        </p:spPr>
      </p:pic>
      <p:sp>
        <p:nvSpPr>
          <p:cNvPr id="31" name="CCTV data"/>
          <p:cNvSpPr txBox="1"/>
          <p:nvPr/>
        </p:nvSpPr>
        <p:spPr>
          <a:xfrm>
            <a:off x="8706742" y="2225109"/>
            <a:ext cx="322204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pPr algn="ctr"/>
            <a:r>
              <a:rPr lang="en-US" sz="703" b="1" dirty="0"/>
              <a:t>Secure</a:t>
            </a:r>
            <a:br>
              <a:rPr lang="en-US" sz="703" b="1" dirty="0"/>
            </a:br>
            <a:r>
              <a:rPr sz="703" b="1" dirty="0"/>
              <a:t>data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292" y="1543802"/>
            <a:ext cx="460613" cy="594340"/>
          </a:xfrm>
          <a:prstGeom prst="rect">
            <a:avLst/>
          </a:prstGeom>
        </p:spPr>
      </p:pic>
      <p:sp>
        <p:nvSpPr>
          <p:cNvPr id="33" name="CCTV data"/>
          <p:cNvSpPr txBox="1"/>
          <p:nvPr/>
        </p:nvSpPr>
        <p:spPr>
          <a:xfrm>
            <a:off x="8036474" y="1812180"/>
            <a:ext cx="322204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pPr algn="ctr"/>
            <a:r>
              <a:rPr lang="en-US" sz="703" b="1" dirty="0"/>
              <a:t>Secure</a:t>
            </a:r>
            <a:br>
              <a:rPr lang="en-US" sz="703" b="1" dirty="0"/>
            </a:br>
            <a:r>
              <a:rPr sz="703" b="1" dirty="0"/>
              <a:t>data</a:t>
            </a: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163" y="3357808"/>
            <a:ext cx="460613" cy="594340"/>
          </a:xfrm>
          <a:prstGeom prst="rect">
            <a:avLst/>
          </a:prstGeom>
        </p:spPr>
      </p:pic>
      <p:sp>
        <p:nvSpPr>
          <p:cNvPr id="35" name="CCTV data"/>
          <p:cNvSpPr txBox="1"/>
          <p:nvPr/>
        </p:nvSpPr>
        <p:spPr>
          <a:xfrm>
            <a:off x="8022344" y="3626186"/>
            <a:ext cx="322204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pPr algn="ctr"/>
            <a:r>
              <a:rPr lang="en-US" sz="703" b="1" dirty="0"/>
              <a:t>Secure</a:t>
            </a:r>
            <a:br>
              <a:rPr lang="en-US" sz="703" b="1" dirty="0"/>
            </a:br>
            <a:r>
              <a:rPr sz="703" b="1" dirty="0"/>
              <a:t>data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964" y="2509690"/>
            <a:ext cx="460613" cy="594340"/>
          </a:xfrm>
          <a:prstGeom prst="rect">
            <a:avLst/>
          </a:prstGeom>
        </p:spPr>
      </p:pic>
      <p:sp>
        <p:nvSpPr>
          <p:cNvPr id="37" name="CCTV data"/>
          <p:cNvSpPr txBox="1"/>
          <p:nvPr/>
        </p:nvSpPr>
        <p:spPr>
          <a:xfrm>
            <a:off x="7025146" y="2778068"/>
            <a:ext cx="322204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pPr algn="ctr"/>
            <a:r>
              <a:rPr lang="en-US" sz="703" b="1" dirty="0"/>
              <a:t>Secure</a:t>
            </a:r>
            <a:br>
              <a:rPr lang="en-US" sz="703" b="1" dirty="0"/>
            </a:br>
            <a:r>
              <a:rPr sz="703" b="1" dirty="0"/>
              <a:t>data</a:t>
            </a: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589" y="2509690"/>
            <a:ext cx="460613" cy="594340"/>
          </a:xfrm>
          <a:prstGeom prst="rect">
            <a:avLst/>
          </a:prstGeom>
        </p:spPr>
      </p:pic>
      <p:sp>
        <p:nvSpPr>
          <p:cNvPr id="39" name="CCTV data"/>
          <p:cNvSpPr txBox="1"/>
          <p:nvPr/>
        </p:nvSpPr>
        <p:spPr>
          <a:xfrm>
            <a:off x="5597340" y="2723983"/>
            <a:ext cx="421568" cy="396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pPr algn="ctr"/>
            <a:r>
              <a:rPr lang="en-US" sz="703" b="1" dirty="0"/>
              <a:t>A user’s</a:t>
            </a:r>
          </a:p>
          <a:p>
            <a:pPr algn="ctr"/>
            <a:r>
              <a:rPr lang="en-US" sz="703" b="1" dirty="0"/>
              <a:t>Secure</a:t>
            </a:r>
            <a:br>
              <a:rPr lang="en-US" sz="703" b="1" dirty="0"/>
            </a:br>
            <a:r>
              <a:rPr sz="703" b="1" dirty="0"/>
              <a:t>data</a:t>
            </a: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601" y="2512820"/>
            <a:ext cx="460613" cy="594340"/>
          </a:xfrm>
          <a:prstGeom prst="rect">
            <a:avLst/>
          </a:prstGeom>
        </p:spPr>
      </p:pic>
      <p:sp>
        <p:nvSpPr>
          <p:cNvPr id="42" name="CCTV data"/>
          <p:cNvSpPr txBox="1"/>
          <p:nvPr/>
        </p:nvSpPr>
        <p:spPr>
          <a:xfrm>
            <a:off x="3052993" y="2727113"/>
            <a:ext cx="419760" cy="396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pPr algn="ctr"/>
            <a:r>
              <a:rPr lang="en-US" sz="703" b="1" dirty="0"/>
              <a:t>A user’s</a:t>
            </a:r>
          </a:p>
          <a:p>
            <a:pPr algn="ctr"/>
            <a:r>
              <a:rPr lang="en-US" sz="703" b="1" dirty="0"/>
              <a:t>Secure</a:t>
            </a:r>
            <a:br>
              <a:rPr lang="en-US" sz="703" b="1" dirty="0"/>
            </a:br>
            <a:r>
              <a:rPr sz="703" b="1" dirty="0"/>
              <a:t>data</a:t>
            </a:r>
          </a:p>
        </p:txBody>
      </p:sp>
      <p:cxnSp>
        <p:nvCxnSpPr>
          <p:cNvPr id="43" name="직선 화살표 연결선 42"/>
          <p:cNvCxnSpPr/>
          <p:nvPr/>
        </p:nvCxnSpPr>
        <p:spPr>
          <a:xfrm flipH="1">
            <a:off x="3472753" y="2922307"/>
            <a:ext cx="2124587" cy="313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직사각형"/>
          <p:cNvSpPr/>
          <p:nvPr/>
        </p:nvSpPr>
        <p:spPr>
          <a:xfrm>
            <a:off x="2174862" y="2459210"/>
            <a:ext cx="767404" cy="681366"/>
          </a:xfrm>
          <a:prstGeom prst="rect">
            <a:avLst/>
          </a:prstGeom>
          <a:solidFill>
            <a:srgbClr val="17B19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2" name="IN-CSE"/>
          <p:cNvSpPr/>
          <p:nvPr/>
        </p:nvSpPr>
        <p:spPr>
          <a:xfrm>
            <a:off x="2210509" y="2499181"/>
            <a:ext cx="698856" cy="607979"/>
          </a:xfrm>
          <a:prstGeom prst="roundRect">
            <a:avLst>
              <a:gd name="adj" fmla="val 15000"/>
            </a:avLst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b="1" dirty="0" smtClean="0"/>
              <a:t>IN-CSE</a:t>
            </a:r>
            <a:r>
              <a:rPr lang="en-US" sz="1547" b="1" dirty="0" smtClean="0"/>
              <a:t/>
            </a:r>
            <a:br>
              <a:rPr lang="en-US" sz="1547" b="1" dirty="0" smtClean="0"/>
            </a:br>
            <a:r>
              <a:rPr lang="en-US" sz="1200" b="1" dirty="0" smtClean="0"/>
              <a:t>(EU side)</a:t>
            </a:r>
            <a:endParaRPr sz="1547" b="1" dirty="0"/>
          </a:p>
        </p:txBody>
      </p:sp>
      <p:cxnSp>
        <p:nvCxnSpPr>
          <p:cNvPr id="40" name="직선 화살표 연결선 39"/>
          <p:cNvCxnSpPr/>
          <p:nvPr/>
        </p:nvCxnSpPr>
        <p:spPr>
          <a:xfrm flipH="1" flipV="1">
            <a:off x="6018908" y="2922307"/>
            <a:ext cx="988960" cy="1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직사각형"/>
          <p:cNvSpPr/>
          <p:nvPr/>
        </p:nvSpPr>
        <p:spPr>
          <a:xfrm>
            <a:off x="6106846" y="2456279"/>
            <a:ext cx="767404" cy="681366"/>
          </a:xfrm>
          <a:prstGeom prst="rect">
            <a:avLst/>
          </a:prstGeom>
          <a:solidFill>
            <a:srgbClr val="17B19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0" name="IN-CSE"/>
          <p:cNvSpPr/>
          <p:nvPr/>
        </p:nvSpPr>
        <p:spPr>
          <a:xfrm>
            <a:off x="6142493" y="2488086"/>
            <a:ext cx="698856" cy="607979"/>
          </a:xfrm>
          <a:prstGeom prst="roundRect">
            <a:avLst>
              <a:gd name="adj" fmla="val 15000"/>
            </a:avLst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b="1" dirty="0" smtClean="0"/>
              <a:t>IN-CSE</a:t>
            </a:r>
            <a:r>
              <a:rPr lang="en-US" sz="1547" b="1" dirty="0" smtClean="0"/>
              <a:t/>
            </a:r>
            <a:br>
              <a:rPr lang="en-US" sz="1547" b="1" dirty="0" smtClean="0"/>
            </a:br>
            <a:r>
              <a:rPr lang="en-US" sz="1200" b="1" dirty="0" smtClean="0"/>
              <a:t>(KR side)</a:t>
            </a:r>
            <a:endParaRPr sz="1547" b="1" dirty="0"/>
          </a:p>
        </p:txBody>
      </p:sp>
      <p:pic>
        <p:nvPicPr>
          <p:cNvPr id="46" name="그림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73" y="6463201"/>
            <a:ext cx="277804" cy="358457"/>
          </a:xfrm>
          <a:prstGeom prst="rect">
            <a:avLst/>
          </a:prstGeom>
        </p:spPr>
      </p:pic>
      <p:sp>
        <p:nvSpPr>
          <p:cNvPr id="47" name="텍스트 상자 46"/>
          <p:cNvSpPr txBox="1"/>
          <p:nvPr/>
        </p:nvSpPr>
        <p:spPr>
          <a:xfrm>
            <a:off x="457200" y="6434158"/>
            <a:ext cx="1096199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 err="1"/>
              <a:t>Blockchain</a:t>
            </a:r>
            <a:endParaRPr lang="ko-KR" altLang="en-US" dirty="0">
              <a:solidFill>
                <a:srgbClr val="000000"/>
              </a:solidFill>
              <a:sym typeface="Helvetica Neue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4690071"/>
            <a:ext cx="1522254" cy="94872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39144" y="5784700"/>
            <a:ext cx="142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Winery data</a:t>
            </a:r>
            <a:endParaRPr lang="ko-KR" altLang="en-US" dirty="0"/>
          </a:p>
        </p:txBody>
      </p:sp>
      <p:pic>
        <p:nvPicPr>
          <p:cNvPr id="59" name="Picture 4" descr="Kuvahaun tulos haulle wine cella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152" y="4698532"/>
            <a:ext cx="1417190" cy="94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2426778" y="5788836"/>
            <a:ext cx="142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Wine cellar</a:t>
            </a:r>
            <a:endParaRPr lang="ko-KR" altLang="en-US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3083" y="4703979"/>
            <a:ext cx="1404786" cy="934821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601854" y="5651497"/>
            <a:ext cx="1426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Wine shop in Korea</a:t>
            </a:r>
            <a:endParaRPr lang="ko-KR" altLang="en-US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5900" y="4711229"/>
            <a:ext cx="1810886" cy="940268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4432021" y="5784700"/>
            <a:ext cx="142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Wine flight</a:t>
            </a:r>
            <a:endParaRPr lang="ko-KR" altLang="en-US" dirty="0"/>
          </a:p>
        </p:txBody>
      </p:sp>
      <p:sp>
        <p:nvSpPr>
          <p:cNvPr id="65" name="Blockchain…"/>
          <p:cNvSpPr txBox="1"/>
          <p:nvPr/>
        </p:nvSpPr>
        <p:spPr>
          <a:xfrm>
            <a:off x="609600" y="2209800"/>
            <a:ext cx="1095976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>
              <a:defRPr sz="1800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</a:t>
            </a:r>
            <a:r>
              <a:rPr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endParaRPr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800"/>
            </a:pPr>
            <a:r>
              <a:rPr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</p:txBody>
      </p:sp>
      <p:sp>
        <p:nvSpPr>
          <p:cNvPr id="66" name="Blockchain…"/>
          <p:cNvSpPr txBox="1"/>
          <p:nvPr/>
        </p:nvSpPr>
        <p:spPr>
          <a:xfrm>
            <a:off x="7415799" y="2239812"/>
            <a:ext cx="1095976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>
              <a:defRPr sz="1800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</a:t>
            </a:r>
            <a:r>
              <a:rPr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endParaRPr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800"/>
            </a:pPr>
            <a:r>
              <a:rPr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</p:txBody>
      </p:sp>
      <p:sp>
        <p:nvSpPr>
          <p:cNvPr id="67" name="선"/>
          <p:cNvSpPr/>
          <p:nvPr/>
        </p:nvSpPr>
        <p:spPr>
          <a:xfrm flipV="1">
            <a:off x="1402922" y="3107368"/>
            <a:ext cx="1209931" cy="15827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68" name="선"/>
          <p:cNvSpPr/>
          <p:nvPr/>
        </p:nvSpPr>
        <p:spPr>
          <a:xfrm flipH="1" flipV="1">
            <a:off x="2591170" y="3104030"/>
            <a:ext cx="435417" cy="161692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69" name="선"/>
          <p:cNvSpPr/>
          <p:nvPr/>
        </p:nvSpPr>
        <p:spPr>
          <a:xfrm flipH="1" flipV="1">
            <a:off x="6535237" y="3181633"/>
            <a:ext cx="740165" cy="150843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70" name="선"/>
          <p:cNvSpPr/>
          <p:nvPr/>
        </p:nvSpPr>
        <p:spPr>
          <a:xfrm flipV="1">
            <a:off x="5089883" y="3181630"/>
            <a:ext cx="1464481" cy="155201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grpSp>
        <p:nvGrpSpPr>
          <p:cNvPr id="3" name="Group 2"/>
          <p:cNvGrpSpPr/>
          <p:nvPr/>
        </p:nvGrpSpPr>
        <p:grpSpPr>
          <a:xfrm>
            <a:off x="807046" y="4495800"/>
            <a:ext cx="1174154" cy="451388"/>
            <a:chOff x="807046" y="4495800"/>
            <a:chExt cx="1174154" cy="451388"/>
          </a:xfrm>
        </p:grpSpPr>
        <p:sp>
          <p:nvSpPr>
            <p:cNvPr id="71" name="직사각형"/>
            <p:cNvSpPr/>
            <p:nvPr/>
          </p:nvSpPr>
          <p:spPr>
            <a:xfrm>
              <a:off x="807046" y="4495800"/>
              <a:ext cx="1174154" cy="451388"/>
            </a:xfrm>
            <a:prstGeom prst="rect">
              <a:avLst/>
            </a:prstGeom>
            <a:solidFill>
              <a:srgbClr val="17B190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72" name="ADN-AE"/>
            <p:cNvSpPr/>
            <p:nvPr/>
          </p:nvSpPr>
          <p:spPr>
            <a:xfrm>
              <a:off x="836175" y="4530429"/>
              <a:ext cx="1115896" cy="371422"/>
            </a:xfrm>
            <a:prstGeom prst="roundRect">
              <a:avLst>
                <a:gd name="adj" fmla="val 29327"/>
              </a:avLst>
            </a:prstGeom>
            <a:solidFill>
              <a:schemeClr val="accent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algn="ctr"/>
              <a:r>
                <a:rPr sz="1266" b="1" dirty="0"/>
                <a:t>ADN-AE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412208" y="4493573"/>
            <a:ext cx="1174154" cy="451388"/>
            <a:chOff x="807046" y="4495800"/>
            <a:chExt cx="1174154" cy="451388"/>
          </a:xfrm>
        </p:grpSpPr>
        <p:sp>
          <p:nvSpPr>
            <p:cNvPr id="76" name="직사각형"/>
            <p:cNvSpPr/>
            <p:nvPr/>
          </p:nvSpPr>
          <p:spPr>
            <a:xfrm>
              <a:off x="807046" y="4495800"/>
              <a:ext cx="1174154" cy="451388"/>
            </a:xfrm>
            <a:prstGeom prst="rect">
              <a:avLst/>
            </a:prstGeom>
            <a:solidFill>
              <a:srgbClr val="17B190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77" name="ADN-AE"/>
            <p:cNvSpPr/>
            <p:nvPr/>
          </p:nvSpPr>
          <p:spPr>
            <a:xfrm>
              <a:off x="836175" y="4530429"/>
              <a:ext cx="1115896" cy="371422"/>
            </a:xfrm>
            <a:prstGeom prst="roundRect">
              <a:avLst>
                <a:gd name="adj" fmla="val 29327"/>
              </a:avLst>
            </a:prstGeom>
            <a:solidFill>
              <a:schemeClr val="accent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algn="ctr"/>
              <a:r>
                <a:rPr sz="1266" b="1" dirty="0"/>
                <a:t>ADN-AE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581666" y="4496006"/>
            <a:ext cx="1174154" cy="451388"/>
            <a:chOff x="807046" y="4495800"/>
            <a:chExt cx="1174154" cy="451388"/>
          </a:xfrm>
        </p:grpSpPr>
        <p:sp>
          <p:nvSpPr>
            <p:cNvPr id="79" name="직사각형"/>
            <p:cNvSpPr/>
            <p:nvPr/>
          </p:nvSpPr>
          <p:spPr>
            <a:xfrm>
              <a:off x="807046" y="4495800"/>
              <a:ext cx="1174154" cy="451388"/>
            </a:xfrm>
            <a:prstGeom prst="rect">
              <a:avLst/>
            </a:prstGeom>
            <a:solidFill>
              <a:srgbClr val="17B190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80" name="ADN-AE"/>
            <p:cNvSpPr/>
            <p:nvPr/>
          </p:nvSpPr>
          <p:spPr>
            <a:xfrm>
              <a:off x="836175" y="4530429"/>
              <a:ext cx="1115896" cy="371422"/>
            </a:xfrm>
            <a:prstGeom prst="roundRect">
              <a:avLst>
                <a:gd name="adj" fmla="val 29327"/>
              </a:avLst>
            </a:prstGeom>
            <a:solidFill>
              <a:schemeClr val="accent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algn="ctr"/>
              <a:r>
                <a:rPr sz="1266" b="1" dirty="0"/>
                <a:t>ADN-AE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615833" y="4502315"/>
            <a:ext cx="1174154" cy="451388"/>
            <a:chOff x="807046" y="4495800"/>
            <a:chExt cx="1174154" cy="451388"/>
          </a:xfrm>
        </p:grpSpPr>
        <p:sp>
          <p:nvSpPr>
            <p:cNvPr id="82" name="직사각형"/>
            <p:cNvSpPr/>
            <p:nvPr/>
          </p:nvSpPr>
          <p:spPr>
            <a:xfrm>
              <a:off x="807046" y="4495800"/>
              <a:ext cx="1174154" cy="451388"/>
            </a:xfrm>
            <a:prstGeom prst="rect">
              <a:avLst/>
            </a:prstGeom>
            <a:solidFill>
              <a:srgbClr val="17B190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83" name="ADN-AE"/>
            <p:cNvSpPr/>
            <p:nvPr/>
          </p:nvSpPr>
          <p:spPr>
            <a:xfrm>
              <a:off x="836175" y="4530429"/>
              <a:ext cx="1115896" cy="371422"/>
            </a:xfrm>
            <a:prstGeom prst="roundRect">
              <a:avLst>
                <a:gd name="adj" fmla="val 29327"/>
              </a:avLst>
            </a:prstGeom>
            <a:solidFill>
              <a:schemeClr val="accent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algn="ctr"/>
              <a:r>
                <a:rPr sz="1266" b="1" dirty="0"/>
                <a:t>ADN-AE</a:t>
              </a: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3747695" y="3443452"/>
            <a:ext cx="269675" cy="2542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ed Rectangle 83"/>
          <p:cNvSpPr/>
          <p:nvPr/>
        </p:nvSpPr>
        <p:spPr>
          <a:xfrm>
            <a:off x="4149925" y="3555728"/>
            <a:ext cx="269675" cy="2542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ounded Rectangle 84"/>
          <p:cNvSpPr/>
          <p:nvPr/>
        </p:nvSpPr>
        <p:spPr>
          <a:xfrm>
            <a:off x="4572000" y="3555728"/>
            <a:ext cx="269675" cy="2542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ed Rectangle 85"/>
          <p:cNvSpPr/>
          <p:nvPr/>
        </p:nvSpPr>
        <p:spPr>
          <a:xfrm>
            <a:off x="4988125" y="3505200"/>
            <a:ext cx="269675" cy="2542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ed Rectangle 86"/>
          <p:cNvSpPr/>
          <p:nvPr/>
        </p:nvSpPr>
        <p:spPr>
          <a:xfrm>
            <a:off x="5369125" y="3403328"/>
            <a:ext cx="269675" cy="2542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97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Potential Impacts </a:t>
            </a:r>
            <a:r>
              <a:rPr lang="en-US" altLang="ko-KR" sz="3200" dirty="0" smtClean="0"/>
              <a:t>to </a:t>
            </a:r>
            <a:r>
              <a:rPr lang="en-US" altLang="ko-KR" sz="3200" dirty="0" smtClean="0"/>
              <a:t>oneM2M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en-US" altLang="ko-KR" sz="1200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kumimoji="1" lang="ko-KR" altLang="en-US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t" anchorCtr="0"/>
          <a:lstStyle/>
          <a:p>
            <a:pPr marL="0" indent="0">
              <a:buNone/>
            </a:pPr>
            <a:endParaRPr lang="en-US" altLang="ko-KR" sz="20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Potential Impacts: 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ko-KR" sz="2000" dirty="0" smtClean="0">
                <a:solidFill>
                  <a:schemeClr val="tx1"/>
                </a:solidFill>
              </a:rPr>
              <a:t>New attributes to store data in </a:t>
            </a:r>
            <a:r>
              <a:rPr lang="en-US" altLang="ko-KR" sz="2000" dirty="0" err="1" smtClean="0">
                <a:solidFill>
                  <a:schemeClr val="tx1"/>
                </a:solidFill>
              </a:rPr>
              <a:t>blockchain</a:t>
            </a:r>
            <a:r>
              <a:rPr lang="en-US" altLang="ko-KR" sz="2000" dirty="0" smtClean="0">
                <a:solidFill>
                  <a:schemeClr val="tx1"/>
                </a:solidFill>
              </a:rPr>
              <a:t>? 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ko-KR" sz="2000" dirty="0" smtClean="0">
                <a:solidFill>
                  <a:schemeClr val="tx1"/>
                </a:solidFill>
              </a:rPr>
              <a:t>New primitives? 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ko-KR" sz="2000" dirty="0" smtClean="0">
                <a:solidFill>
                  <a:schemeClr val="tx1"/>
                </a:solidFill>
              </a:rPr>
              <a:t>New features on </a:t>
            </a:r>
            <a:r>
              <a:rPr lang="en-US" altLang="ko-KR" sz="2000" dirty="0" err="1" smtClean="0">
                <a:solidFill>
                  <a:schemeClr val="tx1"/>
                </a:solidFill>
              </a:rPr>
              <a:t>Mcc</a:t>
            </a:r>
            <a:r>
              <a:rPr lang="en-US" altLang="ko-KR" sz="2000" dirty="0" smtClean="0">
                <a:solidFill>
                  <a:schemeClr val="tx1"/>
                </a:solidFill>
              </a:rPr>
              <a:t>’ utilize a global open </a:t>
            </a:r>
            <a:r>
              <a:rPr lang="en-US" altLang="ko-KR" sz="2000" dirty="0" err="1" smtClean="0">
                <a:solidFill>
                  <a:schemeClr val="tx1"/>
                </a:solidFill>
              </a:rPr>
              <a:t>blockchain</a:t>
            </a:r>
            <a:r>
              <a:rPr lang="en-US" altLang="ko-KR" sz="2000" dirty="0" smtClean="0">
                <a:solidFill>
                  <a:schemeClr val="tx1"/>
                </a:solidFill>
              </a:rPr>
              <a:t> network?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sz="2400" dirty="0" smtClean="0">
                <a:solidFill>
                  <a:schemeClr val="tx1"/>
                </a:solidFill>
              </a:rPr>
              <a:t>How to proceed: 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ko-KR" sz="2000" dirty="0" smtClean="0">
                <a:solidFill>
                  <a:schemeClr val="tx1"/>
                </a:solidFill>
              </a:rPr>
              <a:t>A new WID? 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ko-KR" sz="2000" dirty="0" smtClean="0">
                <a:solidFill>
                  <a:schemeClr val="tx1"/>
                </a:solidFill>
              </a:rPr>
              <a:t>New enhancements? 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3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 </a:t>
            </a:r>
            <a:r>
              <a:rPr lang="en-US" altLang="ko-KR" dirty="0" smtClean="0"/>
              <a:t>of </a:t>
            </a:r>
            <a:r>
              <a:rPr lang="en-US" altLang="ko-KR" dirty="0" err="1" smtClean="0"/>
              <a:t>Blockchain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400" dirty="0" smtClean="0">
                <a:solidFill>
                  <a:schemeClr val="tx1"/>
                </a:solidFill>
              </a:rPr>
              <a:t>What is </a:t>
            </a:r>
            <a:r>
              <a:rPr lang="en-US" altLang="ko-KR" sz="2400" dirty="0" err="1" smtClean="0">
                <a:solidFill>
                  <a:schemeClr val="tx1"/>
                </a:solidFill>
              </a:rPr>
              <a:t>Blockchain</a:t>
            </a:r>
            <a:r>
              <a:rPr lang="en-US" altLang="ko-KR" sz="2400" dirty="0" smtClean="0">
                <a:solidFill>
                  <a:schemeClr val="tx1"/>
                </a:solidFill>
              </a:rPr>
              <a:t>?</a:t>
            </a:r>
            <a:endParaRPr kumimoji="1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000" dirty="0" smtClean="0"/>
              <a:t>DATABASE </a:t>
            </a:r>
            <a:r>
              <a:rPr lang="mr-IN" altLang="ko-KR" sz="2000" dirty="0" smtClean="0"/>
              <a:t>–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Blockchain</a:t>
            </a:r>
            <a:r>
              <a:rPr lang="en-US" altLang="ko-KR" sz="2000" dirty="0" smtClean="0"/>
              <a:t> can store various data.(e.g. Assets, temperature, </a:t>
            </a:r>
            <a:r>
              <a:rPr lang="en-US" altLang="ko-KR" sz="2000" dirty="0" err="1" smtClean="0"/>
              <a:t>etc</a:t>
            </a:r>
            <a:r>
              <a:rPr lang="en-US" altLang="ko-KR" sz="2000" dirty="0" smtClean="0"/>
              <a:t>) </a:t>
            </a: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36737" y="2678917"/>
            <a:ext cx="866523" cy="810255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5025" y="4013870"/>
            <a:ext cx="866523" cy="810255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90095" y="4015930"/>
            <a:ext cx="866523" cy="810255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36737" y="5361945"/>
            <a:ext cx="866523" cy="810255"/>
          </a:xfrm>
          <a:prstGeom prst="rect">
            <a:avLst/>
          </a:prstGeom>
        </p:spPr>
      </p:pic>
      <p:cxnSp>
        <p:nvCxnSpPr>
          <p:cNvPr id="56" name="직선 화살표 연결선 55"/>
          <p:cNvCxnSpPr/>
          <p:nvPr/>
        </p:nvCxnSpPr>
        <p:spPr>
          <a:xfrm flipV="1">
            <a:off x="918286" y="3084044"/>
            <a:ext cx="1018451" cy="92982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직선 화살표 연결선 56"/>
          <p:cNvCxnSpPr/>
          <p:nvPr/>
        </p:nvCxnSpPr>
        <p:spPr>
          <a:xfrm flipH="1" flipV="1">
            <a:off x="918286" y="4824125"/>
            <a:ext cx="1018451" cy="94294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직선 화살표 연결선 57"/>
          <p:cNvCxnSpPr/>
          <p:nvPr/>
        </p:nvCxnSpPr>
        <p:spPr>
          <a:xfrm flipH="1" flipV="1">
            <a:off x="2803261" y="3084044"/>
            <a:ext cx="920096" cy="93188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직선 화살표 연결선 58"/>
          <p:cNvCxnSpPr/>
          <p:nvPr/>
        </p:nvCxnSpPr>
        <p:spPr>
          <a:xfrm flipV="1">
            <a:off x="2803261" y="4826185"/>
            <a:ext cx="920096" cy="94088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직선 화살표 연결선 59"/>
          <p:cNvCxnSpPr/>
          <p:nvPr/>
        </p:nvCxnSpPr>
        <p:spPr>
          <a:xfrm flipV="1">
            <a:off x="2369999" y="3489172"/>
            <a:ext cx="0" cy="187277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직선 화살표 연결선 60"/>
          <p:cNvCxnSpPr/>
          <p:nvPr/>
        </p:nvCxnSpPr>
        <p:spPr>
          <a:xfrm flipH="1" flipV="1">
            <a:off x="1351548" y="4418997"/>
            <a:ext cx="1938547" cy="206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텍스트 상자 61"/>
          <p:cNvSpPr txBox="1"/>
          <p:nvPr/>
        </p:nvSpPr>
        <p:spPr>
          <a:xfrm>
            <a:off x="78509" y="4446994"/>
            <a:ext cx="504947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/>
              <a:t>peer</a:t>
            </a:r>
            <a:endParaRPr lang="ko-KR" altLang="en-US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5542564" y="2579177"/>
            <a:ext cx="2991835" cy="3187895"/>
            <a:chOff x="7882759" y="3688156"/>
            <a:chExt cx="4255054" cy="4533894"/>
          </a:xfrm>
        </p:grpSpPr>
        <p:sp>
          <p:nvSpPr>
            <p:cNvPr id="64" name="직사각형 63"/>
            <p:cNvSpPr/>
            <p:nvPr/>
          </p:nvSpPr>
          <p:spPr>
            <a:xfrm>
              <a:off x="7882759" y="4193039"/>
              <a:ext cx="4255054" cy="402901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547" dirty="0">
                <a:solidFill>
                  <a:schemeClr val="tx1"/>
                </a:solidFill>
                <a:sym typeface="Helvetica Neue Medium"/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8056179" y="4842078"/>
              <a:ext cx="3862552" cy="145699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547" dirty="0">
                  <a:solidFill>
                    <a:schemeClr val="tx1"/>
                  </a:solidFill>
                  <a:sym typeface="Helvetica Neue Medium"/>
                </a:rPr>
                <a:t>Block 100</a:t>
              </a:r>
              <a:br>
                <a:rPr lang="en-US" altLang="ko-KR" sz="1547" dirty="0">
                  <a:solidFill>
                    <a:schemeClr val="tx1"/>
                  </a:solidFill>
                  <a:sym typeface="Helvetica Neue Medium"/>
                </a:rPr>
              </a:br>
              <a:r>
                <a:rPr lang="en-US" altLang="ko-KR" sz="1547" dirty="0">
                  <a:solidFill>
                    <a:schemeClr val="tx1"/>
                  </a:solidFill>
                  <a:sym typeface="Helvetica Neue Medium"/>
                </a:rPr>
                <a:t/>
              </a:r>
              <a:br>
                <a:rPr lang="en-US" altLang="ko-KR" sz="1547" dirty="0">
                  <a:solidFill>
                    <a:schemeClr val="tx1"/>
                  </a:solidFill>
                  <a:sym typeface="Helvetica Neue Medium"/>
                </a:rPr>
              </a:br>
              <a:r>
                <a:rPr lang="en-US" altLang="ko-KR" sz="1547" dirty="0">
                  <a:solidFill>
                    <a:schemeClr val="tx1"/>
                  </a:solidFill>
                  <a:sym typeface="Helvetica Neue Medium"/>
                </a:rPr>
                <a:t>Alice’s assets : $100</a:t>
              </a:r>
            </a:p>
            <a:p>
              <a:pPr algn="ctr" defTabSz="41075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547" dirty="0">
                  <a:solidFill>
                    <a:schemeClr val="tx1"/>
                  </a:solidFill>
                  <a:sym typeface="Helvetica Neue Medium"/>
                </a:rPr>
                <a:t>Bob’s assets :  $50</a:t>
              </a:r>
              <a:endParaRPr lang="ko-KR" altLang="en-US" sz="1547" dirty="0">
                <a:solidFill>
                  <a:schemeClr val="tx1"/>
                </a:solidFill>
                <a:sym typeface="Helvetica Neue Medium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8056179" y="6618581"/>
              <a:ext cx="3862552" cy="145699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547" dirty="0">
                  <a:solidFill>
                    <a:schemeClr val="tx1"/>
                  </a:solidFill>
                  <a:sym typeface="Helvetica Neue Medium"/>
                </a:rPr>
                <a:t>Block 101</a:t>
              </a:r>
              <a:br>
                <a:rPr lang="en-US" altLang="ko-KR" sz="1547" dirty="0">
                  <a:solidFill>
                    <a:schemeClr val="tx1"/>
                  </a:solidFill>
                  <a:sym typeface="Helvetica Neue Medium"/>
                </a:rPr>
              </a:br>
              <a:r>
                <a:rPr lang="en-US" altLang="ko-KR" sz="1547" dirty="0">
                  <a:solidFill>
                    <a:schemeClr val="tx1"/>
                  </a:solidFill>
                  <a:sym typeface="Helvetica Neue Medium"/>
                </a:rPr>
                <a:t/>
              </a:r>
              <a:br>
                <a:rPr lang="en-US" altLang="ko-KR" sz="1547" dirty="0">
                  <a:solidFill>
                    <a:schemeClr val="tx1"/>
                  </a:solidFill>
                  <a:sym typeface="Helvetica Neue Medium"/>
                </a:rPr>
              </a:br>
              <a:r>
                <a:rPr lang="en-US" altLang="ko-KR" sz="1547" dirty="0">
                  <a:solidFill>
                    <a:schemeClr val="tx1"/>
                  </a:solidFill>
                  <a:sym typeface="Helvetica Neue Medium"/>
                </a:rPr>
                <a:t>Alice’s assets : $80</a:t>
              </a:r>
            </a:p>
            <a:p>
              <a:pPr algn="ctr" defTabSz="41075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547" dirty="0">
                  <a:solidFill>
                    <a:schemeClr val="tx1"/>
                  </a:solidFill>
                  <a:sym typeface="Helvetica Neue Medium"/>
                </a:rPr>
                <a:t>Bob’s assets : $70</a:t>
              </a:r>
            </a:p>
          </p:txBody>
        </p:sp>
        <p:sp>
          <p:nvSpPr>
            <p:cNvPr id="67" name="텍스트 상자 66"/>
            <p:cNvSpPr txBox="1"/>
            <p:nvPr/>
          </p:nvSpPr>
          <p:spPr>
            <a:xfrm>
              <a:off x="9899912" y="4285418"/>
              <a:ext cx="471834" cy="4103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eaVert" wrap="none" lIns="35719" tIns="35719" rIns="35719" bIns="35719" numCol="1" spcCol="38100" rtlCol="0" anchor="ctr">
              <a:spAutoFit/>
            </a:bodyPr>
            <a:lstStyle/>
            <a:p>
              <a:pPr algn="ctr" defTabSz="410751" fontAlgn="auto">
                <a:spcBef>
                  <a:spcPts val="0"/>
                </a:spcBef>
                <a:spcAft>
                  <a:spcPts val="0"/>
                </a:spcAft>
              </a:pPr>
              <a:r>
                <a:rPr lang="mr-IN" altLang="ko-KR" sz="1687" b="1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…</a:t>
              </a:r>
              <a:endParaRPr lang="ko-KR" altLang="en-US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8" name="텍스트 상자 67"/>
            <p:cNvSpPr txBox="1"/>
            <p:nvPr/>
          </p:nvSpPr>
          <p:spPr>
            <a:xfrm>
              <a:off x="9423198" y="3688156"/>
              <a:ext cx="1128516" cy="471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87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Ledger</a:t>
              </a:r>
              <a:endParaRPr lang="ko-KR" altLang="en-US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cxnSp>
        <p:nvCxnSpPr>
          <p:cNvPr id="69" name="직선 화살표 연결선 68"/>
          <p:cNvCxnSpPr>
            <a:endCxn id="57" idx="1"/>
          </p:cNvCxnSpPr>
          <p:nvPr/>
        </p:nvCxnSpPr>
        <p:spPr>
          <a:xfrm flipH="1">
            <a:off x="4156618" y="4420886"/>
            <a:ext cx="1385947" cy="17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0" name="그림 6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2210193"/>
            <a:ext cx="719895" cy="800181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8" y="3143398"/>
            <a:ext cx="719895" cy="800181"/>
          </a:xfrm>
          <a:prstGeom prst="rect">
            <a:avLst/>
          </a:prstGeom>
        </p:spPr>
      </p:pic>
      <p:cxnSp>
        <p:nvCxnSpPr>
          <p:cNvPr id="73" name="직선 화살표 연결선 72"/>
          <p:cNvCxnSpPr>
            <a:stCxn id="70" idx="1"/>
            <a:endCxn id="52" idx="0"/>
          </p:cNvCxnSpPr>
          <p:nvPr/>
        </p:nvCxnSpPr>
        <p:spPr>
          <a:xfrm flipH="1">
            <a:off x="2369998" y="2610284"/>
            <a:ext cx="982802" cy="6863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직선 화살표 연결선 73"/>
          <p:cNvCxnSpPr>
            <a:endCxn id="56" idx="3"/>
          </p:cNvCxnSpPr>
          <p:nvPr/>
        </p:nvCxnSpPr>
        <p:spPr>
          <a:xfrm>
            <a:off x="416326" y="3943579"/>
            <a:ext cx="68699" cy="47541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1" name="그림 8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584" y="5349261"/>
            <a:ext cx="719895" cy="800181"/>
          </a:xfrm>
          <a:prstGeom prst="rect">
            <a:avLst/>
          </a:prstGeom>
        </p:spPr>
      </p:pic>
      <p:cxnSp>
        <p:nvCxnSpPr>
          <p:cNvPr id="82" name="직선 화살표 연결선 81"/>
          <p:cNvCxnSpPr>
            <a:stCxn id="81" idx="1"/>
            <a:endCxn id="55" idx="2"/>
          </p:cNvCxnSpPr>
          <p:nvPr/>
        </p:nvCxnSpPr>
        <p:spPr>
          <a:xfrm flipH="1">
            <a:off x="2369998" y="5749352"/>
            <a:ext cx="956586" cy="42284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347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 </a:t>
            </a:r>
            <a:r>
              <a:rPr lang="en-US" altLang="ko-KR" dirty="0" smtClean="0"/>
              <a:t>of </a:t>
            </a:r>
            <a:r>
              <a:rPr lang="en-US" altLang="ko-KR" dirty="0" err="1" smtClean="0"/>
              <a:t>Blockchain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400" dirty="0" smtClean="0">
                <a:solidFill>
                  <a:schemeClr val="tx1"/>
                </a:solidFill>
              </a:rPr>
              <a:t>What </a:t>
            </a:r>
            <a:r>
              <a:rPr lang="en-US" altLang="ko-KR" sz="2400" dirty="0">
                <a:solidFill>
                  <a:schemeClr val="tx1"/>
                </a:solidFill>
              </a:rPr>
              <a:t>i</a:t>
            </a:r>
            <a:r>
              <a:rPr lang="en-US" altLang="ko-KR" sz="2400" dirty="0" smtClean="0">
                <a:solidFill>
                  <a:schemeClr val="tx1"/>
                </a:solidFill>
              </a:rPr>
              <a:t>s </a:t>
            </a:r>
            <a:r>
              <a:rPr lang="en-US" altLang="ko-KR" sz="2400" dirty="0" err="1" smtClean="0">
                <a:solidFill>
                  <a:schemeClr val="tx1"/>
                </a:solidFill>
              </a:rPr>
              <a:t>Blockchain</a:t>
            </a:r>
            <a:r>
              <a:rPr lang="en-US" altLang="ko-KR" sz="2400" dirty="0" smtClean="0">
                <a:solidFill>
                  <a:schemeClr val="tx1"/>
                </a:solidFill>
              </a:rPr>
              <a:t>?</a:t>
            </a:r>
            <a:endParaRPr kumimoji="1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000" dirty="0" smtClean="0"/>
              <a:t>DISTRIBUTED </a:t>
            </a:r>
            <a:r>
              <a:rPr lang="mr-IN" altLang="ko-KR" sz="2000" dirty="0" smtClean="0"/>
              <a:t>–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Blockchain</a:t>
            </a:r>
            <a:r>
              <a:rPr lang="en-US" altLang="ko-KR" sz="2000" dirty="0" smtClean="0"/>
              <a:t> system does not requires centralized server.</a:t>
            </a:r>
          </a:p>
        </p:txBody>
      </p:sp>
      <p:pic>
        <p:nvPicPr>
          <p:cNvPr id="4" name="pasted-image.tiff" descr="pasted-image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44" y="3180110"/>
            <a:ext cx="1068742" cy="922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13446" y="2225786"/>
            <a:ext cx="866523" cy="81025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13446" y="3231359"/>
            <a:ext cx="866523" cy="81025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13446" y="4236931"/>
            <a:ext cx="866523" cy="810255"/>
          </a:xfrm>
          <a:prstGeom prst="rect">
            <a:avLst/>
          </a:prstGeom>
        </p:spPr>
      </p:pic>
      <p:sp>
        <p:nvSpPr>
          <p:cNvPr id="8" name="텍스트 상자 7"/>
          <p:cNvSpPr txBox="1"/>
          <p:nvPr/>
        </p:nvSpPr>
        <p:spPr>
          <a:xfrm>
            <a:off x="2952780" y="5163545"/>
            <a:ext cx="587854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/>
              <a:t>client</a:t>
            </a:r>
            <a:endParaRPr lang="ko-KR" altLang="en-US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텍스트 상자 8"/>
          <p:cNvSpPr txBox="1"/>
          <p:nvPr/>
        </p:nvSpPr>
        <p:spPr>
          <a:xfrm>
            <a:off x="1000999" y="4098503"/>
            <a:ext cx="657232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/>
              <a:t>server</a:t>
            </a:r>
            <a:endParaRPr lang="ko-KR" altLang="en-US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" name="직선 화살표 연결선 9"/>
          <p:cNvCxnSpPr>
            <a:stCxn id="6" idx="3"/>
            <a:endCxn id="4" idx="3"/>
          </p:cNvCxnSpPr>
          <p:nvPr/>
        </p:nvCxnSpPr>
        <p:spPr>
          <a:xfrm flipV="1">
            <a:off x="1863986" y="2630914"/>
            <a:ext cx="949460" cy="101053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직선 화살표 연결선 10"/>
          <p:cNvCxnSpPr>
            <a:stCxn id="13" idx="3"/>
            <a:endCxn id="6" idx="3"/>
          </p:cNvCxnSpPr>
          <p:nvPr/>
        </p:nvCxnSpPr>
        <p:spPr>
          <a:xfrm flipH="1">
            <a:off x="1863986" y="3636486"/>
            <a:ext cx="949460" cy="496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직선 화살표 연결선 11"/>
          <p:cNvCxnSpPr>
            <a:stCxn id="14" idx="3"/>
            <a:endCxn id="6" idx="3"/>
          </p:cNvCxnSpPr>
          <p:nvPr/>
        </p:nvCxnSpPr>
        <p:spPr>
          <a:xfrm flipH="1" flipV="1">
            <a:off x="1863986" y="3641451"/>
            <a:ext cx="949460" cy="100060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95164" y="1981200"/>
            <a:ext cx="866523" cy="81025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00614" y="3216141"/>
            <a:ext cx="866523" cy="81025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48509" y="3218201"/>
            <a:ext cx="866523" cy="81025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95164" y="4421341"/>
            <a:ext cx="866523" cy="810255"/>
          </a:xfrm>
          <a:prstGeom prst="rect">
            <a:avLst/>
          </a:prstGeom>
        </p:spPr>
      </p:pic>
      <p:cxnSp>
        <p:nvCxnSpPr>
          <p:cNvPr id="17" name="직선 화살표 연결선 16"/>
          <p:cNvCxnSpPr/>
          <p:nvPr/>
        </p:nvCxnSpPr>
        <p:spPr>
          <a:xfrm flipV="1">
            <a:off x="5433875" y="2386328"/>
            <a:ext cx="861289" cy="82981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직선 화살표 연결선 17"/>
          <p:cNvCxnSpPr/>
          <p:nvPr/>
        </p:nvCxnSpPr>
        <p:spPr>
          <a:xfrm flipH="1" flipV="1">
            <a:off x="5433875" y="4026396"/>
            <a:ext cx="861289" cy="80007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직선 화살표 연결선 18"/>
          <p:cNvCxnSpPr/>
          <p:nvPr/>
        </p:nvCxnSpPr>
        <p:spPr>
          <a:xfrm flipH="1" flipV="1">
            <a:off x="7161687" y="2386328"/>
            <a:ext cx="820084" cy="83187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직선 화살표 연결선 19"/>
          <p:cNvCxnSpPr/>
          <p:nvPr/>
        </p:nvCxnSpPr>
        <p:spPr>
          <a:xfrm flipV="1">
            <a:off x="7161687" y="4028456"/>
            <a:ext cx="820084" cy="79801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직선 화살표 연결선 20"/>
          <p:cNvCxnSpPr/>
          <p:nvPr/>
        </p:nvCxnSpPr>
        <p:spPr>
          <a:xfrm flipV="1">
            <a:off x="6728425" y="2791455"/>
            <a:ext cx="0" cy="162988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직선 화살표 연결선 21"/>
          <p:cNvCxnSpPr/>
          <p:nvPr/>
        </p:nvCxnSpPr>
        <p:spPr>
          <a:xfrm flipH="1" flipV="1">
            <a:off x="5867137" y="3621268"/>
            <a:ext cx="1681372" cy="206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텍스트 상자 22"/>
          <p:cNvSpPr txBox="1"/>
          <p:nvPr/>
        </p:nvSpPr>
        <p:spPr>
          <a:xfrm>
            <a:off x="6475952" y="5222940"/>
            <a:ext cx="504947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/>
              <a:t>peer</a:t>
            </a:r>
            <a:endParaRPr lang="ko-KR" altLang="en-US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텍스트 상자 23"/>
          <p:cNvSpPr txBox="1"/>
          <p:nvPr/>
        </p:nvSpPr>
        <p:spPr>
          <a:xfrm>
            <a:off x="1010243" y="5573575"/>
            <a:ext cx="2656947" cy="626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/>
              <a:t>Traditional Service Network</a:t>
            </a:r>
            <a:br>
              <a:rPr lang="en-US" altLang="ko-KR" dirty="0" smtClean="0"/>
            </a:br>
            <a:r>
              <a:rPr lang="en-US" altLang="ko-KR" dirty="0" smtClean="0"/>
              <a:t>(Server and Client)</a:t>
            </a:r>
            <a:endParaRPr lang="ko-KR" altLang="en-US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텍스트 상자 24"/>
          <p:cNvSpPr txBox="1"/>
          <p:nvPr/>
        </p:nvSpPr>
        <p:spPr>
          <a:xfrm>
            <a:off x="5739868" y="5573575"/>
            <a:ext cx="1935916" cy="626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 err="1" smtClean="0"/>
              <a:t>Blockchain</a:t>
            </a:r>
            <a:r>
              <a:rPr lang="en-US" altLang="ko-KR" dirty="0" smtClean="0"/>
              <a:t> Network</a:t>
            </a:r>
            <a:br>
              <a:rPr lang="en-US" altLang="ko-KR" dirty="0" smtClean="0"/>
            </a:br>
            <a:r>
              <a:rPr lang="en-US" altLang="ko-KR" dirty="0" smtClean="0"/>
              <a:t>(Peer to Peer)</a:t>
            </a:r>
            <a:endParaRPr lang="ko-KR" altLang="en-US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오른쪽 화살표[R] 25"/>
          <p:cNvSpPr/>
          <p:nvPr/>
        </p:nvSpPr>
        <p:spPr>
          <a:xfrm>
            <a:off x="4114800" y="3408643"/>
            <a:ext cx="638047" cy="616228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endParaRPr lang="ko-KR" altLang="en-US" sz="1547">
              <a:solidFill>
                <a:srgbClr val="FFFFFF"/>
              </a:solidFill>
              <a:latin typeface="+mn-lt"/>
              <a:ea typeface="+mn-ea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021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 </a:t>
            </a:r>
            <a:r>
              <a:rPr lang="en-US" altLang="ko-KR" dirty="0" smtClean="0"/>
              <a:t>of </a:t>
            </a:r>
            <a:r>
              <a:rPr lang="en-US" altLang="ko-KR" dirty="0" err="1" smtClean="0"/>
              <a:t>Blockchain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400" dirty="0" smtClean="0">
                <a:solidFill>
                  <a:schemeClr val="tx1"/>
                </a:solidFill>
              </a:rPr>
              <a:t>What is </a:t>
            </a:r>
            <a:r>
              <a:rPr lang="en-US" altLang="ko-KR" sz="2400" dirty="0" err="1" smtClean="0">
                <a:solidFill>
                  <a:schemeClr val="tx1"/>
                </a:solidFill>
              </a:rPr>
              <a:t>Blockchain</a:t>
            </a:r>
            <a:r>
              <a:rPr lang="en-US" altLang="ko-KR" sz="2400" dirty="0" smtClean="0">
                <a:solidFill>
                  <a:schemeClr val="tx1"/>
                </a:solidFill>
              </a:rPr>
              <a:t>?</a:t>
            </a:r>
            <a:endParaRPr kumimoji="1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000" dirty="0" smtClean="0"/>
              <a:t>CONSENSUS </a:t>
            </a:r>
            <a:r>
              <a:rPr lang="mr-IN" altLang="ko-KR" sz="2000" dirty="0" smtClean="0"/>
              <a:t>–</a:t>
            </a:r>
            <a:r>
              <a:rPr lang="en-US" altLang="ko-KR" sz="2000" dirty="0" smtClean="0"/>
              <a:t> Each block is stored in </a:t>
            </a:r>
            <a:r>
              <a:rPr lang="en-US" altLang="ko-KR" sz="2000" dirty="0" err="1" smtClean="0"/>
              <a:t>Blockchain</a:t>
            </a:r>
            <a:r>
              <a:rPr lang="en-US" altLang="ko-KR" sz="2000" dirty="0" smtClean="0"/>
              <a:t>, when peers agree.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198892" y="3988957"/>
            <a:ext cx="2025433" cy="18956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endParaRPr lang="ko-KR" altLang="en-US" sz="844" dirty="0">
              <a:solidFill>
                <a:schemeClr val="tx1"/>
              </a:solidFill>
              <a:sym typeface="Helvetica Neue Medium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282337" y="4277334"/>
            <a:ext cx="1858540" cy="5917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844" dirty="0">
                <a:solidFill>
                  <a:schemeClr val="tx1"/>
                </a:solidFill>
                <a:sym typeface="Helvetica Neue Medium"/>
              </a:rPr>
              <a:t>Block 73</a:t>
            </a:r>
            <a:br>
              <a:rPr lang="en-US" altLang="ko-KR" sz="844" dirty="0">
                <a:solidFill>
                  <a:schemeClr val="tx1"/>
                </a:solidFill>
                <a:sym typeface="Helvetica Neue Medium"/>
              </a:rPr>
            </a:br>
            <a:endParaRPr lang="en-US" altLang="ko-KR" sz="844" dirty="0">
              <a:solidFill>
                <a:schemeClr val="tx1"/>
              </a:solidFill>
              <a:sym typeface="Helvetica Neue Medium"/>
            </a:endParaRPr>
          </a:p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844" dirty="0">
                <a:solidFill>
                  <a:schemeClr val="tx1"/>
                </a:solidFill>
                <a:sym typeface="Helvetica Neue Medium"/>
              </a:rPr>
              <a:t>Manufacturer handed the medicine container over transporter at 10 a.m.</a:t>
            </a:r>
            <a:endParaRPr lang="ko-KR" altLang="en-US" sz="844" dirty="0">
              <a:solidFill>
                <a:schemeClr val="tx1"/>
              </a:solidFill>
              <a:sym typeface="Helvetica Neue Medium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82337" y="5132131"/>
            <a:ext cx="1858540" cy="5917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844" dirty="0">
                <a:solidFill>
                  <a:schemeClr val="tx1"/>
                </a:solidFill>
                <a:sym typeface="Helvetica Neue Medium"/>
              </a:rPr>
              <a:t>Block 74</a:t>
            </a:r>
            <a:br>
              <a:rPr lang="en-US" altLang="ko-KR" sz="844" dirty="0">
                <a:solidFill>
                  <a:schemeClr val="tx1"/>
                </a:solidFill>
                <a:sym typeface="Helvetica Neue Medium"/>
              </a:rPr>
            </a:br>
            <a:r>
              <a:rPr lang="en-US" altLang="ko-KR" sz="844" dirty="0">
                <a:solidFill>
                  <a:schemeClr val="tx1"/>
                </a:solidFill>
                <a:sym typeface="Helvetica Neue Medium"/>
              </a:rPr>
              <a:t/>
            </a:r>
            <a:br>
              <a:rPr lang="en-US" altLang="ko-KR" sz="844" dirty="0">
                <a:solidFill>
                  <a:schemeClr val="tx1"/>
                </a:solidFill>
                <a:sym typeface="Helvetica Neue Medium"/>
              </a:rPr>
            </a:br>
            <a:r>
              <a:rPr lang="en-US" altLang="ko-KR" sz="844" dirty="0">
                <a:solidFill>
                  <a:schemeClr val="tx1"/>
                </a:solidFill>
                <a:sym typeface="Helvetica Neue Medium"/>
              </a:rPr>
              <a:t>Transporter handed the medicine container over pharmacy at 12 p.m.</a:t>
            </a:r>
          </a:p>
        </p:txBody>
      </p:sp>
      <p:sp>
        <p:nvSpPr>
          <p:cNvPr id="34" name="텍스트 상자 33"/>
          <p:cNvSpPr txBox="1"/>
          <p:nvPr/>
        </p:nvSpPr>
        <p:spPr>
          <a:xfrm>
            <a:off x="1181978" y="3962997"/>
            <a:ext cx="202043" cy="1811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mr-IN" altLang="ko-KR" sz="844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lang="ko-KR" altLang="en-US" sz="844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텍스트 상자 34"/>
          <p:cNvSpPr txBox="1"/>
          <p:nvPr/>
        </p:nvSpPr>
        <p:spPr>
          <a:xfrm>
            <a:off x="604871" y="3614996"/>
            <a:ext cx="1213475" cy="3319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844" b="1" dirty="0">
                <a:solidFill>
                  <a:srgbClr val="000000"/>
                </a:solidFill>
                <a:sym typeface="Helvetica Neue"/>
              </a:rPr>
              <a:t>Medic</a:t>
            </a:r>
            <a:r>
              <a:rPr lang="en-US" altLang="ko-KR" sz="844" dirty="0"/>
              <a:t>i</a:t>
            </a:r>
            <a:r>
              <a:rPr lang="en-US" altLang="ko-KR" sz="844" b="1" dirty="0">
                <a:solidFill>
                  <a:srgbClr val="000000"/>
                </a:solidFill>
                <a:sym typeface="Helvetica Neue"/>
              </a:rPr>
              <a:t>ne tracking system</a:t>
            </a:r>
            <a:br>
              <a:rPr lang="en-US" altLang="ko-KR" sz="844" b="1" dirty="0">
                <a:solidFill>
                  <a:srgbClr val="000000"/>
                </a:solidFill>
                <a:sym typeface="Helvetica Neue"/>
              </a:rPr>
            </a:br>
            <a:r>
              <a:rPr lang="en-US" altLang="ko-KR" sz="844" b="1" dirty="0">
                <a:solidFill>
                  <a:srgbClr val="000000"/>
                </a:solidFill>
                <a:sym typeface="Helvetica Neue"/>
              </a:rPr>
              <a:t>with </a:t>
            </a:r>
            <a:r>
              <a:rPr lang="en-US" altLang="ko-KR" sz="844" b="1" dirty="0" err="1">
                <a:solidFill>
                  <a:srgbClr val="000000"/>
                </a:solidFill>
                <a:sym typeface="Helvetica Neue"/>
              </a:rPr>
              <a:t>Blockchain</a:t>
            </a:r>
            <a:r>
              <a:rPr lang="en-US" altLang="ko-KR" sz="844" b="1" dirty="0">
                <a:solidFill>
                  <a:srgbClr val="000000"/>
                </a:solidFill>
                <a:sym typeface="Helvetica Neue"/>
              </a:rPr>
              <a:t> </a:t>
            </a:r>
            <a:endParaRPr lang="ko-KR" altLang="en-US" sz="844" b="1" dirty="0">
              <a:solidFill>
                <a:srgbClr val="000000"/>
              </a:solidFill>
              <a:sym typeface="Helvetica Neue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35" y="2174526"/>
            <a:ext cx="1362760" cy="1362760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503" y="2578604"/>
            <a:ext cx="1903658" cy="958682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815" y="2306626"/>
            <a:ext cx="1351425" cy="1351425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74" y="2769728"/>
            <a:ext cx="1037988" cy="576432"/>
          </a:xfrm>
          <a:prstGeom prst="rect">
            <a:avLst/>
          </a:prstGeom>
        </p:spPr>
      </p:pic>
      <p:sp>
        <p:nvSpPr>
          <p:cNvPr id="57" name="직사각형 56"/>
          <p:cNvSpPr/>
          <p:nvPr/>
        </p:nvSpPr>
        <p:spPr>
          <a:xfrm>
            <a:off x="3530208" y="3986631"/>
            <a:ext cx="2025433" cy="18956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endParaRPr lang="ko-KR" altLang="en-US" sz="844" dirty="0">
              <a:solidFill>
                <a:schemeClr val="tx1"/>
              </a:solidFill>
              <a:sym typeface="Helvetica Neue Medium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606241" y="4275728"/>
            <a:ext cx="1858540" cy="5917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844" dirty="0">
                <a:solidFill>
                  <a:schemeClr val="tx1"/>
                </a:solidFill>
                <a:sym typeface="Helvetica Neue Medium"/>
              </a:rPr>
              <a:t>Block 73</a:t>
            </a:r>
            <a:br>
              <a:rPr lang="en-US" altLang="ko-KR" sz="844" dirty="0">
                <a:solidFill>
                  <a:schemeClr val="tx1"/>
                </a:solidFill>
                <a:sym typeface="Helvetica Neue Medium"/>
              </a:rPr>
            </a:br>
            <a:endParaRPr lang="en-US" altLang="ko-KR" sz="844" dirty="0">
              <a:solidFill>
                <a:schemeClr val="tx1"/>
              </a:solidFill>
              <a:sym typeface="Helvetica Neue Medium"/>
            </a:endParaRPr>
          </a:p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844" dirty="0">
                <a:solidFill>
                  <a:schemeClr val="tx1"/>
                </a:solidFill>
                <a:sym typeface="Helvetica Neue Medium"/>
              </a:rPr>
              <a:t>Manufacturer handed the medicine container over transporter at 10 a.m.</a:t>
            </a:r>
            <a:endParaRPr lang="ko-KR" altLang="en-US" sz="844" dirty="0">
              <a:solidFill>
                <a:schemeClr val="tx1"/>
              </a:solidFill>
              <a:sym typeface="Helvetica Neue Medium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606241" y="5130526"/>
            <a:ext cx="1858540" cy="5917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844" dirty="0">
                <a:solidFill>
                  <a:schemeClr val="tx1"/>
                </a:solidFill>
                <a:sym typeface="Helvetica Neue Medium"/>
              </a:rPr>
              <a:t>Block 74</a:t>
            </a:r>
            <a:br>
              <a:rPr lang="en-US" altLang="ko-KR" sz="844" dirty="0">
                <a:solidFill>
                  <a:schemeClr val="tx1"/>
                </a:solidFill>
                <a:sym typeface="Helvetica Neue Medium"/>
              </a:rPr>
            </a:br>
            <a:r>
              <a:rPr lang="en-US" altLang="ko-KR" sz="844" dirty="0">
                <a:solidFill>
                  <a:schemeClr val="tx1"/>
                </a:solidFill>
                <a:sym typeface="Helvetica Neue Medium"/>
              </a:rPr>
              <a:t/>
            </a:r>
            <a:br>
              <a:rPr lang="en-US" altLang="ko-KR" sz="844" dirty="0">
                <a:solidFill>
                  <a:schemeClr val="tx1"/>
                </a:solidFill>
                <a:sym typeface="Helvetica Neue Medium"/>
              </a:rPr>
            </a:br>
            <a:r>
              <a:rPr lang="en-US" altLang="ko-KR" sz="844" dirty="0">
                <a:solidFill>
                  <a:schemeClr val="tx1"/>
                </a:solidFill>
                <a:sym typeface="Helvetica Neue Medium"/>
              </a:rPr>
              <a:t>Transporter handed the medicine container over pharmacy at 12 p.m.</a:t>
            </a:r>
          </a:p>
        </p:txBody>
      </p:sp>
      <p:sp>
        <p:nvSpPr>
          <p:cNvPr id="43" name="텍스트 상자 42"/>
          <p:cNvSpPr txBox="1"/>
          <p:nvPr/>
        </p:nvSpPr>
        <p:spPr>
          <a:xfrm>
            <a:off x="4505882" y="3961392"/>
            <a:ext cx="202043" cy="1811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mr-IN" altLang="ko-KR" sz="844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lang="ko-KR" altLang="en-US" sz="844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텍스트 상자 43"/>
          <p:cNvSpPr txBox="1"/>
          <p:nvPr/>
        </p:nvSpPr>
        <p:spPr>
          <a:xfrm>
            <a:off x="3835012" y="3613390"/>
            <a:ext cx="1216680" cy="3319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/>
            <a:r>
              <a:rPr lang="en-US" altLang="ko-KR" sz="844" b="1" dirty="0"/>
              <a:t>Medicine tracking system</a:t>
            </a:r>
            <a:br>
              <a:rPr lang="en-US" altLang="ko-KR" sz="844" b="1" dirty="0"/>
            </a:br>
            <a:r>
              <a:rPr lang="en-US" altLang="ko-KR" sz="844" b="1" dirty="0"/>
              <a:t>with </a:t>
            </a:r>
            <a:r>
              <a:rPr lang="en-US" altLang="ko-KR" sz="844" b="1" dirty="0" err="1"/>
              <a:t>Blockchain</a:t>
            </a:r>
            <a:r>
              <a:rPr lang="en-US" altLang="ko-KR" sz="844" b="1" dirty="0"/>
              <a:t> </a:t>
            </a:r>
            <a:endParaRPr lang="ko-KR" altLang="en-US" sz="844" b="1" dirty="0"/>
          </a:p>
        </p:txBody>
      </p:sp>
      <p:sp>
        <p:nvSpPr>
          <p:cNvPr id="58" name="직사각형 57"/>
          <p:cNvSpPr/>
          <p:nvPr/>
        </p:nvSpPr>
        <p:spPr>
          <a:xfrm>
            <a:off x="6883741" y="3986630"/>
            <a:ext cx="2025433" cy="18956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endParaRPr lang="ko-KR" altLang="en-US" sz="844" dirty="0">
              <a:solidFill>
                <a:schemeClr val="tx1"/>
              </a:solidFill>
              <a:sym typeface="Helvetica Neue Medium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6967188" y="4275728"/>
            <a:ext cx="1858540" cy="5917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844" dirty="0">
                <a:solidFill>
                  <a:schemeClr val="tx1"/>
                </a:solidFill>
                <a:sym typeface="Helvetica Neue Medium"/>
              </a:rPr>
              <a:t>Block 73</a:t>
            </a:r>
            <a:br>
              <a:rPr lang="en-US" altLang="ko-KR" sz="844" dirty="0">
                <a:solidFill>
                  <a:schemeClr val="tx1"/>
                </a:solidFill>
                <a:sym typeface="Helvetica Neue Medium"/>
              </a:rPr>
            </a:br>
            <a:endParaRPr lang="en-US" altLang="ko-KR" sz="844" dirty="0">
              <a:solidFill>
                <a:schemeClr val="tx1"/>
              </a:solidFill>
              <a:sym typeface="Helvetica Neue Medium"/>
            </a:endParaRPr>
          </a:p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844" dirty="0">
                <a:solidFill>
                  <a:schemeClr val="tx1"/>
                </a:solidFill>
                <a:sym typeface="Helvetica Neue Medium"/>
              </a:rPr>
              <a:t>Manufacturer handed the medicine container over transporter at 10 a.m.</a:t>
            </a:r>
            <a:endParaRPr lang="ko-KR" altLang="en-US" sz="844" dirty="0">
              <a:solidFill>
                <a:schemeClr val="tx1"/>
              </a:solidFill>
              <a:sym typeface="Helvetica Neue Medium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6967188" y="5130526"/>
            <a:ext cx="1858540" cy="5917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844" dirty="0">
                <a:solidFill>
                  <a:schemeClr val="tx1"/>
                </a:solidFill>
                <a:sym typeface="Helvetica Neue Medium"/>
              </a:rPr>
              <a:t>Block 74</a:t>
            </a:r>
            <a:br>
              <a:rPr lang="en-US" altLang="ko-KR" sz="844" dirty="0">
                <a:solidFill>
                  <a:schemeClr val="tx1"/>
                </a:solidFill>
                <a:sym typeface="Helvetica Neue Medium"/>
              </a:rPr>
            </a:br>
            <a:r>
              <a:rPr lang="en-US" altLang="ko-KR" sz="844" dirty="0">
                <a:solidFill>
                  <a:schemeClr val="tx1"/>
                </a:solidFill>
                <a:sym typeface="Helvetica Neue Medium"/>
              </a:rPr>
              <a:t/>
            </a:r>
            <a:br>
              <a:rPr lang="en-US" altLang="ko-KR" sz="844" dirty="0">
                <a:solidFill>
                  <a:schemeClr val="tx1"/>
                </a:solidFill>
                <a:sym typeface="Helvetica Neue Medium"/>
              </a:rPr>
            </a:br>
            <a:r>
              <a:rPr lang="en-US" altLang="ko-KR" sz="844" dirty="0">
                <a:solidFill>
                  <a:schemeClr val="tx1"/>
                </a:solidFill>
                <a:sym typeface="Helvetica Neue Medium"/>
              </a:rPr>
              <a:t>Transporter handed the medicine container over pharmacy at 12 p.m.</a:t>
            </a:r>
          </a:p>
        </p:txBody>
      </p:sp>
      <p:sp>
        <p:nvSpPr>
          <p:cNvPr id="48" name="텍스트 상자 47"/>
          <p:cNvSpPr txBox="1"/>
          <p:nvPr/>
        </p:nvSpPr>
        <p:spPr>
          <a:xfrm>
            <a:off x="7866829" y="3961392"/>
            <a:ext cx="202043" cy="1811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mr-IN" altLang="ko-KR" sz="844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lang="ko-KR" altLang="en-US" sz="844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" name="텍스트 상자 48"/>
          <p:cNvSpPr txBox="1"/>
          <p:nvPr/>
        </p:nvSpPr>
        <p:spPr>
          <a:xfrm>
            <a:off x="7195959" y="3613390"/>
            <a:ext cx="1216680" cy="3319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/>
            <a:r>
              <a:rPr lang="en-US" altLang="ko-KR" sz="844" b="1" dirty="0"/>
              <a:t>Medicine tracking system</a:t>
            </a:r>
            <a:br>
              <a:rPr lang="en-US" altLang="ko-KR" sz="844" b="1" dirty="0"/>
            </a:br>
            <a:r>
              <a:rPr lang="en-US" altLang="ko-KR" sz="844" b="1" dirty="0"/>
              <a:t>with </a:t>
            </a:r>
            <a:r>
              <a:rPr lang="en-US" altLang="ko-KR" sz="844" b="1" dirty="0" err="1"/>
              <a:t>Blockchain</a:t>
            </a:r>
            <a:r>
              <a:rPr lang="en-US" altLang="ko-KR" sz="844" b="1" dirty="0"/>
              <a:t> </a:t>
            </a:r>
            <a:endParaRPr lang="ko-KR" altLang="en-US" sz="844" b="1" dirty="0"/>
          </a:p>
        </p:txBody>
      </p:sp>
      <p:sp>
        <p:nvSpPr>
          <p:cNvPr id="50" name="텍스트 상자 49"/>
          <p:cNvSpPr txBox="1"/>
          <p:nvPr/>
        </p:nvSpPr>
        <p:spPr>
          <a:xfrm>
            <a:off x="482593" y="5916642"/>
            <a:ext cx="1458028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Manufacturer</a:t>
            </a:r>
            <a:endParaRPr lang="ko-KR" altLang="en-US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텍스트 상자 50"/>
          <p:cNvSpPr txBox="1"/>
          <p:nvPr/>
        </p:nvSpPr>
        <p:spPr>
          <a:xfrm>
            <a:off x="3999328" y="5884656"/>
            <a:ext cx="1182824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b="1" dirty="0" smtClean="0"/>
              <a:t>Transporter</a:t>
            </a:r>
            <a:endParaRPr lang="ko-KR" altLang="en-US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텍스트 상자 51"/>
          <p:cNvSpPr txBox="1"/>
          <p:nvPr/>
        </p:nvSpPr>
        <p:spPr>
          <a:xfrm>
            <a:off x="7656886" y="5898945"/>
            <a:ext cx="605936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b="1" dirty="0" smtClean="0"/>
              <a:t>Seller</a:t>
            </a:r>
            <a:endParaRPr lang="ko-KR" altLang="en-US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130" y="1968435"/>
            <a:ext cx="859181" cy="790447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742" y="1968436"/>
            <a:ext cx="870971" cy="801293"/>
          </a:xfrm>
          <a:prstGeom prst="rect">
            <a:avLst/>
          </a:prstGeom>
        </p:spPr>
      </p:pic>
      <p:sp>
        <p:nvSpPr>
          <p:cNvPr id="55" name="모서리가 둥근 사각형 설명선[R] 54"/>
          <p:cNvSpPr/>
          <p:nvPr/>
        </p:nvSpPr>
        <p:spPr>
          <a:xfrm>
            <a:off x="7030584" y="1374296"/>
            <a:ext cx="1858540" cy="845977"/>
          </a:xfrm>
          <a:prstGeom prst="wedgeRoundRectCallout">
            <a:avLst>
              <a:gd name="adj1" fmla="val 28672"/>
              <a:gd name="adj2" fmla="val 72352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125" dirty="0">
                <a:solidFill>
                  <a:schemeClr val="tx1"/>
                </a:solidFill>
                <a:sym typeface="Helvetica Neue Medium"/>
              </a:rPr>
              <a:t>Okay!</a:t>
            </a:r>
            <a:br>
              <a:rPr lang="en-US" altLang="ko-KR" sz="1125" dirty="0">
                <a:solidFill>
                  <a:schemeClr val="tx1"/>
                </a:solidFill>
                <a:sym typeface="Helvetica Neue Medium"/>
              </a:rPr>
            </a:br>
            <a:r>
              <a:rPr lang="en-US" altLang="ko-KR" sz="1125" dirty="0">
                <a:solidFill>
                  <a:schemeClr val="tx1"/>
                </a:solidFill>
                <a:sym typeface="Helvetica Neue Medium"/>
              </a:rPr>
              <a:t>I checked hand over time and the medicine container’s GPS value.</a:t>
            </a:r>
            <a:endParaRPr lang="ko-KR" altLang="en-US" sz="1125" dirty="0">
              <a:solidFill>
                <a:schemeClr val="tx1"/>
              </a:solidFill>
              <a:sym typeface="Helvetica Neue Medium"/>
            </a:endParaRPr>
          </a:p>
        </p:txBody>
      </p:sp>
      <p:sp>
        <p:nvSpPr>
          <p:cNvPr id="56" name="모서리가 둥근 사각형 설명선[R] 55"/>
          <p:cNvSpPr/>
          <p:nvPr/>
        </p:nvSpPr>
        <p:spPr>
          <a:xfrm>
            <a:off x="757743" y="1371600"/>
            <a:ext cx="1858540" cy="845977"/>
          </a:xfrm>
          <a:prstGeom prst="wedgeRoundRectCallout">
            <a:avLst>
              <a:gd name="adj1" fmla="val -33954"/>
              <a:gd name="adj2" fmla="val 85455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125" dirty="0">
                <a:solidFill>
                  <a:schemeClr val="tx1"/>
                </a:solidFill>
                <a:sym typeface="Helvetica Neue Medium"/>
              </a:rPr>
              <a:t>Okay!</a:t>
            </a:r>
            <a:br>
              <a:rPr lang="en-US" altLang="ko-KR" sz="1125" dirty="0">
                <a:solidFill>
                  <a:schemeClr val="tx1"/>
                </a:solidFill>
                <a:sym typeface="Helvetica Neue Medium"/>
              </a:rPr>
            </a:br>
            <a:r>
              <a:rPr lang="en-US" altLang="ko-KR" sz="1125" dirty="0">
                <a:solidFill>
                  <a:schemeClr val="tx1"/>
                </a:solidFill>
                <a:sym typeface="Helvetica Neue Medium"/>
              </a:rPr>
              <a:t>I checked hand over time and the medicine container’s GPS value.</a:t>
            </a:r>
            <a:endParaRPr lang="ko-KR" altLang="en-US" sz="1125" dirty="0">
              <a:solidFill>
                <a:schemeClr val="tx1"/>
              </a:solidFill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490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3854 -0.06064 C 0.0467 -0.0743 0.05868 -0.08171 0.07136 -0.08171 C 0.08577 -0.08171 0.09722 -0.0743 0.10521 -0.06064 L 0.14393 -3.33333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45764 0.003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82" y="16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93 -3.33333E-6 L 0.6033 0.0032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33 0.00324 L 0.66302 -0.0699 C 0.67552 -0.08634 0.69427 -0.09537 0.71389 -0.09537 C 0.73629 -0.09537 0.75382 -0.08634 0.7665 -0.0699 L 0.82622 0.00324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1" grpId="0" animBg="1"/>
      <p:bldP spid="42" grpId="0" animBg="1"/>
      <p:bldP spid="46" grpId="0" animBg="1"/>
      <p:bldP spid="47" grpId="0" animBg="1"/>
      <p:bldP spid="55" grpId="0" animBg="1"/>
      <p:bldP spid="55" grpId="1" animBg="1"/>
      <p:bldP spid="56" grpId="0" animBg="1"/>
      <p:bldP spid="5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 </a:t>
            </a:r>
            <a:r>
              <a:rPr lang="en-US" altLang="ko-KR" dirty="0" smtClean="0"/>
              <a:t>of </a:t>
            </a:r>
            <a:r>
              <a:rPr lang="en-US" altLang="ko-KR" dirty="0" err="1" smtClean="0"/>
              <a:t>Blockchain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400" dirty="0" smtClean="0">
                <a:solidFill>
                  <a:schemeClr val="tx1"/>
                </a:solidFill>
              </a:rPr>
              <a:t>What is </a:t>
            </a:r>
            <a:r>
              <a:rPr lang="en-US" altLang="ko-KR" sz="2400" dirty="0" err="1" smtClean="0">
                <a:solidFill>
                  <a:schemeClr val="tx1"/>
                </a:solidFill>
              </a:rPr>
              <a:t>Blockchain</a:t>
            </a:r>
            <a:r>
              <a:rPr lang="en-US" altLang="ko-KR" sz="2400" dirty="0" smtClean="0">
                <a:solidFill>
                  <a:schemeClr val="tx1"/>
                </a:solidFill>
              </a:rPr>
              <a:t>?</a:t>
            </a:r>
            <a:endParaRPr kumimoji="1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000" dirty="0" smtClean="0"/>
              <a:t>ENCRYPTED </a:t>
            </a:r>
            <a:r>
              <a:rPr lang="mr-IN" altLang="ko-KR" sz="2000" dirty="0" smtClean="0"/>
              <a:t>–</a:t>
            </a:r>
            <a:r>
              <a:rPr lang="en-US" altLang="ko-KR" sz="2000" dirty="0" smtClean="0"/>
              <a:t> Blocks of </a:t>
            </a:r>
            <a:r>
              <a:rPr lang="en-US" altLang="ko-KR" sz="2000" dirty="0" err="1" smtClean="0"/>
              <a:t>Blockchain</a:t>
            </a:r>
            <a:r>
              <a:rPr lang="en-US" altLang="ko-KR" sz="2000" dirty="0" smtClean="0"/>
              <a:t> are chained via hash value.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70372" y="2057400"/>
            <a:ext cx="2596846" cy="15000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250" dirty="0">
                <a:solidFill>
                  <a:schemeClr val="tx1"/>
                </a:solidFill>
                <a:sym typeface="Helvetica Neue Medium"/>
              </a:rPr>
              <a:t>Block 0</a:t>
            </a:r>
          </a:p>
          <a:p>
            <a:pPr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6" dirty="0">
                <a:solidFill>
                  <a:schemeClr val="tx1"/>
                </a:solidFill>
                <a:sym typeface="Helvetica Neue Medium"/>
              </a:rPr>
              <a:t>Index: 0</a:t>
            </a:r>
          </a:p>
          <a:p>
            <a:pPr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6" dirty="0">
                <a:solidFill>
                  <a:schemeClr val="tx1"/>
                </a:solidFill>
                <a:sym typeface="Helvetica Neue Medium"/>
              </a:rPr>
              <a:t>Timestamp: 17:15 1/1/2017</a:t>
            </a:r>
          </a:p>
          <a:p>
            <a:pPr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6" dirty="0">
                <a:solidFill>
                  <a:schemeClr val="tx1"/>
                </a:solidFill>
                <a:sym typeface="Helvetica Neue Medium"/>
              </a:rPr>
              <a:t>Data: “block0data”</a:t>
            </a:r>
          </a:p>
          <a:p>
            <a:pPr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6" dirty="0">
                <a:solidFill>
                  <a:srgbClr val="FFC000"/>
                </a:solidFill>
                <a:sym typeface="Helvetica Neue Medium"/>
              </a:rPr>
              <a:t>Hash: 0xea34ad</a:t>
            </a:r>
            <a:r>
              <a:rPr lang="mr-IN" altLang="ko-KR" sz="1406" dirty="0">
                <a:solidFill>
                  <a:srgbClr val="FFC000"/>
                </a:solidFill>
                <a:sym typeface="Helvetica Neue Medium"/>
              </a:rPr>
              <a:t>…</a:t>
            </a:r>
            <a:r>
              <a:rPr lang="en-US" altLang="ko-KR" sz="1406" dirty="0">
                <a:solidFill>
                  <a:srgbClr val="FFC000"/>
                </a:solidFill>
                <a:sym typeface="Helvetica Neue Medium"/>
              </a:rPr>
              <a:t>55</a:t>
            </a:r>
          </a:p>
          <a:p>
            <a:pPr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6" dirty="0" err="1">
                <a:solidFill>
                  <a:schemeClr val="tx1"/>
                </a:solidFill>
                <a:sym typeface="Helvetica Neue Medium"/>
              </a:rPr>
              <a:t>previousHash</a:t>
            </a:r>
            <a:r>
              <a:rPr lang="en-US" altLang="ko-KR" sz="1406" dirty="0">
                <a:solidFill>
                  <a:schemeClr val="tx1"/>
                </a:solidFill>
                <a:sym typeface="Helvetica Neue Medium"/>
              </a:rPr>
              <a:t>: 0</a:t>
            </a:r>
            <a:endParaRPr lang="ko-KR" altLang="en-US" sz="1547" dirty="0">
              <a:solidFill>
                <a:schemeClr val="tx1"/>
              </a:solidFill>
              <a:sym typeface="Helvetica Neue Medium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311528" y="3343540"/>
            <a:ext cx="2596846" cy="15000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250" dirty="0">
                <a:solidFill>
                  <a:schemeClr val="tx1"/>
                </a:solidFill>
                <a:sym typeface="Helvetica Neue Medium"/>
              </a:rPr>
              <a:t>Block 1</a:t>
            </a:r>
          </a:p>
          <a:p>
            <a:pPr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6" dirty="0">
                <a:solidFill>
                  <a:schemeClr val="tx1"/>
                </a:solidFill>
                <a:sym typeface="Helvetica Neue Medium"/>
              </a:rPr>
              <a:t>Index: 1</a:t>
            </a:r>
          </a:p>
          <a:p>
            <a:pPr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6" dirty="0">
                <a:solidFill>
                  <a:schemeClr val="tx1"/>
                </a:solidFill>
                <a:sym typeface="Helvetica Neue Medium"/>
              </a:rPr>
              <a:t>Timestamp: 17:18 1/1/2017</a:t>
            </a:r>
          </a:p>
          <a:p>
            <a:pPr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6" dirty="0">
                <a:solidFill>
                  <a:schemeClr val="tx1"/>
                </a:solidFill>
                <a:sym typeface="Helvetica Neue Medium"/>
              </a:rPr>
              <a:t>Data: “block1data”</a:t>
            </a:r>
          </a:p>
          <a:p>
            <a:pPr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6" dirty="0">
                <a:solidFill>
                  <a:schemeClr val="accent1"/>
                </a:solidFill>
                <a:sym typeface="Helvetica Neue Medium"/>
              </a:rPr>
              <a:t>Hash: 0xf6e1da</a:t>
            </a:r>
            <a:r>
              <a:rPr lang="mr-IN" altLang="ko-KR" sz="1406" dirty="0">
                <a:solidFill>
                  <a:schemeClr val="accent1"/>
                </a:solidFill>
                <a:sym typeface="Helvetica Neue Medium"/>
              </a:rPr>
              <a:t>…</a:t>
            </a:r>
            <a:r>
              <a:rPr lang="en-US" altLang="ko-KR" sz="1406" dirty="0" err="1">
                <a:solidFill>
                  <a:schemeClr val="accent1"/>
                </a:solidFill>
                <a:sym typeface="Helvetica Neue Medium"/>
              </a:rPr>
              <a:t>eb</a:t>
            </a:r>
            <a:endParaRPr lang="en-US" altLang="ko-KR" sz="1406" dirty="0">
              <a:solidFill>
                <a:schemeClr val="accent1"/>
              </a:solidFill>
              <a:sym typeface="Helvetica Neue Medium"/>
            </a:endParaRPr>
          </a:p>
          <a:p>
            <a:pPr algn="l"/>
            <a:r>
              <a:rPr lang="en-US" altLang="ko-KR" sz="1406" dirty="0" err="1">
                <a:solidFill>
                  <a:srgbClr val="FFC000"/>
                </a:solidFill>
                <a:sym typeface="Helvetica Neue Medium"/>
              </a:rPr>
              <a:t>previousHash</a:t>
            </a:r>
            <a:r>
              <a:rPr lang="en-US" altLang="ko-KR" sz="1406" dirty="0">
                <a:solidFill>
                  <a:srgbClr val="FFC000"/>
                </a:solidFill>
                <a:sym typeface="Helvetica Neue Medium"/>
              </a:rPr>
              <a:t>: 0xea34ad</a:t>
            </a:r>
            <a:r>
              <a:rPr lang="mr-IN" altLang="ko-KR" sz="1406" dirty="0">
                <a:solidFill>
                  <a:srgbClr val="FFC000"/>
                </a:solidFill>
                <a:sym typeface="Helvetica Neue Medium"/>
              </a:rPr>
              <a:t>…</a:t>
            </a:r>
            <a:r>
              <a:rPr lang="en-US" altLang="ko-KR" sz="1406" dirty="0">
                <a:solidFill>
                  <a:srgbClr val="FFC000"/>
                </a:solidFill>
                <a:sym typeface="Helvetica Neue Medium"/>
              </a:rPr>
              <a:t>55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252685" y="4573989"/>
            <a:ext cx="2596846" cy="15000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250" dirty="0">
                <a:solidFill>
                  <a:schemeClr val="tx1"/>
                </a:solidFill>
                <a:sym typeface="Helvetica Neue Medium"/>
              </a:rPr>
              <a:t>Block 2</a:t>
            </a:r>
          </a:p>
          <a:p>
            <a:pPr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6" dirty="0">
                <a:solidFill>
                  <a:schemeClr val="tx1"/>
                </a:solidFill>
                <a:sym typeface="Helvetica Neue Medium"/>
              </a:rPr>
              <a:t>Index: 2</a:t>
            </a:r>
          </a:p>
          <a:p>
            <a:pPr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6" dirty="0">
                <a:solidFill>
                  <a:schemeClr val="tx1"/>
                </a:solidFill>
                <a:sym typeface="Helvetica Neue Medium"/>
              </a:rPr>
              <a:t>Timestamp: 17:21 1/1/2017</a:t>
            </a:r>
          </a:p>
          <a:p>
            <a:pPr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6" dirty="0">
                <a:solidFill>
                  <a:schemeClr val="tx1"/>
                </a:solidFill>
                <a:sym typeface="Helvetica Neue Medium"/>
              </a:rPr>
              <a:t>Data: “block2data”</a:t>
            </a:r>
          </a:p>
          <a:p>
            <a:pPr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6" dirty="0">
                <a:solidFill>
                  <a:schemeClr val="accent3"/>
                </a:solidFill>
                <a:sym typeface="Helvetica Neue Medium"/>
              </a:rPr>
              <a:t>Hash: 0x9326eb</a:t>
            </a:r>
            <a:r>
              <a:rPr lang="mr-IN" altLang="ko-KR" sz="1406" dirty="0">
                <a:solidFill>
                  <a:schemeClr val="accent3"/>
                </a:solidFill>
                <a:sym typeface="Helvetica Neue Medium"/>
              </a:rPr>
              <a:t>…</a:t>
            </a:r>
            <a:r>
              <a:rPr lang="en-US" altLang="ko-KR" sz="1406" dirty="0">
                <a:solidFill>
                  <a:schemeClr val="accent3"/>
                </a:solidFill>
                <a:sym typeface="Helvetica Neue Medium"/>
              </a:rPr>
              <a:t>3c</a:t>
            </a:r>
          </a:p>
          <a:p>
            <a:pPr algn="l"/>
            <a:r>
              <a:rPr lang="en-US" altLang="ko-KR" sz="1406" dirty="0" err="1">
                <a:solidFill>
                  <a:schemeClr val="accent1"/>
                </a:solidFill>
                <a:sym typeface="Helvetica Neue Medium"/>
              </a:rPr>
              <a:t>previousHash</a:t>
            </a:r>
            <a:r>
              <a:rPr lang="en-US" altLang="ko-KR" sz="1406" dirty="0">
                <a:solidFill>
                  <a:schemeClr val="accent1"/>
                </a:solidFill>
                <a:sym typeface="Helvetica Neue Medium"/>
              </a:rPr>
              <a:t>: 0xf6e1da</a:t>
            </a:r>
            <a:r>
              <a:rPr lang="mr-IN" altLang="ko-KR" sz="1406" dirty="0">
                <a:solidFill>
                  <a:schemeClr val="accent1"/>
                </a:solidFill>
                <a:sym typeface="Helvetica Neue Medium"/>
              </a:rPr>
              <a:t>…</a:t>
            </a:r>
            <a:r>
              <a:rPr lang="en-US" altLang="ko-KR" sz="1406" dirty="0" err="1">
                <a:solidFill>
                  <a:schemeClr val="accent1"/>
                </a:solidFill>
                <a:sym typeface="Helvetica Neue Medium"/>
              </a:rPr>
              <a:t>eb</a:t>
            </a:r>
            <a:endParaRPr lang="en-US" altLang="ko-KR" sz="1406" dirty="0">
              <a:solidFill>
                <a:schemeClr val="accent1"/>
              </a:solidFill>
              <a:sym typeface="Helvetica Neue Medium"/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 flipH="1" flipV="1">
            <a:off x="2117260" y="3206773"/>
            <a:ext cx="1194268" cy="1518663"/>
          </a:xfrm>
          <a:prstGeom prst="straightConnector1">
            <a:avLst/>
          </a:prstGeom>
          <a:noFill/>
          <a:ln w="25400" cap="flat">
            <a:solidFill>
              <a:srgbClr val="FFC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직선 화살표 연결선 7"/>
          <p:cNvCxnSpPr/>
          <p:nvPr/>
        </p:nvCxnSpPr>
        <p:spPr>
          <a:xfrm flipH="1" flipV="1">
            <a:off x="5051125" y="4466783"/>
            <a:ext cx="1194268" cy="151866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466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 </a:t>
            </a:r>
            <a:r>
              <a:rPr lang="en-US" altLang="ko-KR" dirty="0" smtClean="0"/>
              <a:t>of </a:t>
            </a:r>
            <a:r>
              <a:rPr lang="en-US" altLang="ko-KR" dirty="0" err="1" smtClean="0"/>
              <a:t>Blockchain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400" dirty="0" smtClean="0">
                <a:solidFill>
                  <a:schemeClr val="tx1"/>
                </a:solidFill>
              </a:rPr>
              <a:t>IBM </a:t>
            </a:r>
            <a:r>
              <a:rPr lang="en-US" altLang="ko-KR" sz="2400" dirty="0" err="1" smtClean="0">
                <a:solidFill>
                  <a:schemeClr val="tx1"/>
                </a:solidFill>
              </a:rPr>
              <a:t>Blockchain</a:t>
            </a:r>
            <a:r>
              <a:rPr lang="en-US" altLang="ko-KR" sz="2400" dirty="0" smtClean="0">
                <a:solidFill>
                  <a:schemeClr val="tx1"/>
                </a:solidFill>
              </a:rPr>
              <a:t> to improve food safety</a:t>
            </a:r>
            <a:endParaRPr kumimoji="1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920294" y="1874837"/>
            <a:ext cx="3071306" cy="4297363"/>
          </a:xfrm>
        </p:spPr>
        <p:txBody>
          <a:bodyPr/>
          <a:lstStyle/>
          <a:p>
            <a:pPr defTabSz="355600">
              <a:spcBef>
                <a:spcPts val="0"/>
              </a:spcBef>
              <a:buSzTx/>
              <a:buFontTx/>
              <a:buChar char="-"/>
              <a:defRPr sz="2400">
                <a:solidFill>
                  <a:srgbClr val="454545"/>
                </a:solidFill>
              </a:defRPr>
            </a:pPr>
            <a:r>
              <a:rPr lang="en-US" altLang="ko-KR" sz="2000" dirty="0" smtClean="0"/>
              <a:t>IBM </a:t>
            </a:r>
            <a:r>
              <a:rPr lang="en-US" altLang="ko-KR" sz="2000" dirty="0"/>
              <a:t>and Walmart introduced </a:t>
            </a:r>
            <a:r>
              <a:rPr lang="en-US" altLang="ko-KR" sz="2000" dirty="0" err="1"/>
              <a:t>Blockchain</a:t>
            </a:r>
            <a:r>
              <a:rPr lang="en-US" altLang="ko-KR" sz="2000" dirty="0"/>
              <a:t> system to improve food </a:t>
            </a:r>
            <a:r>
              <a:rPr lang="en-US" altLang="ko-KR" sz="2000" dirty="0" smtClean="0"/>
              <a:t>safety.</a:t>
            </a:r>
          </a:p>
          <a:p>
            <a:pPr defTabSz="355600">
              <a:spcBef>
                <a:spcPts val="0"/>
              </a:spcBef>
              <a:buSzTx/>
              <a:buFontTx/>
              <a:buChar char="-"/>
              <a:defRPr sz="2400">
                <a:solidFill>
                  <a:srgbClr val="454545"/>
                </a:solidFill>
              </a:defRPr>
            </a:pPr>
            <a:r>
              <a:rPr lang="en-US" altLang="ko-KR" sz="2000" dirty="0"/>
              <a:t>All stakeholder </a:t>
            </a:r>
            <a:r>
              <a:rPr lang="en-US" altLang="ko-KR" sz="2000" dirty="0" smtClean="0"/>
              <a:t>(from </a:t>
            </a:r>
            <a:r>
              <a:rPr lang="en-US" altLang="ko-KR" sz="2000" dirty="0"/>
              <a:t>farmer to seller) </a:t>
            </a:r>
            <a:r>
              <a:rPr lang="en-US" altLang="ko-KR" sz="2000" dirty="0" smtClean="0"/>
              <a:t>upload </a:t>
            </a:r>
            <a:r>
              <a:rPr lang="en-US" altLang="ko-KR" sz="2000" dirty="0"/>
              <a:t>food information (e.g. temperature, humidity, storage duration)</a:t>
            </a:r>
            <a:r>
              <a:rPr lang="ko-KR" altLang="en-US" sz="2000" dirty="0"/>
              <a:t> </a:t>
            </a:r>
            <a:r>
              <a:rPr lang="en-US" altLang="ko-KR" sz="2000" dirty="0"/>
              <a:t>to </a:t>
            </a:r>
            <a:r>
              <a:rPr lang="en-US" altLang="ko-KR" sz="2000" dirty="0" err="1" smtClean="0"/>
              <a:t>Blockchain</a:t>
            </a:r>
            <a:endParaRPr lang="en-US" altLang="ko-KR" sz="2000" dirty="0" smtClean="0"/>
          </a:p>
          <a:p>
            <a:pPr defTabSz="355600">
              <a:spcBef>
                <a:spcPts val="0"/>
              </a:spcBef>
              <a:buSzTx/>
              <a:buFontTx/>
              <a:buChar char="-"/>
              <a:defRPr sz="2400">
                <a:solidFill>
                  <a:srgbClr val="454545"/>
                </a:solidFill>
              </a:defRPr>
            </a:pPr>
            <a:r>
              <a:rPr lang="en-US" altLang="ko-KR" sz="2000" dirty="0" smtClean="0"/>
              <a:t>Consumer </a:t>
            </a:r>
            <a:r>
              <a:rPr lang="en-US" altLang="ko-KR" sz="2000" dirty="0"/>
              <a:t>can know about food safety </a:t>
            </a:r>
            <a:r>
              <a:rPr lang="en-US" altLang="ko-KR" sz="2000" dirty="0" smtClean="0"/>
              <a:t>from data in </a:t>
            </a:r>
            <a:r>
              <a:rPr lang="en-US" altLang="ko-KR" sz="2000" dirty="0" err="1" smtClean="0"/>
              <a:t>blockchain</a:t>
            </a:r>
            <a:r>
              <a:rPr lang="en-US" altLang="ko-KR" sz="2000" dirty="0" smtClean="0"/>
              <a:t>.</a:t>
            </a:r>
            <a:endParaRPr lang="en-US" altLang="ko-KR" sz="2000" dirty="0"/>
          </a:p>
        </p:txBody>
      </p:sp>
      <p:pic>
        <p:nvPicPr>
          <p:cNvPr id="1028" name="Picture 4" descr="Infographic on how blockchain could address food risk issues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599" y="1752600"/>
            <a:ext cx="5615495" cy="426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6352401"/>
            <a:ext cx="693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/>
              <a:t>https://www.ibm.com/blogs/ibm-anz/australian-food-safety-blockchain-unexpected-solution/</a:t>
            </a:r>
          </a:p>
        </p:txBody>
      </p:sp>
    </p:spTree>
    <p:extLst>
      <p:ext uri="{BB962C8B-B14F-4D97-AF65-F5344CB8AC3E}">
        <p14:creationId xmlns:p14="http://schemas.microsoft.com/office/powerpoint/2010/main" val="4155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- oneM2M with </a:t>
            </a:r>
            <a:r>
              <a:rPr lang="en-US" altLang="ko-KR" sz="3200" dirty="0" err="1" smtClean="0"/>
              <a:t>Blockchain</a:t>
            </a:r>
            <a:r>
              <a:rPr lang="en-US" altLang="ko-KR" sz="3200" dirty="0" smtClean="0"/>
              <a:t> Use Case 1 </a:t>
            </a:r>
            <a:r>
              <a:rPr lang="en-US" altLang="ko-KR" sz="3200" dirty="0"/>
              <a:t>-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en-US" altLang="ko-KR" sz="1200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400" dirty="0" smtClean="0">
                <a:solidFill>
                  <a:schemeClr val="tx1"/>
                </a:solidFill>
              </a:rPr>
              <a:t>Allow users to select data to be managed by </a:t>
            </a:r>
            <a:r>
              <a:rPr lang="en-US" altLang="ko-KR" sz="2400" dirty="0" err="1" smtClean="0">
                <a:solidFill>
                  <a:schemeClr val="tx1"/>
                </a:solidFill>
              </a:rPr>
              <a:t>Blockchain</a:t>
            </a:r>
            <a:endParaRPr kumimoji="1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>
              <a:buNone/>
            </a:pPr>
            <a:r>
              <a:rPr lang="en-US" altLang="ko-KR" sz="2400" dirty="0" smtClean="0"/>
              <a:t>User can pick data to store in </a:t>
            </a:r>
            <a:r>
              <a:rPr lang="en-US" altLang="ko-KR" sz="2400" dirty="0" err="1" smtClean="0"/>
              <a:t>blockchain</a:t>
            </a:r>
            <a:endParaRPr lang="en-US" altLang="ko-KR" sz="2400" dirty="0" smtClean="0"/>
          </a:p>
          <a:p>
            <a:pPr lvl="1"/>
            <a:r>
              <a:rPr lang="en-US" altLang="ko-KR" sz="1800" dirty="0" smtClean="0">
                <a:solidFill>
                  <a:schemeClr val="tx1"/>
                </a:solidFill>
              </a:rPr>
              <a:t>When someone’s private data is uploaded to </a:t>
            </a:r>
            <a:r>
              <a:rPr lang="en-US" altLang="ko-KR" sz="1800" dirty="0" err="1" smtClean="0">
                <a:solidFill>
                  <a:schemeClr val="tx1"/>
                </a:solidFill>
              </a:rPr>
              <a:t>IoT</a:t>
            </a:r>
            <a:r>
              <a:rPr lang="en-US" altLang="ko-KR" sz="1800" dirty="0" smtClean="0">
                <a:solidFill>
                  <a:schemeClr val="tx1"/>
                </a:solidFill>
              </a:rPr>
              <a:t> Service Platform,</a:t>
            </a:r>
            <a:br>
              <a:rPr lang="en-US" altLang="ko-KR" sz="1800" dirty="0" smtClean="0">
                <a:solidFill>
                  <a:schemeClr val="tx1"/>
                </a:solidFill>
              </a:rPr>
            </a:br>
            <a:r>
              <a:rPr lang="en-US" altLang="ko-KR" sz="1800" dirty="0" smtClean="0">
                <a:solidFill>
                  <a:schemeClr val="tx1"/>
                </a:solidFill>
              </a:rPr>
              <a:t>The data owner can set to store the data in </a:t>
            </a:r>
            <a:r>
              <a:rPr lang="en-US" altLang="ko-KR" sz="1800" dirty="0" err="1" smtClean="0">
                <a:solidFill>
                  <a:schemeClr val="tx1"/>
                </a:solidFill>
              </a:rPr>
              <a:t>Blockchain</a:t>
            </a:r>
            <a:r>
              <a:rPr lang="en-US" altLang="ko-KR" sz="18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40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- oneM2M with </a:t>
            </a:r>
            <a:r>
              <a:rPr lang="en-US" altLang="ko-KR" sz="3200" dirty="0" err="1" smtClean="0"/>
              <a:t>Blockchain</a:t>
            </a:r>
            <a:r>
              <a:rPr lang="en-US" altLang="ko-KR" sz="3200" dirty="0" smtClean="0"/>
              <a:t> Use Case 1 </a:t>
            </a:r>
            <a:r>
              <a:rPr lang="en-US" altLang="ko-KR" sz="3200" dirty="0"/>
              <a:t>-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en-US" altLang="ko-KR" sz="1200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400" dirty="0" smtClean="0">
                <a:solidFill>
                  <a:schemeClr val="tx1"/>
                </a:solidFill>
              </a:rPr>
              <a:t>Allow users to select data to be managed by </a:t>
            </a:r>
            <a:r>
              <a:rPr lang="en-US" altLang="ko-KR" sz="2400" dirty="0" err="1" smtClean="0">
                <a:solidFill>
                  <a:schemeClr val="tx1"/>
                </a:solidFill>
              </a:rPr>
              <a:t>Blockchain</a:t>
            </a:r>
            <a:endParaRPr kumimoji="1" lang="ko-KR" altLang="en-US" dirty="0"/>
          </a:p>
        </p:txBody>
      </p:sp>
      <p:sp>
        <p:nvSpPr>
          <p:cNvPr id="5" name="타원형"/>
          <p:cNvSpPr/>
          <p:nvPr/>
        </p:nvSpPr>
        <p:spPr>
          <a:xfrm>
            <a:off x="5478437" y="2024335"/>
            <a:ext cx="2201122" cy="1853453"/>
          </a:xfrm>
          <a:prstGeom prst="ellips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0648" y="1924215"/>
            <a:ext cx="2769505" cy="183752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Blockchain Network"/>
          <p:cNvSpPr txBox="1"/>
          <p:nvPr/>
        </p:nvSpPr>
        <p:spPr>
          <a:xfrm>
            <a:off x="4800600" y="1600200"/>
            <a:ext cx="1315845" cy="718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Private </a:t>
            </a:r>
            <a:r>
              <a:rPr sz="1400" b="1" dirty="0" err="1">
                <a:solidFill>
                  <a:srgbClr val="FF0000"/>
                </a:solidFill>
              </a:rPr>
              <a:t>Blockchain</a:t>
            </a:r>
            <a:r>
              <a:rPr lang="en-US" sz="1400" b="1" dirty="0">
                <a:solidFill>
                  <a:srgbClr val="FF0000"/>
                </a:solidFill>
              </a:rPr>
              <a:t/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sz="1400" b="1" dirty="0">
                <a:solidFill>
                  <a:srgbClr val="FF0000"/>
                </a:solidFill>
              </a:rPr>
              <a:t>Network</a:t>
            </a:r>
          </a:p>
        </p:txBody>
      </p:sp>
      <p:pic>
        <p:nvPicPr>
          <p:cNvPr id="8" name="pasted-image.tiff" descr="pasted-image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910" y="4556498"/>
            <a:ext cx="1384294" cy="138429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사각형"/>
          <p:cNvSpPr/>
          <p:nvPr/>
        </p:nvSpPr>
        <p:spPr>
          <a:xfrm>
            <a:off x="6737375" y="5133675"/>
            <a:ext cx="131033" cy="13103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1" name="확인 장식 활자"/>
          <p:cNvSpPr/>
          <p:nvPr/>
        </p:nvSpPr>
        <p:spPr>
          <a:xfrm>
            <a:off x="6735215" y="4996984"/>
            <a:ext cx="241830" cy="229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2" name="사각형"/>
          <p:cNvSpPr/>
          <p:nvPr/>
        </p:nvSpPr>
        <p:spPr>
          <a:xfrm>
            <a:off x="6737375" y="5303339"/>
            <a:ext cx="131033" cy="13103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3" name="사각형"/>
          <p:cNvSpPr/>
          <p:nvPr/>
        </p:nvSpPr>
        <p:spPr>
          <a:xfrm>
            <a:off x="6737375" y="5473003"/>
            <a:ext cx="131033" cy="13103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4" name="CCTV"/>
          <p:cNvSpPr txBox="1"/>
          <p:nvPr/>
        </p:nvSpPr>
        <p:spPr>
          <a:xfrm>
            <a:off x="6769979" y="4830715"/>
            <a:ext cx="301366" cy="202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200"/>
            </a:lvl1pPr>
          </a:lstStyle>
          <a:p>
            <a:r>
              <a:rPr sz="844"/>
              <a:t>CCTV</a:t>
            </a:r>
          </a:p>
        </p:txBody>
      </p:sp>
      <p:pic>
        <p:nvPicPr>
          <p:cNvPr id="15" name="pasted-image.tiff" descr="pasted-image.tif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684" y="2653892"/>
            <a:ext cx="565086" cy="662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422" y="2653892"/>
            <a:ext cx="460613" cy="594340"/>
          </a:xfrm>
          <a:prstGeom prst="rect">
            <a:avLst/>
          </a:prstGeom>
        </p:spPr>
      </p:pic>
      <p:sp>
        <p:nvSpPr>
          <p:cNvPr id="17" name="CCTV data"/>
          <p:cNvSpPr txBox="1"/>
          <p:nvPr/>
        </p:nvSpPr>
        <p:spPr>
          <a:xfrm>
            <a:off x="5250797" y="2964464"/>
            <a:ext cx="455254" cy="18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r>
              <a:rPr sz="703" b="1" dirty="0"/>
              <a:t>CCTV data</a:t>
            </a:r>
          </a:p>
        </p:txBody>
      </p:sp>
      <p:pic>
        <p:nvPicPr>
          <p:cNvPr id="19" name="pasted-image.tiff" descr="pasted-image.tif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029" y="2572289"/>
            <a:ext cx="1068742" cy="92268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When user marks on private data is expected to be stored in  Blockchain, the data will be  moved and will be stored in Blockchain."/>
          <p:cNvSpPr txBox="1"/>
          <p:nvPr/>
        </p:nvSpPr>
        <p:spPr>
          <a:xfrm>
            <a:off x="5958820" y="5867400"/>
            <a:ext cx="2270780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>
              <a:defRPr sz="1300"/>
            </a:pPr>
            <a:r>
              <a:rPr lang="en-US" sz="2000" dirty="0" smtClean="0"/>
              <a:t>Select data to be stored at BC</a:t>
            </a:r>
            <a:endParaRPr sz="2000" dirty="0"/>
          </a:p>
        </p:txBody>
      </p:sp>
      <p:sp>
        <p:nvSpPr>
          <p:cNvPr id="21" name="텍스트 상자 20"/>
          <p:cNvSpPr txBox="1"/>
          <p:nvPr/>
        </p:nvSpPr>
        <p:spPr>
          <a:xfrm>
            <a:off x="3678414" y="2518044"/>
            <a:ext cx="227627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687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endParaRPr lang="ko-KR" altLang="en-US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텍스트 상자 21"/>
          <p:cNvSpPr txBox="1"/>
          <p:nvPr/>
        </p:nvSpPr>
        <p:spPr>
          <a:xfrm>
            <a:off x="5334447" y="2513340"/>
            <a:ext cx="320602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/>
              <a:t>BC</a:t>
            </a:r>
            <a:endParaRPr lang="ko-KR" altLang="en-US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" name="직선 화살표 연결선 22"/>
          <p:cNvCxnSpPr>
            <a:endCxn id="17" idx="1"/>
          </p:cNvCxnSpPr>
          <p:nvPr/>
        </p:nvCxnSpPr>
        <p:spPr>
          <a:xfrm flipV="1">
            <a:off x="3900894" y="3054618"/>
            <a:ext cx="1349903" cy="5929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CCVT upload private data to IoT server constantly."/>
          <p:cNvSpPr txBox="1"/>
          <p:nvPr/>
        </p:nvSpPr>
        <p:spPr>
          <a:xfrm>
            <a:off x="990600" y="5865511"/>
            <a:ext cx="3062185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1400"/>
            </a:pPr>
            <a:r>
              <a:rPr lang="en-US" sz="2000" dirty="0" smtClean="0"/>
              <a:t>Sensors</a:t>
            </a:r>
            <a:r>
              <a:rPr sz="2000" dirty="0" smtClean="0"/>
              <a:t> upload </a:t>
            </a:r>
            <a:r>
              <a:rPr sz="2000" dirty="0"/>
              <a:t>private data</a:t>
            </a:r>
            <a:br>
              <a:rPr sz="2000" dirty="0"/>
            </a:br>
            <a:r>
              <a:rPr sz="2000" dirty="0"/>
              <a:t>to </a:t>
            </a:r>
            <a:r>
              <a:rPr lang="en-US" sz="2000" dirty="0" smtClean="0"/>
              <a:t>an </a:t>
            </a:r>
            <a:r>
              <a:rPr sz="2000" dirty="0" smtClean="0"/>
              <a:t>IoT </a:t>
            </a:r>
            <a:r>
              <a:rPr sz="2000" dirty="0"/>
              <a:t>server constantly.</a:t>
            </a:r>
          </a:p>
        </p:txBody>
      </p:sp>
      <p:pic>
        <p:nvPicPr>
          <p:cNvPr id="25" name="pasted-image.tiff" descr="pasted-image.tif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69" y="2093965"/>
            <a:ext cx="340813" cy="399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73" y="2499308"/>
            <a:ext cx="277804" cy="358457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079" y="1600200"/>
            <a:ext cx="764930" cy="764930"/>
          </a:xfrm>
          <a:prstGeom prst="rect">
            <a:avLst/>
          </a:prstGeom>
        </p:spPr>
      </p:pic>
      <p:sp>
        <p:nvSpPr>
          <p:cNvPr id="30" name="텍스트 상자 29"/>
          <p:cNvSpPr txBox="1"/>
          <p:nvPr/>
        </p:nvSpPr>
        <p:spPr>
          <a:xfrm>
            <a:off x="6045415" y="4083622"/>
            <a:ext cx="1058367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Blockchain</a:t>
            </a:r>
            <a:r>
              <a:rPr lang="en-US" altLang="ko-KR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altLang="ko-KR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altLang="ko-KR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Peer</a:t>
            </a:r>
            <a:endParaRPr lang="ko-KR" altLang="en-US" sz="16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821" y="1687385"/>
            <a:ext cx="460613" cy="594340"/>
          </a:xfrm>
          <a:prstGeom prst="rect">
            <a:avLst/>
          </a:prstGeom>
        </p:spPr>
      </p:pic>
      <p:sp>
        <p:nvSpPr>
          <p:cNvPr id="32" name="CCTV data"/>
          <p:cNvSpPr txBox="1"/>
          <p:nvPr/>
        </p:nvSpPr>
        <p:spPr>
          <a:xfrm>
            <a:off x="7012346" y="2003886"/>
            <a:ext cx="455254" cy="18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r>
              <a:rPr sz="703" b="1" dirty="0"/>
              <a:t>CCTV data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133" y="3427929"/>
            <a:ext cx="764930" cy="76493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806" y="2593614"/>
            <a:ext cx="764930" cy="76493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614" y="3522645"/>
            <a:ext cx="460613" cy="594340"/>
          </a:xfrm>
          <a:prstGeom prst="rect">
            <a:avLst/>
          </a:prstGeom>
        </p:spPr>
      </p:pic>
      <p:sp>
        <p:nvSpPr>
          <p:cNvPr id="36" name="CCTV data"/>
          <p:cNvSpPr txBox="1"/>
          <p:nvPr/>
        </p:nvSpPr>
        <p:spPr>
          <a:xfrm>
            <a:off x="7012346" y="3839146"/>
            <a:ext cx="455254" cy="18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r>
              <a:rPr sz="703" b="1" dirty="0"/>
              <a:t>CCTV data</a:t>
            </a:r>
          </a:p>
        </p:txBody>
      </p:sp>
      <p:sp>
        <p:nvSpPr>
          <p:cNvPr id="37" name="텍스트 상자 36"/>
          <p:cNvSpPr txBox="1"/>
          <p:nvPr/>
        </p:nvSpPr>
        <p:spPr>
          <a:xfrm>
            <a:off x="7083639" y="3382092"/>
            <a:ext cx="320602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/>
              <a:t>BC</a:t>
            </a:r>
            <a:endParaRPr lang="ko-KR" altLang="en-US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929" y="2676476"/>
            <a:ext cx="460613" cy="594340"/>
          </a:xfrm>
          <a:prstGeom prst="rect">
            <a:avLst/>
          </a:prstGeom>
        </p:spPr>
      </p:pic>
      <p:sp>
        <p:nvSpPr>
          <p:cNvPr id="39" name="CCTV data"/>
          <p:cNvSpPr txBox="1"/>
          <p:nvPr/>
        </p:nvSpPr>
        <p:spPr>
          <a:xfrm>
            <a:off x="8079146" y="2992978"/>
            <a:ext cx="455254" cy="18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r>
              <a:rPr sz="703" b="1" dirty="0"/>
              <a:t>CCTV data</a:t>
            </a:r>
          </a:p>
        </p:txBody>
      </p:sp>
      <p:sp>
        <p:nvSpPr>
          <p:cNvPr id="40" name="텍스트 상자 39"/>
          <p:cNvSpPr txBox="1"/>
          <p:nvPr/>
        </p:nvSpPr>
        <p:spPr>
          <a:xfrm>
            <a:off x="8152953" y="2535923"/>
            <a:ext cx="320602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/>
              <a:t>BC</a:t>
            </a:r>
            <a:endParaRPr lang="ko-KR" altLang="en-US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1" name="직선 화살표 연결선 40"/>
          <p:cNvCxnSpPr>
            <a:stCxn id="17" idx="3"/>
          </p:cNvCxnSpPr>
          <p:nvPr/>
        </p:nvCxnSpPr>
        <p:spPr>
          <a:xfrm flipV="1">
            <a:off x="5706051" y="2094040"/>
            <a:ext cx="1269850" cy="960578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직선 화살표 연결선 41"/>
          <p:cNvCxnSpPr>
            <a:stCxn id="17" idx="3"/>
          </p:cNvCxnSpPr>
          <p:nvPr/>
        </p:nvCxnSpPr>
        <p:spPr>
          <a:xfrm>
            <a:off x="5706051" y="3054618"/>
            <a:ext cx="2340957" cy="28514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직선 화살표 연결선 42"/>
          <p:cNvCxnSpPr>
            <a:stCxn id="17" idx="3"/>
          </p:cNvCxnSpPr>
          <p:nvPr/>
        </p:nvCxnSpPr>
        <p:spPr>
          <a:xfrm>
            <a:off x="5706051" y="3054618"/>
            <a:ext cx="1271643" cy="874682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직선 연결선[R] 43"/>
          <p:cNvCxnSpPr/>
          <p:nvPr/>
        </p:nvCxnSpPr>
        <p:spPr>
          <a:xfrm flipV="1">
            <a:off x="2669826" y="3494969"/>
            <a:ext cx="1985575" cy="159218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직선 연결선[R] 44"/>
          <p:cNvCxnSpPr/>
          <p:nvPr/>
        </p:nvCxnSpPr>
        <p:spPr>
          <a:xfrm flipH="1" flipV="1">
            <a:off x="4655401" y="3494969"/>
            <a:ext cx="2009216" cy="176973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" name="텍스트 상자 51"/>
          <p:cNvSpPr txBox="1"/>
          <p:nvPr/>
        </p:nvSpPr>
        <p:spPr>
          <a:xfrm>
            <a:off x="7086600" y="1524000"/>
            <a:ext cx="320602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/>
              <a:t>BC</a:t>
            </a:r>
            <a:endParaRPr lang="ko-KR" altLang="en-US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" name="텍스트 상자 45"/>
          <p:cNvSpPr txBox="1"/>
          <p:nvPr/>
        </p:nvSpPr>
        <p:spPr>
          <a:xfrm>
            <a:off x="685944" y="2087716"/>
            <a:ext cx="1981056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/>
              <a:t>Relational Database</a:t>
            </a:r>
            <a:endParaRPr lang="ko-KR" altLang="en-US" dirty="0">
              <a:solidFill>
                <a:srgbClr val="000000"/>
              </a:solidFill>
              <a:sym typeface="Helvetica Neue"/>
            </a:endParaRPr>
          </a:p>
        </p:txBody>
      </p:sp>
      <p:sp>
        <p:nvSpPr>
          <p:cNvPr id="47" name="텍스트 상자 46"/>
          <p:cNvSpPr txBox="1"/>
          <p:nvPr/>
        </p:nvSpPr>
        <p:spPr>
          <a:xfrm>
            <a:off x="685800" y="2470265"/>
            <a:ext cx="1096199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 err="1"/>
              <a:t>Blockchain</a:t>
            </a:r>
            <a:endParaRPr lang="ko-KR" altLang="en-US" dirty="0">
              <a:solidFill>
                <a:srgbClr val="000000"/>
              </a:solidFill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5598" y="3035378"/>
            <a:ext cx="181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oneM2M Service Platform</a:t>
            </a:r>
            <a:endParaRPr lang="ko-KR" altLang="en-US" dirty="0"/>
          </a:p>
        </p:txBody>
      </p:sp>
      <p:pic>
        <p:nvPicPr>
          <p:cNvPr id="2050" name="Picture 2" descr="Kuvahaun tulos haulle motion detecto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5" y="3976473"/>
            <a:ext cx="2613025" cy="186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- oneM2M with </a:t>
            </a:r>
            <a:r>
              <a:rPr lang="en-US" altLang="ko-KR" sz="3200" dirty="0" err="1" smtClean="0"/>
              <a:t>Blockchain</a:t>
            </a:r>
            <a:r>
              <a:rPr lang="en-US" altLang="ko-KR" sz="3200" dirty="0" smtClean="0"/>
              <a:t> Use Case 1 </a:t>
            </a:r>
            <a:r>
              <a:rPr lang="en-US" altLang="ko-KR" sz="3200" dirty="0"/>
              <a:t>-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en-US" altLang="ko-KR" sz="1200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400" dirty="0" smtClean="0">
                <a:solidFill>
                  <a:schemeClr val="tx1"/>
                </a:solidFill>
              </a:rPr>
              <a:t>Allow users to select data to be managed by </a:t>
            </a:r>
            <a:r>
              <a:rPr lang="en-US" altLang="ko-KR" sz="2400" dirty="0" err="1" smtClean="0">
                <a:solidFill>
                  <a:schemeClr val="tx1"/>
                </a:solidFill>
              </a:rPr>
              <a:t>Blockchain</a:t>
            </a:r>
            <a:endParaRPr kumimoji="1" lang="ko-KR" altLang="en-US" dirty="0"/>
          </a:p>
        </p:txBody>
      </p:sp>
      <p:sp>
        <p:nvSpPr>
          <p:cNvPr id="5" name="타원형"/>
          <p:cNvSpPr/>
          <p:nvPr/>
        </p:nvSpPr>
        <p:spPr>
          <a:xfrm>
            <a:off x="5478437" y="2024335"/>
            <a:ext cx="2201122" cy="1853453"/>
          </a:xfrm>
          <a:prstGeom prst="ellips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0648" y="1924215"/>
            <a:ext cx="2769505" cy="183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asted-image.tiff" descr="pasted-image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684" y="2653892"/>
            <a:ext cx="565086" cy="662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422" y="2653892"/>
            <a:ext cx="460613" cy="594340"/>
          </a:xfrm>
          <a:prstGeom prst="rect">
            <a:avLst/>
          </a:prstGeom>
        </p:spPr>
      </p:pic>
      <p:sp>
        <p:nvSpPr>
          <p:cNvPr id="21" name="텍스트 상자 20"/>
          <p:cNvSpPr txBox="1"/>
          <p:nvPr/>
        </p:nvSpPr>
        <p:spPr>
          <a:xfrm>
            <a:off x="3678414" y="2518044"/>
            <a:ext cx="227627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687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endParaRPr lang="ko-KR" altLang="en-US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텍스트 상자 21"/>
          <p:cNvSpPr txBox="1"/>
          <p:nvPr/>
        </p:nvSpPr>
        <p:spPr>
          <a:xfrm>
            <a:off x="5334447" y="2513340"/>
            <a:ext cx="320602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/>
              <a:t>BC</a:t>
            </a:r>
            <a:endParaRPr lang="ko-KR" altLang="en-US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" name="직선 화살표 연결선 22"/>
          <p:cNvCxnSpPr>
            <a:endCxn id="46" idx="1"/>
          </p:cNvCxnSpPr>
          <p:nvPr/>
        </p:nvCxnSpPr>
        <p:spPr>
          <a:xfrm flipV="1">
            <a:off x="3900894" y="3054618"/>
            <a:ext cx="1349903" cy="5929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9" name="그림 2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079" y="1600200"/>
            <a:ext cx="764930" cy="76493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821" y="1687385"/>
            <a:ext cx="460613" cy="594340"/>
          </a:xfrm>
          <a:prstGeom prst="rect">
            <a:avLst/>
          </a:prstGeom>
        </p:spPr>
      </p:pic>
      <p:sp>
        <p:nvSpPr>
          <p:cNvPr id="32" name="CCTV data"/>
          <p:cNvSpPr txBox="1"/>
          <p:nvPr/>
        </p:nvSpPr>
        <p:spPr>
          <a:xfrm>
            <a:off x="7012346" y="2003886"/>
            <a:ext cx="455254" cy="18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r>
              <a:rPr sz="703" b="1" dirty="0"/>
              <a:t>CCTV data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133" y="3427929"/>
            <a:ext cx="764930" cy="76493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806" y="2593614"/>
            <a:ext cx="764930" cy="76493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614" y="3522645"/>
            <a:ext cx="460613" cy="594340"/>
          </a:xfrm>
          <a:prstGeom prst="rect">
            <a:avLst/>
          </a:prstGeom>
        </p:spPr>
      </p:pic>
      <p:sp>
        <p:nvSpPr>
          <p:cNvPr id="36" name="CCTV data"/>
          <p:cNvSpPr txBox="1"/>
          <p:nvPr/>
        </p:nvSpPr>
        <p:spPr>
          <a:xfrm>
            <a:off x="7012346" y="3839146"/>
            <a:ext cx="455254" cy="18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r>
              <a:rPr sz="703" b="1" dirty="0"/>
              <a:t>CCTV data</a:t>
            </a:r>
          </a:p>
        </p:txBody>
      </p:sp>
      <p:sp>
        <p:nvSpPr>
          <p:cNvPr id="37" name="텍스트 상자 36"/>
          <p:cNvSpPr txBox="1"/>
          <p:nvPr/>
        </p:nvSpPr>
        <p:spPr>
          <a:xfrm>
            <a:off x="7083639" y="3382092"/>
            <a:ext cx="320602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/>
              <a:t>BC</a:t>
            </a:r>
            <a:endParaRPr lang="ko-KR" altLang="en-US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929" y="2676476"/>
            <a:ext cx="460613" cy="594340"/>
          </a:xfrm>
          <a:prstGeom prst="rect">
            <a:avLst/>
          </a:prstGeom>
        </p:spPr>
      </p:pic>
      <p:sp>
        <p:nvSpPr>
          <p:cNvPr id="39" name="CCTV data"/>
          <p:cNvSpPr txBox="1"/>
          <p:nvPr/>
        </p:nvSpPr>
        <p:spPr>
          <a:xfrm>
            <a:off x="8079146" y="2992978"/>
            <a:ext cx="455254" cy="18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r>
              <a:rPr sz="703" b="1" dirty="0"/>
              <a:t>CCTV data</a:t>
            </a:r>
          </a:p>
        </p:txBody>
      </p:sp>
      <p:sp>
        <p:nvSpPr>
          <p:cNvPr id="40" name="텍스트 상자 39"/>
          <p:cNvSpPr txBox="1"/>
          <p:nvPr/>
        </p:nvSpPr>
        <p:spPr>
          <a:xfrm>
            <a:off x="8152953" y="2535923"/>
            <a:ext cx="320602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/>
              <a:t>BC</a:t>
            </a:r>
            <a:endParaRPr lang="ko-KR" altLang="en-US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1" name="직선 화살표 연결선 40"/>
          <p:cNvCxnSpPr>
            <a:stCxn id="46" idx="3"/>
          </p:cNvCxnSpPr>
          <p:nvPr/>
        </p:nvCxnSpPr>
        <p:spPr>
          <a:xfrm flipV="1">
            <a:off x="5706051" y="2094040"/>
            <a:ext cx="1269850" cy="960578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직선 화살표 연결선 41"/>
          <p:cNvCxnSpPr>
            <a:stCxn id="46" idx="3"/>
          </p:cNvCxnSpPr>
          <p:nvPr/>
        </p:nvCxnSpPr>
        <p:spPr>
          <a:xfrm>
            <a:off x="5706051" y="3054618"/>
            <a:ext cx="2340957" cy="28514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직선 화살표 연결선 42"/>
          <p:cNvCxnSpPr>
            <a:stCxn id="46" idx="3"/>
          </p:cNvCxnSpPr>
          <p:nvPr/>
        </p:nvCxnSpPr>
        <p:spPr>
          <a:xfrm>
            <a:off x="5706051" y="3054618"/>
            <a:ext cx="1271643" cy="874682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직선 연결선[R] 43"/>
          <p:cNvCxnSpPr/>
          <p:nvPr/>
        </p:nvCxnSpPr>
        <p:spPr>
          <a:xfrm flipV="1">
            <a:off x="2209800" y="3494969"/>
            <a:ext cx="2445601" cy="196106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직선 연결선[R] 44"/>
          <p:cNvCxnSpPr/>
          <p:nvPr/>
        </p:nvCxnSpPr>
        <p:spPr>
          <a:xfrm flipH="1" flipV="1">
            <a:off x="4655401" y="3494970"/>
            <a:ext cx="2260907" cy="199143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직사각형"/>
          <p:cNvSpPr/>
          <p:nvPr/>
        </p:nvSpPr>
        <p:spPr>
          <a:xfrm>
            <a:off x="1640654" y="5324889"/>
            <a:ext cx="1174154" cy="451388"/>
          </a:xfrm>
          <a:prstGeom prst="rect">
            <a:avLst/>
          </a:prstGeom>
          <a:solidFill>
            <a:srgbClr val="17B19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9" name="ADN-AE"/>
          <p:cNvSpPr/>
          <p:nvPr/>
        </p:nvSpPr>
        <p:spPr>
          <a:xfrm>
            <a:off x="1669783" y="5359518"/>
            <a:ext cx="1115896" cy="371422"/>
          </a:xfrm>
          <a:prstGeom prst="roundRect">
            <a:avLst>
              <a:gd name="adj" fmla="val 29327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266" b="1" dirty="0"/>
              <a:t>ADN-AE</a:t>
            </a:r>
          </a:p>
        </p:txBody>
      </p:sp>
      <p:sp>
        <p:nvSpPr>
          <p:cNvPr id="50" name="직사각형"/>
          <p:cNvSpPr/>
          <p:nvPr/>
        </p:nvSpPr>
        <p:spPr>
          <a:xfrm>
            <a:off x="6291280" y="5324889"/>
            <a:ext cx="1174154" cy="451388"/>
          </a:xfrm>
          <a:prstGeom prst="rect">
            <a:avLst/>
          </a:prstGeom>
          <a:solidFill>
            <a:srgbClr val="17B19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1" name="IN-AE"/>
          <p:cNvSpPr/>
          <p:nvPr/>
        </p:nvSpPr>
        <p:spPr>
          <a:xfrm>
            <a:off x="6318580" y="5359518"/>
            <a:ext cx="1115897" cy="371422"/>
          </a:xfrm>
          <a:prstGeom prst="roundRect">
            <a:avLst>
              <a:gd name="adj" fmla="val 29327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266" b="1" dirty="0"/>
              <a:t>IN-AE</a:t>
            </a:r>
          </a:p>
        </p:txBody>
      </p:sp>
      <p:sp>
        <p:nvSpPr>
          <p:cNvPr id="52" name="직사각형"/>
          <p:cNvSpPr/>
          <p:nvPr/>
        </p:nvSpPr>
        <p:spPr>
          <a:xfrm>
            <a:off x="4194231" y="2671070"/>
            <a:ext cx="916585" cy="813822"/>
          </a:xfrm>
          <a:prstGeom prst="rect">
            <a:avLst/>
          </a:prstGeom>
          <a:solidFill>
            <a:srgbClr val="17B19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3" name="IN-CSE"/>
          <p:cNvSpPr/>
          <p:nvPr/>
        </p:nvSpPr>
        <p:spPr>
          <a:xfrm>
            <a:off x="4238044" y="2711041"/>
            <a:ext cx="834712" cy="726169"/>
          </a:xfrm>
          <a:prstGeom prst="roundRect">
            <a:avLst>
              <a:gd name="adj" fmla="val 15000"/>
            </a:avLst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1547" b="1" dirty="0"/>
              <a:t>IN-CSE</a:t>
            </a:r>
          </a:p>
        </p:txBody>
      </p:sp>
      <p:sp>
        <p:nvSpPr>
          <p:cNvPr id="54" name="MCA"/>
          <p:cNvSpPr txBox="1"/>
          <p:nvPr/>
        </p:nvSpPr>
        <p:spPr>
          <a:xfrm>
            <a:off x="3075653" y="4633795"/>
            <a:ext cx="463012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0"/>
            </a:lvl1pPr>
          </a:lstStyle>
          <a:p>
            <a:r>
              <a:rPr lang="en-US" dirty="0" err="1"/>
              <a:t>m</a:t>
            </a:r>
            <a:r>
              <a:rPr lang="en-US" dirty="0" err="1" smtClean="0"/>
              <a:t>ca</a:t>
            </a:r>
            <a:endParaRPr dirty="0"/>
          </a:p>
        </p:txBody>
      </p:sp>
      <p:sp>
        <p:nvSpPr>
          <p:cNvPr id="55" name="MCA"/>
          <p:cNvSpPr txBox="1"/>
          <p:nvPr/>
        </p:nvSpPr>
        <p:spPr>
          <a:xfrm>
            <a:off x="5618716" y="4633795"/>
            <a:ext cx="463012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0"/>
            </a:lvl1pPr>
          </a:lstStyle>
          <a:p>
            <a:r>
              <a:rPr lang="en-US" dirty="0" err="1" smtClean="0"/>
              <a:t>mca</a:t>
            </a:r>
            <a:endParaRPr dirty="0"/>
          </a:p>
        </p:txBody>
      </p:sp>
      <p:sp>
        <p:nvSpPr>
          <p:cNvPr id="56" name="텍스트 상자 55"/>
          <p:cNvSpPr txBox="1"/>
          <p:nvPr/>
        </p:nvSpPr>
        <p:spPr>
          <a:xfrm>
            <a:off x="7086600" y="1524000"/>
            <a:ext cx="320602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/>
              <a:t>BC</a:t>
            </a:r>
            <a:endParaRPr lang="ko-KR" altLang="en-US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" name="CCTV data"/>
          <p:cNvSpPr txBox="1"/>
          <p:nvPr/>
        </p:nvSpPr>
        <p:spPr>
          <a:xfrm>
            <a:off x="5250797" y="2964464"/>
            <a:ext cx="455254" cy="18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r>
              <a:rPr sz="703" b="1" dirty="0"/>
              <a:t>CCTV data</a:t>
            </a:r>
          </a:p>
        </p:txBody>
      </p:sp>
      <p:sp>
        <p:nvSpPr>
          <p:cNvPr id="47" name="When user marks on private data is expected to be stored in  Blockchain, the data will be  moved and will be stored in Blockchain."/>
          <p:cNvSpPr txBox="1"/>
          <p:nvPr/>
        </p:nvSpPr>
        <p:spPr>
          <a:xfrm>
            <a:off x="5958820" y="5867400"/>
            <a:ext cx="2270780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>
              <a:defRPr sz="1300"/>
            </a:pPr>
            <a:r>
              <a:rPr lang="en-US" sz="2000" dirty="0" smtClean="0"/>
              <a:t>Select data to be stored at BC</a:t>
            </a:r>
            <a:endParaRPr sz="2000" dirty="0"/>
          </a:p>
        </p:txBody>
      </p:sp>
      <p:sp>
        <p:nvSpPr>
          <p:cNvPr id="57" name="CCVT upload private data to IoT server constantly."/>
          <p:cNvSpPr txBox="1"/>
          <p:nvPr/>
        </p:nvSpPr>
        <p:spPr>
          <a:xfrm>
            <a:off x="990600" y="5865511"/>
            <a:ext cx="3062185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1400"/>
            </a:pPr>
            <a:r>
              <a:rPr lang="en-US" sz="2000" dirty="0" smtClean="0"/>
              <a:t>Sensors </a:t>
            </a:r>
            <a:r>
              <a:rPr sz="2000" dirty="0" smtClean="0"/>
              <a:t>upload </a:t>
            </a:r>
            <a:r>
              <a:rPr sz="2000" dirty="0"/>
              <a:t>private data</a:t>
            </a:r>
            <a:br>
              <a:rPr sz="2000" dirty="0"/>
            </a:br>
            <a:r>
              <a:rPr sz="2000" dirty="0"/>
              <a:t>to </a:t>
            </a:r>
            <a:r>
              <a:rPr lang="en-US" sz="2000" dirty="0" smtClean="0"/>
              <a:t>an </a:t>
            </a:r>
            <a:r>
              <a:rPr sz="2000" dirty="0" smtClean="0"/>
              <a:t>IoT </a:t>
            </a:r>
            <a:r>
              <a:rPr sz="2000" dirty="0"/>
              <a:t>server constantly.</a:t>
            </a:r>
          </a:p>
        </p:txBody>
      </p:sp>
      <p:sp>
        <p:nvSpPr>
          <p:cNvPr id="58" name="Blockchain Network"/>
          <p:cNvSpPr txBox="1"/>
          <p:nvPr/>
        </p:nvSpPr>
        <p:spPr>
          <a:xfrm>
            <a:off x="4800600" y="1600200"/>
            <a:ext cx="1315845" cy="718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Private </a:t>
            </a:r>
            <a:r>
              <a:rPr sz="1400" b="1" dirty="0" err="1">
                <a:solidFill>
                  <a:srgbClr val="FF0000"/>
                </a:solidFill>
              </a:rPr>
              <a:t>Blockchain</a:t>
            </a:r>
            <a:r>
              <a:rPr lang="en-US" sz="1400" b="1" dirty="0">
                <a:solidFill>
                  <a:srgbClr val="FF0000"/>
                </a:solidFill>
              </a:rPr>
              <a:t/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sz="1400" b="1" dirty="0">
                <a:solidFill>
                  <a:srgbClr val="FF0000"/>
                </a:solidFill>
              </a:rPr>
              <a:t>Network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45598" y="3035378"/>
            <a:ext cx="181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oneM2M Service Platform</a:t>
            </a:r>
            <a:endParaRPr lang="ko-KR" altLang="en-US" dirty="0"/>
          </a:p>
        </p:txBody>
      </p:sp>
      <p:sp>
        <p:nvSpPr>
          <p:cNvPr id="60" name="텍스트 상자 29"/>
          <p:cNvSpPr txBox="1"/>
          <p:nvPr/>
        </p:nvSpPr>
        <p:spPr>
          <a:xfrm>
            <a:off x="6045415" y="4083622"/>
            <a:ext cx="1058367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Blockchain</a:t>
            </a:r>
            <a:r>
              <a:rPr lang="en-US" altLang="ko-KR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altLang="ko-KR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altLang="ko-KR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Peer</a:t>
            </a:r>
            <a:endParaRPr lang="ko-KR" altLang="en-US" sz="16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" name="pasted-image.tiff" descr="pasted-image.tif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69" y="2093965"/>
            <a:ext cx="340813" cy="399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그림 2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73" y="2499308"/>
            <a:ext cx="277804" cy="358457"/>
          </a:xfrm>
          <a:prstGeom prst="rect">
            <a:avLst/>
          </a:prstGeom>
        </p:spPr>
      </p:pic>
      <p:sp>
        <p:nvSpPr>
          <p:cNvPr id="63" name="텍스트 상자 45"/>
          <p:cNvSpPr txBox="1"/>
          <p:nvPr/>
        </p:nvSpPr>
        <p:spPr>
          <a:xfrm>
            <a:off x="685944" y="2087716"/>
            <a:ext cx="1981056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/>
              <a:t>Relational Database</a:t>
            </a:r>
            <a:endParaRPr lang="ko-KR" altLang="en-US" dirty="0">
              <a:solidFill>
                <a:srgbClr val="000000"/>
              </a:solidFill>
              <a:sym typeface="Helvetica Neue"/>
            </a:endParaRPr>
          </a:p>
        </p:txBody>
      </p:sp>
      <p:sp>
        <p:nvSpPr>
          <p:cNvPr id="64" name="텍스트 상자 46"/>
          <p:cNvSpPr txBox="1"/>
          <p:nvPr/>
        </p:nvSpPr>
        <p:spPr>
          <a:xfrm>
            <a:off x="685800" y="2470265"/>
            <a:ext cx="1096199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 err="1"/>
              <a:t>Blockchain</a:t>
            </a:r>
            <a:endParaRPr lang="ko-KR" altLang="en-US" dirty="0">
              <a:solidFill>
                <a:srgbClr val="000000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82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</TotalTime>
  <Words>539</Words>
  <Application>Microsoft Office PowerPoint</Application>
  <PresentationFormat>On-screen Show (4:3)</PresentationFormat>
  <Paragraphs>172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Helvetica Neue</vt:lpstr>
      <vt:lpstr>Helvetica Neue Medium</vt:lpstr>
      <vt:lpstr>Mangal</vt:lpstr>
      <vt:lpstr>MS PGothic</vt:lpstr>
      <vt:lpstr>Gulim</vt:lpstr>
      <vt:lpstr>맑은 고딕</vt:lpstr>
      <vt:lpstr>맑은 고딕</vt:lpstr>
      <vt:lpstr>Arial</vt:lpstr>
      <vt:lpstr>Calibri</vt:lpstr>
      <vt:lpstr>Wingdings</vt:lpstr>
      <vt:lpstr>Office Theme</vt:lpstr>
      <vt:lpstr>Enabling Blockchain to oneM2M</vt:lpstr>
      <vt:lpstr>Introduction of Blockchain What is Blockchain?</vt:lpstr>
      <vt:lpstr>Introduction of Blockchain What is Blockchain?</vt:lpstr>
      <vt:lpstr>Introduction of Blockchain What is Blockchain?</vt:lpstr>
      <vt:lpstr>Introduction of Blockchain What is Blockchain?</vt:lpstr>
      <vt:lpstr>Introduction of Blockchain IBM Blockchain to improve food safety</vt:lpstr>
      <vt:lpstr>- oneM2M with Blockchain Use Case 1 -   Allow users to select data to be managed by Blockchain</vt:lpstr>
      <vt:lpstr>- oneM2M with Blockchain Use Case 1 -   Allow users to select data to be managed by Blockchain</vt:lpstr>
      <vt:lpstr>- oneM2M with Blockchain Use Case 1 -   Allow users to select data to be managed by Blockchain</vt:lpstr>
      <vt:lpstr>oneM2M with Blockchain Use Case 2   Blockchain for global IoT services</vt:lpstr>
      <vt:lpstr>oneM2M with Blockchain Use Case 2   Blockchain for global service continuity – Scenario 1</vt:lpstr>
      <vt:lpstr>oneM2M with Blockchain Use Case 2   Blockchain for global service continuity</vt:lpstr>
      <vt:lpstr>Potential Impacts to oneM2M   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</dc:title>
  <dc:creator>oneM2M</dc:creator>
  <cp:lastModifiedBy>Jaeseung Song</cp:lastModifiedBy>
  <cp:revision>138</cp:revision>
  <dcterms:created xsi:type="dcterms:W3CDTF">2012-09-11T22:52:11Z</dcterms:created>
  <dcterms:modified xsi:type="dcterms:W3CDTF">2017-09-18T12:15:44Z</dcterms:modified>
</cp:coreProperties>
</file>