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5" r:id="rId3"/>
    <p:sldId id="293" r:id="rId4"/>
    <p:sldId id="294" r:id="rId5"/>
    <p:sldId id="287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A0A0A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12" autoAdjust="0"/>
    <p:restoredTop sz="90179" autoAdjust="0"/>
  </p:normalViewPr>
  <p:slideViewPr>
    <p:cSldViewPr>
      <p:cViewPr varScale="1">
        <p:scale>
          <a:sx n="62" d="100"/>
          <a:sy n="62" d="100"/>
        </p:scale>
        <p:origin x="-1278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ja-JP" altLang="ja-JP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D5F92D6A-FC8C-48B3-94E8-373CDBE29C7F}" type="datetimeFigureOut">
              <a:rPr lang="en-US" altLang="ja-JP"/>
              <a:pPr/>
              <a:t>20-Sep-17</a:t>
            </a:fld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ja-JP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C35AD1F1-A810-487F-9D8C-5E62E11C9687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de-AT" altLang="ja-JP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EB4718F-DE6D-4FFD-900F-91A4E799D341}" type="datetimeFigureOut">
              <a:rPr lang="de-AT" altLang="ja-JP"/>
              <a:pPr/>
              <a:t>20.09.2017</a:t>
            </a:fld>
            <a:endParaRPr lang="de-AT" altLang="ja-JP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AT" noProof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AT" smtClean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de-AT" altLang="ja-JP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01317BC-75FD-4D1A-8C81-86D1AC3292B1}" type="slidenum">
              <a:rPr lang="de-AT" altLang="de-DE"/>
              <a:pPr/>
              <a:t>‹#›</a:t>
            </a:fld>
            <a:endParaRPr lang="de-AT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Notizenplatzhal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de-DE" altLang="de-DE" smtClean="0"/>
          </a:p>
        </p:txBody>
      </p:sp>
      <p:sp>
        <p:nvSpPr>
          <p:cNvPr id="6148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E7A5D2B-C737-486E-AD20-07BBD598084F}" type="slidenum">
              <a:rPr lang="de-AT" altLang="de-DE"/>
              <a:pPr/>
              <a:t>1</a:t>
            </a:fld>
            <a:endParaRPr lang="de-AT" alt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17F671D5-32E1-490F-840F-7C00D628530F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fld id="{F6208D1D-5E4F-4659-834B-70533D241DE1}" type="slidenum">
              <a:rPr lang="en-US" altLang="de-DE"/>
              <a:pPr/>
              <a:t>‹#›</a:t>
            </a:fld>
            <a:endParaRPr lang="en-US" alt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87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ja-JP" altLang="ja-JP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636963"/>
            <a:ext cx="7772400" cy="15446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de-DE" sz="3600" b="1" dirty="0" smtClean="0">
                <a:solidFill>
                  <a:srgbClr val="A0A0A3"/>
                </a:solidFill>
              </a:rPr>
              <a:t>Planning of oneM2M-IIC Workshop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3118803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Group Name: </a:t>
            </a:r>
            <a:r>
              <a:rPr lang="en-US" altLang="de-DE" dirty="0" smtClean="0">
                <a:solidFill>
                  <a:srgbClr val="B42025"/>
                </a:solidFill>
              </a:rPr>
              <a:t>Technical Plenary</a:t>
            </a:r>
            <a:endParaRPr lang="en-US" altLang="de-DE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Source: </a:t>
            </a:r>
            <a:r>
              <a:rPr lang="en-US" altLang="de-DE" dirty="0" smtClean="0">
                <a:solidFill>
                  <a:srgbClr val="B42025"/>
                </a:solidFill>
              </a:rPr>
              <a:t>Victor Kueh (Huawei)</a:t>
            </a:r>
            <a:endParaRPr lang="en-US" altLang="de-DE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Meeting Date: </a:t>
            </a:r>
            <a:r>
              <a:rPr lang="en-US" altLang="de-DE" dirty="0" smtClean="0">
                <a:solidFill>
                  <a:srgbClr val="B42025"/>
                </a:solidFill>
              </a:rPr>
              <a:t>2017-09-20</a:t>
            </a:r>
            <a:endParaRPr lang="en-US" altLang="de-DE" dirty="0">
              <a:solidFill>
                <a:srgbClr val="B42025"/>
              </a:solidFill>
            </a:endParaRPr>
          </a:p>
          <a:p>
            <a:pPr eaLnBrk="1" hangingPunct="1"/>
            <a:r>
              <a:rPr lang="en-US" altLang="de-DE" dirty="0">
                <a:solidFill>
                  <a:srgbClr val="B42025"/>
                </a:solidFill>
              </a:rPr>
              <a:t>Agenda Item: </a:t>
            </a:r>
            <a:r>
              <a:rPr lang="en-US" altLang="de-DE" dirty="0" smtClean="0">
                <a:solidFill>
                  <a:srgbClr val="B42025"/>
                </a:solidFill>
                <a:ea typeface="ＭＳ Ｐゴシック" pitchFamily="34" charset="-128"/>
              </a:rPr>
              <a:t>9.6</a:t>
            </a:r>
            <a:endParaRPr lang="en-US" altLang="ja-JP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fr-FR" smtClean="0"/>
              <a:t>Background</a:t>
            </a:r>
            <a:endParaRPr lang="en-US" altLang="de-DE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de-DE" sz="2400" dirty="0" smtClean="0"/>
              <a:t>Liaison for collaboration was approved on both sides (for oneM2M, this was endorsed in TP#30)</a:t>
            </a:r>
          </a:p>
          <a:p>
            <a:r>
              <a:rPr lang="en-US" altLang="de-DE" sz="2400" dirty="0" smtClean="0"/>
              <a:t>Joint workshop has been agreed and plan for TP#33 in US (now moved to TP#34?)</a:t>
            </a:r>
          </a:p>
          <a:p>
            <a:r>
              <a:rPr lang="en-US" altLang="de-DE" sz="2400" dirty="0" smtClean="0"/>
              <a:t>IIC would send their experts to share their work</a:t>
            </a:r>
          </a:p>
          <a:p>
            <a:r>
              <a:rPr lang="en-US" altLang="de-DE" sz="2400" dirty="0" smtClean="0"/>
              <a:t>oneM2M need to identify the agenda, and presentations from our side</a:t>
            </a:r>
          </a:p>
          <a:p>
            <a:pPr>
              <a:buNone/>
            </a:pPr>
            <a:endParaRPr lang="en-US" altLang="de-DE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fr-FR" dirty="0" smtClean="0"/>
              <a:t>Recap of Scope of Collaboration*</a:t>
            </a:r>
            <a:endParaRPr lang="en-US" altLang="de-DE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458200" cy="54102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z="2200" dirty="0" err="1" smtClean="0"/>
              <a:t>IoT</a:t>
            </a:r>
            <a:r>
              <a:rPr lang="en-US" sz="2200" dirty="0" smtClean="0"/>
              <a:t> use cases, requirements, architecture and other deliverables, for examples: </a:t>
            </a:r>
          </a:p>
          <a:p>
            <a:pPr lvl="1"/>
            <a:r>
              <a:rPr lang="en-US" sz="1800" dirty="0" smtClean="0"/>
              <a:t>Feedback on IIC Reference Architecture, Security Framework, &amp; Connectivity Reference Architecture.</a:t>
            </a:r>
          </a:p>
          <a:p>
            <a:pPr lvl="1"/>
            <a:r>
              <a:rPr lang="en-US" sz="1800" dirty="0" smtClean="0"/>
              <a:t>Exchange information on use cases: oneM2M use cases related to the industrial domain made available for IIC reference &amp; comments, and oneM2M provide feedback on IIC use cases.</a:t>
            </a:r>
          </a:p>
          <a:p>
            <a:r>
              <a:rPr lang="en-US" sz="2200" dirty="0" smtClean="0"/>
              <a:t>Gaps in standards to address related use cases &amp; requirements</a:t>
            </a:r>
          </a:p>
          <a:p>
            <a:r>
              <a:rPr lang="en-US" sz="2200" dirty="0" smtClean="0"/>
              <a:t>Feedback on standards from </a:t>
            </a:r>
            <a:r>
              <a:rPr lang="en-US" sz="2200" dirty="0" err="1" smtClean="0"/>
              <a:t>testbeds</a:t>
            </a:r>
            <a:r>
              <a:rPr lang="en-US" sz="2200" dirty="0" smtClean="0"/>
              <a:t> / interoperability events</a:t>
            </a:r>
          </a:p>
          <a:p>
            <a:pPr lvl="1"/>
            <a:r>
              <a:rPr lang="en-US" sz="1800" dirty="0" smtClean="0"/>
              <a:t>Demonstrate how oneM2M standards can be used for interoperability within a multi-vendor ecosystem</a:t>
            </a:r>
          </a:p>
          <a:p>
            <a:pPr lvl="1"/>
            <a:r>
              <a:rPr lang="en-US" sz="1800" dirty="0" smtClean="0"/>
              <a:t>Discuss the planning of joint workshops, showcases, interoperability events, &amp; press releases on achievements and synergies enabled by the collaboration between the two organizations 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52400" y="76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dirty="0" smtClean="0"/>
              <a:t>Planning for Agenda</a:t>
            </a:r>
            <a:endParaRPr lang="en-US" altLang="de-DE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447800"/>
            <a:ext cx="8534400" cy="32305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sz="2600" dirty="0" smtClean="0"/>
              <a:t>What </a:t>
            </a:r>
            <a:r>
              <a:rPr lang="en-US" altLang="de-DE" sz="2600" dirty="0" smtClean="0"/>
              <a:t>is </a:t>
            </a:r>
            <a:r>
              <a:rPr lang="en-US" altLang="de-DE" sz="2600" dirty="0" smtClean="0"/>
              <a:t>oneM2M target from </a:t>
            </a:r>
            <a:r>
              <a:rPr lang="en-US" altLang="de-DE" sz="2600" dirty="0" smtClean="0"/>
              <a:t>this joint </a:t>
            </a:r>
            <a:r>
              <a:rPr lang="en-US" altLang="de-DE" sz="2600" dirty="0" smtClean="0"/>
              <a:t>workshop</a:t>
            </a:r>
          </a:p>
          <a:p>
            <a:pPr eaLnBrk="1" hangingPunct="1"/>
            <a:r>
              <a:rPr lang="en-US" altLang="de-DE" sz="2600" dirty="0" smtClean="0"/>
              <a:t>What </a:t>
            </a:r>
            <a:r>
              <a:rPr lang="en-US" altLang="de-DE" sz="2600" dirty="0" smtClean="0"/>
              <a:t>presentation/material would </a:t>
            </a:r>
            <a:r>
              <a:rPr lang="en-US" altLang="de-DE" sz="2600" dirty="0" smtClean="0"/>
              <a:t>oneM2M be presenting </a:t>
            </a:r>
            <a:endParaRPr lang="en-US" altLang="de-DE" sz="1600" dirty="0" smtClean="0"/>
          </a:p>
          <a:p>
            <a:pPr eaLnBrk="1" hangingPunct="1"/>
            <a:r>
              <a:rPr lang="en-US" altLang="de-DE" sz="2600" dirty="0" smtClean="0"/>
              <a:t>View from interested companies</a:t>
            </a:r>
            <a:endParaRPr lang="en-US" altLang="de-DE" sz="2600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de-DE" dirty="0">
                <a:latin typeface="Myriad Pro" charset="0"/>
              </a:rPr>
              <a:t>© 2017 oneM2M Partners</a:t>
            </a:r>
          </a:p>
          <a:p>
            <a:fld id="{C0C6E535-1B68-4544-A1C5-42C0AB6A474E}" type="slidenum">
              <a:rPr lang="en-US" altLang="de-DE">
                <a:latin typeface="Myriad Pro" charset="0"/>
              </a:rPr>
              <a:pPr/>
              <a:t>4</a:t>
            </a:fld>
            <a:endParaRPr lang="en-US" altLang="de-DE" dirty="0">
              <a:latin typeface="Myriad Pro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52400" y="76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fr-FR" dirty="0" smtClean="0"/>
              <a:t>Planning for Agenda</a:t>
            </a:r>
            <a:endParaRPr lang="en-US" altLang="de-DE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 bwMode="auto">
          <a:xfrm>
            <a:off x="381000" y="1219200"/>
            <a:ext cx="8534400" cy="3459162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de-DE" sz="2600" dirty="0" smtClean="0"/>
              <a:t>What </a:t>
            </a:r>
            <a:r>
              <a:rPr lang="en-US" altLang="de-DE" sz="2600" dirty="0" smtClean="0"/>
              <a:t>is </a:t>
            </a:r>
            <a:r>
              <a:rPr lang="en-US" altLang="de-DE" sz="2600" dirty="0" smtClean="0"/>
              <a:t>oneM2M target from </a:t>
            </a:r>
            <a:r>
              <a:rPr lang="en-US" altLang="de-DE" sz="2600" dirty="0" smtClean="0"/>
              <a:t>this joint </a:t>
            </a:r>
            <a:r>
              <a:rPr lang="en-US" altLang="de-DE" sz="2600" dirty="0" smtClean="0"/>
              <a:t>workshop</a:t>
            </a:r>
          </a:p>
          <a:p>
            <a:pPr lvl="1" eaLnBrk="1" hangingPunct="1"/>
            <a:r>
              <a:rPr lang="en-US" altLang="de-DE" sz="1700" dirty="0" smtClean="0"/>
              <a:t>[</a:t>
            </a:r>
            <a:r>
              <a:rPr lang="en-US" altLang="de-DE" sz="1700" dirty="0" smtClean="0"/>
              <a:t>Huawei] </a:t>
            </a:r>
            <a:r>
              <a:rPr lang="en-US" altLang="de-DE" sz="1700" dirty="0" smtClean="0"/>
              <a:t>Seek </a:t>
            </a:r>
            <a:r>
              <a:rPr lang="en-US" altLang="de-DE" sz="1700" dirty="0" smtClean="0"/>
              <a:t>for collaboration and interest point from OT </a:t>
            </a:r>
            <a:r>
              <a:rPr lang="en-US" altLang="de-DE" sz="1700" dirty="0" smtClean="0"/>
              <a:t>companies:</a:t>
            </a:r>
          </a:p>
          <a:p>
            <a:pPr lvl="2" eaLnBrk="1" hangingPunct="1"/>
            <a:r>
              <a:rPr lang="en-US" altLang="de-DE" sz="1700" dirty="0" smtClean="0">
                <a:solidFill>
                  <a:srgbClr val="C00000"/>
                </a:solidFill>
              </a:rPr>
              <a:t>T</a:t>
            </a:r>
            <a:r>
              <a:rPr lang="en-US" altLang="de-DE" sz="1700" dirty="0" smtClean="0">
                <a:solidFill>
                  <a:srgbClr val="C00000"/>
                </a:solidFill>
              </a:rPr>
              <a:t>heir use cases requirements </a:t>
            </a:r>
            <a:r>
              <a:rPr lang="en-US" altLang="de-DE" sz="1700" dirty="0" smtClean="0">
                <a:solidFill>
                  <a:srgbClr val="C00000"/>
                </a:solidFill>
              </a:rPr>
              <a:t>towards </a:t>
            </a:r>
            <a:r>
              <a:rPr lang="en-US" altLang="de-DE" sz="1700" dirty="0" smtClean="0">
                <a:solidFill>
                  <a:srgbClr val="C00000"/>
                </a:solidFill>
              </a:rPr>
              <a:t>oneM2M</a:t>
            </a:r>
          </a:p>
          <a:p>
            <a:pPr lvl="2" eaLnBrk="1" hangingPunct="1"/>
            <a:r>
              <a:rPr lang="en-US" altLang="de-DE" sz="1700" smtClean="0">
                <a:solidFill>
                  <a:srgbClr val="C00000"/>
                </a:solidFill>
              </a:rPr>
              <a:t>Their intention to </a:t>
            </a:r>
            <a:r>
              <a:rPr lang="en-US" altLang="de-DE" sz="1700" dirty="0" smtClean="0">
                <a:solidFill>
                  <a:srgbClr val="C00000"/>
                </a:solidFill>
              </a:rPr>
              <a:t>join </a:t>
            </a:r>
            <a:r>
              <a:rPr lang="en-US" altLang="de-DE" sz="1700" dirty="0" smtClean="0">
                <a:solidFill>
                  <a:srgbClr val="C00000"/>
                </a:solidFill>
              </a:rPr>
              <a:t>oneM2M</a:t>
            </a:r>
          </a:p>
          <a:p>
            <a:pPr lvl="2" eaLnBrk="1" hangingPunct="1"/>
            <a:r>
              <a:rPr lang="en-US" altLang="de-DE" sz="1700" dirty="0" err="1" smtClean="0">
                <a:solidFill>
                  <a:srgbClr val="C00000"/>
                </a:solidFill>
              </a:rPr>
              <a:t>Testbed</a:t>
            </a:r>
            <a:r>
              <a:rPr lang="en-US" altLang="de-DE" sz="1700" dirty="0" smtClean="0">
                <a:solidFill>
                  <a:srgbClr val="C00000"/>
                </a:solidFill>
              </a:rPr>
              <a:t> - if </a:t>
            </a:r>
            <a:r>
              <a:rPr lang="en-US" altLang="de-DE" sz="1700" dirty="0" smtClean="0">
                <a:solidFill>
                  <a:srgbClr val="C00000"/>
                </a:solidFill>
              </a:rPr>
              <a:t>they have any pilot project that may use oneM2M</a:t>
            </a:r>
          </a:p>
          <a:p>
            <a:pPr lvl="1" eaLnBrk="1" hangingPunct="1"/>
            <a:r>
              <a:rPr lang="en-US" altLang="de-DE" sz="1700" dirty="0" smtClean="0"/>
              <a:t>[Huawei] Input from oneM2M into IIC Reference Architecture, Security Framework, &amp; Connectivity Reference Architecture, if oneM2M identify any gaps</a:t>
            </a:r>
          </a:p>
          <a:p>
            <a:pPr eaLnBrk="1" hangingPunct="1"/>
            <a:r>
              <a:rPr lang="en-US" altLang="de-DE" sz="2600" dirty="0" smtClean="0"/>
              <a:t>What </a:t>
            </a:r>
            <a:r>
              <a:rPr lang="en-US" altLang="de-DE" sz="2600" dirty="0" smtClean="0"/>
              <a:t>presentation/material would </a:t>
            </a:r>
            <a:r>
              <a:rPr lang="en-US" altLang="de-DE" sz="2600" dirty="0" smtClean="0"/>
              <a:t>oneM2M be presenting </a:t>
            </a:r>
          </a:p>
          <a:p>
            <a:pPr lvl="1" eaLnBrk="1" hangingPunct="1"/>
            <a:r>
              <a:rPr lang="en-US" altLang="de-DE" sz="1700" dirty="0" smtClean="0"/>
              <a:t>[Huawei] Introduce </a:t>
            </a:r>
            <a:r>
              <a:rPr lang="en-US" altLang="de-DE" sz="1700" dirty="0" smtClean="0"/>
              <a:t>how oneM2M is enabling industry IoT(OPC-UA interworking, DDS interworking, </a:t>
            </a:r>
            <a:r>
              <a:rPr lang="en-US" altLang="de-DE" sz="1700" dirty="0" err="1" smtClean="0"/>
              <a:t>OSGi</a:t>
            </a:r>
            <a:r>
              <a:rPr lang="en-US" altLang="de-DE" sz="1700" dirty="0" smtClean="0"/>
              <a:t> Interworking, time series data etc) and show what’s the value point of oneM2M to OT companies(shared common services, interoperability between verticals </a:t>
            </a:r>
            <a:r>
              <a:rPr lang="en-US" altLang="de-DE" sz="1700" dirty="0" smtClean="0"/>
              <a:t>).</a:t>
            </a:r>
            <a:endParaRPr lang="en-US" altLang="de-DE" sz="1700" dirty="0" smtClean="0"/>
          </a:p>
          <a:p>
            <a:pPr lvl="1" eaLnBrk="1" hangingPunct="1"/>
            <a:r>
              <a:rPr lang="en-US" altLang="de-DE" sz="1600" dirty="0" smtClean="0"/>
              <a:t>[Huawei] Introduce </a:t>
            </a:r>
            <a:r>
              <a:rPr lang="en-US" altLang="de-DE" sz="1600" dirty="0" smtClean="0"/>
              <a:t>the progress of OHTP to both oneM2M and </a:t>
            </a:r>
            <a:r>
              <a:rPr lang="en-US" altLang="de-DE" sz="1600" dirty="0" smtClean="0"/>
              <a:t>IIC</a:t>
            </a:r>
            <a:endParaRPr lang="en-US" altLang="de-DE" sz="1600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de-DE" dirty="0">
                <a:latin typeface="Myriad Pro" charset="0"/>
              </a:rPr>
              <a:t>© 2017 oneM2M Partners</a:t>
            </a:r>
          </a:p>
          <a:p>
            <a:fld id="{C0C6E535-1B68-4544-A1C5-42C0AB6A474E}" type="slidenum">
              <a:rPr lang="en-US" altLang="de-DE">
                <a:latin typeface="Myriad Pro" charset="0"/>
              </a:rPr>
              <a:pPr/>
              <a:t>5</a:t>
            </a:fld>
            <a:endParaRPr lang="en-US" altLang="de-DE" dirty="0">
              <a:latin typeface="Myriad Pro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2724</TotalTime>
  <Words>367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Planning of oneM2M-IIC Workshop</vt:lpstr>
      <vt:lpstr>Background</vt:lpstr>
      <vt:lpstr>Recap of Scope of Collaboration*</vt:lpstr>
      <vt:lpstr>Planning for Agenda</vt:lpstr>
      <vt:lpstr>Planning for Agenda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oneM2M</dc:creator>
  <cp:lastModifiedBy>V00737902</cp:lastModifiedBy>
  <cp:revision>611</cp:revision>
  <dcterms:created xsi:type="dcterms:W3CDTF">2012-09-11T22:52:11Z</dcterms:created>
  <dcterms:modified xsi:type="dcterms:W3CDTF">2017-09-20T11:30:58Z</dcterms:modified>
</cp:coreProperties>
</file>