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318" r:id="rId4"/>
    <p:sldId id="319" r:id="rId5"/>
    <p:sldId id="321" r:id="rId6"/>
    <p:sldId id="320" r:id="rId7"/>
    <p:sldId id="268" r:id="rId8"/>
    <p:sldId id="269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89982" autoAdjust="0"/>
  </p:normalViewPr>
  <p:slideViewPr>
    <p:cSldViewPr>
      <p:cViewPr varScale="1">
        <p:scale>
          <a:sx n="80" d="100"/>
          <a:sy n="80" d="100"/>
        </p:scale>
        <p:origin x="145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9/22/2017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2017/9/22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TP-2017-0279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TP-2017-0279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wnloadLatestRevision/default.aspx?docID=2393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MAS#31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2017-9-18 to 2017-9-22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Executive Highlights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/>
              <a:t>TS-0023 HAIM R3 stage 3 progress: Mapping to OMA DWAPI</a:t>
            </a:r>
          </a:p>
          <a:p>
            <a:r>
              <a:rPr lang="en-US" altLang="zh-CN" sz="2000" dirty="0" smtClean="0"/>
              <a:t>TS-0004 Semantic feature R3 stage </a:t>
            </a:r>
            <a:r>
              <a:rPr lang="en-US" altLang="zh-CN" sz="2000" dirty="0" smtClean="0"/>
              <a:t>3 GOOD progress</a:t>
            </a:r>
            <a:r>
              <a:rPr lang="en-US" altLang="zh-CN" sz="2000" dirty="0" smtClean="0"/>
              <a:t>: ontology, validation, </a:t>
            </a:r>
            <a:r>
              <a:rPr lang="en-US" altLang="zh-CN" sz="2000" dirty="0" err="1" smtClean="0"/>
              <a:t>mashup</a:t>
            </a:r>
            <a:r>
              <a:rPr lang="en-US" altLang="zh-CN" sz="2000" dirty="0" smtClean="0"/>
              <a:t>, query</a:t>
            </a:r>
          </a:p>
          <a:p>
            <a:r>
              <a:rPr lang="en-US" altLang="zh-CN" sz="2000" dirty="0" smtClean="0"/>
              <a:t>Finished the work to align ‘Ontology </a:t>
            </a:r>
            <a:r>
              <a:rPr lang="en-US" altLang="zh-CN" sz="2000" dirty="0" smtClean="0"/>
              <a:t>based Interworking’ (TS-0030/TS-0012, </a:t>
            </a:r>
            <a:r>
              <a:rPr lang="en-US" altLang="zh-CN" sz="2000" dirty="0" err="1" smtClean="0"/>
              <a:t>f.k.a</a:t>
            </a:r>
            <a:r>
              <a:rPr lang="en-US" altLang="zh-CN" sz="2000" dirty="0" smtClean="0"/>
              <a:t>. ‘Generic Interworking’) with ‘Interworking Framework’ (TS-0033, </a:t>
            </a:r>
            <a:r>
              <a:rPr lang="en-US" altLang="zh-CN" sz="2000" dirty="0" err="1" smtClean="0"/>
              <a:t>f.k.a</a:t>
            </a:r>
            <a:r>
              <a:rPr lang="en-US" altLang="zh-CN" sz="2000" dirty="0" smtClean="0"/>
              <a:t>. ‘Proximal Interworking</a:t>
            </a:r>
            <a:r>
              <a:rPr lang="en-US" altLang="zh-CN" sz="2000" dirty="0" smtClean="0"/>
              <a:t>’) </a:t>
            </a:r>
            <a:r>
              <a:rPr lang="en-US" altLang="zh-CN" sz="2000" dirty="0" smtClean="0">
                <a:sym typeface="Wingdings" panose="05000000000000000000" pitchFamily="2" charset="2"/>
              </a:rPr>
              <a:t> suggest to go for </a:t>
            </a:r>
            <a:r>
              <a:rPr lang="en-US" altLang="zh-CN" sz="2000" dirty="0" err="1" smtClean="0">
                <a:sym typeface="Wingdings" panose="05000000000000000000" pitchFamily="2" charset="2"/>
              </a:rPr>
              <a:t>edithelp</a:t>
            </a:r>
            <a:endParaRPr lang="en-US" altLang="zh-CN" sz="1600" dirty="0"/>
          </a:p>
          <a:p>
            <a:r>
              <a:rPr lang="en-US" altLang="zh-CN" sz="2000" dirty="0" smtClean="0"/>
              <a:t>Developer guide for SDT-IPE (TR-0039) &amp; Semantic (TR-0045) in good shape</a:t>
            </a:r>
          </a:p>
          <a:p>
            <a:r>
              <a:rPr lang="en-US" altLang="zh-CN" sz="2000" dirty="0" smtClean="0"/>
              <a:t>Testing specs for semantic features starting and test event planned.</a:t>
            </a:r>
          </a:p>
          <a:p>
            <a:r>
              <a:rPr lang="en-US" altLang="zh-CN" sz="2000" dirty="0" smtClean="0"/>
              <a:t>MNT (bug-fix/cleanup) on device management aspects</a:t>
            </a:r>
            <a:r>
              <a:rPr lang="en-US" altLang="zh-CN" sz="2000" dirty="0" smtClean="0"/>
              <a:t>.</a:t>
            </a:r>
          </a:p>
          <a:p>
            <a:r>
              <a:rPr lang="en-US" altLang="zh-CN" sz="2000" dirty="0" smtClean="0"/>
              <a:t>New WI on “Industrial Information Model Mapping and Semantic Support”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086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b="1" dirty="0" smtClean="0"/>
              <a:t>TP approval </a:t>
            </a:r>
          </a:p>
          <a:p>
            <a:pPr lvl="1"/>
            <a:r>
              <a:rPr lang="en-US" altLang="zh-CN" sz="2400" b="1" dirty="0" smtClean="0"/>
              <a:t>CR pack TS-0006 R2</a:t>
            </a:r>
          </a:p>
          <a:p>
            <a:pPr lvl="2"/>
            <a:r>
              <a:rPr lang="en-US" altLang="zh-CN" sz="2000" b="1" dirty="0" smtClean="0"/>
              <a:t>TP-2017-0283</a:t>
            </a:r>
          </a:p>
          <a:p>
            <a:pPr lvl="1"/>
            <a:r>
              <a:rPr lang="en-US" altLang="zh-CN" sz="2400" b="1" dirty="0" smtClean="0"/>
              <a:t>CR pack TS-0006 R3</a:t>
            </a:r>
          </a:p>
          <a:p>
            <a:pPr lvl="2"/>
            <a:r>
              <a:rPr lang="en-US" altLang="zh-CN" sz="2000" b="1" dirty="0" smtClean="0"/>
              <a:t>TP-2017-0284</a:t>
            </a:r>
          </a:p>
          <a:p>
            <a:pPr lvl="1"/>
            <a:r>
              <a:rPr lang="en-US" altLang="zh-CN" sz="2400" b="1" dirty="0"/>
              <a:t>CR pack </a:t>
            </a:r>
            <a:r>
              <a:rPr lang="en-US" altLang="zh-CN" sz="2400" b="1" dirty="0" smtClean="0"/>
              <a:t>TS-0012 </a:t>
            </a:r>
            <a:r>
              <a:rPr lang="en-US" altLang="zh-CN" sz="2400" b="1" dirty="0"/>
              <a:t>R3</a:t>
            </a:r>
          </a:p>
          <a:p>
            <a:pPr lvl="2"/>
            <a:r>
              <a:rPr lang="en-US" altLang="zh-CN" sz="2000" b="1" dirty="0" smtClean="0"/>
              <a:t>TP-2017-0285</a:t>
            </a:r>
            <a:endParaRPr lang="en-US" altLang="zh-CN" sz="2000" b="1" dirty="0"/>
          </a:p>
          <a:p>
            <a:pPr lvl="1"/>
            <a:r>
              <a:rPr lang="en-US" altLang="zh-CN" sz="2400" b="1" dirty="0"/>
              <a:t>CR pack TS-0023 R3</a:t>
            </a:r>
          </a:p>
          <a:p>
            <a:pPr lvl="2"/>
            <a:r>
              <a:rPr lang="en-US" altLang="zh-CN" sz="2000" b="1" dirty="0" smtClean="0"/>
              <a:t>TP-2017-0286</a:t>
            </a:r>
            <a:endParaRPr lang="en-US" altLang="zh-CN" sz="2000" b="1" dirty="0"/>
          </a:p>
          <a:p>
            <a:pPr lvl="2"/>
            <a:endParaRPr lang="en-US" altLang="zh-CN" sz="2000" b="1" dirty="0"/>
          </a:p>
          <a:p>
            <a:pPr lvl="2"/>
            <a:endParaRPr lang="en-US" altLang="zh-CN" sz="2000" b="1" dirty="0"/>
          </a:p>
          <a:p>
            <a:pPr marL="0" indent="0">
              <a:buNone/>
            </a:pPr>
            <a:endParaRPr lang="en-US" altLang="zh-CN" sz="2400" dirty="0"/>
          </a:p>
          <a:p>
            <a:endParaRPr lang="en-US" altLang="zh-CN" sz="2800" dirty="0" smtClean="0"/>
          </a:p>
          <a:p>
            <a:endParaRPr lang="en-US" altLang="zh-CN" sz="2800" dirty="0" smtClean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4 dedicated</a:t>
            </a:r>
          </a:p>
          <a:p>
            <a:pPr lvl="1" eaLnBrk="1" hangingPunct="1"/>
            <a:r>
              <a:rPr lang="en-US" altLang="zh-CN" b="1" dirty="0" smtClean="0"/>
              <a:t>2 ad-hoc</a:t>
            </a:r>
          </a:p>
          <a:p>
            <a:pPr lvl="1" eaLnBrk="1" hangingPunct="1"/>
            <a:r>
              <a:rPr lang="en-US" altLang="zh-CN" b="1" dirty="0" smtClean="0"/>
              <a:t>1 joint with ARC</a:t>
            </a:r>
          </a:p>
          <a:p>
            <a:pPr lvl="1" eaLnBrk="1" hangingPunct="1"/>
            <a:r>
              <a:rPr lang="en-US" altLang="zh-CN" b="1" dirty="0" smtClean="0"/>
              <a:t>4 joint </a:t>
            </a:r>
            <a:r>
              <a:rPr lang="en-US" altLang="zh-CN" b="1" dirty="0"/>
              <a:t>with </a:t>
            </a:r>
            <a:r>
              <a:rPr lang="en-US" altLang="zh-CN" b="1" dirty="0" smtClean="0"/>
              <a:t>PRO</a:t>
            </a:r>
            <a:endParaRPr lang="en-US" altLang="zh-CN" b="1" dirty="0"/>
          </a:p>
          <a:p>
            <a:pPr lvl="1" eaLnBrk="1" hangingPunct="1"/>
            <a:r>
              <a:rPr lang="en-US" altLang="zh-CN" b="1" dirty="0"/>
              <a:t>1 joint with </a:t>
            </a:r>
            <a:r>
              <a:rPr lang="en-US" altLang="zh-CN" b="1" dirty="0" smtClean="0"/>
              <a:t>TST</a:t>
            </a:r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 smtClean="0">
                <a:solidFill>
                  <a:schemeClr val="tx1"/>
                </a:solidFill>
              </a:rPr>
              <a:t>See the latest rev of </a:t>
            </a:r>
            <a:r>
              <a:rPr lang="en-US" altLang="zh-CN" sz="1800" dirty="0" smtClean="0">
                <a:solidFill>
                  <a:schemeClr val="tx1"/>
                </a:solidFill>
                <a:hlinkClick r:id="rId2"/>
              </a:rPr>
              <a:t>MAS-2017-0255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86 </a:t>
            </a:r>
            <a:r>
              <a:rPr lang="en-US" altLang="zh-CN" sz="2800" b="1" dirty="0" smtClean="0"/>
              <a:t>treated </a:t>
            </a:r>
            <a:r>
              <a:rPr lang="en-US" altLang="zh-CN" sz="2800" b="1" dirty="0" smtClean="0"/>
              <a:t>(incl</a:t>
            </a:r>
            <a:r>
              <a:rPr lang="en-US" altLang="zh-CN" sz="2800" b="1" dirty="0"/>
              <a:t>. revs</a:t>
            </a:r>
            <a:r>
              <a:rPr lang="en-US" altLang="zh-CN" sz="2800" b="1" dirty="0" smtClean="0"/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32 </a:t>
            </a:r>
            <a:r>
              <a:rPr lang="en-US" altLang="zh-CN" sz="2800" b="1" dirty="0" smtClean="0"/>
              <a:t>Agreed 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 b="1" dirty="0" smtClean="0"/>
              <a:t>Meeting Objectives review</a:t>
            </a:r>
            <a:endParaRPr lang="zh-CN" altLang="zh-CN" sz="1800" b="1" dirty="0" smtClean="0"/>
          </a:p>
          <a:p>
            <a:pPr lvl="1"/>
            <a:r>
              <a:rPr lang="en-US" altLang="zh-CN" sz="1800" dirty="0" smtClean="0"/>
              <a:t>Progress WI-0063 - Base Ontology &amp; Generic Interworking</a:t>
            </a:r>
          </a:p>
          <a:p>
            <a:pPr lvl="2"/>
            <a:r>
              <a:rPr lang="en-US" altLang="zh-CN" sz="1400" dirty="0" smtClean="0"/>
              <a:t>TS-0030 </a:t>
            </a:r>
            <a:r>
              <a:rPr lang="en-US" altLang="zh-CN" sz="1400" dirty="0"/>
              <a:t>Generic </a:t>
            </a:r>
            <a:r>
              <a:rPr lang="en-US" altLang="zh-CN" sz="1400" dirty="0" smtClean="0"/>
              <a:t>Interworking</a:t>
            </a:r>
          </a:p>
          <a:p>
            <a:pPr lvl="2"/>
            <a:r>
              <a:rPr lang="en-US" altLang="zh-CN" sz="1400" dirty="0" smtClean="0"/>
              <a:t>TS-0012 Base Ontology (</a:t>
            </a:r>
            <a:r>
              <a:rPr lang="en-US" altLang="zh-CN" sz="1400" dirty="0" err="1" smtClean="0"/>
              <a:t>bugfix</a:t>
            </a:r>
            <a:r>
              <a:rPr lang="en-US" altLang="zh-CN" sz="1400" dirty="0" smtClean="0"/>
              <a:t>)</a:t>
            </a:r>
          </a:p>
          <a:p>
            <a:pPr lvl="1"/>
            <a:r>
              <a:rPr lang="en-US" altLang="zh-CN" sz="1800" dirty="0" smtClean="0"/>
              <a:t>Progress Stage 3: WI-0053 - Rel-3 Enhancements on Semantic Support </a:t>
            </a:r>
          </a:p>
          <a:p>
            <a:pPr lvl="2"/>
            <a:r>
              <a:rPr lang="en-US" altLang="zh-CN" sz="1400" dirty="0" smtClean="0"/>
              <a:t>TR-0033 </a:t>
            </a:r>
            <a:r>
              <a:rPr lang="en-US" altLang="zh-CN" sz="1400" dirty="0"/>
              <a:t>Study on Enhanced Semantic </a:t>
            </a:r>
            <a:r>
              <a:rPr lang="en-US" altLang="zh-CN" sz="1400" dirty="0" smtClean="0"/>
              <a:t>Enablement </a:t>
            </a:r>
          </a:p>
          <a:p>
            <a:pPr lvl="2"/>
            <a:r>
              <a:rPr lang="en-US" altLang="zh-CN" sz="1400" dirty="0" smtClean="0"/>
              <a:t>TS-0034 Semantic Support</a:t>
            </a:r>
          </a:p>
          <a:p>
            <a:pPr lvl="2"/>
            <a:r>
              <a:rPr lang="en-US" altLang="zh-CN" sz="1400" dirty="0"/>
              <a:t>TS-0001 </a:t>
            </a:r>
            <a:r>
              <a:rPr lang="en-US" altLang="zh-CN" sz="1400" dirty="0" smtClean="0"/>
              <a:t>Architecture</a:t>
            </a:r>
          </a:p>
          <a:p>
            <a:pPr lvl="1"/>
            <a:r>
              <a:rPr lang="en-US" altLang="zh-CN" sz="1800" dirty="0" smtClean="0"/>
              <a:t>Progress Stage 3: </a:t>
            </a:r>
            <a:r>
              <a:rPr lang="en-US" altLang="zh-CN" sz="1800" dirty="0"/>
              <a:t>WI-0056 - Evolution of Proximal IoT Interworking</a:t>
            </a:r>
          </a:p>
          <a:p>
            <a:pPr lvl="2"/>
            <a:r>
              <a:rPr lang="en-US" altLang="zh-CN" sz="1400" dirty="0"/>
              <a:t>TS-0023 HAIM enhancement </a:t>
            </a:r>
            <a:r>
              <a:rPr lang="en-US" altLang="zh-CN" sz="1400" dirty="0" smtClean="0"/>
              <a:t>(mapping to OMA DWAPI)</a:t>
            </a:r>
            <a:endParaRPr lang="en-US" altLang="zh-CN" sz="1400" dirty="0"/>
          </a:p>
          <a:p>
            <a:pPr lvl="2"/>
            <a:r>
              <a:rPr lang="en-US" altLang="zh-CN" sz="1400" dirty="0"/>
              <a:t>TS-0033 Proximal </a:t>
            </a:r>
            <a:r>
              <a:rPr lang="en-US" altLang="zh-CN" sz="1400" dirty="0" smtClean="0"/>
              <a:t>Interworking </a:t>
            </a:r>
            <a:r>
              <a:rPr lang="en-US" altLang="zh-CN" sz="1400" dirty="0" smtClean="0">
                <a:sym typeface="Wingdings" panose="05000000000000000000" pitchFamily="2" charset="2"/>
              </a:rPr>
              <a:t> renamed as ‘Interworking Framework’</a:t>
            </a:r>
            <a:endParaRPr lang="en-US" altLang="zh-CN" sz="1400" dirty="0"/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WI-0060 – Interoperability Testing Rel-2 on </a:t>
            </a:r>
            <a:r>
              <a:rPr lang="en-US" altLang="zh-CN" sz="1800" dirty="0" smtClean="0"/>
              <a:t>Semantics</a:t>
            </a:r>
          </a:p>
          <a:p>
            <a:pPr lvl="1"/>
            <a:r>
              <a:rPr lang="en-US" altLang="zh-CN" sz="1800" dirty="0" smtClean="0"/>
              <a:t>MNT/STE</a:t>
            </a:r>
            <a:endParaRPr lang="en-US" altLang="zh-CN" sz="1800" dirty="0"/>
          </a:p>
          <a:p>
            <a:pPr lvl="2"/>
            <a:endParaRPr lang="en-US" altLang="zh-CN" sz="1400" dirty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8" y="2551997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9" y="4459125"/>
            <a:ext cx="232115" cy="265275"/>
          </a:xfrm>
          <a:prstGeom prst="rect">
            <a:avLst/>
          </a:prstGeom>
        </p:spPr>
      </p:pic>
      <p:sp>
        <p:nvSpPr>
          <p:cNvPr id="19" name="TextBox 25"/>
          <p:cNvSpPr txBox="1"/>
          <p:nvPr/>
        </p:nvSpPr>
        <p:spPr>
          <a:xfrm>
            <a:off x="7888456" y="1637298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 </a:t>
            </a:r>
            <a:r>
              <a:rPr lang="en-US" altLang="zh-CN" sz="1600" b="1" dirty="0" smtClean="0">
                <a:solidFill>
                  <a:srgbClr val="00B050"/>
                </a:solidFill>
                <a:sym typeface="Wingdings" pitchFamily="2" charset="2"/>
              </a:rPr>
              <a:t>90</a:t>
            </a:r>
            <a:r>
              <a:rPr lang="en-US" altLang="zh-CN" sz="1600" b="1" dirty="0" smtClean="0">
                <a:solidFill>
                  <a:srgbClr val="00B050"/>
                </a:solidFill>
              </a:rPr>
              <a:t>%</a:t>
            </a:r>
            <a:endParaRPr lang="zh-CN" altLang="en-US" sz="1600" b="1" dirty="0">
              <a:solidFill>
                <a:srgbClr val="00B050"/>
              </a:solidFill>
            </a:endParaRPr>
          </a:p>
        </p:txBody>
      </p:sp>
      <p:sp>
        <p:nvSpPr>
          <p:cNvPr id="21" name="TextBox 28"/>
          <p:cNvSpPr txBox="1"/>
          <p:nvPr/>
        </p:nvSpPr>
        <p:spPr>
          <a:xfrm>
            <a:off x="7888456" y="2475498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>
                <a:sym typeface="Wingdings" pitchFamily="2" charset="2"/>
              </a:rPr>
              <a:t> 80</a:t>
            </a:r>
            <a:r>
              <a:rPr lang="en-US" altLang="zh-CN" dirty="0"/>
              <a:t>%</a:t>
            </a:r>
            <a:endParaRPr lang="zh-CN" altLang="en-US" dirty="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8" y="1710577"/>
            <a:ext cx="232115" cy="265275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798" y="3581400"/>
            <a:ext cx="232115" cy="265275"/>
          </a:xfrm>
          <a:prstGeom prst="rect">
            <a:avLst/>
          </a:prstGeom>
        </p:spPr>
      </p:pic>
      <p:sp>
        <p:nvSpPr>
          <p:cNvPr id="12" name="TextBox 28"/>
          <p:cNvSpPr txBox="1"/>
          <p:nvPr/>
        </p:nvSpPr>
        <p:spPr>
          <a:xfrm>
            <a:off x="7888456" y="3602668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rgbClr val="00B050"/>
                </a:solidFill>
              </a:defRPr>
            </a:lvl1pPr>
          </a:lstStyle>
          <a:p>
            <a:r>
              <a:rPr lang="en-US" altLang="zh-CN" dirty="0">
                <a:sym typeface="Wingdings" pitchFamily="2" charset="2"/>
              </a:rPr>
              <a:t> </a:t>
            </a:r>
            <a:r>
              <a:rPr lang="en-US" altLang="zh-CN" smtClean="0">
                <a:sym typeface="Wingdings" pitchFamily="2" charset="2"/>
              </a:rPr>
              <a:t>85</a:t>
            </a:r>
            <a:r>
              <a:rPr lang="en-US" altLang="zh-CN" smtClean="0"/>
              <a:t>%</a:t>
            </a:r>
            <a:endParaRPr lang="zh-CN" altLang="en-US" dirty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4763925"/>
            <a:ext cx="232115" cy="26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449856"/>
              </p:ext>
            </p:extLst>
          </p:nvPr>
        </p:nvGraphicFramePr>
        <p:xfrm>
          <a:off x="228600" y="1524001"/>
          <a:ext cx="8610600" cy="46479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599"/>
                <a:gridCol w="4876800"/>
                <a:gridCol w="1676400"/>
                <a:gridCol w="1066801"/>
              </a:tblGrid>
              <a:tr h="194175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 dirty="0">
                          <a:effectLst/>
                        </a:rPr>
                        <a:t>Number</a:t>
                      </a:r>
                      <a:endParaRPr lang="zh-CN" sz="14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 dirty="0">
                          <a:effectLst/>
                        </a:rPr>
                        <a:t>Action</a:t>
                      </a:r>
                      <a:endParaRPr lang="zh-CN" sz="14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4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400">
                          <a:effectLst/>
                        </a:rPr>
                        <a:t>Status</a:t>
                      </a:r>
                      <a:endParaRPr lang="zh-CN" sz="14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1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A-WG5-28.1-001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Rapporteur’s need to be identified for TS-0012 and TS-0030. (Joerg will serve as Rapporteur of these documents in the interim.)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ahoma" panose="020B0604030504040204" pitchFamily="34" charset="0"/>
                        </a:rPr>
                        <a:t>Chair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algun Gothic" panose="020B0503020000020004" pitchFamily="34" charset="-127"/>
                          <a:cs typeface="Tahoma" panose="020B0604030504040204" pitchFamily="34" charset="0"/>
                        </a:rPr>
                        <a:t>CLOSED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1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A-WG5-29-002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contact </a:t>
                      </a:r>
                      <a:r>
                        <a:rPr lang="en-US" sz="1600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editHelp</a:t>
                      </a: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 to make sure how to deal with the copyright issue with W3C, and whether it's allowed to copy content from W3C.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Yongjing (Huawei)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ONGOING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091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A-WG5-29-004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work on a general rule of whether to create a 'similar' device model with different name vs merger with existing device with optional module classes.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Andreas (DT) 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ONGOING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58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A-WG5-30-001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Align TS-0005 to reflect the new additions and changes in TS-0022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Wolfgang (Qualcomm)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ONGOING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2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A-WG5-31-001</a:t>
                      </a: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Provide HAIM</a:t>
                      </a:r>
                      <a:r>
                        <a:rPr lang="en-US" altLang="zh-CN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 mapping to OCF</a:t>
                      </a:r>
                      <a:endParaRPr lang="zh-CN" sz="16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Nobu</a:t>
                      </a: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(Qualcomm)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OPEN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2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A-WG5-31-002</a:t>
                      </a:r>
                      <a:endParaRPr lang="en-US" altLang="zh-CN" sz="16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Cleanup TS-0034, TR-0033 for approval</a:t>
                      </a:r>
                      <a:r>
                        <a:rPr lang="en-US" altLang="zh-CN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 by TP#32</a:t>
                      </a:r>
                      <a:endParaRPr lang="zh-CN" sz="16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CG</a:t>
                      </a:r>
                      <a:r>
                        <a:rPr lang="en-US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 (Convida), </a:t>
                      </a: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Martin (NEC)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OPEN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28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US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A-WG5-31-003</a:t>
                      </a:r>
                      <a:endParaRPr lang="en-US" altLang="zh-CN" sz="16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Align the R/W</a:t>
                      </a:r>
                      <a:r>
                        <a:rPr lang="en-US" altLang="zh-CN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 of &lt;</a:t>
                      </a:r>
                      <a:r>
                        <a:rPr lang="en-US" altLang="zh-CN" sz="1600" kern="1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deviceInfo</a:t>
                      </a:r>
                      <a:r>
                        <a:rPr lang="en-US" altLang="zh-CN" sz="16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&gt; attributes between TS-0004 and TS-0001</a:t>
                      </a:r>
                      <a:endParaRPr lang="zh-CN" sz="1600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C-DOT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 Unicode MS" panose="020B0604020202020204" pitchFamily="34" charset="-122"/>
                          <a:cs typeface="Tahoma" panose="020B0604030504040204" pitchFamily="34" charset="0"/>
                        </a:rPr>
                        <a:t>OPEN</a:t>
                      </a:r>
                      <a:endParaRPr lang="zh-CN" sz="1600" dirty="0">
                        <a:effectLst/>
                        <a:latin typeface="Arial" panose="020B0604020202020204" pitchFamily="34" charset="0"/>
                        <a:ea typeface="Malgun Gothic" panose="020B0503020000020004" pitchFamily="34" charset="-127"/>
                        <a:cs typeface="Tahoma" panose="020B0604030504040204" pitchFamily="34" charset="0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51371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800" dirty="0" smtClean="0"/>
              <a:t>Proceed Rel-3 WIs, Finish stage </a:t>
            </a:r>
            <a:r>
              <a:rPr lang="en-US" altLang="zh-CN" sz="2800" dirty="0" smtClean="0"/>
              <a:t>3 by TP#32</a:t>
            </a:r>
            <a:endParaRPr lang="en-US" altLang="zh-CN" sz="2800" dirty="0" smtClean="0"/>
          </a:p>
          <a:p>
            <a:pPr lvl="1" eaLnBrk="1" hangingPunct="1"/>
            <a:r>
              <a:rPr lang="en-US" altLang="zh-CN" sz="2000" dirty="0" smtClean="0"/>
              <a:t>WI-0056 </a:t>
            </a:r>
            <a:r>
              <a:rPr lang="en-US" altLang="zh-CN" sz="2000" dirty="0"/>
              <a:t>- Evolution of Proximal IoT </a:t>
            </a:r>
            <a:r>
              <a:rPr lang="en-US" altLang="zh-CN" sz="2000" dirty="0" smtClean="0"/>
              <a:t>Interworking</a:t>
            </a:r>
          </a:p>
          <a:p>
            <a:pPr lvl="2" eaLnBrk="1" hangingPunct="1"/>
            <a:r>
              <a:rPr lang="en-US" altLang="zh-CN" sz="1600" dirty="0" smtClean="0"/>
              <a:t>more mapping with external models OMA </a:t>
            </a:r>
            <a:r>
              <a:rPr lang="en-US" altLang="zh-CN" sz="1600" dirty="0" err="1" smtClean="0"/>
              <a:t>GotAPI</a:t>
            </a:r>
            <a:r>
              <a:rPr lang="en-US" altLang="zh-CN" sz="1600" dirty="0" smtClean="0"/>
              <a:t>, OCF, …</a:t>
            </a:r>
          </a:p>
          <a:p>
            <a:pPr lvl="1" eaLnBrk="1" hangingPunct="1"/>
            <a:r>
              <a:rPr lang="en-US" altLang="zh-CN" sz="2000" dirty="0" smtClean="0"/>
              <a:t>WI-0063 </a:t>
            </a:r>
            <a:r>
              <a:rPr lang="en-US" altLang="zh-CN" sz="2000" dirty="0" smtClean="0"/>
              <a:t>- Rel-3 </a:t>
            </a:r>
            <a:r>
              <a:rPr lang="en-US" altLang="zh-CN" sz="2000" dirty="0"/>
              <a:t>Enhancements on Base Ontology &amp; Generic </a:t>
            </a:r>
            <a:r>
              <a:rPr lang="en-US" altLang="zh-CN" sz="2000" dirty="0" smtClean="0"/>
              <a:t>Interworking</a:t>
            </a:r>
          </a:p>
          <a:p>
            <a:pPr lvl="2" eaLnBrk="1" hangingPunct="1"/>
            <a:r>
              <a:rPr lang="en-US" altLang="zh-CN" sz="1600" dirty="0"/>
              <a:t>example in annex</a:t>
            </a:r>
          </a:p>
          <a:p>
            <a:pPr lvl="1" eaLnBrk="1" hangingPunct="1"/>
            <a:r>
              <a:rPr lang="en-US" altLang="zh-CN" sz="2000" dirty="0" smtClean="0"/>
              <a:t>WI-0053 </a:t>
            </a:r>
            <a:r>
              <a:rPr lang="en-US" altLang="zh-CN" sz="2000" dirty="0"/>
              <a:t>- Rel-3 Enhancements on Semantic </a:t>
            </a:r>
            <a:r>
              <a:rPr lang="en-US" altLang="zh-CN" sz="2000" dirty="0" smtClean="0"/>
              <a:t>Support</a:t>
            </a:r>
          </a:p>
          <a:p>
            <a:pPr lvl="2" eaLnBrk="1" hangingPunct="1"/>
            <a:r>
              <a:rPr lang="en-US" altLang="zh-CN" sz="1600" dirty="0" smtClean="0"/>
              <a:t>cleanup TS-0034, TR-0033, </a:t>
            </a:r>
            <a:r>
              <a:rPr lang="en-US" altLang="zh-CN" sz="1600" dirty="0" err="1" smtClean="0"/>
              <a:t>xsd</a:t>
            </a:r>
            <a:r>
              <a:rPr lang="en-US" altLang="zh-CN" sz="1600" dirty="0" smtClean="0"/>
              <a:t> for new resource types</a:t>
            </a:r>
            <a:endParaRPr lang="en-US" altLang="zh-CN" sz="1600" dirty="0" smtClean="0"/>
          </a:p>
          <a:p>
            <a:pPr lvl="1" eaLnBrk="1" hangingPunct="1"/>
            <a:r>
              <a:rPr lang="en-US" altLang="zh-CN" sz="2000" dirty="0" smtClean="0"/>
              <a:t>Conformance/Interoperability Test</a:t>
            </a:r>
            <a:endParaRPr lang="en-US" altLang="zh-CN" sz="1050" dirty="0"/>
          </a:p>
          <a:p>
            <a:pPr eaLnBrk="1" hangingPunct="1"/>
            <a:r>
              <a:rPr lang="en-US" altLang="zh-CN" sz="2400" dirty="0" smtClean="0"/>
              <a:t>R4 Warming up </a:t>
            </a:r>
          </a:p>
          <a:p>
            <a:pPr lvl="1" eaLnBrk="1" hangingPunct="1"/>
            <a:r>
              <a:rPr lang="en-US" altLang="zh-CN" sz="1600" dirty="0" smtClean="0"/>
              <a:t>WI-0070 – Disaster Alert Service Enabler</a:t>
            </a:r>
            <a:endParaRPr lang="en-US" altLang="zh-CN" sz="1200" dirty="0" smtClean="0"/>
          </a:p>
          <a:p>
            <a:pPr lvl="1"/>
            <a:r>
              <a:rPr lang="en-US" altLang="zh-CN" sz="1600" dirty="0" smtClean="0"/>
              <a:t>WI-00xx </a:t>
            </a:r>
            <a:r>
              <a:rPr lang="en-US" altLang="zh-CN" sz="1600" dirty="0"/>
              <a:t>– </a:t>
            </a:r>
            <a:r>
              <a:rPr lang="en-US" altLang="zh-CN" sz="1600" dirty="0"/>
              <a:t>Industrial Information Model Mapping and Semantic Support</a:t>
            </a:r>
            <a:endParaRPr lang="en-US" altLang="zh-CN" sz="1200" dirty="0" smtClean="0"/>
          </a:p>
          <a:p>
            <a:pPr lvl="1"/>
            <a:r>
              <a:rPr lang="en-US" altLang="zh-CN" sz="1600" dirty="0" smtClean="0"/>
              <a:t>WI-0072 </a:t>
            </a:r>
            <a:r>
              <a:rPr lang="en-US" altLang="zh-CN" sz="1600" dirty="0"/>
              <a:t>– Modbus </a:t>
            </a:r>
            <a:r>
              <a:rPr lang="en-US" altLang="zh-CN" sz="1600" dirty="0" smtClean="0"/>
              <a:t>Interworking</a:t>
            </a:r>
          </a:p>
          <a:p>
            <a:pPr lvl="1" eaLnBrk="1" hangingPunct="1"/>
            <a:r>
              <a:rPr lang="en-US" altLang="zh-CN" sz="1600" dirty="0"/>
              <a:t>WI-0071 – W3C WoT </a:t>
            </a:r>
            <a:r>
              <a:rPr lang="en-US" altLang="zh-CN" sz="1600" dirty="0" smtClean="0"/>
              <a:t>Interworking</a:t>
            </a:r>
          </a:p>
          <a:p>
            <a:pPr lvl="1" eaLnBrk="1" hangingPunct="1"/>
            <a:r>
              <a:rPr lang="en-US" altLang="zh-CN" sz="1600" dirty="0"/>
              <a:t>evolve to SDT 4.0  </a:t>
            </a:r>
            <a:endParaRPr lang="en-US" altLang="zh-CN" sz="1600" dirty="0" smtClean="0"/>
          </a:p>
          <a:p>
            <a:pPr lvl="1" eaLnBrk="1" hangingPunct="1"/>
            <a:endParaRPr lang="en-US" altLang="zh-CN" sz="2000" dirty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/>
              <a:t>TST/MAS Joint on semantics:	Oct 17 (Tuesday), 2017 UTC 13:00-14:30</a:t>
            </a:r>
          </a:p>
          <a:p>
            <a:pPr lvl="1" eaLnBrk="1" hangingPunct="1"/>
            <a:r>
              <a:rPr lang="en-US" altLang="zh-CN" sz="2400" dirty="0" smtClean="0"/>
              <a:t>MAS#31.1</a:t>
            </a:r>
            <a:r>
              <a:rPr lang="en-US" altLang="zh-CN" sz="2400" dirty="0"/>
              <a:t>:	</a:t>
            </a:r>
            <a:r>
              <a:rPr lang="en-US" altLang="zh-CN" sz="2400" dirty="0" smtClean="0"/>
              <a:t>Oct </a:t>
            </a:r>
            <a:r>
              <a:rPr lang="en-US" altLang="zh-CN" sz="2400" dirty="0" smtClean="0"/>
              <a:t>23 </a:t>
            </a:r>
            <a:r>
              <a:rPr lang="en-US" altLang="zh-CN" sz="2400" dirty="0" smtClean="0"/>
              <a:t>(</a:t>
            </a:r>
            <a:r>
              <a:rPr lang="en-US" altLang="zh-CN" sz="2400" dirty="0"/>
              <a:t>Monday), 2017 UTC </a:t>
            </a:r>
            <a:r>
              <a:rPr lang="en-US" altLang="zh-CN" sz="2400" dirty="0" smtClean="0"/>
              <a:t>13:00-14:30</a:t>
            </a:r>
          </a:p>
          <a:p>
            <a:pPr lvl="1" eaLnBrk="1" hangingPunct="1"/>
            <a:r>
              <a:rPr lang="en-US" altLang="zh-CN" sz="2400" dirty="0" smtClean="0"/>
              <a:t>MAS#31.2</a:t>
            </a:r>
            <a:r>
              <a:rPr lang="en-US" altLang="zh-CN" sz="2400" dirty="0"/>
              <a:t>: 	</a:t>
            </a:r>
            <a:r>
              <a:rPr lang="en-US" altLang="zh-CN" sz="2400" dirty="0" smtClean="0"/>
              <a:t>Oct 30 (Monday</a:t>
            </a:r>
            <a:r>
              <a:rPr lang="en-US" altLang="zh-CN" sz="2400" dirty="0"/>
              <a:t>), 2017, UTC 13:00-14:30</a:t>
            </a:r>
          </a:p>
          <a:p>
            <a:pPr lvl="1" eaLnBrk="1" hangingPunct="1"/>
            <a:endParaRPr lang="en-US" altLang="zh-CN" sz="24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pt-BR" altLang="zh-CN" sz="2400" dirty="0" smtClean="0"/>
              <a:t>MAS#32: 	Nov 13-17, Sophia Antipolis, France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14267</TotalTime>
  <Words>589</Words>
  <Application>Microsoft Office PowerPoint</Application>
  <PresentationFormat>全屏显示(4:3)</PresentationFormat>
  <Paragraphs>118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 Unicode MS</vt:lpstr>
      <vt:lpstr>Malgun Gothic</vt:lpstr>
      <vt:lpstr>Myriad Pro</vt:lpstr>
      <vt:lpstr>Myriad Pro</vt:lpstr>
      <vt:lpstr>宋体</vt:lpstr>
      <vt:lpstr>Arial</vt:lpstr>
      <vt:lpstr>Calibri</vt:lpstr>
      <vt:lpstr>Tahoma</vt:lpstr>
      <vt:lpstr>Times New Roman</vt:lpstr>
      <vt:lpstr>Wingdings</vt:lpstr>
      <vt:lpstr>Office Theme</vt:lpstr>
      <vt:lpstr>WG5 – MAS#31  Status Report</vt:lpstr>
      <vt:lpstr>Executive Highlights</vt:lpstr>
      <vt:lpstr>Issues for DECISION in TP</vt:lpstr>
      <vt:lpstr>Issues for INFORMATION in TP</vt:lpstr>
      <vt:lpstr>Issues for INFORMATION in TP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YZ R02</cp:lastModifiedBy>
  <cp:revision>1588</cp:revision>
  <dcterms:created xsi:type="dcterms:W3CDTF">2012-09-11T22:52:11Z</dcterms:created>
  <dcterms:modified xsi:type="dcterms:W3CDTF">2017-09-22T07:20:36Z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(3)WEEjwYvxa9X5gKKhXiJdxbtX+oBkSbhmvSrK5TW+j76lWH4VoMmwDtL/JKVb7PApknB+BS7K
PTbm63bU7wphO1d7QPyjn5GApxiSlYe6WCAyV5C0jcYJeJ/fTuua4WinFezb2DMPSugu/2Pg
tAjX7QsdVzXurP4TQ462WBFaeYlT5FhOQ2/tB09XqYbgrfuisqpn91DMNj7qCNHCuuDx9Oxv
t014y5Kzrhq4VY+P8U</vt:lpwstr>
  </property>
  <property fmtid="{D5CDD505-2E9C-101B-9397-08002B2CF9AE}" pid="18" name="_2015_ms_pID_7253431">
    <vt:lpwstr>Ssun0foFxsU5vFS1Ys08PJhBYmNlIZIwuK+zG1LBeNq8mDpfuiGnKQ
MK6Gn+wUNqswEJBp0oR+Kk8UhGqSkaugoKK5kcMOhLZgGeYuWwXpnkIKSEW/iOnzKSFQqKhX
Cd0rnYdH/lmMJVAgPRL5egF9eXsj6JdnZqVKiyN/yPVhO2Qgp9/Wp5EKqqhX726h7SQ58EKg
rqqFcaEHz9waJxZBSIOIFhRVm5ynvqv7cUoq</vt:lpwstr>
  </property>
  <property fmtid="{D5CDD505-2E9C-101B-9397-08002B2CF9AE}" pid="19" name="_2015_ms_pID_7253432">
    <vt:lpwstr>6QmB86Xz+DVBPVb/R6wtGTn8DpjSP4VFOhqs
A7upLqZ19As+bRYoCA5iJqjEpfhM9g/e/l+G/qOTW5RDlX06Fmc=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1490961521</vt:lpwstr>
  </property>
</Properties>
</file>